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B0178-F96F-4980-A08A-BAE6383B115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E74040-3B79-4614-AA0B-D9396AC6C5DF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বলে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পারবে।</a:t>
          </a:r>
          <a:endParaRPr lang="en-US" sz="3200" dirty="0"/>
        </a:p>
      </dgm:t>
    </dgm:pt>
    <dgm:pt modelId="{3FAA2B67-0A67-448E-8561-CBBF750F8E71}" type="parTrans" cxnId="{9B009D67-633A-4079-9125-A394D7277F94}">
      <dgm:prSet/>
      <dgm:spPr/>
      <dgm:t>
        <a:bodyPr/>
        <a:lstStyle/>
        <a:p>
          <a:pPr algn="just"/>
          <a:endParaRPr lang="en-US"/>
        </a:p>
      </dgm:t>
    </dgm:pt>
    <dgm:pt modelId="{BECD2B7F-6BE6-4A3A-8520-640DB2231D7E}" type="sibTrans" cxnId="{9B009D67-633A-4079-9125-A394D7277F94}">
      <dgm:prSet/>
      <dgm:spPr/>
      <dgm:t>
        <a:bodyPr/>
        <a:lstStyle/>
        <a:p>
          <a:pPr algn="just"/>
          <a:endParaRPr lang="en-US"/>
        </a:p>
      </dgm:t>
    </dgm:pt>
    <dgm:pt modelId="{BA7CF086-E42A-40B8-8A01-F87EE1321080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শ্রেণি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ব্যাখ্যা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/>
        </a:p>
      </dgm:t>
    </dgm:pt>
    <dgm:pt modelId="{DF059E38-D0C7-4BF5-A4DB-B4659BEBF5DE}" type="parTrans" cxnId="{556C2312-D889-4036-9E62-E7ADAB295239}">
      <dgm:prSet/>
      <dgm:spPr/>
      <dgm:t>
        <a:bodyPr/>
        <a:lstStyle/>
        <a:p>
          <a:pPr algn="just"/>
          <a:endParaRPr lang="en-US"/>
        </a:p>
      </dgm:t>
    </dgm:pt>
    <dgm:pt modelId="{BC4CE77E-0698-476B-B49A-31856E0D8712}" type="sibTrans" cxnId="{556C2312-D889-4036-9E62-E7ADAB295239}">
      <dgm:prSet/>
      <dgm:spPr/>
      <dgm:t>
        <a:bodyPr/>
        <a:lstStyle/>
        <a:p>
          <a:pPr algn="just"/>
          <a:endParaRPr lang="en-US"/>
        </a:p>
      </dgm:t>
    </dgm:pt>
    <dgm:pt modelId="{AD3167E7-9474-473A-B657-EE24624DB587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প্রমান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/>
        </a:p>
      </dgm:t>
    </dgm:pt>
    <dgm:pt modelId="{9467A3C9-B692-4EFE-AAA4-D339BC991ADC}" type="parTrans" cxnId="{5533E767-E928-406A-93BD-553CEE5B3928}">
      <dgm:prSet/>
      <dgm:spPr/>
      <dgm:t>
        <a:bodyPr/>
        <a:lstStyle/>
        <a:p>
          <a:pPr algn="just"/>
          <a:endParaRPr lang="en-US"/>
        </a:p>
      </dgm:t>
    </dgm:pt>
    <dgm:pt modelId="{A8D08D49-C812-4534-8A4E-B71444257C11}" type="sibTrans" cxnId="{5533E767-E928-406A-93BD-553CEE5B3928}">
      <dgm:prSet/>
      <dgm:spPr/>
      <dgm:t>
        <a:bodyPr/>
        <a:lstStyle/>
        <a:p>
          <a:pPr algn="just"/>
          <a:endParaRPr lang="en-US"/>
        </a:p>
      </dgm:t>
    </dgm:pt>
    <dgm:pt modelId="{6C87460B-4B99-48C7-B0B6-EACB0D235B34}" type="pres">
      <dgm:prSet presAssocID="{B7EB0178-F96F-4980-A08A-BAE6383B115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EBDCDCD-A873-4B08-8A00-8757DD65BF12}" type="pres">
      <dgm:prSet presAssocID="{B7EB0178-F96F-4980-A08A-BAE6383B115E}" presName="pyramid" presStyleLbl="node1" presStyleIdx="0" presStyleCnt="1" custLinFactNeighborX="-15159" custLinFactNeighborY="572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AB9857FC-426D-428F-8DD5-820F90DD304D}" type="pres">
      <dgm:prSet presAssocID="{B7EB0178-F96F-4980-A08A-BAE6383B115E}" presName="theList" presStyleCnt="0"/>
      <dgm:spPr/>
    </dgm:pt>
    <dgm:pt modelId="{6A0012DB-076D-4ACC-A88D-CF28847E6CB3}" type="pres">
      <dgm:prSet presAssocID="{4FE74040-3B79-4614-AA0B-D9396AC6C5DF}" presName="aNode" presStyleLbl="fgAcc1" presStyleIdx="0" presStyleCnt="3" custScaleX="186926" custLinFactY="28428" custLinFactNeighborX="1896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9C7C8-8697-4F9B-B95B-1384586D1617}" type="pres">
      <dgm:prSet presAssocID="{4FE74040-3B79-4614-AA0B-D9396AC6C5DF}" presName="aSpace" presStyleCnt="0"/>
      <dgm:spPr/>
    </dgm:pt>
    <dgm:pt modelId="{34F4CB81-CCB8-450E-9D5F-D07D193FE68B}" type="pres">
      <dgm:prSet presAssocID="{BA7CF086-E42A-40B8-8A01-F87EE1321080}" presName="aNode" presStyleLbl="fgAcc1" presStyleIdx="1" presStyleCnt="3" custScaleX="229539" custLinFactY="27911" custLinFactNeighborX="3841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2ACA1-2CE4-40A9-B6C4-3730D5A473B9}" type="pres">
      <dgm:prSet presAssocID="{BA7CF086-E42A-40B8-8A01-F87EE1321080}" presName="aSpace" presStyleCnt="0"/>
      <dgm:spPr/>
    </dgm:pt>
    <dgm:pt modelId="{AA9C46B8-455B-4206-9797-AF72CC68AA05}" type="pres">
      <dgm:prSet presAssocID="{AD3167E7-9474-473A-B657-EE24624DB587}" presName="aNode" presStyleLbl="fgAcc1" presStyleIdx="2" presStyleCnt="3" custScaleX="245184" custScaleY="107073" custLinFactY="26448" custLinFactNeighborX="438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F6D6C-09C5-4D75-BF58-121EE0B19F38}" type="pres">
      <dgm:prSet presAssocID="{AD3167E7-9474-473A-B657-EE24624DB587}" presName="aSpace" presStyleCnt="0"/>
      <dgm:spPr/>
    </dgm:pt>
  </dgm:ptLst>
  <dgm:cxnLst>
    <dgm:cxn modelId="{A7990C7B-7CCF-4677-9BC9-007BE3AF4D51}" type="presOf" srcId="{4FE74040-3B79-4614-AA0B-D9396AC6C5DF}" destId="{6A0012DB-076D-4ACC-A88D-CF28847E6CB3}" srcOrd="0" destOrd="0" presId="urn:microsoft.com/office/officeart/2005/8/layout/pyramid2"/>
    <dgm:cxn modelId="{C7B3DBD8-C5F5-40FB-8680-6E5603B7657D}" type="presOf" srcId="{BA7CF086-E42A-40B8-8A01-F87EE1321080}" destId="{34F4CB81-CCB8-450E-9D5F-D07D193FE68B}" srcOrd="0" destOrd="0" presId="urn:microsoft.com/office/officeart/2005/8/layout/pyramid2"/>
    <dgm:cxn modelId="{556C2312-D889-4036-9E62-E7ADAB295239}" srcId="{B7EB0178-F96F-4980-A08A-BAE6383B115E}" destId="{BA7CF086-E42A-40B8-8A01-F87EE1321080}" srcOrd="1" destOrd="0" parTransId="{DF059E38-D0C7-4BF5-A4DB-B4659BEBF5DE}" sibTransId="{BC4CE77E-0698-476B-B49A-31856E0D8712}"/>
    <dgm:cxn modelId="{5533E767-E928-406A-93BD-553CEE5B3928}" srcId="{B7EB0178-F96F-4980-A08A-BAE6383B115E}" destId="{AD3167E7-9474-473A-B657-EE24624DB587}" srcOrd="2" destOrd="0" parTransId="{9467A3C9-B692-4EFE-AAA4-D339BC991ADC}" sibTransId="{A8D08D49-C812-4534-8A4E-B71444257C11}"/>
    <dgm:cxn modelId="{9B009D67-633A-4079-9125-A394D7277F94}" srcId="{B7EB0178-F96F-4980-A08A-BAE6383B115E}" destId="{4FE74040-3B79-4614-AA0B-D9396AC6C5DF}" srcOrd="0" destOrd="0" parTransId="{3FAA2B67-0A67-448E-8561-CBBF750F8E71}" sibTransId="{BECD2B7F-6BE6-4A3A-8520-640DB2231D7E}"/>
    <dgm:cxn modelId="{32D6D9F0-C512-4B09-AE31-59B41DF163DF}" type="presOf" srcId="{AD3167E7-9474-473A-B657-EE24624DB587}" destId="{AA9C46B8-455B-4206-9797-AF72CC68AA05}" srcOrd="0" destOrd="0" presId="urn:microsoft.com/office/officeart/2005/8/layout/pyramid2"/>
    <dgm:cxn modelId="{B340A4F6-0C0E-4072-9E91-BB39D457F217}" type="presOf" srcId="{B7EB0178-F96F-4980-A08A-BAE6383B115E}" destId="{6C87460B-4B99-48C7-B0B6-EACB0D235B34}" srcOrd="0" destOrd="0" presId="urn:microsoft.com/office/officeart/2005/8/layout/pyramid2"/>
    <dgm:cxn modelId="{5448B722-6D61-4A9D-900B-515B7070D3AE}" type="presParOf" srcId="{6C87460B-4B99-48C7-B0B6-EACB0D235B34}" destId="{3EBDCDCD-A873-4B08-8A00-8757DD65BF12}" srcOrd="0" destOrd="0" presId="urn:microsoft.com/office/officeart/2005/8/layout/pyramid2"/>
    <dgm:cxn modelId="{0B02A388-B745-4D70-8999-B69F8594ADD1}" type="presParOf" srcId="{6C87460B-4B99-48C7-B0B6-EACB0D235B34}" destId="{AB9857FC-426D-428F-8DD5-820F90DD304D}" srcOrd="1" destOrd="0" presId="urn:microsoft.com/office/officeart/2005/8/layout/pyramid2"/>
    <dgm:cxn modelId="{17D48CE3-771C-465A-960B-0E1C95A368BC}" type="presParOf" srcId="{AB9857FC-426D-428F-8DD5-820F90DD304D}" destId="{6A0012DB-076D-4ACC-A88D-CF28847E6CB3}" srcOrd="0" destOrd="0" presId="urn:microsoft.com/office/officeart/2005/8/layout/pyramid2"/>
    <dgm:cxn modelId="{16434814-3E51-4D21-89A9-FD7C288B789C}" type="presParOf" srcId="{AB9857FC-426D-428F-8DD5-820F90DD304D}" destId="{0809C7C8-8697-4F9B-B95B-1384586D1617}" srcOrd="1" destOrd="0" presId="urn:microsoft.com/office/officeart/2005/8/layout/pyramid2"/>
    <dgm:cxn modelId="{AEA013EF-2E26-441B-8026-D015CEC71963}" type="presParOf" srcId="{AB9857FC-426D-428F-8DD5-820F90DD304D}" destId="{34F4CB81-CCB8-450E-9D5F-D07D193FE68B}" srcOrd="2" destOrd="0" presId="urn:microsoft.com/office/officeart/2005/8/layout/pyramid2"/>
    <dgm:cxn modelId="{E0A837B8-D45E-408B-835D-010271D5A933}" type="presParOf" srcId="{AB9857FC-426D-428F-8DD5-820F90DD304D}" destId="{0A12ACA1-2CE4-40A9-B6C4-3730D5A473B9}" srcOrd="3" destOrd="0" presId="urn:microsoft.com/office/officeart/2005/8/layout/pyramid2"/>
    <dgm:cxn modelId="{F3C50E7D-7F5B-403D-A868-392D562ED13D}" type="presParOf" srcId="{AB9857FC-426D-428F-8DD5-820F90DD304D}" destId="{AA9C46B8-455B-4206-9797-AF72CC68AA05}" srcOrd="4" destOrd="0" presId="urn:microsoft.com/office/officeart/2005/8/layout/pyramid2"/>
    <dgm:cxn modelId="{37162EB2-0868-4653-B11E-11AF0EE5F10A}" type="presParOf" srcId="{AB9857FC-426D-428F-8DD5-820F90DD304D}" destId="{3E3F6D6C-09C5-4D75-BF58-121EE0B19F3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DCDCD-A873-4B08-8A00-8757DD65BF12}">
      <dsp:nvSpPr>
        <dsp:cNvPr id="0" name=""/>
        <dsp:cNvSpPr/>
      </dsp:nvSpPr>
      <dsp:spPr>
        <a:xfrm>
          <a:off x="951130" y="0"/>
          <a:ext cx="4248883" cy="4248883"/>
        </a:xfrm>
        <a:prstGeom prst="triangl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012DB-076D-4ACC-A88D-CF28847E6CB3}">
      <dsp:nvSpPr>
        <dsp:cNvPr id="0" name=""/>
        <dsp:cNvSpPr/>
      </dsp:nvSpPr>
      <dsp:spPr>
        <a:xfrm>
          <a:off x="3042969" y="829412"/>
          <a:ext cx="5162473" cy="9858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বলে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পারবে।</a:t>
          </a:r>
          <a:endParaRPr lang="en-US" sz="3200" kern="1200" dirty="0"/>
        </a:p>
      </dsp:txBody>
      <dsp:txXfrm>
        <a:off x="3091095" y="877538"/>
        <a:ext cx="5066221" cy="889621"/>
      </dsp:txXfrm>
    </dsp:sp>
    <dsp:sp modelId="{34F4CB81-CCB8-450E-9D5F-D07D193FE68B}">
      <dsp:nvSpPr>
        <dsp:cNvPr id="0" name=""/>
        <dsp:cNvSpPr/>
      </dsp:nvSpPr>
      <dsp:spPr>
        <a:xfrm>
          <a:off x="2991697" y="1933423"/>
          <a:ext cx="6339348" cy="9858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শ্রেণি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ব্যাখ্যা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3039823" y="1981549"/>
        <a:ext cx="6243096" cy="889621"/>
      </dsp:txXfrm>
    </dsp:sp>
    <dsp:sp modelId="{AA9C46B8-455B-4206-9797-AF72CC68AA05}">
      <dsp:nvSpPr>
        <dsp:cNvPr id="0" name=""/>
        <dsp:cNvSpPr/>
      </dsp:nvSpPr>
      <dsp:spPr>
        <a:xfrm>
          <a:off x="2926837" y="3028108"/>
          <a:ext cx="6771427" cy="1055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প্রমান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2978367" y="3079638"/>
        <a:ext cx="6668367" cy="952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0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196E7C0-7FAD-4FF2-8A05-A938A00114F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5902ECF-0364-4463-A6CE-E36A4DBB3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196E7C0-7FAD-4FF2-8A05-A938A00114F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5902ECF-0364-4463-A6CE-E36A4DBB3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196E7C0-7FAD-4FF2-8A05-A938A00114F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5902ECF-0364-4463-A6CE-E36A4DBB3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196E7C0-7FAD-4FF2-8A05-A938A00114F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5902ECF-0364-4463-A6CE-E36A4DBB3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4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196E7C0-7FAD-4FF2-8A05-A938A00114F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5902ECF-0364-4463-A6CE-E36A4DBB3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0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196E7C0-7FAD-4FF2-8A05-A938A00114F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5902ECF-0364-4463-A6CE-E36A4DBB3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4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196E7C0-7FAD-4FF2-8A05-A938A00114F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5902ECF-0364-4463-A6CE-E36A4DBB3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2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196E7C0-7FAD-4FF2-8A05-A938A00114F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5902ECF-0364-4463-A6CE-E36A4DBB3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6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196E7C0-7FAD-4FF2-8A05-A938A00114F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5902ECF-0364-4463-A6CE-E36A4DBB3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0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196E7C0-7FAD-4FF2-8A05-A938A00114FB}" type="datetimeFigureOut">
              <a:rPr lang="en-US" smtClean="0"/>
              <a:t>21-Mar-21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5902ECF-0364-4463-A6CE-E36A4DBB3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3270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B w="57150" h="38100" prst="hardEdg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6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6291"/>
            <a:ext cx="10972800" cy="64254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50114"/>
            <a:ext cx="6992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মাল্টিমিডিয়া </a:t>
            </a:r>
            <a:r>
              <a:rPr lang="en-US" sz="4000" b="1" dirty="0" err="1" smtClean="0"/>
              <a:t>শ্রেণিকক্ষে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সবাইকে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স্বাগত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6150113"/>
            <a:ext cx="615461" cy="496377"/>
          </a:xfrm>
          <a:prstGeom prst="flowChartProcess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42" y="2124285"/>
            <a:ext cx="3432517" cy="3819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60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85">
        <p14:doors/>
      </p:transition>
    </mc:Choice>
    <mc:Fallback xmlns="">
      <p:transition spd="slow" advTm="214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6107" y="441449"/>
            <a:ext cx="2217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4772" y="5694799"/>
            <a:ext cx="716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ত্রিভুজ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আঁক,যার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75"/>
          <a:stretch/>
        </p:blipFill>
        <p:spPr>
          <a:xfrm>
            <a:off x="3943533" y="1230723"/>
            <a:ext cx="3542934" cy="439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23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570236" y="2463106"/>
          <a:ext cx="2289528" cy="1931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0236" y="2463106"/>
                        <a:ext cx="2289528" cy="1931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55013" y="858130"/>
            <a:ext cx="3319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চল</a:t>
            </a:r>
            <a:r>
              <a:rPr lang="en-US" sz="4000" b="1" dirty="0" smtClean="0"/>
              <a:t> ভিডিওটি </a:t>
            </a:r>
            <a:r>
              <a:rPr lang="en-US" sz="4000" b="1" dirty="0" err="1" smtClean="0"/>
              <a:t>দেখি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988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93052" y="886779"/>
                <a:ext cx="668890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cs typeface="NikoshBAN" panose="02000000000000000000" pitchFamily="2" charset="0"/>
                  </a:rPr>
                  <a:t>চিত্রে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ABC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ত্রিভুজে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BAC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ABC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BCA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</m:t>
                    </m:r>
                  </m:oMath>
                </a14:m>
                <a:endParaRPr lang="en-US" sz="3200" b="0" dirty="0" smtClean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তিনটির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প্রত্যেকে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সূক্ষ্মকোণ।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অর্থাৎ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cs typeface="NikoshBAN" panose="02000000000000000000" pitchFamily="2" charset="0"/>
                  </a:rPr>
                  <a:t>প্রত্যেকটি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কোণের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পরিমাণ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অপেক্ষা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কম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।</a:t>
                </a:r>
                <a:endParaRPr lang="en-US" sz="32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52" y="886779"/>
                <a:ext cx="6688906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2370" t="-4651" r="-227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17365" y="495946"/>
            <a:ext cx="2371054" cy="1690825"/>
            <a:chOff x="2510910" y="1080951"/>
            <a:chExt cx="2579676" cy="1739457"/>
          </a:xfrm>
        </p:grpSpPr>
        <p:grpSp>
          <p:nvGrpSpPr>
            <p:cNvPr id="7" name="Group 6"/>
            <p:cNvGrpSpPr/>
            <p:nvPr/>
          </p:nvGrpSpPr>
          <p:grpSpPr>
            <a:xfrm>
              <a:off x="2510910" y="1080951"/>
              <a:ext cx="2579676" cy="1739457"/>
              <a:chOff x="1054071" y="1080951"/>
              <a:chExt cx="2579676" cy="173945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054071" y="1080951"/>
                <a:ext cx="2579676" cy="1503496"/>
                <a:chOff x="3094314" y="945204"/>
                <a:chExt cx="5461483" cy="3467616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5728991" y="945204"/>
                  <a:ext cx="526943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094314" y="3674270"/>
                  <a:ext cx="526943" cy="646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8028854" y="3713112"/>
                  <a:ext cx="526943" cy="646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4146163" y="2098976"/>
                  <a:ext cx="2118652" cy="231384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 flipV="1">
                  <a:off x="4138047" y="4386020"/>
                  <a:ext cx="3921435" cy="2680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232002" y="2113894"/>
                  <a:ext cx="1794668" cy="229892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Arc 9"/>
              <p:cNvSpPr/>
              <p:nvPr/>
            </p:nvSpPr>
            <p:spPr>
              <a:xfrm>
                <a:off x="1718398" y="2280168"/>
                <a:ext cx="265385" cy="54024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Arc 7"/>
            <p:cNvSpPr/>
            <p:nvPr/>
          </p:nvSpPr>
          <p:spPr>
            <a:xfrm rot="7865935" flipV="1">
              <a:off x="4372081" y="2219832"/>
              <a:ext cx="617545" cy="251746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Arc 5"/>
          <p:cNvSpPr/>
          <p:nvPr/>
        </p:nvSpPr>
        <p:spPr>
          <a:xfrm rot="7389727">
            <a:off x="1806393" y="658450"/>
            <a:ext cx="588705" cy="64706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13059" y="2012037"/>
            <a:ext cx="262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8331" y="4735456"/>
            <a:ext cx="366336" cy="3629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14499" y="2813665"/>
            <a:ext cx="3531763" cy="2964244"/>
            <a:chOff x="514499" y="2813665"/>
            <a:chExt cx="3531763" cy="2964244"/>
          </a:xfrm>
        </p:grpSpPr>
        <p:grpSp>
          <p:nvGrpSpPr>
            <p:cNvPr id="21" name="Group 20"/>
            <p:cNvGrpSpPr/>
            <p:nvPr/>
          </p:nvGrpSpPr>
          <p:grpSpPr>
            <a:xfrm>
              <a:off x="808599" y="2813665"/>
              <a:ext cx="2882685" cy="2331801"/>
              <a:chOff x="808599" y="2813665"/>
              <a:chExt cx="2882685" cy="233180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H="1">
                <a:off x="1057399" y="3336012"/>
                <a:ext cx="45459" cy="180945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042938" y="5042876"/>
                <a:ext cx="2648346" cy="7805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808599" y="2813665"/>
                <a:ext cx="2882685" cy="2228613"/>
                <a:chOff x="838393" y="2805193"/>
                <a:chExt cx="2882685" cy="2228613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132654" y="3327540"/>
                  <a:ext cx="2588424" cy="170626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838393" y="2805193"/>
                  <a:ext cx="4014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22" name="TextBox 21"/>
            <p:cNvSpPr txBox="1"/>
            <p:nvPr/>
          </p:nvSpPr>
          <p:spPr>
            <a:xfrm>
              <a:off x="514499" y="4704213"/>
              <a:ext cx="338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44790" y="4657967"/>
              <a:ext cx="401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1428348">
              <a:off x="1043890" y="5131578"/>
              <a:ext cx="2662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সমকোণী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31322" y="4343105"/>
                <a:ext cx="62882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cs typeface="NikoshBAN" panose="02000000000000000000" pitchFamily="2" charset="0"/>
                  </a:rPr>
                  <a:t>চিত্রে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ABC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ত্রিভুজে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ABC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সমকোণ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অপর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</m:t>
                    </m:r>
                  </m:oMath>
                </a14:m>
                <a:endParaRPr lang="en-US" sz="3200" b="0" dirty="0" smtClean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দুইটি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ACB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BAC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প্রত্যেকে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সুক্ষ্মকোণ।</m:t>
                      </m:r>
                    </m:oMath>
                  </m:oMathPara>
                </a14:m>
                <a:endParaRPr lang="en-US" sz="32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322" y="4343105"/>
                <a:ext cx="628826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2522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911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422523">
            <a:off x="2437505" y="3084905"/>
            <a:ext cx="252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স্থূলকোণী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77611" y="1336824"/>
            <a:ext cx="1296802" cy="17914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174413" y="3017100"/>
            <a:ext cx="3064126" cy="977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7611" y="1334583"/>
            <a:ext cx="4349451" cy="16861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1102381">
            <a:off x="1533950" y="2766444"/>
            <a:ext cx="955966" cy="790713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432" y="836909"/>
            <a:ext cx="332807" cy="56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5586" y="2705374"/>
            <a:ext cx="332807" cy="56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4924" y="2855294"/>
            <a:ext cx="332807" cy="56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23788" y="4267474"/>
                <a:ext cx="838242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cs typeface="NikoshBAN" panose="02000000000000000000" pitchFamily="2" charset="0"/>
                  </a:rPr>
                  <a:t>চিত্রে ACB 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ত্রিভুজে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ABC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স্থূলকোণ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অপর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দুইটি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b="0" dirty="0" smtClean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ACB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CAB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প্রত্যেকে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সূক্ষ্মকোণ।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88" y="4267474"/>
                <a:ext cx="8382424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891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148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4520" y="442756"/>
            <a:ext cx="254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54" y="1343025"/>
            <a:ext cx="5540692" cy="3929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5558" y="5464471"/>
            <a:ext cx="411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ত্রিভুজ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66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542144" y="1434994"/>
            <a:ext cx="5754455" cy="2585403"/>
            <a:chOff x="651482" y="1356825"/>
            <a:chExt cx="7324805" cy="3416655"/>
          </a:xfrm>
        </p:grpSpPr>
        <p:grpSp>
          <p:nvGrpSpPr>
            <p:cNvPr id="42" name="Group 41"/>
            <p:cNvGrpSpPr/>
            <p:nvPr/>
          </p:nvGrpSpPr>
          <p:grpSpPr>
            <a:xfrm>
              <a:off x="651482" y="1356825"/>
              <a:ext cx="7324805" cy="3416655"/>
              <a:chOff x="609918" y="4186397"/>
              <a:chExt cx="5147466" cy="2412336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066620" y="5939973"/>
                <a:ext cx="4433122" cy="2057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>
              <a:xfrm>
                <a:off x="609918" y="4186397"/>
                <a:ext cx="5147466" cy="2412336"/>
                <a:chOff x="609918" y="4186397"/>
                <a:chExt cx="5147466" cy="2412336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1082118" y="4746322"/>
                  <a:ext cx="829419" cy="118953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896039" y="4742201"/>
                  <a:ext cx="1824452" cy="119997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/>
                <p:cNvSpPr txBox="1"/>
                <p:nvPr/>
              </p:nvSpPr>
              <p:spPr>
                <a:xfrm>
                  <a:off x="609918" y="5554536"/>
                  <a:ext cx="49616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prstClr val="black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  <a:endParaRPr lang="en-US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3486300" y="5952402"/>
                  <a:ext cx="49616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prstClr val="black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  <a:endParaRPr lang="en-US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1698609" y="4262995"/>
                  <a:ext cx="49616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solidFill>
                        <a:prstClr val="black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4319836" y="4186397"/>
                  <a:ext cx="496167" cy="456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prstClr val="black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E</a:t>
                  </a:r>
                  <a:endParaRPr lang="en-US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5261217" y="5952402"/>
                  <a:ext cx="496167" cy="456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prstClr val="black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  <a:endParaRPr lang="en-US" dirty="0"/>
                </a:p>
              </p:txBody>
            </p:sp>
          </p:grpSp>
        </p:grpSp>
        <p:cxnSp>
          <p:nvCxnSpPr>
            <p:cNvPr id="43" name="Straight Connector 42"/>
            <p:cNvCxnSpPr/>
            <p:nvPr/>
          </p:nvCxnSpPr>
          <p:spPr>
            <a:xfrm flipV="1">
              <a:off x="5054436" y="2147281"/>
              <a:ext cx="1177629" cy="16847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Arc 36"/>
          <p:cNvSpPr/>
          <p:nvPr/>
        </p:nvSpPr>
        <p:spPr>
          <a:xfrm rot="438714">
            <a:off x="6099760" y="2929179"/>
            <a:ext cx="440437" cy="6858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7487324">
            <a:off x="6710267" y="1705104"/>
            <a:ext cx="553712" cy="68439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13356672">
            <a:off x="8347019" y="2727696"/>
            <a:ext cx="440437" cy="6858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438714">
            <a:off x="9044438" y="2944675"/>
            <a:ext cx="440437" cy="6858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18529653">
            <a:off x="8090169" y="2520822"/>
            <a:ext cx="1616031" cy="162516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59597" y="501298"/>
            <a:ext cx="1091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cs typeface="NikoshBAN" panose="02000000000000000000" pitchFamily="2" charset="0"/>
              </a:rPr>
              <a:t>প্রমান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কোণের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সমষ্টি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সমকোণের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cs typeface="NikoshBAN" panose="02000000000000000000" pitchFamily="2" charset="0"/>
              </a:rPr>
              <a:t>।</a:t>
            </a:r>
            <a:endParaRPr lang="en-US" sz="4000" dirty="0">
              <a:cs typeface="NikoshBAN" panose="02000000000000000000" pitchFamily="2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830592" y="1439597"/>
            <a:ext cx="4115833" cy="2220115"/>
            <a:chOff x="830592" y="1439597"/>
            <a:chExt cx="4115833" cy="2220115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1363787" y="3330903"/>
              <a:ext cx="3079227" cy="46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830592" y="1439597"/>
              <a:ext cx="4115833" cy="2220115"/>
              <a:chOff x="609918" y="4262995"/>
              <a:chExt cx="3525367" cy="1963687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flipV="1">
                <a:off x="1082118" y="4746322"/>
                <a:ext cx="829419" cy="11895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896039" y="4742201"/>
                <a:ext cx="1808056" cy="1192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609918" y="5554536"/>
                <a:ext cx="496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639118" y="5580351"/>
                <a:ext cx="496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639836" y="4262995"/>
                <a:ext cx="496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dirty="0"/>
              </a:p>
            </p:txBody>
          </p:sp>
        </p:grpSp>
      </p:grpSp>
      <p:sp>
        <p:nvSpPr>
          <p:cNvPr id="62" name="Arc 61"/>
          <p:cNvSpPr/>
          <p:nvPr/>
        </p:nvSpPr>
        <p:spPr>
          <a:xfrm rot="6794133">
            <a:off x="2023707" y="1689320"/>
            <a:ext cx="440437" cy="6858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13356672">
            <a:off x="3775018" y="2758692"/>
            <a:ext cx="440437" cy="6858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438714">
            <a:off x="1388275" y="2929179"/>
            <a:ext cx="440437" cy="6858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502250" y="4757504"/>
                <a:ext cx="642550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cs typeface="NikoshBAN" panose="02000000000000000000" pitchFamily="2" charset="0"/>
                  </a:rPr>
                  <a:t>মনেকরি,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</m:oMath>
                </a14:m>
                <a:r>
                  <a:rPr lang="en-US" sz="3200" dirty="0" smtClean="0">
                    <a:cs typeface="NikoshBAN" panose="02000000000000000000" pitchFamily="2" charset="0"/>
                  </a:rPr>
                  <a:t> একটি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ত্রিভুজ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ত্রিভুজটির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𝐵𝐴𝐶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 err="1" smtClean="0">
                    <a:cs typeface="NikoshBAN" panose="02000000000000000000" pitchFamily="2" charset="0"/>
                  </a:rPr>
                  <a:t>দুই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সমকোণ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250" y="4757504"/>
                <a:ext cx="6425501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2370" t="-6780" r="-1327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91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4624" y="2305616"/>
                <a:ext cx="1084075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বিন্দু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দিয়ে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𝐶𝐸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আঁকি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যাতে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𝐴𝐵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𝐶𝐸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হয়।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এবার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𝐸𝐶𝐷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অনুরূপ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কোণ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বলে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একান্তর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কোণ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বলে</m:t>
                        </m:r>
                      </m:e>
                    </m:d>
                  </m:oMath>
                </a14:m>
                <a:endParaRPr lang="en-US" sz="2800" b="0" dirty="0" smtClean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𝐵𝐴𝐶</m:t>
                    </m:r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𝐸𝐶𝐷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𝐴𝐶𝐸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𝐴𝐶𝐵</m:t>
                    </m:r>
                  </m:oMath>
                </a14:m>
                <a:endParaRPr lang="en-US" sz="2800" b="0" i="1" dirty="0" smtClean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𝐴𝐶𝐷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𝐴𝐶𝐵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দুই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সমকোণ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প্রমানিত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b="0" dirty="0" smtClean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sz="28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24" y="2305616"/>
                <a:ext cx="10840753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24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8221" y="372294"/>
            <a:ext cx="2373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157" y="5519030"/>
            <a:ext cx="10325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/>
          <a:stretch/>
        </p:blipFill>
        <p:spPr>
          <a:xfrm>
            <a:off x="2317652" y="1358583"/>
            <a:ext cx="6794696" cy="41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2242" y="380143"/>
            <a:ext cx="163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5622" y="5013938"/>
            <a:ext cx="825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32" y="1162633"/>
            <a:ext cx="6716537" cy="38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3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751" y="339543"/>
            <a:ext cx="2338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837" y="5838568"/>
            <a:ext cx="1087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53" y="1096416"/>
            <a:ext cx="8623494" cy="46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মোঃ </a:t>
            </a:r>
            <a:r>
              <a:rPr lang="en-US" sz="2800" b="1" dirty="0" err="1" smtClean="0"/>
              <a:t>মিজানুর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রহমান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err="1" smtClean="0"/>
              <a:t>সিনিয়র</a:t>
            </a:r>
            <a:r>
              <a:rPr lang="en-US" sz="2800" dirty="0" smtClean="0"/>
              <a:t> শিক্ষক(</a:t>
            </a:r>
            <a:r>
              <a:rPr lang="en-US" sz="2800" dirty="0" err="1" smtClean="0"/>
              <a:t>গণিত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err="1" smtClean="0"/>
              <a:t>বেতদিঘী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ফুলবাড়ী,দিনাজপুর</a:t>
            </a:r>
            <a:r>
              <a:rPr lang="en-US" sz="2800" dirty="0" smtClean="0"/>
              <a:t>।</a:t>
            </a:r>
          </a:p>
          <a:p>
            <a:pPr marL="0" indent="0">
              <a:buNone/>
            </a:pPr>
            <a:r>
              <a:rPr lang="en-US" sz="2800" dirty="0" err="1" smtClean="0"/>
              <a:t>মোবাইল</a:t>
            </a:r>
            <a:r>
              <a:rPr lang="en-US" sz="2800" dirty="0" smtClean="0"/>
              <a:t> </a:t>
            </a:r>
            <a:r>
              <a:rPr lang="en-US" sz="2800" dirty="0" err="1" smtClean="0"/>
              <a:t>নং</a:t>
            </a:r>
            <a:r>
              <a:rPr lang="en-US" sz="2800" dirty="0" smtClean="0"/>
              <a:t> ০১৭১৮৮৯৯৪৭৮</a:t>
            </a:r>
          </a:p>
          <a:p>
            <a:pPr marL="0" indent="0">
              <a:buNone/>
            </a:pPr>
            <a:r>
              <a:rPr lang="en-US" sz="2800" dirty="0" smtClean="0"/>
              <a:t>ইমেইলঃ </a:t>
            </a:r>
            <a:r>
              <a:rPr lang="en-US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mizanurrahmanbd88@gmail.com</a:t>
            </a:r>
            <a:endParaRPr lang="en-US" sz="1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93" y="2505075"/>
            <a:ext cx="3188751" cy="36845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পাঠ</a:t>
            </a:r>
            <a:r>
              <a:rPr lang="en-US" b="1" dirty="0" smtClean="0"/>
              <a:t> </a:t>
            </a:r>
            <a:r>
              <a:rPr lang="en-US" b="1" dirty="0" err="1" smtClean="0"/>
              <a:t>পরিচিতি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শ্রেণিঃ</a:t>
            </a:r>
            <a:r>
              <a:rPr lang="en-US" dirty="0" smtClean="0"/>
              <a:t> ৯ম</a:t>
            </a:r>
          </a:p>
          <a:p>
            <a:pPr marL="0" indent="0">
              <a:buNone/>
            </a:pPr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en-US" dirty="0" err="1" smtClean="0"/>
              <a:t>গণিত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অধ্যায়ঃ</a:t>
            </a:r>
            <a:r>
              <a:rPr lang="en-US" dirty="0" smtClean="0"/>
              <a:t> ৬</a:t>
            </a:r>
          </a:p>
          <a:p>
            <a:pPr marL="0" indent="0">
              <a:buNone/>
            </a:pPr>
            <a:r>
              <a:rPr lang="en-US" dirty="0" smtClean="0"/>
              <a:t>সময়ঃ ৫০মিনিট</a:t>
            </a:r>
          </a:p>
          <a:p>
            <a:pPr marL="0" indent="0">
              <a:buNone/>
            </a:pPr>
            <a:r>
              <a:rPr lang="en-US" dirty="0" err="1" smtClean="0"/>
              <a:t>তারিখঃ</a:t>
            </a:r>
            <a:r>
              <a:rPr lang="en-US" dirty="0" smtClean="0"/>
              <a:t> </a:t>
            </a:r>
            <a:r>
              <a:rPr lang="en-US" dirty="0" smtClean="0"/>
              <a:t>২১/০৩/২০২১ইং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69" y="533216"/>
            <a:ext cx="1519225" cy="1691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85" y="533217"/>
            <a:ext cx="1536672" cy="1691223"/>
          </a:xfrm>
          <a:prstGeom prst="rect">
            <a:avLst/>
          </a:prstGeom>
        </p:spPr>
      </p:pic>
      <p:sp>
        <p:nvSpPr>
          <p:cNvPr id="16" name="Flowchart: Sort 15"/>
          <p:cNvSpPr/>
          <p:nvPr/>
        </p:nvSpPr>
        <p:spPr>
          <a:xfrm>
            <a:off x="5639803" y="1819121"/>
            <a:ext cx="150395" cy="3219758"/>
          </a:xfrm>
          <a:prstGeom prst="flowChartSo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3526"/>
            <a:ext cx="5486400" cy="3650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50114"/>
            <a:ext cx="170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ধন্যবাদ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6150113"/>
            <a:ext cx="615461" cy="496377"/>
          </a:xfrm>
          <a:prstGeom prst="flowChartProcess">
            <a:avLst/>
          </a:prstGeom>
        </p:spPr>
      </p:pic>
    </p:spTree>
    <p:extLst>
      <p:ext uri="{BB962C8B-B14F-4D97-AF65-F5344CB8AC3E}">
        <p14:creationId xmlns:p14="http://schemas.microsoft.com/office/powerpoint/2010/main" val="1611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5824" r="40788" b="71891"/>
          <a:stretch/>
        </p:blipFill>
        <p:spPr>
          <a:xfrm>
            <a:off x="935495" y="3770144"/>
            <a:ext cx="4410230" cy="2659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3" t="5538" r="3577" b="72513"/>
          <a:stretch/>
        </p:blipFill>
        <p:spPr>
          <a:xfrm>
            <a:off x="5992836" y="3770408"/>
            <a:ext cx="4564169" cy="2672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5879" r="10606" b="10276"/>
          <a:stretch/>
        </p:blipFill>
        <p:spPr>
          <a:xfrm>
            <a:off x="5992836" y="914401"/>
            <a:ext cx="4564169" cy="2667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70359" r="71577" b="2769"/>
          <a:stretch/>
        </p:blipFill>
        <p:spPr>
          <a:xfrm>
            <a:off x="935495" y="900333"/>
            <a:ext cx="4410230" cy="2667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95" y="239152"/>
            <a:ext cx="9621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নিচের </a:t>
            </a:r>
            <a:r>
              <a:rPr lang="en-US" sz="4000" b="1" dirty="0" err="1" smtClean="0"/>
              <a:t>বস্তুগুলোর</a:t>
            </a:r>
            <a:r>
              <a:rPr lang="en-US" sz="4000" b="1" dirty="0" smtClean="0"/>
              <a:t> আকৃতি </a:t>
            </a:r>
            <a:r>
              <a:rPr lang="en-US" sz="4000" b="1" dirty="0" err="1" smtClean="0"/>
              <a:t>কিসের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মত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7345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315265" y="2247973"/>
          <a:ext cx="2799471" cy="2362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5265" y="2247973"/>
                        <a:ext cx="2799471" cy="2362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71203" y="745588"/>
            <a:ext cx="448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চল</a:t>
            </a:r>
            <a:r>
              <a:rPr lang="en-US" sz="4000" b="1" dirty="0" smtClean="0"/>
              <a:t> ভিডিওটি </a:t>
            </a:r>
            <a:r>
              <a:rPr lang="en-US" sz="4000" b="1" dirty="0" err="1" smtClean="0"/>
              <a:t>দেখি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464898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4900" y="3075057"/>
            <a:ext cx="16002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1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642944" y="2171699"/>
          <a:ext cx="10081479" cy="424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93444" y="409947"/>
            <a:ext cx="204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1226" y="1279369"/>
            <a:ext cx="416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2465364" y="657666"/>
            <a:ext cx="6499273" cy="3742006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00600" y="2606040"/>
            <a:ext cx="1828800" cy="16459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?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430" y="715896"/>
            <a:ext cx="563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ভিডিওটি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541553" y="2416126"/>
          <a:ext cx="2346895" cy="202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1553" y="2416126"/>
                        <a:ext cx="2346895" cy="2025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13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90548" y="2027535"/>
            <a:ext cx="221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65430" y="1646943"/>
            <a:ext cx="619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AB=BC=CA।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18086" y="492015"/>
            <a:ext cx="248896" cy="28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3623" y="1675289"/>
            <a:ext cx="248896" cy="28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04403" y="1692130"/>
            <a:ext cx="248896" cy="28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070453" y="992270"/>
            <a:ext cx="1000724" cy="10032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066620" y="1983891"/>
            <a:ext cx="1852250" cy="116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071176" y="998738"/>
            <a:ext cx="847693" cy="9967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70233" y="2188647"/>
            <a:ext cx="221395" cy="38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28851" y="3641241"/>
            <a:ext cx="221395" cy="38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38234" y="3643073"/>
            <a:ext cx="221395" cy="38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537916" y="2688925"/>
            <a:ext cx="890152" cy="13677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3534506" y="4040842"/>
            <a:ext cx="1647592" cy="158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428068" y="2697743"/>
            <a:ext cx="754030" cy="13589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44530" y="5882297"/>
            <a:ext cx="248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43680" y="3606140"/>
                <a:ext cx="6190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ABC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AB=AC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BC।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680" y="3606140"/>
                <a:ext cx="6190024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461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V="1">
            <a:off x="958124" y="5873859"/>
            <a:ext cx="2637475" cy="41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01422" y="4201003"/>
            <a:ext cx="3525367" cy="1963687"/>
            <a:chOff x="609918" y="4262995"/>
            <a:chExt cx="3525367" cy="1963687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1082118" y="4746322"/>
              <a:ext cx="829419" cy="11895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896039" y="4742201"/>
              <a:ext cx="1808056" cy="11923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09918" y="5554536"/>
              <a:ext cx="496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39118" y="5580351"/>
              <a:ext cx="496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39836" y="4262995"/>
              <a:ext cx="496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47355" y="5465936"/>
                <a:ext cx="6190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ABC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AB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BC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CA।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55" y="5465936"/>
                <a:ext cx="6190024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246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3129788" y="4084494"/>
            <a:ext cx="248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412</TotalTime>
  <Words>327</Words>
  <Application>Microsoft Office PowerPoint</Application>
  <PresentationFormat>Custom</PresentationFormat>
  <Paragraphs>85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Cambria Math</vt:lpstr>
      <vt:lpstr>Nikosh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169</cp:revision>
  <dcterms:created xsi:type="dcterms:W3CDTF">2021-03-07T04:57:15Z</dcterms:created>
  <dcterms:modified xsi:type="dcterms:W3CDTF">2021-03-21T01:43:37Z</dcterms:modified>
</cp:coreProperties>
</file>