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  <p:sldId id="276" r:id="rId21"/>
    <p:sldId id="275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09F1-7917-4C00-9B9B-E52D21B94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98367-E1B5-4E1A-AFF2-C7CA3B7F1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8F068-28E7-4807-AD87-D33CA7A3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5AC0-F091-405B-8867-B9F0E66B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9D72-FEE8-4A9A-AFE3-990BEDC6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CFC3-F388-4308-8328-8546C8B9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D8289-B626-4151-8A0C-C5D98E4C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6D0D-949A-4759-9F6E-23163A02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72A13-ECDE-4FD0-B658-9380CF7C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A22A2-3427-45F7-8376-D955F86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3DD3D-0FE9-4B8C-959F-058DCC534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1CD80-D06E-426A-937A-B651A2EB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66A7-F142-47C1-A3BA-5448ED27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3508F-A785-49D6-B633-341708BF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66CC9-13AB-446F-BB95-AD830B3F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C8E2-61FA-4B82-ACD8-56D9A06B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1FD2-2250-4E0B-BB07-C38E8BE4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C471E-FA4F-4217-A782-6EDD13CF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3D78-AE80-4F11-8D60-751616CD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3A58-D75B-4CC6-AF51-9E28E7F3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69AD-29D2-4117-8C5D-EC53A441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EE43D-E63A-4F58-8437-A49098E1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E5597-CF15-4EC1-95AC-9E5D4FE9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24E5A-2939-464B-8C2C-F3906A42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02BF5-320F-4086-BA32-06EB444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EBCC-2D1D-4669-9813-B0C852B3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221E-890F-4C1C-AD68-2547A9102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FAC77-ACAF-48C5-81B8-0B874E626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71647-F6C0-49A9-A021-D6660A3E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81314-5491-420A-AA2B-DE1442CF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3644C-C4EA-46CB-A005-C6B34AF6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2A5F-F9A4-4085-B43A-A87E005E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2A32-2E7C-49D1-98F3-F1ED02AC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1E1F3-439D-4FD5-AC83-A0BE63FD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6D804-51CE-4ED6-B499-3B49D518C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D8376-799D-4C85-8D85-9960E639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01B43-DAC7-44B4-B09F-2E4D05EA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7F5C2-A4D8-4ADE-97D1-DC5B986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4A1D3-C3D2-48F8-A3DE-40A82F12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E729-45A4-4546-870E-06CCA533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0588C-C53A-4F2E-9136-70AF467F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50FEF-C51E-4C4F-9B70-EB87515B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C69E7-7C18-48DC-A99F-82EA8F49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36CF6-D6EA-424B-B6C3-8BB64C58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2F12F-AC0F-4B97-8E00-31CBBF98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7F0D9-4857-4502-A331-E1B294DB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059C-EB51-473C-ACBD-B20CC2D8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AFBEB-D81B-4B60-83BC-C90173B1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A28C0-074F-4465-9119-31EEA0D0E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11F1-C1B5-4EB1-BB00-82D6D7B1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BB5C-E1BD-4A19-839E-3C06F598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C1658-C7D4-4602-B443-C697B6CB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8FEC-F688-47F2-8E07-6A7F08CC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77EE3-0DE1-4D06-934D-B0A6862DB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CF76C-52E0-41B8-8B70-45312FC14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AD19E-09F9-4F39-991A-ADDD6931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1CC74-6543-4C57-8C50-957D7EA8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41352-B4EF-4894-B65F-C6DBA4B1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1B03B-A572-48CE-BF0E-362E7258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5FC59-76DE-4671-A9E4-83B28DE0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67A4C-2D4F-4122-9870-D6ACD0D92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6B98-E395-45E2-A7AE-48E57FCCA10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90B99-FBF7-419E-8FFE-0334B4B27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02A2-D30B-4B40-8B19-BE24002C1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DDC-DB64-400F-8FA1-0C3AB188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346268" y="961613"/>
            <a:ext cx="5473337" cy="151529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68" y="2769327"/>
            <a:ext cx="5504076" cy="30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18412" y="1108966"/>
            <a:ext cx="3598417" cy="580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পারিবারিক কাঠামো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97" y="1252941"/>
            <a:ext cx="2714161" cy="1679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97" y="3657440"/>
            <a:ext cx="2714161" cy="1714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8959721" y="3048782"/>
            <a:ext cx="2126512" cy="492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59721" y="5488265"/>
            <a:ext cx="2126512" cy="492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30" y="2380299"/>
            <a:ext cx="69536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পারিবারিক গঠন ও কাঠামোর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ত্তিতে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পরিবারকে দুই শ্রেণিতে ভাগ করা 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যথা-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একক ও যৌথ পরিবার। একক পরিবার মা-বাবা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ভাই-বোন,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নিয়ে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গঠিত হয়। এ ধরনের পরিবার ছোট হয়ে থাকে। </a:t>
            </a:r>
          </a:p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যৌথ পরিবারঃ-মা-বাবা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ভাই-বোন,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দাদা-দাদী,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চাচা-চাচী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 অন্যান্য পরিজন একত্রে বাস করে। যৌথ পরিবার বড় পরিবার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উভয় ধরনের পরিবার রয়েছে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তবে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বর্তমানে একক পরিবারের সংখ্যা বাড়ছে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মূলত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যৌথ পরিবার  কয়েকটি একক পরিবারের সমষ্টি।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82248" y="1115594"/>
            <a:ext cx="3122999" cy="6345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বৈবাহিক সূত্র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557" y="1935127"/>
            <a:ext cx="66772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বৈবাহিক সূত্রের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ত্তিতে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তিন ধরনের পরিবার লক্ষ করা যায়। </a:t>
            </a:r>
          </a:p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    যথা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একপত্নীক,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পত্নীক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পতি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পরিবার। একপত্নীক পরিবারে একজন স্বামীর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একজন স্ত্রী থাকে।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আর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পত্নীক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পরিবারে একজন স্বামীর একাধিক স্ত্রী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সমাজে অধিকাংশ পরিবার একপত্নীক তবে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পতি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পরিবার ও কদাচিৎ দেখা যায়।</a:t>
            </a:r>
          </a:p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পরিবারে একজন স্ত্রীর একাধিক স্বামী থাকে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 ধরনের পরিবার দেখা যায় না।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54" y="1171686"/>
            <a:ext cx="1964779" cy="1282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54" y="3019812"/>
            <a:ext cx="1992898" cy="1092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55" y="4551509"/>
            <a:ext cx="1992898" cy="1219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9419383" y="2525686"/>
            <a:ext cx="1649150" cy="4068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একপত্নীক     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9432289" y="4199644"/>
            <a:ext cx="1416166" cy="293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বহুপত্নীক    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9664432" y="5846741"/>
            <a:ext cx="1184023" cy="25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বহুপতি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23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43795" y="1096151"/>
            <a:ext cx="4930534" cy="498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পরিবারের কার্যাবলি সমূহ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Preparation 26"/>
          <p:cNvSpPr/>
          <p:nvPr/>
        </p:nvSpPr>
        <p:spPr>
          <a:xfrm>
            <a:off x="4896950" y="1850065"/>
            <a:ext cx="2424223" cy="65921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জৈবিক 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Preparation 27"/>
          <p:cNvSpPr/>
          <p:nvPr/>
        </p:nvSpPr>
        <p:spPr>
          <a:xfrm>
            <a:off x="1658679" y="2691035"/>
            <a:ext cx="3271853" cy="65921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 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Preparation 28"/>
          <p:cNvSpPr/>
          <p:nvPr/>
        </p:nvSpPr>
        <p:spPr>
          <a:xfrm>
            <a:off x="6589211" y="2738882"/>
            <a:ext cx="3197229" cy="63463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 কাজ </a:t>
            </a:r>
            <a:endParaRPr lang="en-US" sz="2400" dirty="0"/>
          </a:p>
        </p:txBody>
      </p:sp>
      <p:sp>
        <p:nvSpPr>
          <p:cNvPr id="30" name="Flowchart: Preparation 29"/>
          <p:cNvSpPr/>
          <p:nvPr/>
        </p:nvSpPr>
        <p:spPr>
          <a:xfrm>
            <a:off x="4896949" y="3567223"/>
            <a:ext cx="2424224" cy="718695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Preparation 30"/>
          <p:cNvSpPr/>
          <p:nvPr/>
        </p:nvSpPr>
        <p:spPr>
          <a:xfrm>
            <a:off x="1403498" y="4774517"/>
            <a:ext cx="2982892" cy="67084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Preparation 31"/>
          <p:cNvSpPr/>
          <p:nvPr/>
        </p:nvSpPr>
        <p:spPr>
          <a:xfrm>
            <a:off x="4614530" y="4786147"/>
            <a:ext cx="3083442" cy="65921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Preparation 32"/>
          <p:cNvSpPr/>
          <p:nvPr/>
        </p:nvSpPr>
        <p:spPr>
          <a:xfrm>
            <a:off x="7926112" y="4786147"/>
            <a:ext cx="3153014" cy="65921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কাজ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1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57795" y="1210452"/>
            <a:ext cx="3849733" cy="755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84" y="1965960"/>
            <a:ext cx="2746091" cy="1743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4066" r="5183" b="8942"/>
          <a:stretch/>
        </p:blipFill>
        <p:spPr>
          <a:xfrm>
            <a:off x="8342184" y="4053131"/>
            <a:ext cx="2892499" cy="1743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32857" y="2791247"/>
            <a:ext cx="64832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মা-বাবা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বিবাহবন্ধনে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ফলেই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জন্মগ্রহণ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লালিত-পালিত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অতএব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সন্তান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জন্মদান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লালন-পালন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অন্যতম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জৈবিক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64996" y="1190858"/>
            <a:ext cx="3851095" cy="76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46" y="2156215"/>
            <a:ext cx="3072654" cy="1913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35" y="4254186"/>
            <a:ext cx="3072654" cy="18137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37415" y="2631446"/>
            <a:ext cx="56352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মা-বাবা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ভাই-বোনদের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পারস্পরিক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সহায়তায়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সততা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শিষ্টাচার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উদারতা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নিয়মানুবর্তিতা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মানবিক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গুনাবলির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লাভের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সুযোগ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শিক্ষামূলক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শাশ্বত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26203" y="1119012"/>
            <a:ext cx="4261213" cy="755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কাজ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/>
        </p:blipFill>
        <p:spPr>
          <a:xfrm>
            <a:off x="8490857" y="1874520"/>
            <a:ext cx="2726651" cy="1913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3"/>
          <a:stretch/>
        </p:blipFill>
        <p:spPr>
          <a:xfrm>
            <a:off x="8490857" y="4051916"/>
            <a:ext cx="2726651" cy="1949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82233" y="2509285"/>
            <a:ext cx="66985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সদস্যদের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বস্ত্র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বাসস্থান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প্রভৃতি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পূরণের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সদস্যরা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বিভিন্নভাবে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উপার্জনের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মিটিয়ে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কুটির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মৎস্য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পশু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অর্থনৈতিক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সম্পাদিত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অর্থনৈতিক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পূরণ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35605" y="1141872"/>
            <a:ext cx="4146913" cy="7326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79" y="2690568"/>
            <a:ext cx="3466146" cy="2390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67097" y="2180545"/>
            <a:ext cx="6329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আদেশ-নির্দেশ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আত্নসংযমের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সুনাগরিক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56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4601" y="1056528"/>
            <a:ext cx="4348922" cy="9423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মনস্তাত্ত্বিক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</a:t>
            </a:r>
            <a:endParaRPr lang="en-US" sz="4800" dirty="0" smtClean="0"/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39" y="2641583"/>
            <a:ext cx="3744846" cy="2462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59446" y="2641583"/>
            <a:ext cx="59542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মায়ামমতা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স্নেহ-ভালোবাসা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সুখ-দুঃখ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আনন্দ-বেদনা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ভাই-বোনদের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আলাপ-আলোচনা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6698" y="1070824"/>
            <a:ext cx="4019107" cy="808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99" y="2396387"/>
            <a:ext cx="3521252" cy="2877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09823" y="3040912"/>
            <a:ext cx="5826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গল্প-গুজব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হাসি-ঠাট্রা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গান-বাজনা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39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2467" y="1329623"/>
            <a:ext cx="2339161" cy="701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8492" y="2995871"/>
            <a:ext cx="395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বলতে কী বুঝ?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108883" y="1058091"/>
            <a:ext cx="31596" cy="5029200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ic.jpg">
            <a:extLst>
              <a:ext uri="{FF2B5EF4-FFF2-40B4-BE49-F238E27FC236}">
                <a16:creationId xmlns:a16="http://schemas.microsoft.com/office/drawing/2014/main" id="{5D4ACCAC-A395-4C1A-B83B-FB26A8051E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8470" y="2214476"/>
            <a:ext cx="1286369" cy="12863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48906-B545-43D3-A75B-8C69EAFA1DE8}"/>
              </a:ext>
            </a:extLst>
          </p:cNvPr>
          <p:cNvSpPr txBox="1"/>
          <p:nvPr/>
        </p:nvSpPr>
        <p:spPr>
          <a:xfrm>
            <a:off x="1384662" y="1162941"/>
            <a:ext cx="41539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3283D-F27D-4228-BA51-9133AF73BD69}"/>
              </a:ext>
            </a:extLst>
          </p:cNvPr>
          <p:cNvSpPr txBox="1"/>
          <p:nvPr/>
        </p:nvSpPr>
        <p:spPr>
          <a:xfrm>
            <a:off x="1548714" y="3765120"/>
            <a:ext cx="3825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বিদ্যুৎ চন্দ্র তালুকদার</a:t>
            </a:r>
          </a:p>
          <a:p>
            <a:pPr algn="ctr"/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কলমাকান্দা উচ্চ বালিকা বিদ্যালয়</a:t>
            </a:r>
          </a:p>
          <a:p>
            <a:pPr algn="ctr"/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ইনডেক্স নম্বর – ১১২২০৭৪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-০১৭৪৫৫৪২৮১৫</a:t>
            </a:r>
          </a:p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bidduth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NikoshBAN" pitchFamily="2" charset="0"/>
              </a:rPr>
              <a:t>83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talukder@gmail.com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2AF89-C967-4971-B8CF-626418055F70}"/>
              </a:ext>
            </a:extLst>
          </p:cNvPr>
          <p:cNvSpPr txBox="1"/>
          <p:nvPr/>
        </p:nvSpPr>
        <p:spPr>
          <a:xfrm>
            <a:off x="7732410" y="1162940"/>
            <a:ext cx="2311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A1DB6-6909-4C02-99B9-A50B7421EC48}"/>
              </a:ext>
            </a:extLst>
          </p:cNvPr>
          <p:cNvSpPr txBox="1"/>
          <p:nvPr/>
        </p:nvSpPr>
        <p:spPr>
          <a:xfrm>
            <a:off x="7301823" y="4394520"/>
            <a:ext cx="31787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15" y="1818628"/>
            <a:ext cx="2258475" cy="2575892"/>
          </a:xfrm>
          <a:prstGeom prst="rect">
            <a:avLst/>
          </a:prstGeom>
          <a:ln w="31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3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6956" y="1205429"/>
            <a:ext cx="3317358" cy="92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992" y="3139520"/>
            <a:ext cx="7272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6956" y="1127051"/>
            <a:ext cx="3317358" cy="92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7654" y="2255571"/>
            <a:ext cx="8144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লালন-পালনের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ক্ষুদ্রবর্গকে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ভাগে,পিতৃতান্ত্রিক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01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7767" y="1127051"/>
            <a:ext cx="3317358" cy="92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674" y="469959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কেন ?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:\MOTIAR\D,contennt Picture 2\home2.jpg">
            <a:extLst>
              <a:ext uri="{FF2B5EF4-FFF2-40B4-BE49-F238E27FC236}">
                <a16:creationId xmlns:a16="http://schemas.microsoft.com/office/drawing/2014/main" id="{A8D4C48D-A47F-4ACE-B5A6-0E0C1B38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71" y="2262185"/>
            <a:ext cx="2274390" cy="227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5794" y="1122296"/>
            <a:ext cx="7646536" cy="10330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E:\MOTIAR\D,contennt Picture 2\business_team_walking_sm_wm.gif">
            <a:extLst>
              <a:ext uri="{FF2B5EF4-FFF2-40B4-BE49-F238E27FC236}">
                <a16:creationId xmlns:a16="http://schemas.microsoft.com/office/drawing/2014/main" id="{26BBA316-42EC-4677-9707-76F8AB48DE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61" y="2435639"/>
            <a:ext cx="6472888" cy="31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3385456" y="1040674"/>
            <a:ext cx="6291943" cy="609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কী দেখতে পাচ্ছি?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1" y="2227912"/>
            <a:ext cx="4716488" cy="308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99" y="2227912"/>
            <a:ext cx="4906196" cy="308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7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114801" y="1149532"/>
            <a:ext cx="3984172" cy="58782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কিসের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79" y="2263439"/>
            <a:ext cx="3912781" cy="2843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78" y="2263440"/>
            <a:ext cx="5339876" cy="2843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3480" y="5248108"/>
            <a:ext cx="2692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-9294"/>
            <a:ext cx="12218125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761483" y="1085705"/>
            <a:ext cx="4506686" cy="67926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20" y="4989755"/>
            <a:ext cx="2714138" cy="1070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52" y="2105968"/>
            <a:ext cx="4360468" cy="2758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93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2218125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023360" y="1045028"/>
            <a:ext cx="4049486" cy="77070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4529C-CC17-4948-BD88-3828C5855C1D}"/>
              </a:ext>
            </a:extLst>
          </p:cNvPr>
          <p:cNvSpPr txBox="1"/>
          <p:nvPr/>
        </p:nvSpPr>
        <p:spPr>
          <a:xfrm>
            <a:off x="2032466" y="2124220"/>
            <a:ext cx="8574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...............।</a:t>
            </a:r>
          </a:p>
          <a:p>
            <a:endParaRPr lang="en-US" dirty="0"/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2032466" y="3479142"/>
            <a:ext cx="7242163" cy="1535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3000" dirty="0" smtClean="0"/>
              <a:t>  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2325252" y="2952226"/>
            <a:ext cx="76955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IN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356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32601" y="1074342"/>
            <a:ext cx="3986224" cy="7626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কাকে বলে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836" y="2175272"/>
            <a:ext cx="6176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বৈবাহিক সম্পর্কের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ত্তিতে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বা একাধিক পুরুষ ও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সন্তানাদি,পিতামাতা এবং অন্যান্য পরিজন নিয়ে যে সংগঠন গড়ে উঠে –তাকে পরিবার বলে। আমাদের দেশে সাধারণত মা-বাবা,ভাই-বোন,চাচা-চাচি ও দাদা-দাদী সমন্বয়ে পরিবার গড়ে উঠে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মহিলা বা একজন পুরুষকে পরিবার বলা হয় না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।মূলত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 হলো স্নেহ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মায়া,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মমতা,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বন্ধনে আবদ্ধ হয়ে গঠিত ক্ষুদ্র সামাজিক প্রতিষ্ঠান।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Regular Pentagon 7"/>
          <p:cNvSpPr/>
          <p:nvPr/>
        </p:nvSpPr>
        <p:spPr>
          <a:xfrm>
            <a:off x="7384540" y="1307413"/>
            <a:ext cx="4126142" cy="2260572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ম্যাকাইভারের মতে, সন্তান জন্মদান ও লালন পালনের জন্য সংগঠিত ক্ষুদ্র বর্গকে পরিবার বলে।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65" y="3847252"/>
            <a:ext cx="1962247" cy="174207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307959" y="5665222"/>
            <a:ext cx="196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89"/>
            <a:ext cx="12218125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72988" y="1197065"/>
            <a:ext cx="5135880" cy="598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শ্রেণীবিভাগ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0520" y="2611663"/>
            <a:ext cx="2700670" cy="770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বংশ গননা ও নেতৃত্ব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63034" y="2663988"/>
            <a:ext cx="2892055" cy="712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কাঠামো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73317" y="2658140"/>
            <a:ext cx="2541359" cy="744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বৈবাহিক সূত্র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1002983" y="3910307"/>
            <a:ext cx="1741844" cy="6243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  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2820855" y="3920794"/>
            <a:ext cx="1549785" cy="601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   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4484641" y="3896398"/>
            <a:ext cx="1361640" cy="626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 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5960282" y="3896398"/>
            <a:ext cx="1361640" cy="626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যৌথ    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435923" y="3890448"/>
            <a:ext cx="1361640" cy="533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একপত্নীক     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8855281" y="3877897"/>
            <a:ext cx="1216613" cy="5458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বহুপত্নীক     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10147100" y="3862218"/>
            <a:ext cx="1335152" cy="561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বহুপতি      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97079" y="3402419"/>
            <a:ext cx="0" cy="518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21931" y="3352743"/>
            <a:ext cx="0" cy="518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43996" y="3415482"/>
            <a:ext cx="0" cy="459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09061" y="1815737"/>
            <a:ext cx="4356" cy="7959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77250" y="1095903"/>
            <a:ext cx="3863624" cy="58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 গণনা ও নেতৃত্ব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48" y="1848868"/>
            <a:ext cx="2760824" cy="1520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583248" y="3473224"/>
            <a:ext cx="2602778" cy="4131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 পরিবার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24" y="3973548"/>
            <a:ext cx="2924448" cy="167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583248" y="5748671"/>
            <a:ext cx="2602778" cy="4131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 পরিবার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4329" y="2415096"/>
            <a:ext cx="6613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বংশ গণনা ও নেতৃত্ব- এ নীতির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ত্তিতে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পরিবারকে দুই ভাগে ভাগ করা 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যথা-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পিতৃতান্ত্রিক ও মাতৃতান্ত্রিক পরিবার। পিতৃতান্ত্রিক পরিবারে সন্তানরা পিতার বংশ পরিচয়ে পরিচিত হয় এবং পিতা পরিবারে নেতৃত্ব দেন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দেশের অধিকাংশ পরিবার এ ধরনের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অন্যদিকে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মাতৃতান্ত্রিক পরিবারে মায়ের বংশ পরিচয়ে পরিচিত হয় এবং মা নেতৃত্ব দেন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যেমন-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আমাদের দেশে গারোদের মধ্যে এ ধরনের পরিবার দেখা যায়।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70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833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156</cp:revision>
  <dcterms:created xsi:type="dcterms:W3CDTF">2021-01-20T13:40:03Z</dcterms:created>
  <dcterms:modified xsi:type="dcterms:W3CDTF">2021-03-21T14:21:15Z</dcterms:modified>
</cp:coreProperties>
</file>