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61" r:id="rId3"/>
    <p:sldId id="260" r:id="rId4"/>
    <p:sldId id="263" r:id="rId5"/>
    <p:sldId id="264" r:id="rId6"/>
    <p:sldId id="276" r:id="rId7"/>
    <p:sldId id="277" r:id="rId8"/>
    <p:sldId id="266" r:id="rId9"/>
    <p:sldId id="267" r:id="rId10"/>
    <p:sldId id="258" r:id="rId11"/>
    <p:sldId id="256" r:id="rId12"/>
    <p:sldId id="257" r:id="rId13"/>
    <p:sldId id="268" r:id="rId14"/>
    <p:sldId id="278" r:id="rId15"/>
    <p:sldId id="269" r:id="rId16"/>
    <p:sldId id="271" r:id="rId17"/>
    <p:sldId id="272" r:id="rId18"/>
    <p:sldId id="280" r:id="rId19"/>
    <p:sldId id="262" r:id="rId20"/>
    <p:sldId id="265" r:id="rId21"/>
    <p:sldId id="273" r:id="rId22"/>
    <p:sldId id="270" r:id="rId23"/>
    <p:sldId id="275" r:id="rId24"/>
    <p:sldId id="259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469-E1DB-4190-A70F-C2E0C3D4A6D3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F66BA-5A1C-449D-804F-A6144979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F66BA-5A1C-449D-804F-A614497968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9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0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8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7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0AB6-3D21-4B92-B76E-9E74236C235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79B6-188A-4C69-9FAF-716941EF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0" y="796954"/>
            <a:ext cx="5025005" cy="50250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6627302" y="1090568"/>
            <a:ext cx="4496499" cy="46139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0070C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542" y="5735973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৪০ পৃষ্ঠা খোল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1394" y="717636"/>
            <a:ext cx="10849395" cy="4902988"/>
            <a:chOff x="620785" y="717636"/>
            <a:chExt cx="10690004" cy="476876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85" y="784748"/>
              <a:ext cx="4462943" cy="46157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CD4D61-FE62-4C7E-A10E-2013B5B54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07" t="50267" r="3815" b="4107"/>
            <a:stretch/>
          </p:blipFill>
          <p:spPr>
            <a:xfrm>
              <a:off x="5270382" y="717636"/>
              <a:ext cx="6040407" cy="47687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509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841" y="255165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কিছু শব্দার্থ শিখি।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76213" y="1108496"/>
            <a:ext cx="8001000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তরঙ্গ    = ঢেউ।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উদ্ভাবন   = আবিষ্কার।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গবেষক  = যিনি গবেষণা কর।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অদৃশ্য    = অগোচর।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আন্টেনা  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বেতার যন্ত্রের সাথে লাগানো তার বা 			অংশ যা দিয়ে যন্ত্রটি তরঙ্গ ধরতে পারে।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রকম থেকে অন্য রকম করে ফেলা।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এসএমএস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বার্তা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সমন্বয়    = মিলন।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042" y="396900"/>
            <a:ext cx="65532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কিছু যুক্তবর্ণ শিখি।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433031" y="1539379"/>
            <a:ext cx="5933364" cy="1015663"/>
            <a:chOff x="315036" y="1364159"/>
            <a:chExt cx="5933364" cy="1015663"/>
          </a:xfrm>
        </p:grpSpPr>
        <p:sp>
          <p:nvSpPr>
            <p:cNvPr id="4" name="TextBox 3"/>
            <p:cNvSpPr txBox="1"/>
            <p:nvPr/>
          </p:nvSpPr>
          <p:spPr>
            <a:xfrm>
              <a:off x="3124200" y="1579602"/>
              <a:ext cx="4572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/>
                <a:t>ঙ</a:t>
              </a:r>
              <a:endParaRPr lang="en-US" sz="32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5036" y="1371600"/>
              <a:ext cx="18185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800" dirty="0">
                  <a:latin typeface="NikoshBAN" pitchFamily="2" charset="0"/>
                  <a:cs typeface="NikoshBAN" pitchFamily="2" charset="0"/>
                </a:rPr>
                <a:t>তর</a:t>
              </a:r>
              <a:r>
                <a:rPr lang="bn-BD" sz="4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ঙ্গ</a:t>
              </a:r>
              <a:r>
                <a:rPr lang="bn-BD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4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1364159"/>
              <a:ext cx="73609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ঙ্গ</a:t>
              </a:r>
              <a:endParaRPr lang="en-US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1603416"/>
              <a:ext cx="4572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/>
                <a:t>গ</a:t>
              </a:r>
              <a:endParaRPr lang="en-US" sz="3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5400" y="1447800"/>
              <a:ext cx="1143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অ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ঙ্গ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09647" y="2834496"/>
            <a:ext cx="6122295" cy="1015663"/>
            <a:chOff x="315036" y="1364159"/>
            <a:chExt cx="5722991" cy="1015663"/>
          </a:xfrm>
        </p:grpSpPr>
        <p:sp>
          <p:nvSpPr>
            <p:cNvPr id="10" name="TextBox 9"/>
            <p:cNvSpPr txBox="1"/>
            <p:nvPr/>
          </p:nvSpPr>
          <p:spPr>
            <a:xfrm>
              <a:off x="3043044" y="1579602"/>
              <a:ext cx="4572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/>
                <a:t>দ</a:t>
              </a:r>
              <a:endParaRPr lang="en-US" sz="32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036" y="1371600"/>
              <a:ext cx="181856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bn-BD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দ্ভা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বন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=</a:t>
              </a:r>
              <a:endParaRPr lang="en-US" sz="4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0" y="1364159"/>
              <a:ext cx="51488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দ্ভ</a:t>
              </a:r>
              <a:endParaRPr lang="en-US" sz="6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26575" y="1603416"/>
              <a:ext cx="4572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/>
                <a:t>ভ</a:t>
              </a:r>
              <a:endParaRPr lang="en-US" sz="3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95027" y="1447800"/>
              <a:ext cx="1143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দ্ভি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দ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2967" y="4223195"/>
            <a:ext cx="7308252" cy="1015663"/>
            <a:chOff x="-11195" y="1364159"/>
            <a:chExt cx="7102593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2876977" y="1516559"/>
              <a:ext cx="562415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/>
                <a:t>জ</a:t>
              </a:r>
              <a:endParaRPr lang="en-US" sz="3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1195" y="1371600"/>
              <a:ext cx="21447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জ্ঞা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নী =</a:t>
              </a:r>
              <a:endParaRPr lang="en-US" sz="4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14253" y="1364159"/>
              <a:ext cx="69121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জ্ঞ</a:t>
              </a:r>
              <a:endParaRPr lang="en-US" sz="6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1589" y="1516559"/>
              <a:ext cx="617858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/>
                <a:t>ঞ</a:t>
              </a:r>
              <a:endParaRPr lang="en-US" sz="3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6480" y="1447800"/>
              <a:ext cx="22149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/>
                <a:t>অ</a:t>
              </a:r>
              <a:r>
                <a:rPr lang="bn-BD" sz="3600" dirty="0" smtClean="0">
                  <a:solidFill>
                    <a:srgbClr val="FF0000"/>
                  </a:solidFill>
                </a:rPr>
                <a:t>জ্ঞা</a:t>
              </a:r>
              <a:r>
                <a:rPr lang="bn-BD" sz="3600" dirty="0" smtClean="0"/>
                <a:t>ন</a:t>
              </a:r>
              <a:endParaRPr lang="en-US" sz="3600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832" y="383060"/>
            <a:ext cx="614864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বিভিন্ন ব্যবহা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549" y="5869714"/>
            <a:ext cx="4876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 যায়।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2217" y="5869714"/>
            <a:ext cx="690598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 ফোনে একে অন্যের খোঁজ খবর নেওয়া যায়।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bile-phones-rural-in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7361" y="1355005"/>
            <a:ext cx="3719897" cy="4118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954d99f7cfd2d1491fa991e0db2c2fc9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5484" y="1548415"/>
            <a:ext cx="3303865" cy="3925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FEC6F-B1B4-44C8-AC95-4BFDE854F2A8}"/>
              </a:ext>
            </a:extLst>
          </p:cNvPr>
          <p:cNvSpPr txBox="1"/>
          <p:nvPr/>
        </p:nvSpPr>
        <p:spPr>
          <a:xfrm>
            <a:off x="538568" y="5155809"/>
            <a:ext cx="533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বই পড়া 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7622E-21BB-4096-B3AC-785291F13A8A}"/>
              </a:ext>
            </a:extLst>
          </p:cNvPr>
          <p:cNvSpPr txBox="1"/>
          <p:nvPr/>
        </p:nvSpPr>
        <p:spPr>
          <a:xfrm>
            <a:off x="6096000" y="5155809"/>
            <a:ext cx="533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গান শোনা 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প্রযুক্তির গ্রাসে বই পড়া">
            <a:extLst>
              <a:ext uri="{FF2B5EF4-FFF2-40B4-BE49-F238E27FC236}">
                <a16:creationId xmlns:a16="http://schemas.microsoft.com/office/drawing/2014/main" id="{C0851086-39DB-48DB-8A04-F2F6E4C5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4" y="1055263"/>
            <a:ext cx="5474592" cy="37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মোবাইলে গান ডাউনলোড - সন্দীপন বসু ...">
            <a:extLst>
              <a:ext uri="{FF2B5EF4-FFF2-40B4-BE49-F238E27FC236}">
                <a16:creationId xmlns:a16="http://schemas.microsoft.com/office/drawing/2014/main" id="{ACBFFAFB-C378-4AD5-B463-23E07385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03" y="1147460"/>
            <a:ext cx="5316669" cy="37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23" y="5331713"/>
            <a:ext cx="4851400" cy="132343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 ফোন দিয়ে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 তোলা যায়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60565" y="5284285"/>
            <a:ext cx="6482540" cy="1418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দিয়ে ভিডিও দেখা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obile_infelx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7797" y="1085665"/>
            <a:ext cx="5674751" cy="352828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08" y="1001435"/>
            <a:ext cx="5030425" cy="36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391" y="5249563"/>
            <a:ext cx="4495800" cy="1077218"/>
          </a:xfrm>
          <a:prstGeom prst="rect">
            <a:avLst/>
          </a:prstGeom>
          <a:solidFill>
            <a:srgbClr val="D6F10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 ফোনে ক্ষুদে বার্তা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 এস এম এস)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নো যায়।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070" y="5249563"/>
            <a:ext cx="6450574" cy="1077218"/>
          </a:xfrm>
          <a:prstGeom prst="rect">
            <a:avLst/>
          </a:prstGeom>
          <a:solidFill>
            <a:srgbClr val="D6F10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 ফোনে গান শোনা, গেমস খেলা বিভিন্ন বিনোদনের সুযোগ রয়েছে।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91" y="465931"/>
            <a:ext cx="5893558" cy="4441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8" y="465930"/>
            <a:ext cx="4115999" cy="444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5227" y="4847266"/>
            <a:ext cx="5931015" cy="178344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দিয়ে ইন্টারনেট চালানো যায়।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095C8-60CD-4EE7-9808-75FCD3B23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75" y="333476"/>
            <a:ext cx="4699118" cy="4045578"/>
          </a:xfrm>
          <a:prstGeom prst="rect">
            <a:avLst/>
          </a:prstGeom>
        </p:spPr>
      </p:pic>
      <p:pic>
        <p:nvPicPr>
          <p:cNvPr id="5" name="Picture 4" descr="Mobile money transfer. | Premium Vector">
            <a:extLst>
              <a:ext uri="{FF2B5EF4-FFF2-40B4-BE49-F238E27FC236}">
                <a16:creationId xmlns:a16="http://schemas.microsoft.com/office/drawing/2014/main" id="{4934D001-7227-4F66-98FB-0E5C91B0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66" y="864066"/>
            <a:ext cx="4093827" cy="35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7622E-21BB-4096-B3AC-785291F13A8A}"/>
              </a:ext>
            </a:extLst>
          </p:cNvPr>
          <p:cNvSpPr txBox="1"/>
          <p:nvPr/>
        </p:nvSpPr>
        <p:spPr>
          <a:xfrm>
            <a:off x="7949968" y="5086415"/>
            <a:ext cx="340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পাঠানো 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56064" y="4666889"/>
            <a:ext cx="10318739" cy="20107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করোনাকালীন সময়ে মোবাইল ফোনের মাধ্যমে শিক্ষকেরা অনলাইনে পাঠদান করেছেন এবং শিক্ষার্থীরাও মোবাইল ফোনের মাধ্যমে পাঠদানে অংশ নিয়েছে। এককথায় বলতে গেলে মোবাইল ফোন গোটা পৃথিবীকে হাতের মুঠোয় নিয়ে এসেছে।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104" y="657223"/>
            <a:ext cx="10641698" cy="3713440"/>
            <a:chOff x="482104" y="657223"/>
            <a:chExt cx="10641698" cy="371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0188" y="657223"/>
              <a:ext cx="5113614" cy="37134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b="13414"/>
            <a:stretch/>
          </p:blipFill>
          <p:spPr>
            <a:xfrm>
              <a:off x="482104" y="657224"/>
              <a:ext cx="5230799" cy="37134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801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0257" y="145955"/>
            <a:ext cx="87249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মুখে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মুখে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বলি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লিখি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।  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3452" y="4379842"/>
            <a:ext cx="872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মোবাইল ফোন আজকের দিনে কী কী কাজে লাগে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মোবাইল ফোন উদ্ভাবনের জন্য কারা কাজ করেছেন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এস এম এস কী এবং কখন কাজে লাগে  ?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06" y="1372131"/>
            <a:ext cx="4328360" cy="26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19" y="181961"/>
            <a:ext cx="2374974" cy="10156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1995" y="3260570"/>
            <a:ext cx="4393256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kÖwY 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4_©</a:t>
            </a: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/>
            </a:r>
            <a:br>
              <a:rPr lang="bn-IN" sz="3200" dirty="0">
                <a:latin typeface="SutonnyMJ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welq t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evsjv</a:t>
            </a:r>
            <a:endParaRPr lang="bn-IN" sz="3200" dirty="0">
              <a:latin typeface="SutonnyMJ" pitchFamily="2" charset="0"/>
              <a:cs typeface="SutonnyMJ" pitchFamily="2" charset="0"/>
            </a:endParaRPr>
          </a:p>
          <a:p>
            <a:r>
              <a:rPr lang="bn-IN" sz="2400" dirty="0">
                <a:latin typeface="SutonnyMJ" pitchFamily="2" charset="0"/>
                <a:cs typeface="SutonnyMJ" pitchFamily="2" charset="0"/>
              </a:rPr>
              <a:t>অধ্যায়ঃ১০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>
                <a:latin typeface="SutonnyMJ" pitchFamily="2" charset="0"/>
                <a:cs typeface="SutonnyMJ" pitchFamily="2" charset="0"/>
              </a:rPr>
            </a:b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br>
              <a:rPr lang="en-US" sz="3200" dirty="0">
                <a:latin typeface="SutonnyMJ" pitchFamily="2" charset="0"/>
                <a:cs typeface="SutonnyMJ" pitchFamily="2" charset="0"/>
              </a:rPr>
            </a:br>
            <a:r>
              <a:rPr lang="en-US" sz="3200" dirty="0" err="1">
                <a:latin typeface="SutonnyMJ" pitchFamily="2" charset="0"/>
                <a:cs typeface="SutonnyMJ" pitchFamily="2" charset="0"/>
              </a:rPr>
              <a:t>cvV¨vskt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A650B-1650-46F6-AA1F-9B2D14253D0B}"/>
              </a:ext>
            </a:extLst>
          </p:cNvPr>
          <p:cNvSpPr txBox="1"/>
          <p:nvPr/>
        </p:nvSpPr>
        <p:spPr>
          <a:xfrm>
            <a:off x="519518" y="3445235"/>
            <a:ext cx="497673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5127" y="451214"/>
            <a:ext cx="2877423" cy="2809356"/>
            <a:chOff x="1249960" y="520117"/>
            <a:chExt cx="2877423" cy="28093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" t="17614" r="5393" b="38839"/>
            <a:stretch/>
          </p:blipFill>
          <p:spPr>
            <a:xfrm>
              <a:off x="1595123" y="925860"/>
              <a:ext cx="2146367" cy="2048542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1249960" y="520117"/>
              <a:ext cx="2877423" cy="2809356"/>
            </a:xfrm>
            <a:custGeom>
              <a:avLst/>
              <a:gdLst>
                <a:gd name="connsiteX0" fmla="*/ 361740 w 3150158"/>
                <a:gd name="connsiteY0" fmla="*/ 1195754 h 3150158"/>
                <a:gd name="connsiteX1" fmla="*/ 361740 w 3150158"/>
                <a:gd name="connsiteY1" fmla="*/ 1423803 h 3150158"/>
                <a:gd name="connsiteX2" fmla="*/ 228049 w 3150158"/>
                <a:gd name="connsiteY2" fmla="*/ 1557494 h 3150158"/>
                <a:gd name="connsiteX3" fmla="*/ 361740 w 3150158"/>
                <a:gd name="connsiteY3" fmla="*/ 1691185 h 3150158"/>
                <a:gd name="connsiteX4" fmla="*/ 361740 w 3150158"/>
                <a:gd name="connsiteY4" fmla="*/ 1691186 h 3150158"/>
                <a:gd name="connsiteX5" fmla="*/ 1343415 w 3150158"/>
                <a:gd name="connsiteY5" fmla="*/ 2672861 h 3150158"/>
                <a:gd name="connsiteX6" fmla="*/ 1592663 w 3150158"/>
                <a:gd name="connsiteY6" fmla="*/ 2922109 h 3150158"/>
                <a:gd name="connsiteX7" fmla="*/ 1841911 w 3150158"/>
                <a:gd name="connsiteY7" fmla="*/ 2672861 h 3150158"/>
                <a:gd name="connsiteX8" fmla="*/ 2069960 w 3150158"/>
                <a:gd name="connsiteY8" fmla="*/ 2672861 h 3150158"/>
                <a:gd name="connsiteX9" fmla="*/ 1592663 w 3150158"/>
                <a:gd name="connsiteY9" fmla="*/ 3150158 h 3150158"/>
                <a:gd name="connsiteX10" fmla="*/ 1115366 w 3150158"/>
                <a:gd name="connsiteY10" fmla="*/ 2672861 h 3150158"/>
                <a:gd name="connsiteX11" fmla="*/ 361740 w 3150158"/>
                <a:gd name="connsiteY11" fmla="*/ 1919235 h 3150158"/>
                <a:gd name="connsiteX12" fmla="*/ 361740 w 3150158"/>
                <a:gd name="connsiteY12" fmla="*/ 1919234 h 3150158"/>
                <a:gd name="connsiteX13" fmla="*/ 0 w 3150158"/>
                <a:gd name="connsiteY13" fmla="*/ 1557494 h 3150158"/>
                <a:gd name="connsiteX14" fmla="*/ 1557495 w 3150158"/>
                <a:gd name="connsiteY14" fmla="*/ 0 h 3150158"/>
                <a:gd name="connsiteX15" fmla="*/ 1989573 w 3150158"/>
                <a:gd name="connsiteY15" fmla="*/ 432078 h 3150158"/>
                <a:gd name="connsiteX16" fmla="*/ 1989574 w 3150158"/>
                <a:gd name="connsiteY16" fmla="*/ 432078 h 3150158"/>
                <a:gd name="connsiteX17" fmla="*/ 2713055 w 3150158"/>
                <a:gd name="connsiteY17" fmla="*/ 1155559 h 3150158"/>
                <a:gd name="connsiteX18" fmla="*/ 3150158 w 3150158"/>
                <a:gd name="connsiteY18" fmla="*/ 1592662 h 3150158"/>
                <a:gd name="connsiteX19" fmla="*/ 2713055 w 3150158"/>
                <a:gd name="connsiteY19" fmla="*/ 2029765 h 3150158"/>
                <a:gd name="connsiteX20" fmla="*/ 2069960 w 3150158"/>
                <a:gd name="connsiteY20" fmla="*/ 2672860 h 3150158"/>
                <a:gd name="connsiteX21" fmla="*/ 1841911 w 3150158"/>
                <a:gd name="connsiteY21" fmla="*/ 2672860 h 3150158"/>
                <a:gd name="connsiteX22" fmla="*/ 2713055 w 3150158"/>
                <a:gd name="connsiteY22" fmla="*/ 1801716 h 3150158"/>
                <a:gd name="connsiteX23" fmla="*/ 2922109 w 3150158"/>
                <a:gd name="connsiteY23" fmla="*/ 1592662 h 3150158"/>
                <a:gd name="connsiteX24" fmla="*/ 2713055 w 3150158"/>
                <a:gd name="connsiteY24" fmla="*/ 1383608 h 3150158"/>
                <a:gd name="connsiteX25" fmla="*/ 1761526 w 3150158"/>
                <a:gd name="connsiteY25" fmla="*/ 432079 h 3150158"/>
                <a:gd name="connsiteX26" fmla="*/ 1761525 w 3150158"/>
                <a:gd name="connsiteY26" fmla="*/ 432079 h 3150158"/>
                <a:gd name="connsiteX27" fmla="*/ 1557495 w 3150158"/>
                <a:gd name="connsiteY27" fmla="*/ 228049 h 3150158"/>
                <a:gd name="connsiteX28" fmla="*/ 1353465 w 3150158"/>
                <a:gd name="connsiteY28" fmla="*/ 432079 h 3150158"/>
                <a:gd name="connsiteX29" fmla="*/ 1125416 w 3150158"/>
                <a:gd name="connsiteY29" fmla="*/ 432079 h 315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0158" h="3150158">
                  <a:moveTo>
                    <a:pt x="361740" y="1195754"/>
                  </a:moveTo>
                  <a:lnTo>
                    <a:pt x="361740" y="1423803"/>
                  </a:lnTo>
                  <a:lnTo>
                    <a:pt x="228049" y="1557494"/>
                  </a:lnTo>
                  <a:lnTo>
                    <a:pt x="361740" y="1691185"/>
                  </a:lnTo>
                  <a:lnTo>
                    <a:pt x="361740" y="1691186"/>
                  </a:lnTo>
                  <a:lnTo>
                    <a:pt x="1343415" y="2672861"/>
                  </a:lnTo>
                  <a:lnTo>
                    <a:pt x="1592663" y="2922109"/>
                  </a:lnTo>
                  <a:lnTo>
                    <a:pt x="1841911" y="2672861"/>
                  </a:lnTo>
                  <a:lnTo>
                    <a:pt x="2069960" y="2672861"/>
                  </a:lnTo>
                  <a:lnTo>
                    <a:pt x="1592663" y="3150158"/>
                  </a:lnTo>
                  <a:lnTo>
                    <a:pt x="1115366" y="2672861"/>
                  </a:lnTo>
                  <a:lnTo>
                    <a:pt x="361740" y="1919235"/>
                  </a:lnTo>
                  <a:lnTo>
                    <a:pt x="361740" y="1919234"/>
                  </a:lnTo>
                  <a:lnTo>
                    <a:pt x="0" y="1557494"/>
                  </a:lnTo>
                  <a:close/>
                  <a:moveTo>
                    <a:pt x="1557495" y="0"/>
                  </a:moveTo>
                  <a:lnTo>
                    <a:pt x="1989573" y="432078"/>
                  </a:lnTo>
                  <a:lnTo>
                    <a:pt x="1989574" y="432078"/>
                  </a:lnTo>
                  <a:lnTo>
                    <a:pt x="2713055" y="1155559"/>
                  </a:lnTo>
                  <a:lnTo>
                    <a:pt x="3150158" y="1592662"/>
                  </a:lnTo>
                  <a:lnTo>
                    <a:pt x="2713055" y="2029765"/>
                  </a:lnTo>
                  <a:lnTo>
                    <a:pt x="2069960" y="2672860"/>
                  </a:lnTo>
                  <a:lnTo>
                    <a:pt x="1841911" y="2672860"/>
                  </a:lnTo>
                  <a:lnTo>
                    <a:pt x="2713055" y="1801716"/>
                  </a:lnTo>
                  <a:lnTo>
                    <a:pt x="2922109" y="1592662"/>
                  </a:lnTo>
                  <a:lnTo>
                    <a:pt x="2713055" y="1383608"/>
                  </a:lnTo>
                  <a:lnTo>
                    <a:pt x="1761526" y="432079"/>
                  </a:lnTo>
                  <a:lnTo>
                    <a:pt x="1761525" y="432079"/>
                  </a:lnTo>
                  <a:lnTo>
                    <a:pt x="1557495" y="228049"/>
                  </a:lnTo>
                  <a:lnTo>
                    <a:pt x="1353465" y="432079"/>
                  </a:lnTo>
                  <a:lnTo>
                    <a:pt x="1125416" y="432079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26000">
                  <a:srgbClr val="FFC000"/>
                </a:gs>
                <a:gs pos="80640">
                  <a:srgbClr val="FF0000"/>
                </a:gs>
                <a:gs pos="56000">
                  <a:srgbClr val="C0000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39479" y="1043312"/>
            <a:ext cx="8825156" cy="4431160"/>
            <a:chOff x="1847034" y="883921"/>
            <a:chExt cx="8825156" cy="44311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4739490" y="883921"/>
              <a:ext cx="2880510" cy="952402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3600" b="1" u="sng" dirty="0" smtClean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3600" u="sng" dirty="0" smtClean="0">
                  <a:solidFill>
                    <a:srgbClr val="7030A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u="sng" dirty="0" smtClean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47034" y="4281183"/>
              <a:ext cx="8825156" cy="1033898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ফোনের ব্যবহার সম্পর্কে পাঁচটি বাক্য লিখ।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9490" y="3337589"/>
              <a:ext cx="3053230" cy="818725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3600" u="sng" dirty="0" smtClean="0">
                  <a:solidFill>
                    <a:srgbClr val="7030A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3600" u="sng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93752" y="2228025"/>
              <a:ext cx="8613227" cy="84273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বিপরীত শব্দ লিখঃ </a:t>
              </a:r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বেশি, শুরু, শক্তিশালী, কাছে, ভালো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0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24793" y="355233"/>
            <a:ext cx="8956318" cy="5407644"/>
            <a:chOff x="456079" y="142874"/>
            <a:chExt cx="10268247" cy="5542569"/>
          </a:xfrm>
          <a:solidFill>
            <a:schemeClr val="accent1">
              <a:lumMod val="75000"/>
            </a:schemeClr>
          </a:solidFill>
        </p:grpSpPr>
        <p:sp>
          <p:nvSpPr>
            <p:cNvPr id="5" name="Down Arrow Callout 4"/>
            <p:cNvSpPr/>
            <p:nvPr/>
          </p:nvSpPr>
          <p:spPr>
            <a:xfrm>
              <a:off x="3200401" y="142874"/>
              <a:ext cx="6709993" cy="1500188"/>
            </a:xfrm>
            <a:prstGeom prst="downArrowCallout">
              <a:avLst/>
            </a:prstGeom>
            <a:solidFill>
              <a:srgbClr val="FFC0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prstTxWarp prst="textInflateTop">
                <a:avLst/>
              </a:prstTxWarp>
            </a:bodyPr>
            <a:lstStyle/>
            <a:p>
              <a:pPr algn="ctr"/>
              <a:r>
                <a:rPr lang="bn-BD" sz="60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6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6079" y="1338124"/>
              <a:ext cx="3569401" cy="846953"/>
            </a:xfrm>
            <a:prstGeom prst="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বাক্য রচনা করঃ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8663" y="2471738"/>
              <a:ext cx="1057275" cy="52322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উদ্ভাবন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4532" y="2471738"/>
              <a:ext cx="8393906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 নিজের কাজের জন্য অনেক কিছু উদ্ভাবন করেছেন । </a:t>
              </a:r>
              <a:endParaRPr lang="en-US" sz="2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883" y="3379951"/>
              <a:ext cx="1212055" cy="473184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3634" y="4246385"/>
              <a:ext cx="1293024" cy="5724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গবেষক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1509" y="5162223"/>
              <a:ext cx="1057275" cy="52322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দূরে </a:t>
              </a:r>
              <a:endParaRPr lang="en-US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64532" y="3355295"/>
              <a:ext cx="8393906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ফোনের অ্যানটেনা থাকে  । 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30420" y="4245547"/>
              <a:ext cx="8393906" cy="5362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গবেষক নতুন কিছু আবিষ্কারের চেষ্টা করেন  । </a:t>
              </a:r>
              <a:endPara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3091" y="5162223"/>
              <a:ext cx="8393906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বিদ্যালয়টি গ্রাম থেকে ১০ কিলোমিটার দূরে অবস্থিত ।  </a:t>
              </a:r>
              <a:endParaRPr lang="en-US" sz="2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4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6481" y="475163"/>
            <a:ext cx="3634159" cy="106291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951" y="2565773"/>
            <a:ext cx="100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সর্বপ্রথম কে এবং কত সালে আবিষ্কার করেছেন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070" y="3722246"/>
            <a:ext cx="1074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আজকের দিনে কী কাজে লাগে তার দুইটি উদাহরণ দাও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85" y="864197"/>
            <a:ext cx="4907430" cy="49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461" y="978372"/>
            <a:ext cx="2894202" cy="23515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42876" y="316183"/>
            <a:ext cx="4191000" cy="10668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pic>
        <p:nvPicPr>
          <p:cNvPr id="5" name="Picture 2" descr="সত্যিই' বন্ধ হবে অবৈধ মুঠোফোন ...">
            <a:extLst>
              <a:ext uri="{FF2B5EF4-FFF2-40B4-BE49-F238E27FC236}">
                <a16:creationId xmlns:a16="http://schemas.microsoft.com/office/drawing/2014/main" id="{7F1EA161-4965-462A-99A5-B71D3E7E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63" y="3085320"/>
            <a:ext cx="2699727" cy="15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6853" y="3724641"/>
            <a:ext cx="6861136" cy="249299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ব্যবহার লিখ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ব্যবহারে কী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সুবিধা আছে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215" y="2216791"/>
            <a:ext cx="6477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9600" dirty="0" smtClean="0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dirty="0" smtClean="0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>
                <a:solidFill>
                  <a:srgbClr val="FFFF00"/>
                </a:solidFill>
              </a:ln>
              <a:solidFill>
                <a:srgbClr val="FF0066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14640" y="355766"/>
            <a:ext cx="3501895" cy="7984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u="sng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97968" y="2414730"/>
            <a:ext cx="10335237" cy="29626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শোনাঃ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KweZvi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মূলভাব শুনে বুঝতে পারবে।</a:t>
            </a:r>
            <a:b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বলাঃ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KweZvi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মূলভাব শুনে বলতে পারবে। </a:t>
            </a:r>
            <a:b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পড়াঃ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 ওশুদ্ধ উচ্চারণে পড়তে পারবে।</a:t>
            </a:r>
            <a:b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লেখাঃ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 দিয়ে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en-US" sz="6000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Calibri"/>
              </a:rPr>
            </a:b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8B9D96-5F69-45BF-A686-74DF7AFBB0CE}"/>
              </a:ext>
            </a:extLst>
          </p:cNvPr>
          <p:cNvSpPr/>
          <p:nvPr/>
        </p:nvSpPr>
        <p:spPr>
          <a:xfrm>
            <a:off x="3316166" y="539438"/>
            <a:ext cx="5270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যাচাই-</a:t>
            </a:r>
            <a:endParaRPr lang="en-US" sz="6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52206-D2E8-4749-9332-6D3026E727F0}"/>
              </a:ext>
            </a:extLst>
          </p:cNvPr>
          <p:cNvSpPr txBox="1"/>
          <p:nvPr/>
        </p:nvSpPr>
        <p:spPr>
          <a:xfrm>
            <a:off x="2938072" y="1903751"/>
            <a:ext cx="606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কি দেখছ?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66" y="3083398"/>
            <a:ext cx="4762500" cy="33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pic>
        <p:nvPicPr>
          <p:cNvPr id="3" name="Picture 2" descr="মন্ত্রী-সচিবরা ৭৫ হাজার টাকায় ...">
            <a:extLst>
              <a:ext uri="{FF2B5EF4-FFF2-40B4-BE49-F238E27FC236}">
                <a16:creationId xmlns:a16="http://schemas.microsoft.com/office/drawing/2014/main" id="{E4D127B5-78E4-44D5-8DA7-47BB1867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41" y="1887020"/>
            <a:ext cx="3064156" cy="26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97541" y="419450"/>
            <a:ext cx="5125674" cy="864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87441" y="4900570"/>
            <a:ext cx="3800214" cy="8640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028" y="125332"/>
            <a:ext cx="848995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82" y="1599292"/>
            <a:ext cx="3488320" cy="3383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3826" y="5835640"/>
            <a:ext cx="848995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উত্তর: আলেকজান্ডার গ্রাহাম বেল।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Nokkhotro Portal">
            <a:extLst>
              <a:ext uri="{FF2B5EF4-FFF2-40B4-BE49-F238E27FC236}">
                <a16:creationId xmlns:a16="http://schemas.microsoft.com/office/drawing/2014/main" id="{9E96EBC8-DD2C-418E-947A-98691668A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19" y="1519053"/>
            <a:ext cx="4121109" cy="35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9" y="0"/>
            <a:ext cx="10467185" cy="135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15" y="1359017"/>
            <a:ext cx="3327478" cy="2134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389" y="3827126"/>
            <a:ext cx="113045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বিখ্যাত বিজ্ঞানী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লেকজান্ডার</a:t>
            </a: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গ্রাহাম বেল প্রথম টেলিফোন আবিষ্কার করেন । ১৭৭৫ সালে মার্কিন যুক্তরাষ্টের বসটনে তাঁর গবেষণাগারে </a:t>
            </a: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 </a:t>
            </a: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ফোন  আবিষ্কার করেছিলেন তিনি ।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8329" y="505064"/>
            <a:ext cx="4853878" cy="1568101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233" y="2918212"/>
            <a:ext cx="5800372" cy="31700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শিক্ষক নির্ধারিত পাঠ্যাংশটুকু প্রমিত উচ্চারণে পড়বেন আর শিক্ষার্থীরা নির্দিষ্ট শব্দের ও লাইনের নিচে আঙুল রেখে শিক্ষকের সাথে মেলাবে।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66" y="2918211"/>
            <a:ext cx="4957654" cy="30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8FFB3-D98A-459C-BE90-830AE5E01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02" y="125332"/>
            <a:ext cx="818340" cy="45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5242" y="145005"/>
            <a:ext cx="5236865" cy="202424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5400" dirty="0" smtClean="0">
                <a:solidFill>
                  <a:srgbClr val="CC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</a:t>
            </a:r>
            <a:r>
              <a:rPr lang="bn-BD" sz="5400" dirty="0" smtClean="0">
                <a:solidFill>
                  <a:srgbClr val="CC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5400" dirty="0">
              <a:solidFill>
                <a:srgbClr val="CC00CC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497" y="2991236"/>
            <a:ext cx="6228641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শিক্ষার্থীরাও শুদ্ধ, স্পষ্ট ও প্রমিত উচ্চারণে আজকের পাঠ্যাংশটুকু পড়বে।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2" y="2348005"/>
            <a:ext cx="4396546" cy="391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6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456</Words>
  <Application>Microsoft Office PowerPoint</Application>
  <PresentationFormat>Widescreen</PresentationFormat>
  <Paragraphs>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58</cp:revision>
  <dcterms:created xsi:type="dcterms:W3CDTF">2021-03-20T16:16:39Z</dcterms:created>
  <dcterms:modified xsi:type="dcterms:W3CDTF">2021-03-21T16:48:32Z</dcterms:modified>
</cp:coreProperties>
</file>