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972800" cy="7315200"/>
  <p:notesSz cx="6858000" cy="9144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72" y="-78"/>
      </p:cViewPr>
      <p:guideLst>
        <p:guide orient="horz" pos="2304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5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9"/>
            <a:ext cx="246888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9"/>
            <a:ext cx="72237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4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6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5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68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637455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19868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55"/>
            <a:ext cx="613410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75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0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1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9875520" cy="4827694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9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10449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10449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10449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10449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3634" y="2468562"/>
            <a:ext cx="76200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0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দলীয় কাজ</a:t>
            </a:r>
            <a:endParaRPr lang="en-US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2628900" y="3207223"/>
            <a:ext cx="45719" cy="103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64397" y="1015662"/>
            <a:ext cx="4922003" cy="4643736"/>
            <a:chOff x="564397" y="1015662"/>
            <a:chExt cx="4922003" cy="4643736"/>
          </a:xfrm>
        </p:grpSpPr>
        <p:sp>
          <p:nvSpPr>
            <p:cNvPr id="4" name="Oval 3"/>
            <p:cNvSpPr/>
            <p:nvPr/>
          </p:nvSpPr>
          <p:spPr>
            <a:xfrm>
              <a:off x="609600" y="1752600"/>
              <a:ext cx="4038600" cy="33528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4551402"/>
              <a:ext cx="2057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92D050"/>
                  </a:solidFill>
                </a:rPr>
                <a:t>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9753" y="4643735"/>
              <a:ext cx="205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92D050"/>
                  </a:solidFill>
                </a:rPr>
                <a:t>B</a:t>
              </a:r>
              <a:endParaRPr lang="en-US" sz="5400" dirty="0">
                <a:solidFill>
                  <a:srgbClr val="92D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397" y="1192721"/>
              <a:ext cx="205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92D050"/>
                  </a:solidFill>
                </a:rPr>
                <a:t>A</a:t>
              </a:r>
              <a:endParaRPr lang="en-US" sz="5400" dirty="0">
                <a:solidFill>
                  <a:srgbClr val="92D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2667000"/>
              <a:ext cx="2057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rgbClr val="92D050"/>
                  </a:solidFill>
                </a:rPr>
                <a:t>  O</a:t>
              </a:r>
              <a:endParaRPr lang="en-US" sz="6000" dirty="0">
                <a:solidFill>
                  <a:srgbClr val="92D05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25248" y="1905000"/>
              <a:ext cx="232152" cy="320040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76600" y="1813592"/>
              <a:ext cx="381000" cy="3063208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177153" y="1015662"/>
              <a:ext cx="2057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rgbClr val="92D050"/>
                  </a:solidFill>
                </a:rPr>
                <a:t>C</a:t>
              </a:r>
              <a:endParaRPr lang="en-US" sz="6600" dirty="0">
                <a:solidFill>
                  <a:srgbClr val="92D05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38953" y="27571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.</a:t>
            </a:r>
            <a:endParaRPr lang="en-US" sz="6600" dirty="0">
              <a:solidFill>
                <a:srgbClr val="92D05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941324" y="3505200"/>
            <a:ext cx="733295" cy="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674619" y="3429000"/>
            <a:ext cx="792481" cy="7620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34353" y="2705725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92D050"/>
                </a:solidFill>
              </a:rPr>
              <a:t>F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997" y="2781927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92D050"/>
                </a:solidFill>
              </a:rPr>
              <a:t>  </a:t>
            </a:r>
            <a:r>
              <a:rPr lang="en-US" sz="7200" dirty="0" smtClean="0">
                <a:solidFill>
                  <a:srgbClr val="92D050"/>
                </a:solidFill>
              </a:rPr>
              <a:t>E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34553" y="2286000"/>
            <a:ext cx="50524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OE=OF হলে,  প্রমান কর যে,</a:t>
            </a:r>
          </a:p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AB=CD ।</a:t>
            </a:r>
            <a:endParaRPr lang="en-US" sz="5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4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বাড়ীর  কাজ</a:t>
            </a:r>
            <a:endParaRPr lang="en-US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2095500"/>
            <a:ext cx="3810000" cy="32385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25908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বৃত্তের পরিধি ২২০ সেমি হলে</a:t>
            </a:r>
          </a:p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ক্ষেত্রফল কত  নির্ণয় কর?</a:t>
            </a:r>
            <a:endParaRPr lang="en-US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4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972800" cy="7315200"/>
          </a:xfrm>
          <a:prstGeom prst="rect">
            <a:avLst/>
          </a:prstGeom>
          <a:gradFill>
            <a:gsLst>
              <a:gs pos="5200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সবাইকে ধন্যবাদ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93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9" b="18229"/>
          <a:stretch/>
        </p:blipFill>
        <p:spPr>
          <a:xfrm>
            <a:off x="5562601" y="990600"/>
            <a:ext cx="4873729" cy="4648200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838201"/>
            <a:ext cx="487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মোহাম্মদ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আবদুল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গফুর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মিঞা</a:t>
            </a:r>
            <a:endParaRPr lang="en-US" sz="3200" b="1" dirty="0" smtClean="0"/>
          </a:p>
          <a:p>
            <a:r>
              <a:rPr lang="en-US" sz="3200" b="1" dirty="0" err="1" smtClean="0"/>
              <a:t>সহকারি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প্রধান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শিক্ষক</a:t>
            </a:r>
            <a:endParaRPr lang="en-US" sz="3200" b="1" dirty="0" smtClean="0"/>
          </a:p>
          <a:p>
            <a:r>
              <a:rPr lang="en-US" sz="3200" b="1" dirty="0" err="1" smtClean="0"/>
              <a:t>চির্কা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চাঁদপুর</a:t>
            </a:r>
            <a:r>
              <a:rPr lang="en-US" sz="3200" b="1" dirty="0" smtClean="0"/>
              <a:t> উ/</a:t>
            </a:r>
            <a:r>
              <a:rPr lang="en-US" sz="3200" b="1" dirty="0" err="1" smtClean="0"/>
              <a:t>বি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এন্ড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কলেজ</a:t>
            </a:r>
            <a:endParaRPr lang="en-US" sz="3200" b="1" dirty="0" smtClean="0"/>
          </a:p>
          <a:p>
            <a:r>
              <a:rPr lang="en-US" sz="3200" b="1" dirty="0" err="1" smtClean="0"/>
              <a:t>নয়াহাট,ফরিদ্গঞ্জ</a:t>
            </a:r>
            <a:r>
              <a:rPr lang="en-US" sz="3200" b="1" dirty="0" smtClean="0"/>
              <a:t>, </a:t>
            </a:r>
            <a:r>
              <a:rPr lang="en-US" sz="3200" b="1" dirty="0" err="1"/>
              <a:t>চাঁদপুর</a:t>
            </a:r>
            <a:r>
              <a:rPr lang="en-US" sz="3200" b="1" dirty="0"/>
              <a:t> </a:t>
            </a:r>
            <a:r>
              <a:rPr lang="en-US" sz="3200" b="1" dirty="0" smtClean="0"/>
              <a:t>।</a:t>
            </a:r>
          </a:p>
          <a:p>
            <a:r>
              <a:rPr lang="en-US" sz="3200" b="1" dirty="0" smtClean="0"/>
              <a:t>gofur2000904@gmail.com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5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97" y="0"/>
            <a:ext cx="10972800" cy="74789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শ্রেণিঃদশম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বিষয়ঃগণিত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অধ্যায়ঃঅষ্টম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58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শিখন-ফল</a:t>
            </a:r>
            <a:endParaRPr lang="en-US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819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92D050"/>
                </a:solidFill>
              </a:rPr>
              <a:t>পাঠ শেষে  শিক্ষার্থীরা বৃত্ত ব্যাখ্যা করতে 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>
                <a:solidFill>
                  <a:srgbClr val="92D050"/>
                </a:solidFill>
              </a:rPr>
              <a:t>পাঠ শেষে  শিক্ষার্থীরা </a:t>
            </a:r>
            <a:r>
              <a:rPr lang="en-US" sz="3600" b="1" dirty="0" smtClean="0">
                <a:solidFill>
                  <a:srgbClr val="92D050"/>
                </a:solidFill>
              </a:rPr>
              <a:t>বৃত্তের উপপাদ্য প্রমান করতে </a:t>
            </a:r>
            <a:r>
              <a:rPr lang="en-US" sz="3600" b="1" dirty="0">
                <a:solidFill>
                  <a:srgbClr val="92D050"/>
                </a:solidFill>
              </a:rPr>
              <a:t>পারবে</a:t>
            </a:r>
            <a:r>
              <a:rPr lang="en-US" sz="3600" b="1" dirty="0" smtClean="0">
                <a:solidFill>
                  <a:srgbClr val="92D050"/>
                </a:solidFill>
              </a:rPr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>
                <a:solidFill>
                  <a:srgbClr val="92D050"/>
                </a:solidFill>
              </a:rPr>
              <a:t>পাঠ শেষে  শিক্ষার্থীরা বৃত্ত </a:t>
            </a:r>
            <a:r>
              <a:rPr lang="en-US" sz="3600" b="1" dirty="0" smtClean="0">
                <a:solidFill>
                  <a:srgbClr val="92D050"/>
                </a:solidFill>
              </a:rPr>
              <a:t>সংক্রান্ত সমস্যা সমাধান করতে </a:t>
            </a:r>
            <a:r>
              <a:rPr lang="en-US" sz="3600" b="1" dirty="0">
                <a:solidFill>
                  <a:srgbClr val="92D050"/>
                </a:solidFill>
              </a:rPr>
              <a:t>পারবে।</a:t>
            </a:r>
          </a:p>
          <a:p>
            <a:endParaRPr lang="en-US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1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23275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পূর্বজ্ঞান-যাচাই</a:t>
            </a:r>
            <a:endParaRPr lang="en-US" sz="8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362200" y="2411857"/>
            <a:ext cx="5257800" cy="4038600"/>
            <a:chOff x="2362200" y="2411857"/>
            <a:chExt cx="5257800" cy="4038600"/>
          </a:xfrm>
        </p:grpSpPr>
        <p:sp>
          <p:nvSpPr>
            <p:cNvPr id="3" name="Oval 2"/>
            <p:cNvSpPr/>
            <p:nvPr/>
          </p:nvSpPr>
          <p:spPr>
            <a:xfrm>
              <a:off x="2362200" y="2411857"/>
              <a:ext cx="5257800" cy="40386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3940447" y="2535198"/>
              <a:ext cx="136578" cy="381000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" idx="5"/>
            </p:cNvCxnSpPr>
            <p:nvPr/>
          </p:nvCxnSpPr>
          <p:spPr>
            <a:xfrm>
              <a:off x="5562600" y="2411857"/>
              <a:ext cx="1287413" cy="3447161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648200" y="3886200"/>
              <a:ext cx="685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rgbClr val="92D050"/>
                  </a:solidFill>
                </a:rPr>
                <a:t>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29000" y="1895818"/>
            <a:ext cx="3992090" cy="4979179"/>
            <a:chOff x="3429000" y="1895817"/>
            <a:chExt cx="3992090" cy="4979179"/>
          </a:xfrm>
        </p:grpSpPr>
        <p:sp>
          <p:nvSpPr>
            <p:cNvPr id="20" name="TextBox 19"/>
            <p:cNvSpPr txBox="1"/>
            <p:nvPr/>
          </p:nvSpPr>
          <p:spPr>
            <a:xfrm>
              <a:off x="3429000" y="2057400"/>
              <a:ext cx="8382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</a:t>
              </a:r>
              <a:r>
                <a:rPr lang="en-US" dirty="0" smtClean="0">
                  <a:solidFill>
                    <a:srgbClr val="92D050"/>
                  </a:solidFill>
                </a:rPr>
                <a:t> A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98461" y="6459498"/>
              <a:ext cx="391454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 B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6400" y="1895817"/>
              <a:ext cx="38985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 C</a:t>
              </a:r>
            </a:p>
            <a:p>
              <a:endParaRPr lang="en-US" dirty="0">
                <a:solidFill>
                  <a:srgbClr val="92D05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10400" y="5859018"/>
              <a:ext cx="41069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 </a:t>
              </a:r>
              <a:r>
                <a:rPr lang="en-US" dirty="0" smtClean="0">
                  <a:solidFill>
                    <a:srgbClr val="92D050"/>
                  </a:solidFill>
                </a:rPr>
                <a:t>D</a:t>
              </a:r>
              <a:endParaRPr lang="en-US" dirty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74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8234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বৃত্ত</a:t>
            </a:r>
            <a:endParaRPr lang="en-US" sz="8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9947" y="1421735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92D050"/>
                </a:solidFill>
              </a:rPr>
              <a:t>A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68581" y="6345198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B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148808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92D050"/>
                </a:solidFill>
              </a:rPr>
              <a:t>C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26766" y="59297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D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9112" y="3733800"/>
            <a:ext cx="9593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O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07117" y="2535198"/>
            <a:ext cx="5257800" cy="4038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985364" y="2658539"/>
            <a:ext cx="136578" cy="38100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5607517" y="2535198"/>
            <a:ext cx="1287413" cy="344716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93117" y="4009541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.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57295" y="37338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O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82308" y="781509"/>
            <a:ext cx="312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মনেকরি, কেন্দ্র O </a:t>
            </a:r>
          </a:p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এবং AB,CD দুইটি সমান জ্যা।</a:t>
            </a:r>
          </a:p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প্রমান করতে হবে যে, </a:t>
            </a:r>
            <a:r>
              <a:rPr lang="en-U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 </a:t>
            </a:r>
            <a:r>
              <a:rPr lang="en-U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AB,CD জ্যা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দুইটি সমদুরবর্তী।</a:t>
            </a:r>
            <a:endParaRPr lang="en-US" sz="3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40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52034" y="1040770"/>
            <a:ext cx="5257800" cy="4038600"/>
            <a:chOff x="2362200" y="2411857"/>
            <a:chExt cx="5257800" cy="4038600"/>
          </a:xfrm>
        </p:grpSpPr>
        <p:grpSp>
          <p:nvGrpSpPr>
            <p:cNvPr id="3" name="Group 2"/>
            <p:cNvGrpSpPr/>
            <p:nvPr/>
          </p:nvGrpSpPr>
          <p:grpSpPr>
            <a:xfrm>
              <a:off x="2362200" y="2411857"/>
              <a:ext cx="5257800" cy="4038600"/>
              <a:chOff x="2362200" y="2411857"/>
              <a:chExt cx="5257800" cy="40386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362200" y="2411857"/>
                <a:ext cx="5257800" cy="40386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H="1">
                <a:off x="3940447" y="2535198"/>
                <a:ext cx="136578" cy="381000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endCxn id="6" idx="5"/>
              </p:cNvCxnSpPr>
              <p:nvPr/>
            </p:nvCxnSpPr>
            <p:spPr>
              <a:xfrm>
                <a:off x="5562600" y="2411857"/>
                <a:ext cx="1287413" cy="3447161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4648200" y="3886200"/>
                <a:ext cx="685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dirty="0" smtClean="0">
                    <a:solidFill>
                      <a:srgbClr val="92D050"/>
                    </a:solidFill>
                  </a:rPr>
                  <a:t> .</a:t>
                </a:r>
                <a:endParaRPr lang="en-US" sz="6600" dirty="0">
                  <a:solidFill>
                    <a:srgbClr val="92D050"/>
                  </a:solidFill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3940447" y="4648200"/>
              <a:ext cx="1095570" cy="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036017" y="4431157"/>
              <a:ext cx="1288583" cy="217044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479299" y="3060070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</a:t>
            </a:r>
            <a:r>
              <a:rPr lang="en-US" sz="6600" dirty="0" smtClean="0">
                <a:solidFill>
                  <a:srgbClr val="92D050"/>
                </a:solidFill>
              </a:rPr>
              <a:t>O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0741" y="48944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</a:rPr>
              <a:t>C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0500" y="308541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A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8827" y="4648200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</a:rPr>
              <a:t>B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0636" y="4182273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</a:rPr>
              <a:t>D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565" y="2714075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</a:t>
            </a:r>
            <a:r>
              <a:rPr lang="en-US" sz="6600" dirty="0">
                <a:solidFill>
                  <a:srgbClr val="92D050"/>
                </a:solidFill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93488" y="2365430"/>
            <a:ext cx="1402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</a:t>
            </a:r>
            <a:r>
              <a:rPr lang="en-US" sz="6600" dirty="0">
                <a:solidFill>
                  <a:srgbClr val="92D050"/>
                </a:solidFill>
              </a:rPr>
              <a:t>F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170269" y="1177540"/>
            <a:ext cx="942167" cy="2164086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80934" y="1031729"/>
            <a:ext cx="526583" cy="2289297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09834" y="602942"/>
            <a:ext cx="31867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কেন্দ্র o থেকে AB ও CD এর উপর  OE এবং OF লম্ব আকিঁ।OA ,OC যোগ করি।</a:t>
            </a:r>
            <a:endParaRPr lang="en-US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21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12342" y="351941"/>
            <a:ext cx="5126458" cy="4038600"/>
            <a:chOff x="2362200" y="2411857"/>
            <a:chExt cx="5257800" cy="4038600"/>
          </a:xfrm>
        </p:grpSpPr>
        <p:grpSp>
          <p:nvGrpSpPr>
            <p:cNvPr id="11" name="Group 10"/>
            <p:cNvGrpSpPr/>
            <p:nvPr/>
          </p:nvGrpSpPr>
          <p:grpSpPr>
            <a:xfrm>
              <a:off x="2362200" y="2411857"/>
              <a:ext cx="5257800" cy="4038600"/>
              <a:chOff x="2362200" y="2411857"/>
              <a:chExt cx="5257800" cy="4038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362200" y="2411857"/>
                <a:ext cx="5257800" cy="40386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H="1">
                <a:off x="3940447" y="2535198"/>
                <a:ext cx="136578" cy="381000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endCxn id="14" idx="5"/>
              </p:cNvCxnSpPr>
              <p:nvPr/>
            </p:nvCxnSpPr>
            <p:spPr>
              <a:xfrm>
                <a:off x="5562600" y="2411857"/>
                <a:ext cx="1287413" cy="3447161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48200" y="3886200"/>
                <a:ext cx="685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dirty="0" smtClean="0">
                    <a:solidFill>
                      <a:srgbClr val="92D050"/>
                    </a:solidFill>
                  </a:rPr>
                  <a:t> .</a:t>
                </a:r>
                <a:endParaRPr lang="en-US" sz="6600" dirty="0">
                  <a:solidFill>
                    <a:srgbClr val="92D050"/>
                  </a:solidFill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3940447" y="4648200"/>
              <a:ext cx="1095570" cy="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036017" y="4431157"/>
              <a:ext cx="1288583" cy="217044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2184330" y="475282"/>
            <a:ext cx="903087" cy="211706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087418" y="454133"/>
            <a:ext cx="545377" cy="21382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23071" y="2475888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O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265" y="1925765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   E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7921" y="-308607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   C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7510" y="-357685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   A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3731284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D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5711" y="41148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  B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28071" y="16764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  F</a:t>
            </a:r>
            <a:endParaRPr lang="en-US" sz="6600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600700" y="0"/>
                <a:ext cx="5067300" cy="7606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প্রমানঃOE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⊥AB,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OF ⊥ 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CD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∴AE=BE,CF=DF[∵ কেন্দ্র থেকে ব্যাস ভিন্ন কোন জ্যাএর উপর অংকিত লম্ব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ঐযা কে সমদ্বিখন্ডিত করে।]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∴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AE=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AB,CF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92D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0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𝐂𝐃</m:t>
                    </m:r>
                  </m:oMath>
                </a14:m>
                <a:endParaRPr lang="en-US" sz="2800" b="1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  <a:p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∵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AB=CD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∴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AE=CF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এখন,</a:t>
                </a:r>
                <a:r>
                  <a:rPr lang="el-GR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Δ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OAE এবং</a:t>
                </a:r>
                <a:r>
                  <a:rPr lang="el-GR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l-GR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Δ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OCF সমকোনী ত্রিভুদ্বয়ে,OA=OC,AE=CF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∴ </a:t>
                </a:r>
                <a:r>
                  <a:rPr lang="el-GR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Δ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OAE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l-GR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l-GR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Δ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OCF </a:t>
                </a:r>
                <a:endParaRPr lang="en-US" sz="2800" b="1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  <a:p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∴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OE=OF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  <a:cs typeface="Arial"/>
                  </a:rPr>
                  <a:t>OE,OF কেন্দ্রO থেকে  যথাক্রমে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  <a:cs typeface="Arial"/>
                  </a:rPr>
                  <a:t>AB এবংCD জ্যা এর দুরত্ব।</a:t>
                </a:r>
              </a:p>
              <a:p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∴</a:t>
                </a:r>
                <a:r>
                  <a:rPr 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  <a:cs typeface="Arial"/>
                  </a:rPr>
                  <a:t>AB এবংCD জ্যা </a:t>
                </a:r>
                <a:r>
                  <a:rPr lang="en-US" sz="28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  <a:cs typeface="Arial"/>
                  </a:rPr>
                  <a:t>কেন্দ্র থেকে সমদুরবর্তী।</a:t>
                </a:r>
                <a:endParaRPr lang="en-US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  <a:cs typeface="Arial"/>
                </a:endParaRPr>
              </a:p>
              <a:p>
                <a:endParaRPr lang="en-US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0"/>
                <a:ext cx="5067300" cy="7606826"/>
              </a:xfrm>
              <a:prstGeom prst="rect">
                <a:avLst/>
              </a:prstGeom>
              <a:blipFill rotWithShape="1">
                <a:blip r:embed="rId2"/>
                <a:stretch>
                  <a:fillRect l="-2647" t="-1042" r="-1805" b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7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1"/>
            <a:ext cx="1043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মূল্য -যাচাই</a:t>
            </a:r>
            <a:endParaRPr lang="en-US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12342" y="1905000"/>
            <a:ext cx="5257800" cy="4038600"/>
            <a:chOff x="2362200" y="2411857"/>
            <a:chExt cx="5257800" cy="4038600"/>
          </a:xfrm>
        </p:grpSpPr>
        <p:grpSp>
          <p:nvGrpSpPr>
            <p:cNvPr id="4" name="Group 3"/>
            <p:cNvGrpSpPr/>
            <p:nvPr/>
          </p:nvGrpSpPr>
          <p:grpSpPr>
            <a:xfrm>
              <a:off x="2362200" y="2411857"/>
              <a:ext cx="5257800" cy="4038600"/>
              <a:chOff x="2362200" y="2411857"/>
              <a:chExt cx="5257800" cy="40386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362200" y="2411857"/>
                <a:ext cx="5257800" cy="40386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H="1">
                <a:off x="3940447" y="2535198"/>
                <a:ext cx="136578" cy="381000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5"/>
              </p:cNvCxnSpPr>
              <p:nvPr/>
            </p:nvCxnSpPr>
            <p:spPr>
              <a:xfrm>
                <a:off x="5562600" y="2411857"/>
                <a:ext cx="1287413" cy="3447161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648200" y="3886200"/>
                <a:ext cx="685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dirty="0" smtClean="0">
                    <a:solidFill>
                      <a:srgbClr val="92D050"/>
                    </a:solidFill>
                  </a:rPr>
                  <a:t> .</a:t>
                </a:r>
                <a:endParaRPr lang="en-US" sz="6600" dirty="0">
                  <a:solidFill>
                    <a:srgbClr val="92D050"/>
                  </a:solidFill>
                </a:endParaRP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3940447" y="4648200"/>
              <a:ext cx="1095570" cy="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036017" y="4431157"/>
              <a:ext cx="1288583" cy="217044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638374" y="4336498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3945" y="968008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4742" y="3225462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078" y="3733293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6742" y="11789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8700" y="5130968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9642" y="553806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227167" y="2028341"/>
            <a:ext cx="914075" cy="2212784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141242" y="1905000"/>
            <a:ext cx="571500" cy="233612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10300" y="2028341"/>
            <a:ext cx="4152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OE=OF হলে,</a:t>
            </a:r>
          </a:p>
          <a:p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নিচের কোনটি সত্য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AC=CD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AB=CD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OA=OE</a:t>
            </a:r>
            <a:endParaRPr lang="en-US" sz="4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1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274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gofur</cp:lastModifiedBy>
  <cp:revision>29</cp:revision>
  <dcterms:created xsi:type="dcterms:W3CDTF">2006-08-16T00:00:00Z</dcterms:created>
  <dcterms:modified xsi:type="dcterms:W3CDTF">2021-03-20T15:45:12Z</dcterms:modified>
</cp:coreProperties>
</file>