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75" r:id="rId2"/>
    <p:sldId id="256" r:id="rId3"/>
    <p:sldId id="271" r:id="rId4"/>
    <p:sldId id="265" r:id="rId5"/>
    <p:sldId id="269" r:id="rId6"/>
    <p:sldId id="270" r:id="rId7"/>
    <p:sldId id="272" r:id="rId8"/>
    <p:sldId id="274" r:id="rId9"/>
    <p:sldId id="257" r:id="rId10"/>
    <p:sldId id="268" r:id="rId11"/>
    <p:sldId id="267" r:id="rId12"/>
    <p:sldId id="276" r:id="rId13"/>
    <p:sldId id="266" r:id="rId14"/>
    <p:sldId id="273" r:id="rId15"/>
    <p:sldId id="278" r:id="rId16"/>
    <p:sldId id="27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FF0066"/>
    <a:srgbClr val="D60057"/>
    <a:srgbClr val="D830B4"/>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73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9AC6BA-BFCA-405C-99BA-B23765327B58}" type="datetimeFigureOut">
              <a:rPr lang="en-US" smtClean="0"/>
              <a:t>21-Mar-21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39CE2-B192-402E-8EA6-163EBB2658DB}" type="slidenum">
              <a:rPr lang="en-US" smtClean="0"/>
              <a:t>‹#›</a:t>
            </a:fld>
            <a:endParaRPr lang="en-US"/>
          </a:p>
        </p:txBody>
      </p:sp>
    </p:spTree>
    <p:extLst>
      <p:ext uri="{BB962C8B-B14F-4D97-AF65-F5344CB8AC3E}">
        <p14:creationId xmlns:p14="http://schemas.microsoft.com/office/powerpoint/2010/main" val="3328684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9AC6BA-BFCA-405C-99BA-B23765327B58}" type="datetimeFigureOut">
              <a:rPr lang="en-US" smtClean="0"/>
              <a:t>21-Mar-21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39CE2-B192-402E-8EA6-163EBB2658DB}" type="slidenum">
              <a:rPr lang="en-US" smtClean="0"/>
              <a:t>‹#›</a:t>
            </a:fld>
            <a:endParaRPr lang="en-US"/>
          </a:p>
        </p:txBody>
      </p:sp>
    </p:spTree>
    <p:extLst>
      <p:ext uri="{BB962C8B-B14F-4D97-AF65-F5344CB8AC3E}">
        <p14:creationId xmlns:p14="http://schemas.microsoft.com/office/powerpoint/2010/main" val="2744824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9AC6BA-BFCA-405C-99BA-B23765327B58}" type="datetimeFigureOut">
              <a:rPr lang="en-US" smtClean="0"/>
              <a:t>21-Mar-21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39CE2-B192-402E-8EA6-163EBB2658D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86457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9AC6BA-BFCA-405C-99BA-B23765327B58}" type="datetimeFigureOut">
              <a:rPr lang="en-US" smtClean="0"/>
              <a:t>21-Mar-21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39CE2-B192-402E-8EA6-163EBB2658DB}" type="slidenum">
              <a:rPr lang="en-US" smtClean="0"/>
              <a:t>‹#›</a:t>
            </a:fld>
            <a:endParaRPr lang="en-US"/>
          </a:p>
        </p:txBody>
      </p:sp>
    </p:spTree>
    <p:extLst>
      <p:ext uri="{BB962C8B-B14F-4D97-AF65-F5344CB8AC3E}">
        <p14:creationId xmlns:p14="http://schemas.microsoft.com/office/powerpoint/2010/main" val="2951176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9AC6BA-BFCA-405C-99BA-B23765327B58}" type="datetimeFigureOut">
              <a:rPr lang="en-US" smtClean="0"/>
              <a:t>21-Mar-21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39CE2-B192-402E-8EA6-163EBB2658D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42972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9AC6BA-BFCA-405C-99BA-B23765327B58}" type="datetimeFigureOut">
              <a:rPr lang="en-US" smtClean="0"/>
              <a:t>21-Mar-21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39CE2-B192-402E-8EA6-163EBB2658DB}" type="slidenum">
              <a:rPr lang="en-US" smtClean="0"/>
              <a:t>‹#›</a:t>
            </a:fld>
            <a:endParaRPr lang="en-US"/>
          </a:p>
        </p:txBody>
      </p:sp>
    </p:spTree>
    <p:extLst>
      <p:ext uri="{BB962C8B-B14F-4D97-AF65-F5344CB8AC3E}">
        <p14:creationId xmlns:p14="http://schemas.microsoft.com/office/powerpoint/2010/main" val="2405594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9AC6BA-BFCA-405C-99BA-B23765327B58}" type="datetimeFigureOut">
              <a:rPr lang="en-US" smtClean="0"/>
              <a:t>21-Mar-21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39CE2-B192-402E-8EA6-163EBB2658DB}" type="slidenum">
              <a:rPr lang="en-US" smtClean="0"/>
              <a:t>‹#›</a:t>
            </a:fld>
            <a:endParaRPr lang="en-US"/>
          </a:p>
        </p:txBody>
      </p:sp>
    </p:spTree>
    <p:extLst>
      <p:ext uri="{BB962C8B-B14F-4D97-AF65-F5344CB8AC3E}">
        <p14:creationId xmlns:p14="http://schemas.microsoft.com/office/powerpoint/2010/main" val="213703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9AC6BA-BFCA-405C-99BA-B23765327B58}" type="datetimeFigureOut">
              <a:rPr lang="en-US" smtClean="0"/>
              <a:t>21-Mar-21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39CE2-B192-402E-8EA6-163EBB2658DB}" type="slidenum">
              <a:rPr lang="en-US" smtClean="0"/>
              <a:t>‹#›</a:t>
            </a:fld>
            <a:endParaRPr lang="en-US"/>
          </a:p>
        </p:txBody>
      </p:sp>
    </p:spTree>
    <p:extLst>
      <p:ext uri="{BB962C8B-B14F-4D97-AF65-F5344CB8AC3E}">
        <p14:creationId xmlns:p14="http://schemas.microsoft.com/office/powerpoint/2010/main" val="1229338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9AC6BA-BFCA-405C-99BA-B23765327B58}" type="datetimeFigureOut">
              <a:rPr lang="en-US" smtClean="0"/>
              <a:t>21-Mar-21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39CE2-B192-402E-8EA6-163EBB2658DB}" type="slidenum">
              <a:rPr lang="en-US" smtClean="0"/>
              <a:t>‹#›</a:t>
            </a:fld>
            <a:endParaRPr lang="en-US"/>
          </a:p>
        </p:txBody>
      </p:sp>
    </p:spTree>
    <p:extLst>
      <p:ext uri="{BB962C8B-B14F-4D97-AF65-F5344CB8AC3E}">
        <p14:creationId xmlns:p14="http://schemas.microsoft.com/office/powerpoint/2010/main" val="367853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9AC6BA-BFCA-405C-99BA-B23765327B58}" type="datetimeFigureOut">
              <a:rPr lang="en-US" smtClean="0"/>
              <a:t>21-Mar-21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39CE2-B192-402E-8EA6-163EBB2658DB}" type="slidenum">
              <a:rPr lang="en-US" smtClean="0"/>
              <a:t>‹#›</a:t>
            </a:fld>
            <a:endParaRPr lang="en-US"/>
          </a:p>
        </p:txBody>
      </p:sp>
    </p:spTree>
    <p:extLst>
      <p:ext uri="{BB962C8B-B14F-4D97-AF65-F5344CB8AC3E}">
        <p14:creationId xmlns:p14="http://schemas.microsoft.com/office/powerpoint/2010/main" val="2927418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9AC6BA-BFCA-405C-99BA-B23765327B58}" type="datetimeFigureOut">
              <a:rPr lang="en-US" smtClean="0"/>
              <a:t>21-Mar-21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39CE2-B192-402E-8EA6-163EBB2658DB}" type="slidenum">
              <a:rPr lang="en-US" smtClean="0"/>
              <a:t>‹#›</a:t>
            </a:fld>
            <a:endParaRPr lang="en-US"/>
          </a:p>
        </p:txBody>
      </p:sp>
    </p:spTree>
    <p:extLst>
      <p:ext uri="{BB962C8B-B14F-4D97-AF65-F5344CB8AC3E}">
        <p14:creationId xmlns:p14="http://schemas.microsoft.com/office/powerpoint/2010/main" val="200981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9AC6BA-BFCA-405C-99BA-B23765327B58}" type="datetimeFigureOut">
              <a:rPr lang="en-US" smtClean="0"/>
              <a:t>21-Mar-21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239CE2-B192-402E-8EA6-163EBB2658DB}" type="slidenum">
              <a:rPr lang="en-US" smtClean="0"/>
              <a:t>‹#›</a:t>
            </a:fld>
            <a:endParaRPr lang="en-US"/>
          </a:p>
        </p:txBody>
      </p:sp>
    </p:spTree>
    <p:extLst>
      <p:ext uri="{BB962C8B-B14F-4D97-AF65-F5344CB8AC3E}">
        <p14:creationId xmlns:p14="http://schemas.microsoft.com/office/powerpoint/2010/main" val="1903069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9AC6BA-BFCA-405C-99BA-B23765327B58}" type="datetimeFigureOut">
              <a:rPr lang="en-US" smtClean="0"/>
              <a:t>21-Mar-21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239CE2-B192-402E-8EA6-163EBB2658DB}" type="slidenum">
              <a:rPr lang="en-US" smtClean="0"/>
              <a:t>‹#›</a:t>
            </a:fld>
            <a:endParaRPr lang="en-US"/>
          </a:p>
        </p:txBody>
      </p:sp>
    </p:spTree>
    <p:extLst>
      <p:ext uri="{BB962C8B-B14F-4D97-AF65-F5344CB8AC3E}">
        <p14:creationId xmlns:p14="http://schemas.microsoft.com/office/powerpoint/2010/main" val="3424397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9AC6BA-BFCA-405C-99BA-B23765327B58}" type="datetimeFigureOut">
              <a:rPr lang="en-US" smtClean="0"/>
              <a:t>21-Mar-21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239CE2-B192-402E-8EA6-163EBB2658DB}" type="slidenum">
              <a:rPr lang="en-US" smtClean="0"/>
              <a:t>‹#›</a:t>
            </a:fld>
            <a:endParaRPr lang="en-US"/>
          </a:p>
        </p:txBody>
      </p:sp>
    </p:spTree>
    <p:extLst>
      <p:ext uri="{BB962C8B-B14F-4D97-AF65-F5344CB8AC3E}">
        <p14:creationId xmlns:p14="http://schemas.microsoft.com/office/powerpoint/2010/main" val="2918409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9AC6BA-BFCA-405C-99BA-B23765327B58}" type="datetimeFigureOut">
              <a:rPr lang="en-US" smtClean="0"/>
              <a:t>21-Mar-21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39CE2-B192-402E-8EA6-163EBB2658DB}" type="slidenum">
              <a:rPr lang="en-US" smtClean="0"/>
              <a:t>‹#›</a:t>
            </a:fld>
            <a:endParaRPr lang="en-US"/>
          </a:p>
        </p:txBody>
      </p:sp>
    </p:spTree>
    <p:extLst>
      <p:ext uri="{BB962C8B-B14F-4D97-AF65-F5344CB8AC3E}">
        <p14:creationId xmlns:p14="http://schemas.microsoft.com/office/powerpoint/2010/main" val="111555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9AC6BA-BFCA-405C-99BA-B23765327B58}" type="datetimeFigureOut">
              <a:rPr lang="en-US" smtClean="0"/>
              <a:t>21-Mar-21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39CE2-B192-402E-8EA6-163EBB2658DB}" type="slidenum">
              <a:rPr lang="en-US" smtClean="0"/>
              <a:t>‹#›</a:t>
            </a:fld>
            <a:endParaRPr lang="en-US"/>
          </a:p>
        </p:txBody>
      </p:sp>
    </p:spTree>
    <p:extLst>
      <p:ext uri="{BB962C8B-B14F-4D97-AF65-F5344CB8AC3E}">
        <p14:creationId xmlns:p14="http://schemas.microsoft.com/office/powerpoint/2010/main" val="956499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19AC6BA-BFCA-405C-99BA-B23765327B58}" type="datetimeFigureOut">
              <a:rPr lang="en-US" smtClean="0"/>
              <a:t>21-Mar-21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0239CE2-B192-402E-8EA6-163EBB2658DB}" type="slidenum">
              <a:rPr lang="en-US" smtClean="0"/>
              <a:t>‹#›</a:t>
            </a:fld>
            <a:endParaRPr lang="en-US"/>
          </a:p>
        </p:txBody>
      </p:sp>
    </p:spTree>
    <p:extLst>
      <p:ext uri="{BB962C8B-B14F-4D97-AF65-F5344CB8AC3E}">
        <p14:creationId xmlns:p14="http://schemas.microsoft.com/office/powerpoint/2010/main" val="35869877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5F9501-D60D-4C52-8E29-17B959FADA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203191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1B30244-8E4D-4F08-8A61-70C0C55A3C94}"/>
              </a:ext>
            </a:extLst>
          </p:cNvPr>
          <p:cNvSpPr/>
          <p:nvPr/>
        </p:nvSpPr>
        <p:spPr>
          <a:xfrm>
            <a:off x="0" y="0"/>
            <a:ext cx="12192000" cy="6858000"/>
          </a:xfrm>
          <a:prstGeom prst="round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a:solidFill>
                  <a:srgbClr val="FF0066"/>
                </a:solidFill>
                <a:latin typeface="NikoshBAN" panose="02000000000000000000" pitchFamily="2" charset="0"/>
                <a:cs typeface="NikoshBAN" panose="02000000000000000000" pitchFamily="2" charset="0"/>
              </a:rPr>
              <a:t>আমেরিকার দান সংগঠন সমিতি-</a:t>
            </a:r>
          </a:p>
          <a:p>
            <a:pPr algn="ctr"/>
            <a:r>
              <a:rPr lang="bn-BD" sz="4000" dirty="0">
                <a:solidFill>
                  <a:srgbClr val="FF0066"/>
                </a:solidFill>
                <a:latin typeface="NikoshBAN" panose="02000000000000000000" pitchFamily="2" charset="0"/>
                <a:cs typeface="NikoshBAN" panose="02000000000000000000" pitchFamily="2" charset="0"/>
              </a:rPr>
              <a:t>আমেরিকায় ১৮৭৩ সালের অর্থনৈতিক মন্দার প্রেক্ষিতে দান সংগঠন আন্দোলন শুরু হয়। এর ফলে ১৮৭৭ সালে সর্বপ্রথম আর,এইচ,গার্টিনের নেতৃত্বে ইংল্যান্ডের অনুকরণে আমেরিকার নিউইয়র্কে দান সংগঠন সমিতি (COS) গঠন করা হয়। এ সমিতির মূল লক্ষ্য ও উদ্দেশ্য ছিল দরিদ্রদের কারণ নির্ণয়পুর্বক এর বৈজ্ঞানিক সমাধান প্রদান।১৮৯৩ সালে প্রখ্যাত সমাজকর্মী এনা, এল,ডয়েজ শিকাগো শহরে অনুষ্ঠিত Interternational Congress of Charities,Correction and Philanthropy সম্মেলনে সমাজকর্ম শিক্ষার প্রস্তাব উপস্থাপন করেন।  </a:t>
            </a:r>
          </a:p>
        </p:txBody>
      </p:sp>
    </p:spTree>
    <p:extLst>
      <p:ext uri="{BB962C8B-B14F-4D97-AF65-F5344CB8AC3E}">
        <p14:creationId xmlns:p14="http://schemas.microsoft.com/office/powerpoint/2010/main" val="40330895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1B30244-8E4D-4F08-8A61-70C0C55A3C94}"/>
              </a:ext>
            </a:extLst>
          </p:cNvPr>
          <p:cNvSpPr/>
          <p:nvPr/>
        </p:nvSpPr>
        <p:spPr>
          <a:xfrm>
            <a:off x="0" y="0"/>
            <a:ext cx="12192000" cy="6858000"/>
          </a:xfrm>
          <a:prstGeom prst="round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rgbClr val="FF0066"/>
                </a:solidFill>
                <a:latin typeface="NikoshBAN" panose="02000000000000000000" pitchFamily="2" charset="0"/>
                <a:cs typeface="NikoshBAN" panose="02000000000000000000" pitchFamily="2" charset="0"/>
              </a:rPr>
              <a:t> </a:t>
            </a:r>
            <a:r>
              <a:rPr lang="bn-BD" sz="3600" dirty="0">
                <a:solidFill>
                  <a:srgbClr val="FF0066"/>
                </a:solidFill>
                <a:latin typeface="NikoshBAN" panose="02000000000000000000" pitchFamily="2" charset="0"/>
                <a:cs typeface="NikoshBAN" panose="02000000000000000000" pitchFamily="2" charset="0"/>
              </a:rPr>
              <a:t>১৮৯৩ সালে বাফেলো COS-এর প্রখ্যাত কর্মী এস. রোসেনা (S. Rosenau) ও সমাজকর্মে বিশেষ প্রশিক্ষ্ণের প্রশ্ন তোলেন। ম্যারি রিচমন্ড নামক অন্যতম ব্যক্তি সমাজকর্মী ১৮৯৭ সালে সমাজকর্মের ওপর ব্যবহারিক প্রশিক্ষন দানের উদ্দেশ্যে Training School for Applied Philanthropy স্থাপনের পরিকল্পনা গ্রহণ করেন। যাহোক ব্যাপক জন আকাঙ্ক্ষার প্রেক্ষিতে ১৮৯৮ সালে সমাজকর্মীদের প্রশিক্ষণ দানের উদ্দেশ্যে New York School of Philanthorpy প্রতিষ্ঠিত হয়। পরে New York COS- এর সেক্রেটারি এডওয়ার্ড টি. ডিভাইন এর নেতৃত্বে ও অন্যদের উদ্যোগে New York School ছয় সপ্তাহের এক প্রশিক্ষণ কোর্সের আয়োজন করে। পরবর্তীতে এর প্রশিক্ষণ সময় এক বছরে, আরোও পরে দুই বছরে উন্নীত করা হয় । যার প্রক্ষিতে সমাজকর্ম পেশার ইতিহাস গতি পায়।</a:t>
            </a:r>
            <a:endParaRPr lang="en-US" sz="3200" dirty="0">
              <a:solidFill>
                <a:srgbClr val="FF0066"/>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6473595"/>
      </p:ext>
    </p:extLst>
  </p:cSld>
  <p:clrMapOvr>
    <a:masterClrMapping/>
  </p:clrMapOvr>
  <mc:AlternateContent xmlns:mc="http://schemas.openxmlformats.org/markup-compatibility/2006">
    <mc:Choice xmlns:p14="http://schemas.microsoft.com/office/powerpoint/2010/main" Requires="p14">
      <p:transition spd="slow" p14:dur="20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3F7E-D42A-49B1-BE0B-716F93579E8E}"/>
              </a:ext>
            </a:extLst>
          </p:cNvPr>
          <p:cNvSpPr>
            <a:spLocks noGrp="1"/>
          </p:cNvSpPr>
          <p:nvPr>
            <p:ph type="title"/>
          </p:nvPr>
        </p:nvSpPr>
        <p:spPr>
          <a:solidFill>
            <a:srgbClr val="FF0066"/>
          </a:solidFill>
        </p:spPr>
        <p:txBody>
          <a:bodyPr/>
          <a:lstStyle/>
          <a:p>
            <a:r>
              <a:rPr lang="bn-BD" sz="4800" dirty="0">
                <a:solidFill>
                  <a:srgbClr val="003300"/>
                </a:solidFill>
                <a:latin typeface="NikoshBAN" panose="02000000000000000000" pitchFamily="2" charset="0"/>
                <a:cs typeface="NikoshBAN" panose="02000000000000000000" pitchFamily="2" charset="0"/>
              </a:rPr>
              <a:t>  দানসংগঠন সমিতির কার্যাবলি- </a:t>
            </a:r>
            <a:endParaRPr lang="en-US" dirty="0">
              <a:solidFill>
                <a:srgbClr val="003300"/>
              </a:solidFill>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B178DF6D-AC19-4038-A229-EA77514A319C}"/>
              </a:ext>
            </a:extLst>
          </p:cNvPr>
          <p:cNvSpPr>
            <a:spLocks noGrp="1"/>
          </p:cNvSpPr>
          <p:nvPr>
            <p:ph idx="1"/>
          </p:nvPr>
        </p:nvSpPr>
        <p:spPr>
          <a:solidFill>
            <a:srgbClr val="003300"/>
          </a:solidFill>
        </p:spPr>
        <p:txBody>
          <a:bodyPr>
            <a:noAutofit/>
          </a:bodyPr>
          <a:lstStyle/>
          <a:p>
            <a:pPr>
              <a:buFont typeface="Wingdings" panose="05000000000000000000" pitchFamily="2" charset="2"/>
              <a:buChar char="§"/>
            </a:pPr>
            <a:r>
              <a:rPr lang="bn-BD" sz="2800" dirty="0">
                <a:solidFill>
                  <a:srgbClr val="FF0066"/>
                </a:solidFill>
                <a:latin typeface="NikoshBAN" panose="02000000000000000000" pitchFamily="2" charset="0"/>
                <a:cs typeface="NikoshBAN" panose="02000000000000000000" pitchFamily="2" charset="0"/>
              </a:rPr>
              <a:t>অনুসন্ধান বিভাগ স্থাপন : সমিতি একটি অনুসন্ধান বিভাগ স্থাপন করে। এখানে দরিদ্র আইন অভিভাবক, দান সমিতি ও ব্যক্তিগত পর্যায়ে মানবহিতৈষীগণ সাহায্যের জন্য আবেদনকারী সম্পর্কে তথ্য প্রদান করতেন। এ ধরনের উদ্ভাবনে বহু পেশাদার ভিক্ষুক ও ব্যক্তির মুখোশ উন্মোচিত হয় যারা বিভিন্ন ত্রাণ সংস্থা থেকে সাহায্য গ্রহণ করত।</a:t>
            </a:r>
          </a:p>
          <a:p>
            <a:pPr>
              <a:buFont typeface="Wingdings" panose="05000000000000000000" pitchFamily="2" charset="2"/>
              <a:buChar char="§"/>
            </a:pPr>
            <a:r>
              <a:rPr lang="bn-BD" sz="2800" dirty="0">
                <a:solidFill>
                  <a:srgbClr val="FF0066"/>
                </a:solidFill>
                <a:latin typeface="NikoshBAN" panose="02000000000000000000" pitchFamily="2" charset="0"/>
                <a:cs typeface="NikoshBAN" panose="02000000000000000000" pitchFamily="2" charset="0"/>
              </a:rPr>
              <a:t>এলবারফিল্ড ব্যবস্থা : প্রাথমিক পর্যায়ের জার্মানির সমাজকল্যাণ ব্যবস্থা হলো এলবারফিল্ড( Elberfeld )। সুষ্ঠু ও পরিকল্পিত ত্রাণকার্য পরিচালনায় দাসস এ ব্যবস্থা অনুসরণ করে।</a:t>
            </a:r>
            <a:endParaRPr lang="en-US" sz="2800" dirty="0">
              <a:solidFill>
                <a:srgbClr val="FF0066"/>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548920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500"/>
                                        <p:tgtEl>
                                          <p:spTgt spid="2"/>
                                        </p:tgtEl>
                                      </p:cBhvr>
                                    </p:animEffect>
                                  </p:childTnLst>
                                </p:cTn>
                              </p:par>
                              <p:par>
                                <p:cTn id="8" presetID="41" presetClass="entr" presetSubtype="0" fill="hold" grpId="0" nodeType="withEffect">
                                  <p:stCondLst>
                                    <p:cond delay="2500"/>
                                  </p:stCondLst>
                                  <p:iterate type="lt">
                                    <p:tmPct val="10000"/>
                                  </p:iterate>
                                  <p:childTnLst>
                                    <p:set>
                                      <p:cBhvr>
                                        <p:cTn id="9" dur="1" fill="hold">
                                          <p:stCondLst>
                                            <p:cond delay="0"/>
                                          </p:stCondLst>
                                        </p:cTn>
                                        <p:tgtEl>
                                          <p:spTgt spid="3">
                                            <p:bg/>
                                          </p:spTgt>
                                        </p:tgtEl>
                                        <p:attrNameLst>
                                          <p:attrName>style.visibility</p:attrName>
                                        </p:attrNameLst>
                                      </p:cBhvr>
                                      <p:to>
                                        <p:strVal val="visible"/>
                                      </p:to>
                                    </p:set>
                                    <p:anim calcmode="lin" valueType="num">
                                      <p:cBhvr>
                                        <p:cTn id="10" dur="500" fill="hold"/>
                                        <p:tgtEl>
                                          <p:spTgt spid="3">
                                            <p:bg/>
                                          </p:spTgt>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3">
                                            <p:bg/>
                                          </p:spTgt>
                                        </p:tgtEl>
                                        <p:attrNameLst>
                                          <p:attrName>ppt_y</p:attrName>
                                        </p:attrNameLst>
                                      </p:cBhvr>
                                      <p:tavLst>
                                        <p:tav tm="0">
                                          <p:val>
                                            <p:strVal val="#ppt_y"/>
                                          </p:val>
                                        </p:tav>
                                        <p:tav tm="100000">
                                          <p:val>
                                            <p:strVal val="#ppt_y"/>
                                          </p:val>
                                        </p:tav>
                                      </p:tavLst>
                                    </p:anim>
                                    <p:anim calcmode="lin" valueType="num">
                                      <p:cBhvr>
                                        <p:cTn id="12" dur="500" fill="hold"/>
                                        <p:tgtEl>
                                          <p:spTgt spid="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3">
                                            <p:bg/>
                                          </p:spTgt>
                                        </p:tgtEl>
                                      </p:cBhvr>
                                    </p:animEffect>
                                  </p:childTnLst>
                                </p:cTn>
                              </p:par>
                              <p:par>
                                <p:cTn id="15" presetID="41" presetClass="entr" presetSubtype="0" fill="hold" grpId="0" nodeType="withEffect">
                                  <p:stCondLst>
                                    <p:cond delay="2500"/>
                                  </p:stCondLst>
                                  <p:iterate type="lt">
                                    <p:tmPct val="10000"/>
                                  </p:iterate>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
                                            <p:txEl>
                                              <p:pRg st="0" end="0"/>
                                            </p:txEl>
                                          </p:spTgt>
                                        </p:tgtEl>
                                      </p:cBhvr>
                                    </p:animEffect>
                                  </p:childTnLst>
                                </p:cTn>
                              </p:par>
                              <p:par>
                                <p:cTn id="22" presetID="41" presetClass="entr" presetSubtype="0" fill="hold" grpId="0" nodeType="withEffect">
                                  <p:stCondLst>
                                    <p:cond delay="2500"/>
                                  </p:stCondLst>
                                  <p:iterate type="lt">
                                    <p:tmPct val="10000"/>
                                  </p:iterate>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1B30244-8E4D-4F08-8A61-70C0C55A3C94}"/>
              </a:ext>
            </a:extLst>
          </p:cNvPr>
          <p:cNvSpPr/>
          <p:nvPr/>
        </p:nvSpPr>
        <p:spPr>
          <a:xfrm>
            <a:off x="0" y="0"/>
            <a:ext cx="12192000" cy="6858000"/>
          </a:xfrm>
          <a:prstGeom prst="round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solidFill>
                  <a:srgbClr val="FF0066"/>
                </a:solidFill>
                <a:latin typeface="NikoshBAN" panose="02000000000000000000" pitchFamily="2" charset="0"/>
                <a:cs typeface="NikoshBAN" panose="02000000000000000000" pitchFamily="2" charset="0"/>
              </a:rPr>
              <a:t>এতে লন্ডণ শহরকে কয়েকটি জেলায় ভাগ করা হয়। এতে ত্রাণসামগ্রী বিতরনের ভার স্থানীয় স্বেচ্ছাসেবীদের উপর অর্পণ করা হয়।</a:t>
            </a:r>
          </a:p>
          <a:p>
            <a:pPr marL="571500" indent="-571500" algn="ctr">
              <a:buFont typeface="Wingdings" panose="05000000000000000000" pitchFamily="2" charset="2"/>
              <a:buChar char="§"/>
            </a:pPr>
            <a:r>
              <a:rPr lang="bn-BD" sz="4400" dirty="0">
                <a:solidFill>
                  <a:srgbClr val="FF0066"/>
                </a:solidFill>
                <a:latin typeface="NikoshBAN" panose="02000000000000000000" pitchFamily="2" charset="0"/>
                <a:cs typeface="NikoshBAN" panose="02000000000000000000" pitchFamily="2" charset="0"/>
              </a:rPr>
              <a:t>ব্যয়ভার কমানো ও সাহায্য: সমিতি সরকারি ব্যয়ভার কমানো সমর্থন করে। পাশাপাশি  স্বেচ্ছাসেবী সংস্থা, তাদের পক্ষে দান, অনুদান এবং জেলায় পরিবারে ব্যক্তিগত সাহায্য আনার জন্য স্বেচ্ছাসেবীদের উদ্যোগকে উৎসাহিত করে।</a:t>
            </a:r>
          </a:p>
          <a:p>
            <a:pPr marL="571500" indent="-571500" algn="ctr">
              <a:buFont typeface="Wingdings" panose="05000000000000000000" pitchFamily="2" charset="2"/>
              <a:buChar char="§"/>
            </a:pPr>
            <a:r>
              <a:rPr lang="bn-BD" sz="4400" dirty="0">
                <a:solidFill>
                  <a:srgbClr val="FF0066"/>
                </a:solidFill>
                <a:latin typeface="NikoshBAN" panose="02000000000000000000" pitchFamily="2" charset="0"/>
                <a:cs typeface="NikoshBAN" panose="02000000000000000000" pitchFamily="2" charset="0"/>
              </a:rPr>
              <a:t>অন্যান্য : শঠতাপূর্ণ সংগঠনগুলোর বিলোপ সাধন , বন্ধুসুলভ পরিদর্শ্নের মাধ্যমে দারিদ্র্যের কারণ অনুসন্ধান, সাহায্য ব্যবস্থার পুনরাবৃত্তি রোধ প্রভৃতিও সমিতির অন্যতম কাজ ছিল। </a:t>
            </a:r>
            <a:endParaRPr lang="bn-BD" sz="3200" dirty="0">
              <a:solidFill>
                <a:srgbClr val="FF0066"/>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69050639"/>
      </p:ext>
    </p:extLst>
  </p:cSld>
  <p:clrMapOvr>
    <a:masterClrMapping/>
  </p:clrMapOvr>
  <mc:AlternateContent xmlns:mc="http://schemas.openxmlformats.org/markup-compatibility/2006">
    <mc:Choice xmlns:p14="http://schemas.microsoft.com/office/powerpoint/2010/main" Requires="p14">
      <p:transition spd="slow" p14:dur="5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2"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3F7E-D42A-49B1-BE0B-716F93579E8E}"/>
              </a:ext>
            </a:extLst>
          </p:cNvPr>
          <p:cNvSpPr>
            <a:spLocks noGrp="1"/>
          </p:cNvSpPr>
          <p:nvPr>
            <p:ph type="title"/>
          </p:nvPr>
        </p:nvSpPr>
        <p:spPr>
          <a:solidFill>
            <a:srgbClr val="FF0066"/>
          </a:solidFill>
        </p:spPr>
        <p:txBody>
          <a:bodyPr/>
          <a:lstStyle/>
          <a:p>
            <a:r>
              <a:rPr lang="bn-BD" dirty="0">
                <a:latin typeface="NikoshBAN" panose="02000000000000000000" pitchFamily="2" charset="0"/>
                <a:cs typeface="NikoshBAN" panose="02000000000000000000" pitchFamily="2" charset="0"/>
              </a:rPr>
              <a:t>   </a:t>
            </a:r>
            <a:r>
              <a:rPr lang="bn-BD" sz="4800" dirty="0">
                <a:solidFill>
                  <a:srgbClr val="003300"/>
                </a:solidFill>
                <a:latin typeface="NikoshBAN" panose="02000000000000000000" pitchFamily="2" charset="0"/>
                <a:cs typeface="NikoshBAN" panose="02000000000000000000" pitchFamily="2" charset="0"/>
              </a:rPr>
              <a:t>দান সংগঠন সমিতির ভূমিকা -</a:t>
            </a:r>
            <a:endParaRPr lang="en-US" dirty="0">
              <a:solidFill>
                <a:srgbClr val="003300"/>
              </a:solidFill>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B178DF6D-AC19-4038-A229-EA77514A319C}"/>
              </a:ext>
            </a:extLst>
          </p:cNvPr>
          <p:cNvSpPr>
            <a:spLocks noGrp="1"/>
          </p:cNvSpPr>
          <p:nvPr>
            <p:ph idx="1"/>
          </p:nvPr>
        </p:nvSpPr>
        <p:spPr>
          <a:solidFill>
            <a:srgbClr val="003300"/>
          </a:solidFill>
        </p:spPr>
        <p:txBody>
          <a:bodyPr>
            <a:normAutofit fontScale="92500" lnSpcReduction="20000"/>
          </a:bodyPr>
          <a:lstStyle/>
          <a:p>
            <a:pPr>
              <a:buFont typeface="Wingdings" panose="05000000000000000000" pitchFamily="2" charset="2"/>
              <a:buChar char="v"/>
            </a:pPr>
            <a:r>
              <a:rPr lang="bn-BD" sz="3600" dirty="0">
                <a:solidFill>
                  <a:srgbClr val="FF0066"/>
                </a:solidFill>
                <a:latin typeface="NikoshBAN" panose="02000000000000000000" pitchFamily="2" charset="0"/>
                <a:cs typeface="NikoshBAN" panose="02000000000000000000" pitchFamily="2" charset="0"/>
              </a:rPr>
              <a:t>দরিদ্র ত্রাণ ও সাহায্য দানের মাধ্যমে সহযোগিতা বৃদ্ধি।</a:t>
            </a:r>
          </a:p>
          <a:p>
            <a:pPr>
              <a:buFont typeface="Wingdings" panose="05000000000000000000" pitchFamily="2" charset="2"/>
              <a:buChar char="v"/>
            </a:pPr>
            <a:r>
              <a:rPr lang="bn-BD" sz="3600" dirty="0">
                <a:solidFill>
                  <a:srgbClr val="FF0066"/>
                </a:solidFill>
                <a:latin typeface="NikoshBAN" panose="02000000000000000000" pitchFamily="2" charset="0"/>
                <a:cs typeface="NikoshBAN" panose="02000000000000000000" pitchFamily="2" charset="0"/>
              </a:rPr>
              <a:t>সরকারি ও স্বেচ্ছাসেবী সাহায্যের মধ্যে সমন্বয় সাধন।</a:t>
            </a:r>
          </a:p>
          <a:p>
            <a:pPr>
              <a:buFont typeface="Wingdings" panose="05000000000000000000" pitchFamily="2" charset="2"/>
              <a:buChar char="v"/>
            </a:pPr>
            <a:r>
              <a:rPr lang="bn-BD" sz="3600" dirty="0">
                <a:solidFill>
                  <a:srgbClr val="FF0066"/>
                </a:solidFill>
                <a:latin typeface="NikoshBAN" panose="02000000000000000000" pitchFamily="2" charset="0"/>
                <a:cs typeface="NikoshBAN" panose="02000000000000000000" pitchFamily="2" charset="0"/>
              </a:rPr>
              <a:t>ভূয়া সাহায্য সংস্থার বিলোপ সাধন।</a:t>
            </a:r>
          </a:p>
          <a:p>
            <a:pPr>
              <a:buFont typeface="Wingdings" panose="05000000000000000000" pitchFamily="2" charset="2"/>
              <a:buChar char="v"/>
            </a:pPr>
            <a:r>
              <a:rPr lang="bn-BD" sz="3600" dirty="0">
                <a:solidFill>
                  <a:srgbClr val="FF0066"/>
                </a:solidFill>
                <a:latin typeface="NikoshBAN" panose="02000000000000000000" pitchFamily="2" charset="0"/>
                <a:cs typeface="NikoshBAN" panose="02000000000000000000" pitchFamily="2" charset="0"/>
              </a:rPr>
              <a:t>দরিদ্রদের পুনর্বাসন সুদৃঢ়করণ।</a:t>
            </a:r>
          </a:p>
          <a:p>
            <a:pPr>
              <a:buFont typeface="Wingdings" panose="05000000000000000000" pitchFamily="2" charset="2"/>
              <a:buChar char="v"/>
            </a:pPr>
            <a:r>
              <a:rPr lang="bn-BD" sz="3600" dirty="0">
                <a:solidFill>
                  <a:srgbClr val="FF0066"/>
                </a:solidFill>
                <a:latin typeface="NikoshBAN" panose="02000000000000000000" pitchFamily="2" charset="0"/>
                <a:cs typeface="NikoshBAN" panose="02000000000000000000" pitchFamily="2" charset="0"/>
              </a:rPr>
              <a:t>দরিদ্রদের নৈতিক মনোবল শক্তিশালীকরণ।</a:t>
            </a:r>
          </a:p>
          <a:p>
            <a:pPr>
              <a:buFont typeface="Wingdings" panose="05000000000000000000" pitchFamily="2" charset="2"/>
              <a:buChar char="v"/>
            </a:pPr>
            <a:r>
              <a:rPr lang="bn-BD" sz="3600" dirty="0">
                <a:solidFill>
                  <a:srgbClr val="FF0066"/>
                </a:solidFill>
                <a:latin typeface="NikoshBAN" panose="02000000000000000000" pitchFamily="2" charset="0"/>
                <a:cs typeface="NikoshBAN" panose="02000000000000000000" pitchFamily="2" charset="0"/>
              </a:rPr>
              <a:t>দরিদ্রদের আত্মনির্ভরশীল করার জন্য সকল সামর্থ্যের সদ্ব্যবহার।</a:t>
            </a:r>
          </a:p>
          <a:p>
            <a:pPr>
              <a:buFont typeface="Wingdings" panose="05000000000000000000" pitchFamily="2" charset="2"/>
              <a:buChar char="v"/>
            </a:pPr>
            <a:r>
              <a:rPr lang="bn-BD" sz="3600" dirty="0">
                <a:solidFill>
                  <a:srgbClr val="FF0066"/>
                </a:solidFill>
                <a:latin typeface="NikoshBAN" panose="02000000000000000000" pitchFamily="2" charset="0"/>
                <a:cs typeface="NikoshBAN" panose="02000000000000000000" pitchFamily="2" charset="0"/>
              </a:rPr>
              <a:t>স্বেচ্ছাসেবীদের দরিদ্র সহায়তায় উৎসাহিতকরণ। </a:t>
            </a:r>
            <a:endParaRPr lang="en-US" sz="3600" dirty="0">
              <a:solidFill>
                <a:srgbClr val="FF0066"/>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92678522"/>
      </p:ext>
    </p:extLst>
  </p:cSld>
  <p:clrMapOvr>
    <a:masterClrMapping/>
  </p:clrMapOvr>
  <mc:AlternateContent xmlns:mc="http://schemas.openxmlformats.org/markup-compatibility/2006">
    <mc:Choice xmlns:p14="http://schemas.microsoft.com/office/powerpoint/2010/main" Requires="p14">
      <p:transition spd="slow" p14:dur="25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par>
                                <p:cTn id="11" presetID="26" presetClass="entr" presetSubtype="0" fill="hold" grpId="0" nodeType="withEffect">
                                  <p:stCondLst>
                                    <p:cond delay="2000"/>
                                  </p:stCondLst>
                                  <p:childTnLst>
                                    <p:set>
                                      <p:cBhvr>
                                        <p:cTn id="12" dur="1" fill="hold">
                                          <p:stCondLst>
                                            <p:cond delay="0"/>
                                          </p:stCondLst>
                                        </p:cTn>
                                        <p:tgtEl>
                                          <p:spTgt spid="3">
                                            <p:bg/>
                                          </p:spTgt>
                                        </p:tgtEl>
                                        <p:attrNameLst>
                                          <p:attrName>style.visibility</p:attrName>
                                        </p:attrNameLst>
                                      </p:cBhvr>
                                      <p:to>
                                        <p:strVal val="visible"/>
                                      </p:to>
                                    </p:set>
                                    <p:animEffect transition="in" filter="wipe(down)">
                                      <p:cBhvr>
                                        <p:cTn id="13" dur="580">
                                          <p:stCondLst>
                                            <p:cond delay="0"/>
                                          </p:stCondLst>
                                        </p:cTn>
                                        <p:tgtEl>
                                          <p:spTgt spid="3">
                                            <p:bg/>
                                          </p:spTgt>
                                        </p:tgtEl>
                                      </p:cBhvr>
                                    </p:animEffect>
                                    <p:anim calcmode="lin" valueType="num">
                                      <p:cBhvr>
                                        <p:cTn id="14"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bg/>
                                          </p:spTgt>
                                        </p:tgtEl>
                                      </p:cBhvr>
                                      <p:to x="100000" y="60000"/>
                                    </p:animScale>
                                    <p:animScale>
                                      <p:cBhvr>
                                        <p:cTn id="20" dur="166" decel="50000">
                                          <p:stCondLst>
                                            <p:cond delay="676"/>
                                          </p:stCondLst>
                                        </p:cTn>
                                        <p:tgtEl>
                                          <p:spTgt spid="3">
                                            <p:bg/>
                                          </p:spTgt>
                                        </p:tgtEl>
                                      </p:cBhvr>
                                      <p:to x="100000" y="100000"/>
                                    </p:animScale>
                                    <p:animScale>
                                      <p:cBhvr>
                                        <p:cTn id="21" dur="26">
                                          <p:stCondLst>
                                            <p:cond delay="1312"/>
                                          </p:stCondLst>
                                        </p:cTn>
                                        <p:tgtEl>
                                          <p:spTgt spid="3">
                                            <p:bg/>
                                          </p:spTgt>
                                        </p:tgtEl>
                                      </p:cBhvr>
                                      <p:to x="100000" y="80000"/>
                                    </p:animScale>
                                    <p:animScale>
                                      <p:cBhvr>
                                        <p:cTn id="22" dur="166" decel="50000">
                                          <p:stCondLst>
                                            <p:cond delay="1338"/>
                                          </p:stCondLst>
                                        </p:cTn>
                                        <p:tgtEl>
                                          <p:spTgt spid="3">
                                            <p:bg/>
                                          </p:spTgt>
                                        </p:tgtEl>
                                      </p:cBhvr>
                                      <p:to x="100000" y="100000"/>
                                    </p:animScale>
                                    <p:animScale>
                                      <p:cBhvr>
                                        <p:cTn id="23" dur="26">
                                          <p:stCondLst>
                                            <p:cond delay="1642"/>
                                          </p:stCondLst>
                                        </p:cTn>
                                        <p:tgtEl>
                                          <p:spTgt spid="3">
                                            <p:bg/>
                                          </p:spTgt>
                                        </p:tgtEl>
                                      </p:cBhvr>
                                      <p:to x="100000" y="90000"/>
                                    </p:animScale>
                                    <p:animScale>
                                      <p:cBhvr>
                                        <p:cTn id="24" dur="166" decel="50000">
                                          <p:stCondLst>
                                            <p:cond delay="1668"/>
                                          </p:stCondLst>
                                        </p:cTn>
                                        <p:tgtEl>
                                          <p:spTgt spid="3">
                                            <p:bg/>
                                          </p:spTgt>
                                        </p:tgtEl>
                                      </p:cBhvr>
                                      <p:to x="100000" y="100000"/>
                                    </p:animScale>
                                    <p:animScale>
                                      <p:cBhvr>
                                        <p:cTn id="25" dur="26">
                                          <p:stCondLst>
                                            <p:cond delay="1808"/>
                                          </p:stCondLst>
                                        </p:cTn>
                                        <p:tgtEl>
                                          <p:spTgt spid="3">
                                            <p:bg/>
                                          </p:spTgt>
                                        </p:tgtEl>
                                      </p:cBhvr>
                                      <p:to x="100000" y="95000"/>
                                    </p:animScale>
                                    <p:animScale>
                                      <p:cBhvr>
                                        <p:cTn id="26" dur="166" decel="50000">
                                          <p:stCondLst>
                                            <p:cond delay="1834"/>
                                          </p:stCondLst>
                                        </p:cTn>
                                        <p:tgtEl>
                                          <p:spTgt spid="3">
                                            <p:bg/>
                                          </p:spTgt>
                                        </p:tgtEl>
                                      </p:cBhvr>
                                      <p:to x="100000" y="100000"/>
                                    </p:animScale>
                                  </p:childTnLst>
                                </p:cTn>
                              </p:par>
                              <p:par>
                                <p:cTn id="27" presetID="26" presetClass="entr" presetSubtype="0" fill="hold" grpId="0" nodeType="withEffect">
                                  <p:stCondLst>
                                    <p:cond delay="200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down)">
                                      <p:cBhvr>
                                        <p:cTn id="29" dur="580">
                                          <p:stCondLst>
                                            <p:cond delay="0"/>
                                          </p:stCondLst>
                                        </p:cTn>
                                        <p:tgtEl>
                                          <p:spTgt spid="3">
                                            <p:txEl>
                                              <p:pRg st="0" end="0"/>
                                            </p:txEl>
                                          </p:spTgt>
                                        </p:tgtEl>
                                      </p:cBhvr>
                                    </p:animEffect>
                                    <p:anim calcmode="lin" valueType="num">
                                      <p:cBhvr>
                                        <p:cTn id="3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3">
                                            <p:txEl>
                                              <p:pRg st="0" end="0"/>
                                            </p:txEl>
                                          </p:spTgt>
                                        </p:tgtEl>
                                      </p:cBhvr>
                                      <p:to x="100000" y="60000"/>
                                    </p:animScale>
                                    <p:animScale>
                                      <p:cBhvr>
                                        <p:cTn id="36" dur="166" decel="50000">
                                          <p:stCondLst>
                                            <p:cond delay="676"/>
                                          </p:stCondLst>
                                        </p:cTn>
                                        <p:tgtEl>
                                          <p:spTgt spid="3">
                                            <p:txEl>
                                              <p:pRg st="0" end="0"/>
                                            </p:txEl>
                                          </p:spTgt>
                                        </p:tgtEl>
                                      </p:cBhvr>
                                      <p:to x="100000" y="100000"/>
                                    </p:animScale>
                                    <p:animScale>
                                      <p:cBhvr>
                                        <p:cTn id="37" dur="26">
                                          <p:stCondLst>
                                            <p:cond delay="1312"/>
                                          </p:stCondLst>
                                        </p:cTn>
                                        <p:tgtEl>
                                          <p:spTgt spid="3">
                                            <p:txEl>
                                              <p:pRg st="0" end="0"/>
                                            </p:txEl>
                                          </p:spTgt>
                                        </p:tgtEl>
                                      </p:cBhvr>
                                      <p:to x="100000" y="80000"/>
                                    </p:animScale>
                                    <p:animScale>
                                      <p:cBhvr>
                                        <p:cTn id="38" dur="166" decel="50000">
                                          <p:stCondLst>
                                            <p:cond delay="1338"/>
                                          </p:stCondLst>
                                        </p:cTn>
                                        <p:tgtEl>
                                          <p:spTgt spid="3">
                                            <p:txEl>
                                              <p:pRg st="0" end="0"/>
                                            </p:txEl>
                                          </p:spTgt>
                                        </p:tgtEl>
                                      </p:cBhvr>
                                      <p:to x="100000" y="100000"/>
                                    </p:animScale>
                                    <p:animScale>
                                      <p:cBhvr>
                                        <p:cTn id="39" dur="26">
                                          <p:stCondLst>
                                            <p:cond delay="1642"/>
                                          </p:stCondLst>
                                        </p:cTn>
                                        <p:tgtEl>
                                          <p:spTgt spid="3">
                                            <p:txEl>
                                              <p:pRg st="0" end="0"/>
                                            </p:txEl>
                                          </p:spTgt>
                                        </p:tgtEl>
                                      </p:cBhvr>
                                      <p:to x="100000" y="90000"/>
                                    </p:animScale>
                                    <p:animScale>
                                      <p:cBhvr>
                                        <p:cTn id="40" dur="166" decel="50000">
                                          <p:stCondLst>
                                            <p:cond delay="1668"/>
                                          </p:stCondLst>
                                        </p:cTn>
                                        <p:tgtEl>
                                          <p:spTgt spid="3">
                                            <p:txEl>
                                              <p:pRg st="0" end="0"/>
                                            </p:txEl>
                                          </p:spTgt>
                                        </p:tgtEl>
                                      </p:cBhvr>
                                      <p:to x="100000" y="100000"/>
                                    </p:animScale>
                                    <p:animScale>
                                      <p:cBhvr>
                                        <p:cTn id="41" dur="26">
                                          <p:stCondLst>
                                            <p:cond delay="1808"/>
                                          </p:stCondLst>
                                        </p:cTn>
                                        <p:tgtEl>
                                          <p:spTgt spid="3">
                                            <p:txEl>
                                              <p:pRg st="0" end="0"/>
                                            </p:txEl>
                                          </p:spTgt>
                                        </p:tgtEl>
                                      </p:cBhvr>
                                      <p:to x="100000" y="95000"/>
                                    </p:animScale>
                                    <p:animScale>
                                      <p:cBhvr>
                                        <p:cTn id="42" dur="166" decel="50000">
                                          <p:stCondLst>
                                            <p:cond delay="1834"/>
                                          </p:stCondLst>
                                        </p:cTn>
                                        <p:tgtEl>
                                          <p:spTgt spid="3">
                                            <p:txEl>
                                              <p:pRg st="0" end="0"/>
                                            </p:txEl>
                                          </p:spTgt>
                                        </p:tgtEl>
                                      </p:cBhvr>
                                      <p:to x="100000" y="100000"/>
                                    </p:animScale>
                                  </p:childTnLst>
                                </p:cTn>
                              </p:par>
                              <p:par>
                                <p:cTn id="43" presetID="26" presetClass="entr" presetSubtype="0" fill="hold" grpId="0" nodeType="withEffect">
                                  <p:stCondLst>
                                    <p:cond delay="200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wipe(down)">
                                      <p:cBhvr>
                                        <p:cTn id="45" dur="580">
                                          <p:stCondLst>
                                            <p:cond delay="0"/>
                                          </p:stCondLst>
                                        </p:cTn>
                                        <p:tgtEl>
                                          <p:spTgt spid="3">
                                            <p:txEl>
                                              <p:pRg st="1" end="1"/>
                                            </p:txEl>
                                          </p:spTgt>
                                        </p:tgtEl>
                                      </p:cBhvr>
                                    </p:animEffect>
                                    <p:anim calcmode="lin" valueType="num">
                                      <p:cBhvr>
                                        <p:cTn id="4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3">
                                            <p:txEl>
                                              <p:pRg st="1" end="1"/>
                                            </p:txEl>
                                          </p:spTgt>
                                        </p:tgtEl>
                                      </p:cBhvr>
                                      <p:to x="100000" y="60000"/>
                                    </p:animScale>
                                    <p:animScale>
                                      <p:cBhvr>
                                        <p:cTn id="52" dur="166" decel="50000">
                                          <p:stCondLst>
                                            <p:cond delay="676"/>
                                          </p:stCondLst>
                                        </p:cTn>
                                        <p:tgtEl>
                                          <p:spTgt spid="3">
                                            <p:txEl>
                                              <p:pRg st="1" end="1"/>
                                            </p:txEl>
                                          </p:spTgt>
                                        </p:tgtEl>
                                      </p:cBhvr>
                                      <p:to x="100000" y="100000"/>
                                    </p:animScale>
                                    <p:animScale>
                                      <p:cBhvr>
                                        <p:cTn id="53" dur="26">
                                          <p:stCondLst>
                                            <p:cond delay="1312"/>
                                          </p:stCondLst>
                                        </p:cTn>
                                        <p:tgtEl>
                                          <p:spTgt spid="3">
                                            <p:txEl>
                                              <p:pRg st="1" end="1"/>
                                            </p:txEl>
                                          </p:spTgt>
                                        </p:tgtEl>
                                      </p:cBhvr>
                                      <p:to x="100000" y="80000"/>
                                    </p:animScale>
                                    <p:animScale>
                                      <p:cBhvr>
                                        <p:cTn id="54" dur="166" decel="50000">
                                          <p:stCondLst>
                                            <p:cond delay="1338"/>
                                          </p:stCondLst>
                                        </p:cTn>
                                        <p:tgtEl>
                                          <p:spTgt spid="3">
                                            <p:txEl>
                                              <p:pRg st="1" end="1"/>
                                            </p:txEl>
                                          </p:spTgt>
                                        </p:tgtEl>
                                      </p:cBhvr>
                                      <p:to x="100000" y="100000"/>
                                    </p:animScale>
                                    <p:animScale>
                                      <p:cBhvr>
                                        <p:cTn id="55" dur="26">
                                          <p:stCondLst>
                                            <p:cond delay="1642"/>
                                          </p:stCondLst>
                                        </p:cTn>
                                        <p:tgtEl>
                                          <p:spTgt spid="3">
                                            <p:txEl>
                                              <p:pRg st="1" end="1"/>
                                            </p:txEl>
                                          </p:spTgt>
                                        </p:tgtEl>
                                      </p:cBhvr>
                                      <p:to x="100000" y="90000"/>
                                    </p:animScale>
                                    <p:animScale>
                                      <p:cBhvr>
                                        <p:cTn id="56" dur="166" decel="50000">
                                          <p:stCondLst>
                                            <p:cond delay="1668"/>
                                          </p:stCondLst>
                                        </p:cTn>
                                        <p:tgtEl>
                                          <p:spTgt spid="3">
                                            <p:txEl>
                                              <p:pRg st="1" end="1"/>
                                            </p:txEl>
                                          </p:spTgt>
                                        </p:tgtEl>
                                      </p:cBhvr>
                                      <p:to x="100000" y="100000"/>
                                    </p:animScale>
                                    <p:animScale>
                                      <p:cBhvr>
                                        <p:cTn id="57" dur="26">
                                          <p:stCondLst>
                                            <p:cond delay="1808"/>
                                          </p:stCondLst>
                                        </p:cTn>
                                        <p:tgtEl>
                                          <p:spTgt spid="3">
                                            <p:txEl>
                                              <p:pRg st="1" end="1"/>
                                            </p:txEl>
                                          </p:spTgt>
                                        </p:tgtEl>
                                      </p:cBhvr>
                                      <p:to x="100000" y="95000"/>
                                    </p:animScale>
                                    <p:animScale>
                                      <p:cBhvr>
                                        <p:cTn id="58" dur="166" decel="50000">
                                          <p:stCondLst>
                                            <p:cond delay="1834"/>
                                          </p:stCondLst>
                                        </p:cTn>
                                        <p:tgtEl>
                                          <p:spTgt spid="3">
                                            <p:txEl>
                                              <p:pRg st="1" end="1"/>
                                            </p:txEl>
                                          </p:spTgt>
                                        </p:tgtEl>
                                      </p:cBhvr>
                                      <p:to x="100000" y="100000"/>
                                    </p:animScale>
                                  </p:childTnLst>
                                </p:cTn>
                              </p:par>
                              <p:par>
                                <p:cTn id="59" presetID="26" presetClass="entr" presetSubtype="0" fill="hold" grpId="0" nodeType="withEffect">
                                  <p:stCondLst>
                                    <p:cond delay="200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down)">
                                      <p:cBhvr>
                                        <p:cTn id="61" dur="580">
                                          <p:stCondLst>
                                            <p:cond delay="0"/>
                                          </p:stCondLst>
                                        </p:cTn>
                                        <p:tgtEl>
                                          <p:spTgt spid="3">
                                            <p:txEl>
                                              <p:pRg st="2" end="2"/>
                                            </p:txEl>
                                          </p:spTgt>
                                        </p:tgtEl>
                                      </p:cBhvr>
                                    </p:animEffect>
                                    <p:anim calcmode="lin" valueType="num">
                                      <p:cBhvr>
                                        <p:cTn id="6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2" end="2"/>
                                            </p:txEl>
                                          </p:spTgt>
                                        </p:tgtEl>
                                      </p:cBhvr>
                                      <p:to x="100000" y="60000"/>
                                    </p:animScale>
                                    <p:animScale>
                                      <p:cBhvr>
                                        <p:cTn id="68" dur="166" decel="50000">
                                          <p:stCondLst>
                                            <p:cond delay="676"/>
                                          </p:stCondLst>
                                        </p:cTn>
                                        <p:tgtEl>
                                          <p:spTgt spid="3">
                                            <p:txEl>
                                              <p:pRg st="2" end="2"/>
                                            </p:txEl>
                                          </p:spTgt>
                                        </p:tgtEl>
                                      </p:cBhvr>
                                      <p:to x="100000" y="100000"/>
                                    </p:animScale>
                                    <p:animScale>
                                      <p:cBhvr>
                                        <p:cTn id="69" dur="26">
                                          <p:stCondLst>
                                            <p:cond delay="1312"/>
                                          </p:stCondLst>
                                        </p:cTn>
                                        <p:tgtEl>
                                          <p:spTgt spid="3">
                                            <p:txEl>
                                              <p:pRg st="2" end="2"/>
                                            </p:txEl>
                                          </p:spTgt>
                                        </p:tgtEl>
                                      </p:cBhvr>
                                      <p:to x="100000" y="80000"/>
                                    </p:animScale>
                                    <p:animScale>
                                      <p:cBhvr>
                                        <p:cTn id="70" dur="166" decel="50000">
                                          <p:stCondLst>
                                            <p:cond delay="1338"/>
                                          </p:stCondLst>
                                        </p:cTn>
                                        <p:tgtEl>
                                          <p:spTgt spid="3">
                                            <p:txEl>
                                              <p:pRg st="2" end="2"/>
                                            </p:txEl>
                                          </p:spTgt>
                                        </p:tgtEl>
                                      </p:cBhvr>
                                      <p:to x="100000" y="100000"/>
                                    </p:animScale>
                                    <p:animScale>
                                      <p:cBhvr>
                                        <p:cTn id="71" dur="26">
                                          <p:stCondLst>
                                            <p:cond delay="1642"/>
                                          </p:stCondLst>
                                        </p:cTn>
                                        <p:tgtEl>
                                          <p:spTgt spid="3">
                                            <p:txEl>
                                              <p:pRg st="2" end="2"/>
                                            </p:txEl>
                                          </p:spTgt>
                                        </p:tgtEl>
                                      </p:cBhvr>
                                      <p:to x="100000" y="90000"/>
                                    </p:animScale>
                                    <p:animScale>
                                      <p:cBhvr>
                                        <p:cTn id="72" dur="166" decel="50000">
                                          <p:stCondLst>
                                            <p:cond delay="1668"/>
                                          </p:stCondLst>
                                        </p:cTn>
                                        <p:tgtEl>
                                          <p:spTgt spid="3">
                                            <p:txEl>
                                              <p:pRg st="2" end="2"/>
                                            </p:txEl>
                                          </p:spTgt>
                                        </p:tgtEl>
                                      </p:cBhvr>
                                      <p:to x="100000" y="100000"/>
                                    </p:animScale>
                                    <p:animScale>
                                      <p:cBhvr>
                                        <p:cTn id="73" dur="26">
                                          <p:stCondLst>
                                            <p:cond delay="1808"/>
                                          </p:stCondLst>
                                        </p:cTn>
                                        <p:tgtEl>
                                          <p:spTgt spid="3">
                                            <p:txEl>
                                              <p:pRg st="2" end="2"/>
                                            </p:txEl>
                                          </p:spTgt>
                                        </p:tgtEl>
                                      </p:cBhvr>
                                      <p:to x="100000" y="95000"/>
                                    </p:animScale>
                                    <p:animScale>
                                      <p:cBhvr>
                                        <p:cTn id="74" dur="166" decel="50000">
                                          <p:stCondLst>
                                            <p:cond delay="1834"/>
                                          </p:stCondLst>
                                        </p:cTn>
                                        <p:tgtEl>
                                          <p:spTgt spid="3">
                                            <p:txEl>
                                              <p:pRg st="2" end="2"/>
                                            </p:txEl>
                                          </p:spTgt>
                                        </p:tgtEl>
                                      </p:cBhvr>
                                      <p:to x="100000" y="100000"/>
                                    </p:animScale>
                                  </p:childTnLst>
                                </p:cTn>
                              </p:par>
                              <p:par>
                                <p:cTn id="75" presetID="26" presetClass="entr" presetSubtype="0" fill="hold" grpId="0" nodeType="withEffect">
                                  <p:stCondLst>
                                    <p:cond delay="2000"/>
                                  </p:stCondLst>
                                  <p:childTnLst>
                                    <p:set>
                                      <p:cBhvr>
                                        <p:cTn id="76" dur="1" fill="hold">
                                          <p:stCondLst>
                                            <p:cond delay="0"/>
                                          </p:stCondLst>
                                        </p:cTn>
                                        <p:tgtEl>
                                          <p:spTgt spid="3">
                                            <p:txEl>
                                              <p:pRg st="3" end="3"/>
                                            </p:txEl>
                                          </p:spTgt>
                                        </p:tgtEl>
                                        <p:attrNameLst>
                                          <p:attrName>style.visibility</p:attrName>
                                        </p:attrNameLst>
                                      </p:cBhvr>
                                      <p:to>
                                        <p:strVal val="visible"/>
                                      </p:to>
                                    </p:set>
                                    <p:animEffect transition="in" filter="wipe(down)">
                                      <p:cBhvr>
                                        <p:cTn id="77" dur="580">
                                          <p:stCondLst>
                                            <p:cond delay="0"/>
                                          </p:stCondLst>
                                        </p:cTn>
                                        <p:tgtEl>
                                          <p:spTgt spid="3">
                                            <p:txEl>
                                              <p:pRg st="3" end="3"/>
                                            </p:txEl>
                                          </p:spTgt>
                                        </p:tgtEl>
                                      </p:cBhvr>
                                    </p:animEffect>
                                    <p:anim calcmode="lin" valueType="num">
                                      <p:cBhvr>
                                        <p:cTn id="7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3">
                                            <p:txEl>
                                              <p:pRg st="3" end="3"/>
                                            </p:txEl>
                                          </p:spTgt>
                                        </p:tgtEl>
                                      </p:cBhvr>
                                      <p:to x="100000" y="60000"/>
                                    </p:animScale>
                                    <p:animScale>
                                      <p:cBhvr>
                                        <p:cTn id="84" dur="166" decel="50000">
                                          <p:stCondLst>
                                            <p:cond delay="676"/>
                                          </p:stCondLst>
                                        </p:cTn>
                                        <p:tgtEl>
                                          <p:spTgt spid="3">
                                            <p:txEl>
                                              <p:pRg st="3" end="3"/>
                                            </p:txEl>
                                          </p:spTgt>
                                        </p:tgtEl>
                                      </p:cBhvr>
                                      <p:to x="100000" y="100000"/>
                                    </p:animScale>
                                    <p:animScale>
                                      <p:cBhvr>
                                        <p:cTn id="85" dur="26">
                                          <p:stCondLst>
                                            <p:cond delay="1312"/>
                                          </p:stCondLst>
                                        </p:cTn>
                                        <p:tgtEl>
                                          <p:spTgt spid="3">
                                            <p:txEl>
                                              <p:pRg st="3" end="3"/>
                                            </p:txEl>
                                          </p:spTgt>
                                        </p:tgtEl>
                                      </p:cBhvr>
                                      <p:to x="100000" y="80000"/>
                                    </p:animScale>
                                    <p:animScale>
                                      <p:cBhvr>
                                        <p:cTn id="86" dur="166" decel="50000">
                                          <p:stCondLst>
                                            <p:cond delay="1338"/>
                                          </p:stCondLst>
                                        </p:cTn>
                                        <p:tgtEl>
                                          <p:spTgt spid="3">
                                            <p:txEl>
                                              <p:pRg st="3" end="3"/>
                                            </p:txEl>
                                          </p:spTgt>
                                        </p:tgtEl>
                                      </p:cBhvr>
                                      <p:to x="100000" y="100000"/>
                                    </p:animScale>
                                    <p:animScale>
                                      <p:cBhvr>
                                        <p:cTn id="87" dur="26">
                                          <p:stCondLst>
                                            <p:cond delay="1642"/>
                                          </p:stCondLst>
                                        </p:cTn>
                                        <p:tgtEl>
                                          <p:spTgt spid="3">
                                            <p:txEl>
                                              <p:pRg st="3" end="3"/>
                                            </p:txEl>
                                          </p:spTgt>
                                        </p:tgtEl>
                                      </p:cBhvr>
                                      <p:to x="100000" y="90000"/>
                                    </p:animScale>
                                    <p:animScale>
                                      <p:cBhvr>
                                        <p:cTn id="88" dur="166" decel="50000">
                                          <p:stCondLst>
                                            <p:cond delay="1668"/>
                                          </p:stCondLst>
                                        </p:cTn>
                                        <p:tgtEl>
                                          <p:spTgt spid="3">
                                            <p:txEl>
                                              <p:pRg st="3" end="3"/>
                                            </p:txEl>
                                          </p:spTgt>
                                        </p:tgtEl>
                                      </p:cBhvr>
                                      <p:to x="100000" y="100000"/>
                                    </p:animScale>
                                    <p:animScale>
                                      <p:cBhvr>
                                        <p:cTn id="89" dur="26">
                                          <p:stCondLst>
                                            <p:cond delay="1808"/>
                                          </p:stCondLst>
                                        </p:cTn>
                                        <p:tgtEl>
                                          <p:spTgt spid="3">
                                            <p:txEl>
                                              <p:pRg st="3" end="3"/>
                                            </p:txEl>
                                          </p:spTgt>
                                        </p:tgtEl>
                                      </p:cBhvr>
                                      <p:to x="100000" y="95000"/>
                                    </p:animScale>
                                    <p:animScale>
                                      <p:cBhvr>
                                        <p:cTn id="90" dur="166" decel="50000">
                                          <p:stCondLst>
                                            <p:cond delay="1834"/>
                                          </p:stCondLst>
                                        </p:cTn>
                                        <p:tgtEl>
                                          <p:spTgt spid="3">
                                            <p:txEl>
                                              <p:pRg st="3" end="3"/>
                                            </p:txEl>
                                          </p:spTgt>
                                        </p:tgtEl>
                                      </p:cBhvr>
                                      <p:to x="100000" y="100000"/>
                                    </p:animScale>
                                  </p:childTnLst>
                                </p:cTn>
                              </p:par>
                              <p:par>
                                <p:cTn id="91" presetID="26" presetClass="entr" presetSubtype="0" fill="hold" grpId="0" nodeType="withEffect">
                                  <p:stCondLst>
                                    <p:cond delay="2000"/>
                                  </p:stCondLst>
                                  <p:childTnLst>
                                    <p:set>
                                      <p:cBhvr>
                                        <p:cTn id="92" dur="1" fill="hold">
                                          <p:stCondLst>
                                            <p:cond delay="0"/>
                                          </p:stCondLst>
                                        </p:cTn>
                                        <p:tgtEl>
                                          <p:spTgt spid="3">
                                            <p:txEl>
                                              <p:pRg st="4" end="4"/>
                                            </p:txEl>
                                          </p:spTgt>
                                        </p:tgtEl>
                                        <p:attrNameLst>
                                          <p:attrName>style.visibility</p:attrName>
                                        </p:attrNameLst>
                                      </p:cBhvr>
                                      <p:to>
                                        <p:strVal val="visible"/>
                                      </p:to>
                                    </p:set>
                                    <p:animEffect transition="in" filter="wipe(down)">
                                      <p:cBhvr>
                                        <p:cTn id="93" dur="580">
                                          <p:stCondLst>
                                            <p:cond delay="0"/>
                                          </p:stCondLst>
                                        </p:cTn>
                                        <p:tgtEl>
                                          <p:spTgt spid="3">
                                            <p:txEl>
                                              <p:pRg st="4" end="4"/>
                                            </p:txEl>
                                          </p:spTgt>
                                        </p:tgtEl>
                                      </p:cBhvr>
                                    </p:animEffect>
                                    <p:anim calcmode="lin" valueType="num">
                                      <p:cBhvr>
                                        <p:cTn id="9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9" dur="26">
                                          <p:stCondLst>
                                            <p:cond delay="650"/>
                                          </p:stCondLst>
                                        </p:cTn>
                                        <p:tgtEl>
                                          <p:spTgt spid="3">
                                            <p:txEl>
                                              <p:pRg st="4" end="4"/>
                                            </p:txEl>
                                          </p:spTgt>
                                        </p:tgtEl>
                                      </p:cBhvr>
                                      <p:to x="100000" y="60000"/>
                                    </p:animScale>
                                    <p:animScale>
                                      <p:cBhvr>
                                        <p:cTn id="100" dur="166" decel="50000">
                                          <p:stCondLst>
                                            <p:cond delay="676"/>
                                          </p:stCondLst>
                                        </p:cTn>
                                        <p:tgtEl>
                                          <p:spTgt spid="3">
                                            <p:txEl>
                                              <p:pRg st="4" end="4"/>
                                            </p:txEl>
                                          </p:spTgt>
                                        </p:tgtEl>
                                      </p:cBhvr>
                                      <p:to x="100000" y="100000"/>
                                    </p:animScale>
                                    <p:animScale>
                                      <p:cBhvr>
                                        <p:cTn id="101" dur="26">
                                          <p:stCondLst>
                                            <p:cond delay="1312"/>
                                          </p:stCondLst>
                                        </p:cTn>
                                        <p:tgtEl>
                                          <p:spTgt spid="3">
                                            <p:txEl>
                                              <p:pRg st="4" end="4"/>
                                            </p:txEl>
                                          </p:spTgt>
                                        </p:tgtEl>
                                      </p:cBhvr>
                                      <p:to x="100000" y="80000"/>
                                    </p:animScale>
                                    <p:animScale>
                                      <p:cBhvr>
                                        <p:cTn id="102" dur="166" decel="50000">
                                          <p:stCondLst>
                                            <p:cond delay="1338"/>
                                          </p:stCondLst>
                                        </p:cTn>
                                        <p:tgtEl>
                                          <p:spTgt spid="3">
                                            <p:txEl>
                                              <p:pRg st="4" end="4"/>
                                            </p:txEl>
                                          </p:spTgt>
                                        </p:tgtEl>
                                      </p:cBhvr>
                                      <p:to x="100000" y="100000"/>
                                    </p:animScale>
                                    <p:animScale>
                                      <p:cBhvr>
                                        <p:cTn id="103" dur="26">
                                          <p:stCondLst>
                                            <p:cond delay="1642"/>
                                          </p:stCondLst>
                                        </p:cTn>
                                        <p:tgtEl>
                                          <p:spTgt spid="3">
                                            <p:txEl>
                                              <p:pRg st="4" end="4"/>
                                            </p:txEl>
                                          </p:spTgt>
                                        </p:tgtEl>
                                      </p:cBhvr>
                                      <p:to x="100000" y="90000"/>
                                    </p:animScale>
                                    <p:animScale>
                                      <p:cBhvr>
                                        <p:cTn id="104" dur="166" decel="50000">
                                          <p:stCondLst>
                                            <p:cond delay="1668"/>
                                          </p:stCondLst>
                                        </p:cTn>
                                        <p:tgtEl>
                                          <p:spTgt spid="3">
                                            <p:txEl>
                                              <p:pRg st="4" end="4"/>
                                            </p:txEl>
                                          </p:spTgt>
                                        </p:tgtEl>
                                      </p:cBhvr>
                                      <p:to x="100000" y="100000"/>
                                    </p:animScale>
                                    <p:animScale>
                                      <p:cBhvr>
                                        <p:cTn id="105" dur="26">
                                          <p:stCondLst>
                                            <p:cond delay="1808"/>
                                          </p:stCondLst>
                                        </p:cTn>
                                        <p:tgtEl>
                                          <p:spTgt spid="3">
                                            <p:txEl>
                                              <p:pRg st="4" end="4"/>
                                            </p:txEl>
                                          </p:spTgt>
                                        </p:tgtEl>
                                      </p:cBhvr>
                                      <p:to x="100000" y="95000"/>
                                    </p:animScale>
                                    <p:animScale>
                                      <p:cBhvr>
                                        <p:cTn id="106" dur="166" decel="50000">
                                          <p:stCondLst>
                                            <p:cond delay="1834"/>
                                          </p:stCondLst>
                                        </p:cTn>
                                        <p:tgtEl>
                                          <p:spTgt spid="3">
                                            <p:txEl>
                                              <p:pRg st="4" end="4"/>
                                            </p:txEl>
                                          </p:spTgt>
                                        </p:tgtEl>
                                      </p:cBhvr>
                                      <p:to x="100000" y="100000"/>
                                    </p:animScale>
                                  </p:childTnLst>
                                </p:cTn>
                              </p:par>
                              <p:par>
                                <p:cTn id="107" presetID="26" presetClass="entr" presetSubtype="0" fill="hold" grpId="0" nodeType="withEffect">
                                  <p:stCondLst>
                                    <p:cond delay="2000"/>
                                  </p:stCondLst>
                                  <p:childTnLst>
                                    <p:set>
                                      <p:cBhvr>
                                        <p:cTn id="108" dur="1" fill="hold">
                                          <p:stCondLst>
                                            <p:cond delay="0"/>
                                          </p:stCondLst>
                                        </p:cTn>
                                        <p:tgtEl>
                                          <p:spTgt spid="3">
                                            <p:txEl>
                                              <p:pRg st="5" end="5"/>
                                            </p:txEl>
                                          </p:spTgt>
                                        </p:tgtEl>
                                        <p:attrNameLst>
                                          <p:attrName>style.visibility</p:attrName>
                                        </p:attrNameLst>
                                      </p:cBhvr>
                                      <p:to>
                                        <p:strVal val="visible"/>
                                      </p:to>
                                    </p:set>
                                    <p:animEffect transition="in" filter="wipe(down)">
                                      <p:cBhvr>
                                        <p:cTn id="109" dur="580">
                                          <p:stCondLst>
                                            <p:cond delay="0"/>
                                          </p:stCondLst>
                                        </p:cTn>
                                        <p:tgtEl>
                                          <p:spTgt spid="3">
                                            <p:txEl>
                                              <p:pRg st="5" end="5"/>
                                            </p:txEl>
                                          </p:spTgt>
                                        </p:tgtEl>
                                      </p:cBhvr>
                                    </p:animEffect>
                                    <p:anim calcmode="lin" valueType="num">
                                      <p:cBhvr>
                                        <p:cTn id="110"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3">
                                            <p:txEl>
                                              <p:pRg st="5" end="5"/>
                                            </p:txEl>
                                          </p:spTgt>
                                        </p:tgtEl>
                                      </p:cBhvr>
                                      <p:to x="100000" y="60000"/>
                                    </p:animScale>
                                    <p:animScale>
                                      <p:cBhvr>
                                        <p:cTn id="116" dur="166" decel="50000">
                                          <p:stCondLst>
                                            <p:cond delay="676"/>
                                          </p:stCondLst>
                                        </p:cTn>
                                        <p:tgtEl>
                                          <p:spTgt spid="3">
                                            <p:txEl>
                                              <p:pRg st="5" end="5"/>
                                            </p:txEl>
                                          </p:spTgt>
                                        </p:tgtEl>
                                      </p:cBhvr>
                                      <p:to x="100000" y="100000"/>
                                    </p:animScale>
                                    <p:animScale>
                                      <p:cBhvr>
                                        <p:cTn id="117" dur="26">
                                          <p:stCondLst>
                                            <p:cond delay="1312"/>
                                          </p:stCondLst>
                                        </p:cTn>
                                        <p:tgtEl>
                                          <p:spTgt spid="3">
                                            <p:txEl>
                                              <p:pRg st="5" end="5"/>
                                            </p:txEl>
                                          </p:spTgt>
                                        </p:tgtEl>
                                      </p:cBhvr>
                                      <p:to x="100000" y="80000"/>
                                    </p:animScale>
                                    <p:animScale>
                                      <p:cBhvr>
                                        <p:cTn id="118" dur="166" decel="50000">
                                          <p:stCondLst>
                                            <p:cond delay="1338"/>
                                          </p:stCondLst>
                                        </p:cTn>
                                        <p:tgtEl>
                                          <p:spTgt spid="3">
                                            <p:txEl>
                                              <p:pRg st="5" end="5"/>
                                            </p:txEl>
                                          </p:spTgt>
                                        </p:tgtEl>
                                      </p:cBhvr>
                                      <p:to x="100000" y="100000"/>
                                    </p:animScale>
                                    <p:animScale>
                                      <p:cBhvr>
                                        <p:cTn id="119" dur="26">
                                          <p:stCondLst>
                                            <p:cond delay="1642"/>
                                          </p:stCondLst>
                                        </p:cTn>
                                        <p:tgtEl>
                                          <p:spTgt spid="3">
                                            <p:txEl>
                                              <p:pRg st="5" end="5"/>
                                            </p:txEl>
                                          </p:spTgt>
                                        </p:tgtEl>
                                      </p:cBhvr>
                                      <p:to x="100000" y="90000"/>
                                    </p:animScale>
                                    <p:animScale>
                                      <p:cBhvr>
                                        <p:cTn id="120" dur="166" decel="50000">
                                          <p:stCondLst>
                                            <p:cond delay="1668"/>
                                          </p:stCondLst>
                                        </p:cTn>
                                        <p:tgtEl>
                                          <p:spTgt spid="3">
                                            <p:txEl>
                                              <p:pRg st="5" end="5"/>
                                            </p:txEl>
                                          </p:spTgt>
                                        </p:tgtEl>
                                      </p:cBhvr>
                                      <p:to x="100000" y="100000"/>
                                    </p:animScale>
                                    <p:animScale>
                                      <p:cBhvr>
                                        <p:cTn id="121" dur="26">
                                          <p:stCondLst>
                                            <p:cond delay="1808"/>
                                          </p:stCondLst>
                                        </p:cTn>
                                        <p:tgtEl>
                                          <p:spTgt spid="3">
                                            <p:txEl>
                                              <p:pRg st="5" end="5"/>
                                            </p:txEl>
                                          </p:spTgt>
                                        </p:tgtEl>
                                      </p:cBhvr>
                                      <p:to x="100000" y="95000"/>
                                    </p:animScale>
                                    <p:animScale>
                                      <p:cBhvr>
                                        <p:cTn id="122" dur="166" decel="50000">
                                          <p:stCondLst>
                                            <p:cond delay="1834"/>
                                          </p:stCondLst>
                                        </p:cTn>
                                        <p:tgtEl>
                                          <p:spTgt spid="3">
                                            <p:txEl>
                                              <p:pRg st="5" end="5"/>
                                            </p:txEl>
                                          </p:spTgt>
                                        </p:tgtEl>
                                      </p:cBhvr>
                                      <p:to x="100000" y="100000"/>
                                    </p:animScale>
                                  </p:childTnLst>
                                </p:cTn>
                              </p:par>
                              <p:par>
                                <p:cTn id="123" presetID="26" presetClass="entr" presetSubtype="0" fill="hold" grpId="0" nodeType="withEffect">
                                  <p:stCondLst>
                                    <p:cond delay="2000"/>
                                  </p:stCondLst>
                                  <p:childTnLst>
                                    <p:set>
                                      <p:cBhvr>
                                        <p:cTn id="124" dur="1" fill="hold">
                                          <p:stCondLst>
                                            <p:cond delay="0"/>
                                          </p:stCondLst>
                                        </p:cTn>
                                        <p:tgtEl>
                                          <p:spTgt spid="3">
                                            <p:txEl>
                                              <p:pRg st="6" end="6"/>
                                            </p:txEl>
                                          </p:spTgt>
                                        </p:tgtEl>
                                        <p:attrNameLst>
                                          <p:attrName>style.visibility</p:attrName>
                                        </p:attrNameLst>
                                      </p:cBhvr>
                                      <p:to>
                                        <p:strVal val="visible"/>
                                      </p:to>
                                    </p:set>
                                    <p:animEffect transition="in" filter="wipe(down)">
                                      <p:cBhvr>
                                        <p:cTn id="125" dur="580">
                                          <p:stCondLst>
                                            <p:cond delay="0"/>
                                          </p:stCondLst>
                                        </p:cTn>
                                        <p:tgtEl>
                                          <p:spTgt spid="3">
                                            <p:txEl>
                                              <p:pRg st="6" end="6"/>
                                            </p:txEl>
                                          </p:spTgt>
                                        </p:tgtEl>
                                      </p:cBhvr>
                                    </p:animEffect>
                                    <p:anim calcmode="lin" valueType="num">
                                      <p:cBhvr>
                                        <p:cTn id="12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31" dur="26">
                                          <p:stCondLst>
                                            <p:cond delay="650"/>
                                          </p:stCondLst>
                                        </p:cTn>
                                        <p:tgtEl>
                                          <p:spTgt spid="3">
                                            <p:txEl>
                                              <p:pRg st="6" end="6"/>
                                            </p:txEl>
                                          </p:spTgt>
                                        </p:tgtEl>
                                      </p:cBhvr>
                                      <p:to x="100000" y="60000"/>
                                    </p:animScale>
                                    <p:animScale>
                                      <p:cBhvr>
                                        <p:cTn id="132" dur="166" decel="50000">
                                          <p:stCondLst>
                                            <p:cond delay="676"/>
                                          </p:stCondLst>
                                        </p:cTn>
                                        <p:tgtEl>
                                          <p:spTgt spid="3">
                                            <p:txEl>
                                              <p:pRg st="6" end="6"/>
                                            </p:txEl>
                                          </p:spTgt>
                                        </p:tgtEl>
                                      </p:cBhvr>
                                      <p:to x="100000" y="100000"/>
                                    </p:animScale>
                                    <p:animScale>
                                      <p:cBhvr>
                                        <p:cTn id="133" dur="26">
                                          <p:stCondLst>
                                            <p:cond delay="1312"/>
                                          </p:stCondLst>
                                        </p:cTn>
                                        <p:tgtEl>
                                          <p:spTgt spid="3">
                                            <p:txEl>
                                              <p:pRg st="6" end="6"/>
                                            </p:txEl>
                                          </p:spTgt>
                                        </p:tgtEl>
                                      </p:cBhvr>
                                      <p:to x="100000" y="80000"/>
                                    </p:animScale>
                                    <p:animScale>
                                      <p:cBhvr>
                                        <p:cTn id="134" dur="166" decel="50000">
                                          <p:stCondLst>
                                            <p:cond delay="1338"/>
                                          </p:stCondLst>
                                        </p:cTn>
                                        <p:tgtEl>
                                          <p:spTgt spid="3">
                                            <p:txEl>
                                              <p:pRg st="6" end="6"/>
                                            </p:txEl>
                                          </p:spTgt>
                                        </p:tgtEl>
                                      </p:cBhvr>
                                      <p:to x="100000" y="100000"/>
                                    </p:animScale>
                                    <p:animScale>
                                      <p:cBhvr>
                                        <p:cTn id="135" dur="26">
                                          <p:stCondLst>
                                            <p:cond delay="1642"/>
                                          </p:stCondLst>
                                        </p:cTn>
                                        <p:tgtEl>
                                          <p:spTgt spid="3">
                                            <p:txEl>
                                              <p:pRg st="6" end="6"/>
                                            </p:txEl>
                                          </p:spTgt>
                                        </p:tgtEl>
                                      </p:cBhvr>
                                      <p:to x="100000" y="90000"/>
                                    </p:animScale>
                                    <p:animScale>
                                      <p:cBhvr>
                                        <p:cTn id="136" dur="166" decel="50000">
                                          <p:stCondLst>
                                            <p:cond delay="1668"/>
                                          </p:stCondLst>
                                        </p:cTn>
                                        <p:tgtEl>
                                          <p:spTgt spid="3">
                                            <p:txEl>
                                              <p:pRg st="6" end="6"/>
                                            </p:txEl>
                                          </p:spTgt>
                                        </p:tgtEl>
                                      </p:cBhvr>
                                      <p:to x="100000" y="100000"/>
                                    </p:animScale>
                                    <p:animScale>
                                      <p:cBhvr>
                                        <p:cTn id="137" dur="26">
                                          <p:stCondLst>
                                            <p:cond delay="1808"/>
                                          </p:stCondLst>
                                        </p:cTn>
                                        <p:tgtEl>
                                          <p:spTgt spid="3">
                                            <p:txEl>
                                              <p:pRg st="6" end="6"/>
                                            </p:txEl>
                                          </p:spTgt>
                                        </p:tgtEl>
                                      </p:cBhvr>
                                      <p:to x="100000" y="95000"/>
                                    </p:animScale>
                                    <p:animScale>
                                      <p:cBhvr>
                                        <p:cTn id="138"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3F7E-D42A-49B1-BE0B-716F93579E8E}"/>
              </a:ext>
            </a:extLst>
          </p:cNvPr>
          <p:cNvSpPr>
            <a:spLocks noGrp="1"/>
          </p:cNvSpPr>
          <p:nvPr>
            <p:ph type="title"/>
          </p:nvPr>
        </p:nvSpPr>
        <p:spPr>
          <a:solidFill>
            <a:srgbClr val="FF0066"/>
          </a:solidFill>
        </p:spPr>
        <p:txBody>
          <a:bodyPr>
            <a:noAutofit/>
          </a:bodyPr>
          <a:lstStyle/>
          <a:p>
            <a:r>
              <a:rPr lang="bn-BD" sz="7200" dirty="0">
                <a:solidFill>
                  <a:srgbClr val="003300"/>
                </a:solidFill>
                <a:latin typeface="NikoshBAN" panose="02000000000000000000" pitchFamily="2" charset="0"/>
                <a:cs typeface="NikoshBAN" panose="02000000000000000000" pitchFamily="2" charset="0"/>
              </a:rPr>
              <a:t>           বাড়ির কাজ</a:t>
            </a:r>
            <a:endParaRPr lang="en-US" sz="7200" dirty="0">
              <a:solidFill>
                <a:srgbClr val="003300"/>
              </a:solidFill>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B178DF6D-AC19-4038-A229-EA77514A319C}"/>
              </a:ext>
            </a:extLst>
          </p:cNvPr>
          <p:cNvSpPr>
            <a:spLocks noGrp="1"/>
          </p:cNvSpPr>
          <p:nvPr>
            <p:ph idx="1"/>
          </p:nvPr>
        </p:nvSpPr>
        <p:spPr>
          <a:solidFill>
            <a:srgbClr val="003300"/>
          </a:solidFill>
        </p:spPr>
        <p:txBody>
          <a:bodyPr>
            <a:normAutofit/>
          </a:bodyPr>
          <a:lstStyle/>
          <a:p>
            <a:pPr>
              <a:buFont typeface="Wingdings" panose="05000000000000000000" pitchFamily="2" charset="2"/>
              <a:buChar char="q"/>
            </a:pPr>
            <a:r>
              <a:rPr lang="bn-BD" sz="4800" dirty="0">
                <a:solidFill>
                  <a:srgbClr val="FF0066"/>
                </a:solidFill>
                <a:latin typeface="NikoshBAN" panose="02000000000000000000" pitchFamily="2" charset="0"/>
                <a:cs typeface="NikoshBAN" panose="02000000000000000000" pitchFamily="2" charset="0"/>
              </a:rPr>
              <a:t>পেশাদার সমাজকর্মের বিকাশে দান সংগঠন সমিতির অবদান বিশ্লেষণ কর। (পড়বে ও লিখবে।) </a:t>
            </a:r>
            <a:endParaRPr lang="en-US" sz="4800" dirty="0">
              <a:solidFill>
                <a:srgbClr val="FF0066"/>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5214745"/>
      </p:ext>
    </p:extLst>
  </p:cSld>
  <p:clrMapOvr>
    <a:masterClrMapping/>
  </p:clrMapOvr>
  <mc:AlternateContent xmlns:mc="http://schemas.openxmlformats.org/markup-compatibility/2006">
    <mc:Choice xmlns:p14="http://schemas.microsoft.com/office/powerpoint/2010/main" Requires="p14">
      <p:transition spd="slow" p14:dur="35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3">
                                            <p:bg/>
                                          </p:spTgt>
                                        </p:tgtEl>
                                        <p:attrNameLst>
                                          <p:attrName>style.visibility</p:attrName>
                                        </p:attrNameLst>
                                      </p:cBhvr>
                                      <p:to>
                                        <p:strVal val="visible"/>
                                      </p:to>
                                    </p:set>
                                    <p:anim calcmode="lin" valueType="num">
                                      <p:cBhvr>
                                        <p:cTn id="14" dur="500" fill="hold"/>
                                        <p:tgtEl>
                                          <p:spTgt spid="3">
                                            <p:bg/>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bg/>
                                          </p:spTgt>
                                        </p:tgtEl>
                                        <p:attrNameLst>
                                          <p:attrName>ppt_y</p:attrName>
                                        </p:attrNameLst>
                                      </p:cBhvr>
                                      <p:tavLst>
                                        <p:tav tm="0">
                                          <p:val>
                                            <p:strVal val="#ppt_y"/>
                                          </p:val>
                                        </p:tav>
                                        <p:tav tm="100000">
                                          <p:val>
                                            <p:strVal val="#ppt_y"/>
                                          </p:val>
                                        </p:tav>
                                      </p:tavLst>
                                    </p:anim>
                                    <p:anim calcmode="lin" valueType="num">
                                      <p:cBhvr>
                                        <p:cTn id="16" dur="500" fill="hold"/>
                                        <p:tgtEl>
                                          <p:spTgt spid="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bg/>
                                          </p:spTgt>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3F7E-D42A-49B1-BE0B-716F93579E8E}"/>
              </a:ext>
            </a:extLst>
          </p:cNvPr>
          <p:cNvSpPr>
            <a:spLocks noGrp="1"/>
          </p:cNvSpPr>
          <p:nvPr>
            <p:ph type="title"/>
          </p:nvPr>
        </p:nvSpPr>
        <p:spPr>
          <a:solidFill>
            <a:srgbClr val="FF0066"/>
          </a:solidFill>
        </p:spPr>
        <p:txBody>
          <a:bodyPr/>
          <a:lstStyle/>
          <a:p>
            <a:r>
              <a:rPr lang="bn-BD" dirty="0">
                <a:latin typeface="NikoshBAN" panose="02000000000000000000" pitchFamily="2" charset="0"/>
                <a:cs typeface="NikoshBAN" panose="02000000000000000000" pitchFamily="2" charset="0"/>
              </a:rPr>
              <a:t>                    </a:t>
            </a:r>
            <a:r>
              <a:rPr lang="bn-BD" sz="6000" dirty="0">
                <a:solidFill>
                  <a:srgbClr val="003300"/>
                </a:solidFill>
                <a:latin typeface="NikoshBAN" panose="02000000000000000000" pitchFamily="2" charset="0"/>
                <a:cs typeface="NikoshBAN" panose="02000000000000000000" pitchFamily="2" charset="0"/>
              </a:rPr>
              <a:t>সবাইকে ধন্যবাদ </a:t>
            </a:r>
            <a:endParaRPr lang="en-US" dirty="0">
              <a:solidFill>
                <a:srgbClr val="003300"/>
              </a:solidFill>
              <a:latin typeface="NikoshBAN" panose="02000000000000000000" pitchFamily="2" charset="0"/>
              <a:cs typeface="NikoshBAN" panose="02000000000000000000" pitchFamily="2" charset="0"/>
            </a:endParaRPr>
          </a:p>
        </p:txBody>
      </p:sp>
      <p:pic>
        <p:nvPicPr>
          <p:cNvPr id="9" name="Content Placeholder 8">
            <a:extLst>
              <a:ext uri="{FF2B5EF4-FFF2-40B4-BE49-F238E27FC236}">
                <a16:creationId xmlns:a16="http://schemas.microsoft.com/office/drawing/2014/main" id="{542EC84A-FA60-483D-A38F-DB00D32F2D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1930400"/>
            <a:ext cx="8596668" cy="4927600"/>
          </a:xfrm>
        </p:spPr>
      </p:pic>
    </p:spTree>
    <p:extLst>
      <p:ext uri="{BB962C8B-B14F-4D97-AF65-F5344CB8AC3E}">
        <p14:creationId xmlns:p14="http://schemas.microsoft.com/office/powerpoint/2010/main" val="20553817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origami"/>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D39670-7B25-4468-8A61-49B3329B90FF}"/>
              </a:ext>
            </a:extLst>
          </p:cNvPr>
          <p:cNvSpPr/>
          <p:nvPr/>
        </p:nvSpPr>
        <p:spPr>
          <a:xfrm>
            <a:off x="1524000" y="0"/>
            <a:ext cx="9144000" cy="6858000"/>
          </a:xfrm>
          <a:prstGeom prst="rect">
            <a:avLst/>
          </a:prstGeom>
          <a:solidFill>
            <a:srgbClr val="FF0066"/>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24000" y="533400"/>
            <a:ext cx="9144000" cy="304800"/>
          </a:xfrm>
          <a:prstGeom prst="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2286000" y="762001"/>
            <a:ext cx="1828800" cy="3402451"/>
            <a:chOff x="7086600" y="762000"/>
            <a:chExt cx="1828800" cy="3402451"/>
          </a:xfrm>
        </p:grpSpPr>
        <p:sp>
          <p:nvSpPr>
            <p:cNvPr id="16" name="5-Point Star 15"/>
            <p:cNvSpPr/>
            <p:nvPr/>
          </p:nvSpPr>
          <p:spPr>
            <a:xfrm>
              <a:off x="7086600" y="2488051"/>
              <a:ext cx="1828800" cy="1676400"/>
            </a:xfrm>
            <a:prstGeom prst="star5">
              <a:avLst/>
            </a:prstGeom>
            <a:solidFill>
              <a:srgbClr val="FF0000"/>
            </a:solidFill>
            <a:ln>
              <a:solidFill>
                <a:srgbClr val="00FF00"/>
              </a:solidFill>
            </a:ln>
            <a:effectLst>
              <a:outerShdw blurRad="44450" dist="27940" dir="5400000" algn="ctr">
                <a:srgbClr val="000000">
                  <a:alpha val="32000"/>
                </a:srgbClr>
              </a:outerShdw>
            </a:effectLst>
            <a:scene3d>
              <a:camera prst="perspectiveLeft"/>
              <a:lightRig rig="threePt" dir="t"/>
            </a:scene3d>
            <a:sp3d>
              <a:bevelT w="190500" h="381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rot="2526691">
              <a:off x="7189349" y="762000"/>
              <a:ext cx="1600200" cy="1600200"/>
              <a:chOff x="3581400" y="2743200"/>
              <a:chExt cx="1600200" cy="1600200"/>
            </a:xfrm>
            <a:solidFill>
              <a:srgbClr val="FF0000"/>
            </a:solidFill>
            <a:scene3d>
              <a:camera prst="perspectiveLeft"/>
              <a:lightRig rig="threePt" dir="t"/>
            </a:scene3d>
          </p:grpSpPr>
          <p:sp>
            <p:nvSpPr>
              <p:cNvPr id="17" name="Oval 16"/>
              <p:cNvSpPr/>
              <p:nvPr/>
            </p:nvSpPr>
            <p:spPr>
              <a:xfrm>
                <a:off x="3581400" y="2743200"/>
                <a:ext cx="228600" cy="228600"/>
              </a:xfrm>
              <a:prstGeom prst="ellipse">
                <a:avLst/>
              </a:prstGeom>
              <a:grpFill/>
              <a:ln>
                <a:solidFill>
                  <a:srgbClr val="00FF00"/>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733800" y="2895600"/>
                <a:ext cx="228600" cy="228600"/>
              </a:xfrm>
              <a:prstGeom prst="ellipse">
                <a:avLst/>
              </a:prstGeom>
              <a:grpFill/>
              <a:ln>
                <a:solidFill>
                  <a:srgbClr val="00FF00"/>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886200" y="3048000"/>
                <a:ext cx="228600" cy="228600"/>
              </a:xfrm>
              <a:prstGeom prst="ellipse">
                <a:avLst/>
              </a:prstGeom>
              <a:grpFill/>
              <a:ln>
                <a:solidFill>
                  <a:srgbClr val="00FF00"/>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038600" y="3200400"/>
                <a:ext cx="228600" cy="228600"/>
              </a:xfrm>
              <a:prstGeom prst="ellipse">
                <a:avLst/>
              </a:prstGeom>
              <a:grpFill/>
              <a:ln>
                <a:solidFill>
                  <a:srgbClr val="00FF00"/>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191000" y="3352800"/>
                <a:ext cx="228600" cy="228600"/>
              </a:xfrm>
              <a:prstGeom prst="ellipse">
                <a:avLst/>
              </a:prstGeom>
              <a:grpFill/>
              <a:ln>
                <a:solidFill>
                  <a:srgbClr val="00FF00"/>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343400" y="3505200"/>
                <a:ext cx="228600" cy="228600"/>
              </a:xfrm>
              <a:prstGeom prst="ellipse">
                <a:avLst/>
              </a:prstGeom>
              <a:grpFill/>
              <a:ln>
                <a:solidFill>
                  <a:srgbClr val="00FF00"/>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495800" y="3657600"/>
                <a:ext cx="228600" cy="228600"/>
              </a:xfrm>
              <a:prstGeom prst="ellipse">
                <a:avLst/>
              </a:prstGeom>
              <a:grpFill/>
              <a:ln>
                <a:solidFill>
                  <a:srgbClr val="00FF00"/>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648200" y="3810000"/>
                <a:ext cx="228600" cy="228600"/>
              </a:xfrm>
              <a:prstGeom prst="ellipse">
                <a:avLst/>
              </a:prstGeom>
              <a:grpFill/>
              <a:ln>
                <a:solidFill>
                  <a:srgbClr val="00FF00"/>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800600" y="3962400"/>
                <a:ext cx="228600" cy="228600"/>
              </a:xfrm>
              <a:prstGeom prst="ellipse">
                <a:avLst/>
              </a:prstGeom>
              <a:grpFill/>
              <a:ln>
                <a:solidFill>
                  <a:srgbClr val="00FF00"/>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953000" y="4114800"/>
                <a:ext cx="228600" cy="228600"/>
              </a:xfrm>
              <a:prstGeom prst="ellipse">
                <a:avLst/>
              </a:prstGeom>
              <a:grpFill/>
              <a:ln>
                <a:solidFill>
                  <a:srgbClr val="00FF00"/>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p:cNvSpPr txBox="1"/>
            <p:nvPr/>
          </p:nvSpPr>
          <p:spPr>
            <a:xfrm>
              <a:off x="7772400" y="3048000"/>
              <a:ext cx="533400" cy="923330"/>
            </a:xfrm>
            <a:prstGeom prst="rect">
              <a:avLst/>
            </a:prstGeom>
            <a:noFill/>
            <a:ln>
              <a:noFill/>
            </a:ln>
          </p:spPr>
          <p:txBody>
            <a:bodyPr wrap="square" rtlCol="0">
              <a:spAutoFit/>
            </a:bodyPr>
            <a:lstStyle/>
            <a:p>
              <a:r>
                <a:rPr lang="en-US" sz="5400" dirty="0">
                  <a:solidFill>
                    <a:srgbClr val="00FF00"/>
                  </a:solidFill>
                  <a:latin typeface="NikoshBAN" pitchFamily="2" charset="0"/>
                  <a:cs typeface="NikoshBAN" pitchFamily="2" charset="0"/>
                </a:rPr>
                <a:t>ম</a:t>
              </a:r>
            </a:p>
          </p:txBody>
        </p:sp>
      </p:grpSp>
      <p:grpSp>
        <p:nvGrpSpPr>
          <p:cNvPr id="80" name="Group 79"/>
          <p:cNvGrpSpPr/>
          <p:nvPr/>
        </p:nvGrpSpPr>
        <p:grpSpPr>
          <a:xfrm>
            <a:off x="-3352800" y="762000"/>
            <a:ext cx="1758707" cy="3459330"/>
            <a:chOff x="5867400" y="762000"/>
            <a:chExt cx="1758707" cy="3459330"/>
          </a:xfrm>
        </p:grpSpPr>
        <p:grpSp>
          <p:nvGrpSpPr>
            <p:cNvPr id="47" name="Group 46"/>
            <p:cNvGrpSpPr/>
            <p:nvPr/>
          </p:nvGrpSpPr>
          <p:grpSpPr>
            <a:xfrm>
              <a:off x="5867400" y="762000"/>
              <a:ext cx="1758707" cy="3459330"/>
              <a:chOff x="5638800" y="762000"/>
              <a:chExt cx="1758707" cy="3459330"/>
            </a:xfrm>
          </p:grpSpPr>
          <p:sp>
            <p:nvSpPr>
              <p:cNvPr id="31" name="5-Point Star 30"/>
              <p:cNvSpPr/>
              <p:nvPr/>
            </p:nvSpPr>
            <p:spPr>
              <a:xfrm rot="215749">
                <a:off x="5638800" y="2465273"/>
                <a:ext cx="1758707" cy="1756057"/>
              </a:xfrm>
              <a:prstGeom prst="star5">
                <a:avLst/>
              </a:prstGeom>
              <a:solidFill>
                <a:srgbClr val="FFFF00"/>
              </a:solidFill>
              <a:ln>
                <a:solidFill>
                  <a:srgbClr val="002060"/>
                </a:solidFill>
              </a:ln>
              <a:effectLst>
                <a:outerShdw blurRad="44450" dist="27940" dir="5400000" algn="ctr">
                  <a:srgbClr val="000000">
                    <a:alpha val="32000"/>
                  </a:srgbClr>
                </a:outerShdw>
              </a:effectLst>
              <a:scene3d>
                <a:camera prst="perspectiveLeft"/>
                <a:lightRig rig="threePt" dir="t"/>
              </a:scene3d>
              <a:sp3d>
                <a:bevelT w="190500" h="381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rot="2600493">
                <a:off x="5764413" y="762000"/>
                <a:ext cx="1600200" cy="1600200"/>
                <a:chOff x="3581400" y="2743200"/>
                <a:chExt cx="1600200" cy="1600200"/>
              </a:xfrm>
              <a:solidFill>
                <a:srgbClr val="FFFF00"/>
              </a:solidFill>
              <a:scene3d>
                <a:camera prst="perspectiveLeft"/>
                <a:lightRig rig="threePt" dir="t"/>
              </a:scene3d>
            </p:grpSpPr>
            <p:sp>
              <p:nvSpPr>
                <p:cNvPr id="33" name="Oval 32"/>
                <p:cNvSpPr/>
                <p:nvPr/>
              </p:nvSpPr>
              <p:spPr>
                <a:xfrm>
                  <a:off x="3581400" y="2743200"/>
                  <a:ext cx="228600" cy="228600"/>
                </a:xfrm>
                <a:prstGeom prst="ellipse">
                  <a:avLst/>
                </a:prstGeom>
                <a:grpFill/>
                <a:ln>
                  <a:solidFill>
                    <a:srgbClr val="002060"/>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733800" y="2895600"/>
                  <a:ext cx="228600" cy="228600"/>
                </a:xfrm>
                <a:prstGeom prst="ellipse">
                  <a:avLst/>
                </a:prstGeom>
                <a:grpFill/>
                <a:ln>
                  <a:solidFill>
                    <a:srgbClr val="002060"/>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886200" y="3048000"/>
                  <a:ext cx="228600" cy="228600"/>
                </a:xfrm>
                <a:prstGeom prst="ellipse">
                  <a:avLst/>
                </a:prstGeom>
                <a:grpFill/>
                <a:ln>
                  <a:solidFill>
                    <a:srgbClr val="002060"/>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038600" y="3200400"/>
                  <a:ext cx="228600" cy="228600"/>
                </a:xfrm>
                <a:prstGeom prst="ellipse">
                  <a:avLst/>
                </a:prstGeom>
                <a:grpFill/>
                <a:ln>
                  <a:solidFill>
                    <a:srgbClr val="002060"/>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191000" y="3352800"/>
                  <a:ext cx="228600" cy="228600"/>
                </a:xfrm>
                <a:prstGeom prst="ellipse">
                  <a:avLst/>
                </a:prstGeom>
                <a:grpFill/>
                <a:ln>
                  <a:solidFill>
                    <a:srgbClr val="002060"/>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343400" y="3505200"/>
                  <a:ext cx="228600" cy="228600"/>
                </a:xfrm>
                <a:prstGeom prst="ellipse">
                  <a:avLst/>
                </a:prstGeom>
                <a:grpFill/>
                <a:ln>
                  <a:solidFill>
                    <a:srgbClr val="002060"/>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495800" y="3657600"/>
                  <a:ext cx="228600" cy="228600"/>
                </a:xfrm>
                <a:prstGeom prst="ellipse">
                  <a:avLst/>
                </a:prstGeom>
                <a:grpFill/>
                <a:ln>
                  <a:solidFill>
                    <a:srgbClr val="002060"/>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648200" y="3810000"/>
                  <a:ext cx="228600" cy="228600"/>
                </a:xfrm>
                <a:prstGeom prst="ellipse">
                  <a:avLst/>
                </a:prstGeom>
                <a:grpFill/>
                <a:ln>
                  <a:solidFill>
                    <a:srgbClr val="002060"/>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800600" y="3962400"/>
                  <a:ext cx="228600" cy="228600"/>
                </a:xfrm>
                <a:prstGeom prst="ellipse">
                  <a:avLst/>
                </a:prstGeom>
                <a:grpFill/>
                <a:ln>
                  <a:solidFill>
                    <a:srgbClr val="002060"/>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953000" y="4114800"/>
                  <a:ext cx="228600" cy="228600"/>
                </a:xfrm>
                <a:prstGeom prst="ellipse">
                  <a:avLst/>
                </a:prstGeom>
                <a:grpFill/>
                <a:ln>
                  <a:solidFill>
                    <a:srgbClr val="002060"/>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 name="TextBox 49"/>
            <p:cNvSpPr txBox="1"/>
            <p:nvPr/>
          </p:nvSpPr>
          <p:spPr>
            <a:xfrm>
              <a:off x="6477000" y="3048000"/>
              <a:ext cx="533400" cy="830997"/>
            </a:xfrm>
            <a:prstGeom prst="rect">
              <a:avLst/>
            </a:prstGeom>
            <a:noFill/>
          </p:spPr>
          <p:txBody>
            <a:bodyPr wrap="square" rtlCol="0">
              <a:spAutoFit/>
            </a:bodyPr>
            <a:lstStyle/>
            <a:p>
              <a:r>
                <a:rPr lang="bn-BD" sz="4800" dirty="0">
                  <a:solidFill>
                    <a:srgbClr val="002060"/>
                  </a:solidFill>
                  <a:latin typeface="NikoshBAN" pitchFamily="2" charset="0"/>
                  <a:cs typeface="NikoshBAN" pitchFamily="2" charset="0"/>
                </a:rPr>
                <a:t>ত</a:t>
              </a:r>
              <a:endParaRPr lang="en-US" sz="4800" dirty="0">
                <a:solidFill>
                  <a:srgbClr val="002060"/>
                </a:solidFill>
                <a:latin typeface="NikoshBAN" pitchFamily="2" charset="0"/>
                <a:cs typeface="NikoshBAN" pitchFamily="2" charset="0"/>
              </a:endParaRPr>
            </a:p>
          </p:txBody>
        </p:sp>
      </p:grpSp>
      <p:grpSp>
        <p:nvGrpSpPr>
          <p:cNvPr id="81" name="Group 80"/>
          <p:cNvGrpSpPr/>
          <p:nvPr/>
        </p:nvGrpSpPr>
        <p:grpSpPr>
          <a:xfrm>
            <a:off x="-4572000" y="762001"/>
            <a:ext cx="1828800" cy="3402453"/>
            <a:chOff x="4114800" y="761998"/>
            <a:chExt cx="1828800" cy="3402453"/>
          </a:xfrm>
        </p:grpSpPr>
        <p:grpSp>
          <p:nvGrpSpPr>
            <p:cNvPr id="49" name="Group 48"/>
            <p:cNvGrpSpPr/>
            <p:nvPr/>
          </p:nvGrpSpPr>
          <p:grpSpPr>
            <a:xfrm>
              <a:off x="4114800" y="761998"/>
              <a:ext cx="1828800" cy="3402453"/>
              <a:chOff x="4114800" y="761998"/>
              <a:chExt cx="1828800" cy="3402453"/>
            </a:xfrm>
          </p:grpSpPr>
          <p:sp>
            <p:nvSpPr>
              <p:cNvPr id="52" name="5-Point Star 51"/>
              <p:cNvSpPr/>
              <p:nvPr/>
            </p:nvSpPr>
            <p:spPr>
              <a:xfrm>
                <a:off x="4114800" y="2488051"/>
                <a:ext cx="1828800" cy="1676400"/>
              </a:xfrm>
              <a:prstGeom prst="star5">
                <a:avLst/>
              </a:prstGeom>
              <a:solidFill>
                <a:srgbClr val="00FF00"/>
              </a:solidFill>
              <a:ln>
                <a:solidFill>
                  <a:srgbClr val="660033"/>
                </a:solidFill>
              </a:ln>
              <a:effectLst>
                <a:outerShdw blurRad="44450" dist="27940" dir="5400000" algn="ctr">
                  <a:srgbClr val="000000">
                    <a:alpha val="32000"/>
                  </a:srgbClr>
                </a:outerShdw>
              </a:effectLst>
              <a:scene3d>
                <a:camera prst="perspectiveLeft"/>
                <a:lightRig rig="threePt" dir="t"/>
              </a:scene3d>
              <a:sp3d>
                <a:bevelT w="190500" h="381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26"/>
              <p:cNvGrpSpPr/>
              <p:nvPr/>
            </p:nvGrpSpPr>
            <p:grpSpPr>
              <a:xfrm rot="2526691">
                <a:off x="4217541" y="761998"/>
                <a:ext cx="1600200" cy="1600200"/>
                <a:chOff x="3581400" y="2743200"/>
                <a:chExt cx="1600200" cy="1600200"/>
              </a:xfrm>
              <a:solidFill>
                <a:srgbClr val="00FF00"/>
              </a:solidFill>
              <a:scene3d>
                <a:camera prst="perspectiveLeft"/>
                <a:lightRig rig="threePt" dir="t"/>
              </a:scene3d>
            </p:grpSpPr>
            <p:sp>
              <p:nvSpPr>
                <p:cNvPr id="54" name="Oval 53"/>
                <p:cNvSpPr/>
                <p:nvPr/>
              </p:nvSpPr>
              <p:spPr>
                <a:xfrm>
                  <a:off x="3581400" y="2743200"/>
                  <a:ext cx="228600" cy="228600"/>
                </a:xfrm>
                <a:prstGeom prst="ellipse">
                  <a:avLst/>
                </a:prstGeom>
                <a:grpFill/>
                <a:ln>
                  <a:solidFill>
                    <a:srgbClr val="660033"/>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733800" y="2895600"/>
                  <a:ext cx="228600" cy="228600"/>
                </a:xfrm>
                <a:prstGeom prst="ellipse">
                  <a:avLst/>
                </a:prstGeom>
                <a:grpFill/>
                <a:ln>
                  <a:solidFill>
                    <a:srgbClr val="660033"/>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886200" y="3048000"/>
                  <a:ext cx="228600" cy="228600"/>
                </a:xfrm>
                <a:prstGeom prst="ellipse">
                  <a:avLst/>
                </a:prstGeom>
                <a:grpFill/>
                <a:ln>
                  <a:solidFill>
                    <a:srgbClr val="660033"/>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038600" y="3200400"/>
                  <a:ext cx="228600" cy="228600"/>
                </a:xfrm>
                <a:prstGeom prst="ellipse">
                  <a:avLst/>
                </a:prstGeom>
                <a:grpFill/>
                <a:ln>
                  <a:solidFill>
                    <a:srgbClr val="660033"/>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4191000" y="3352800"/>
                  <a:ext cx="228600" cy="228600"/>
                </a:xfrm>
                <a:prstGeom prst="ellipse">
                  <a:avLst/>
                </a:prstGeom>
                <a:grpFill/>
                <a:ln>
                  <a:solidFill>
                    <a:srgbClr val="660033"/>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343400" y="3505200"/>
                  <a:ext cx="228600" cy="228600"/>
                </a:xfrm>
                <a:prstGeom prst="ellipse">
                  <a:avLst/>
                </a:prstGeom>
                <a:grpFill/>
                <a:ln>
                  <a:solidFill>
                    <a:srgbClr val="660033"/>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4495800" y="3657600"/>
                  <a:ext cx="228600" cy="228600"/>
                </a:xfrm>
                <a:prstGeom prst="ellipse">
                  <a:avLst/>
                </a:prstGeom>
                <a:grpFill/>
                <a:ln>
                  <a:solidFill>
                    <a:srgbClr val="660033"/>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648200" y="3810000"/>
                  <a:ext cx="228600" cy="228600"/>
                </a:xfrm>
                <a:prstGeom prst="ellipse">
                  <a:avLst/>
                </a:prstGeom>
                <a:grpFill/>
                <a:ln>
                  <a:solidFill>
                    <a:srgbClr val="660033"/>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800600" y="3962400"/>
                  <a:ext cx="228600" cy="228600"/>
                </a:xfrm>
                <a:prstGeom prst="ellipse">
                  <a:avLst/>
                </a:prstGeom>
                <a:grpFill/>
                <a:ln>
                  <a:solidFill>
                    <a:srgbClr val="660033"/>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953000" y="4114800"/>
                  <a:ext cx="228600" cy="228600"/>
                </a:xfrm>
                <a:prstGeom prst="ellipse">
                  <a:avLst/>
                </a:prstGeom>
                <a:grpFill/>
                <a:ln>
                  <a:solidFill>
                    <a:srgbClr val="660033"/>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5" name="TextBox 64"/>
            <p:cNvSpPr txBox="1"/>
            <p:nvPr/>
          </p:nvSpPr>
          <p:spPr>
            <a:xfrm>
              <a:off x="4724400" y="2971800"/>
              <a:ext cx="533400" cy="1015663"/>
            </a:xfrm>
            <a:prstGeom prst="rect">
              <a:avLst/>
            </a:prstGeom>
            <a:noFill/>
            <a:ln>
              <a:noFill/>
            </a:ln>
          </p:spPr>
          <p:txBody>
            <a:bodyPr wrap="square" rtlCol="0">
              <a:spAutoFit/>
            </a:bodyPr>
            <a:lstStyle/>
            <a:p>
              <a:r>
                <a:rPr lang="bn-BD" sz="6000" dirty="0">
                  <a:solidFill>
                    <a:srgbClr val="660033"/>
                  </a:solidFill>
                  <a:latin typeface="NikoshBAN" pitchFamily="2" charset="0"/>
                  <a:cs typeface="NikoshBAN" pitchFamily="2" charset="0"/>
                </a:rPr>
                <a:t>গ</a:t>
              </a:r>
              <a:endParaRPr lang="en-US" sz="6000" dirty="0">
                <a:solidFill>
                  <a:srgbClr val="660033"/>
                </a:solidFill>
                <a:latin typeface="NikoshBAN" pitchFamily="2" charset="0"/>
                <a:cs typeface="NikoshBAN" pitchFamily="2" charset="0"/>
              </a:endParaRPr>
            </a:p>
          </p:txBody>
        </p:sp>
      </p:grpSp>
      <p:grpSp>
        <p:nvGrpSpPr>
          <p:cNvPr id="66" name="Group 65"/>
          <p:cNvGrpSpPr/>
          <p:nvPr/>
        </p:nvGrpSpPr>
        <p:grpSpPr>
          <a:xfrm>
            <a:off x="-5715000" y="762000"/>
            <a:ext cx="1828800" cy="3429002"/>
            <a:chOff x="7086600" y="761998"/>
            <a:chExt cx="1828800" cy="3429002"/>
          </a:xfrm>
          <a:solidFill>
            <a:srgbClr val="FF0066"/>
          </a:solidFill>
        </p:grpSpPr>
        <p:sp>
          <p:nvSpPr>
            <p:cNvPr id="67" name="5-Point Star 66"/>
            <p:cNvSpPr/>
            <p:nvPr/>
          </p:nvSpPr>
          <p:spPr>
            <a:xfrm>
              <a:off x="7086600" y="2514600"/>
              <a:ext cx="1828800" cy="1676400"/>
            </a:xfrm>
            <a:prstGeom prst="star5">
              <a:avLst/>
            </a:prstGeom>
            <a:grpFill/>
            <a:ln>
              <a:solidFill>
                <a:srgbClr val="0000FF"/>
              </a:solidFill>
            </a:ln>
            <a:effectLst>
              <a:outerShdw blurRad="44450" dist="27940" dir="5400000" algn="ctr">
                <a:srgbClr val="000000">
                  <a:alpha val="32000"/>
                </a:srgbClr>
              </a:outerShdw>
            </a:effectLst>
            <a:scene3d>
              <a:camera prst="perspectiveLeft"/>
              <a:lightRig rig="threePt" dir="t"/>
            </a:scene3d>
            <a:sp3d>
              <a:bevelT w="190500" h="381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26"/>
            <p:cNvGrpSpPr/>
            <p:nvPr/>
          </p:nvGrpSpPr>
          <p:grpSpPr>
            <a:xfrm rot="2526691">
              <a:off x="7189341" y="761998"/>
              <a:ext cx="1600200" cy="1600200"/>
              <a:chOff x="3581400" y="2743200"/>
              <a:chExt cx="1600200" cy="1600200"/>
            </a:xfrm>
            <a:grpFill/>
            <a:scene3d>
              <a:camera prst="perspectiveLeft"/>
              <a:lightRig rig="threePt" dir="t"/>
            </a:scene3d>
          </p:grpSpPr>
          <p:sp>
            <p:nvSpPr>
              <p:cNvPr id="70" name="Oval 69"/>
              <p:cNvSpPr/>
              <p:nvPr/>
            </p:nvSpPr>
            <p:spPr>
              <a:xfrm>
                <a:off x="3581400" y="2743200"/>
                <a:ext cx="228600" cy="228600"/>
              </a:xfrm>
              <a:prstGeom prst="ellipse">
                <a:avLst/>
              </a:prstGeom>
              <a:grpFill/>
              <a:ln>
                <a:solidFill>
                  <a:srgbClr val="0000FF"/>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733800" y="2895600"/>
                <a:ext cx="228600" cy="228600"/>
              </a:xfrm>
              <a:prstGeom prst="ellipse">
                <a:avLst/>
              </a:prstGeom>
              <a:grpFill/>
              <a:ln>
                <a:solidFill>
                  <a:srgbClr val="0000FF"/>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3886200" y="3048000"/>
                <a:ext cx="228600" cy="228600"/>
              </a:xfrm>
              <a:prstGeom prst="ellipse">
                <a:avLst/>
              </a:prstGeom>
              <a:grpFill/>
              <a:ln>
                <a:solidFill>
                  <a:srgbClr val="0000FF"/>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4038600" y="3200400"/>
                <a:ext cx="228600" cy="228600"/>
              </a:xfrm>
              <a:prstGeom prst="ellipse">
                <a:avLst/>
              </a:prstGeom>
              <a:grpFill/>
              <a:ln>
                <a:solidFill>
                  <a:srgbClr val="0000FF"/>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191000" y="3352800"/>
                <a:ext cx="228600" cy="228600"/>
              </a:xfrm>
              <a:prstGeom prst="ellipse">
                <a:avLst/>
              </a:prstGeom>
              <a:grpFill/>
              <a:ln>
                <a:solidFill>
                  <a:srgbClr val="0000FF"/>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343400" y="3505200"/>
                <a:ext cx="228600" cy="228600"/>
              </a:xfrm>
              <a:prstGeom prst="ellipse">
                <a:avLst/>
              </a:prstGeom>
              <a:grpFill/>
              <a:ln>
                <a:solidFill>
                  <a:srgbClr val="0000FF"/>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495800" y="3657600"/>
                <a:ext cx="228600" cy="228600"/>
              </a:xfrm>
              <a:prstGeom prst="ellipse">
                <a:avLst/>
              </a:prstGeom>
              <a:grpFill/>
              <a:ln>
                <a:solidFill>
                  <a:srgbClr val="0000FF"/>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648200" y="3810000"/>
                <a:ext cx="228600" cy="228600"/>
              </a:xfrm>
              <a:prstGeom prst="ellipse">
                <a:avLst/>
              </a:prstGeom>
              <a:grpFill/>
              <a:ln>
                <a:solidFill>
                  <a:srgbClr val="0000FF"/>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800600" y="3962400"/>
                <a:ext cx="228600" cy="228600"/>
              </a:xfrm>
              <a:prstGeom prst="ellipse">
                <a:avLst/>
              </a:prstGeom>
              <a:grpFill/>
              <a:ln>
                <a:solidFill>
                  <a:srgbClr val="0000FF"/>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4953000" y="4114800"/>
                <a:ext cx="228600" cy="228600"/>
              </a:xfrm>
              <a:prstGeom prst="ellipse">
                <a:avLst/>
              </a:prstGeom>
              <a:grpFill/>
              <a:ln>
                <a:solidFill>
                  <a:srgbClr val="0000FF"/>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TextBox 68"/>
            <p:cNvSpPr txBox="1"/>
            <p:nvPr/>
          </p:nvSpPr>
          <p:spPr>
            <a:xfrm>
              <a:off x="7620000" y="3048000"/>
              <a:ext cx="533400" cy="923330"/>
            </a:xfrm>
            <a:prstGeom prst="rect">
              <a:avLst/>
            </a:prstGeom>
            <a:noFill/>
            <a:ln>
              <a:noFill/>
            </a:ln>
          </p:spPr>
          <p:txBody>
            <a:bodyPr wrap="square" rtlCol="0">
              <a:spAutoFit/>
            </a:bodyPr>
            <a:lstStyle/>
            <a:p>
              <a:r>
                <a:rPr lang="bn-BD" sz="5400" dirty="0">
                  <a:solidFill>
                    <a:srgbClr val="0000CC"/>
                  </a:solidFill>
                  <a:latin typeface="NikoshBAN" pitchFamily="2" charset="0"/>
                  <a:cs typeface="NikoshBAN" pitchFamily="2" charset="0"/>
                </a:rPr>
                <a:t>স্বা</a:t>
              </a:r>
              <a:endParaRPr lang="en-US" sz="5400" dirty="0">
                <a:solidFill>
                  <a:srgbClr val="0000CC"/>
                </a:solidFill>
                <a:latin typeface="NikoshBAN" pitchFamily="2" charset="0"/>
                <a:cs typeface="NikoshBAN" pitchFamily="2" charset="0"/>
              </a:endParaRPr>
            </a:p>
          </p:txBody>
        </p:sp>
      </p:grpSp>
      <p:grpSp>
        <p:nvGrpSpPr>
          <p:cNvPr id="129" name="Group 128"/>
          <p:cNvGrpSpPr/>
          <p:nvPr/>
        </p:nvGrpSpPr>
        <p:grpSpPr>
          <a:xfrm>
            <a:off x="-6934200" y="762001"/>
            <a:ext cx="1879825" cy="3655753"/>
            <a:chOff x="2530327" y="746273"/>
            <a:chExt cx="1879825" cy="3655753"/>
          </a:xfrm>
        </p:grpSpPr>
        <p:grpSp>
          <p:nvGrpSpPr>
            <p:cNvPr id="114" name="Group 26"/>
            <p:cNvGrpSpPr/>
            <p:nvPr/>
          </p:nvGrpSpPr>
          <p:grpSpPr>
            <a:xfrm rot="2685883">
              <a:off x="2530327" y="746273"/>
              <a:ext cx="1879825" cy="1758880"/>
              <a:chOff x="3581400" y="2743200"/>
              <a:chExt cx="1600200" cy="1600200"/>
            </a:xfrm>
            <a:solidFill>
              <a:srgbClr val="9900CC"/>
            </a:solidFill>
            <a:scene3d>
              <a:camera prst="perspectiveLeft"/>
              <a:lightRig rig="threePt" dir="t"/>
            </a:scene3d>
          </p:grpSpPr>
          <p:sp>
            <p:nvSpPr>
              <p:cNvPr id="116" name="Oval 115"/>
              <p:cNvSpPr/>
              <p:nvPr/>
            </p:nvSpPr>
            <p:spPr>
              <a:xfrm>
                <a:off x="3581400" y="2743200"/>
                <a:ext cx="228600" cy="228600"/>
              </a:xfrm>
              <a:prstGeom prst="ellipse">
                <a:avLst/>
              </a:prstGeom>
              <a:grpFill/>
              <a:ln>
                <a:solidFill>
                  <a:srgbClr val="00FFFF"/>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3733800" y="2895600"/>
                <a:ext cx="228600" cy="228600"/>
              </a:xfrm>
              <a:prstGeom prst="ellipse">
                <a:avLst/>
              </a:prstGeom>
              <a:grpFill/>
              <a:ln>
                <a:solidFill>
                  <a:srgbClr val="00FFFF"/>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3886200" y="3048000"/>
                <a:ext cx="228600" cy="228600"/>
              </a:xfrm>
              <a:prstGeom prst="ellipse">
                <a:avLst/>
              </a:prstGeom>
              <a:grpFill/>
              <a:ln>
                <a:solidFill>
                  <a:srgbClr val="00FFFF"/>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4038600" y="3200400"/>
                <a:ext cx="228600" cy="228600"/>
              </a:xfrm>
              <a:prstGeom prst="ellipse">
                <a:avLst/>
              </a:prstGeom>
              <a:grpFill/>
              <a:ln>
                <a:solidFill>
                  <a:srgbClr val="00FFFF"/>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191000" y="3352800"/>
                <a:ext cx="228600" cy="228600"/>
              </a:xfrm>
              <a:prstGeom prst="ellipse">
                <a:avLst/>
              </a:prstGeom>
              <a:grpFill/>
              <a:ln>
                <a:solidFill>
                  <a:srgbClr val="00FFFF"/>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4343400" y="3505200"/>
                <a:ext cx="228600" cy="228600"/>
              </a:xfrm>
              <a:prstGeom prst="ellipse">
                <a:avLst/>
              </a:prstGeom>
              <a:grpFill/>
              <a:ln>
                <a:solidFill>
                  <a:srgbClr val="00FFFF"/>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4495800" y="3657600"/>
                <a:ext cx="228600" cy="228600"/>
              </a:xfrm>
              <a:prstGeom prst="ellipse">
                <a:avLst/>
              </a:prstGeom>
              <a:grpFill/>
              <a:ln>
                <a:solidFill>
                  <a:srgbClr val="00FFFF"/>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648200" y="3810000"/>
                <a:ext cx="228600" cy="228600"/>
              </a:xfrm>
              <a:prstGeom prst="ellipse">
                <a:avLst/>
              </a:prstGeom>
              <a:grpFill/>
              <a:ln>
                <a:solidFill>
                  <a:srgbClr val="00FFFF"/>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800600" y="3962400"/>
                <a:ext cx="228600" cy="228600"/>
              </a:xfrm>
              <a:prstGeom prst="ellipse">
                <a:avLst/>
              </a:prstGeom>
              <a:grpFill/>
              <a:ln>
                <a:solidFill>
                  <a:srgbClr val="00FFFF"/>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4953000" y="4114800"/>
                <a:ext cx="228600" cy="228600"/>
              </a:xfrm>
              <a:prstGeom prst="ellipse">
                <a:avLst/>
              </a:prstGeom>
              <a:grpFill/>
              <a:ln>
                <a:solidFill>
                  <a:srgbClr val="00FFFF"/>
                </a:solidFill>
              </a:ln>
              <a:effectLst>
                <a:outerShdw blurRad="44450" dist="27940" dir="5400000" algn="ctr">
                  <a:srgbClr val="000000">
                    <a:alpha val="32000"/>
                  </a:srgbClr>
                </a:outerShdw>
              </a:effectLst>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Hexagon 125"/>
            <p:cNvSpPr/>
            <p:nvPr/>
          </p:nvSpPr>
          <p:spPr>
            <a:xfrm rot="21568283">
              <a:off x="2690036" y="2810659"/>
              <a:ext cx="1521763" cy="1591367"/>
            </a:xfrm>
            <a:prstGeom prst="hexagon">
              <a:avLst/>
            </a:prstGeom>
            <a:blipFill>
              <a:blip r:embed="rId2" cstate="print"/>
              <a:stretch>
                <a:fillRect/>
              </a:stretch>
            </a:blip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Rectangle 130"/>
          <p:cNvSpPr/>
          <p:nvPr/>
        </p:nvSpPr>
        <p:spPr>
          <a:xfrm>
            <a:off x="1524000" y="1066800"/>
            <a:ext cx="2667000" cy="2308324"/>
          </a:xfrm>
          <a:prstGeom prst="rect">
            <a:avLst/>
          </a:prstGeom>
          <a:solidFill>
            <a:srgbClr val="003300"/>
          </a:solidFill>
        </p:spPr>
        <p:txBody>
          <a:bodyPr wrap="square">
            <a:spAutoFit/>
          </a:bodyPr>
          <a:lstStyle/>
          <a:p>
            <a:r>
              <a:rPr lang="en-US" sz="2400" dirty="0" err="1">
                <a:solidFill>
                  <a:srgbClr val="FF0066"/>
                </a:solidFill>
                <a:latin typeface="NikoshBAN" panose="02000000000000000000" pitchFamily="2" charset="0"/>
                <a:cs typeface="NikoshBAN" panose="02000000000000000000" pitchFamily="2" charset="0"/>
              </a:rPr>
              <a:t>আল-মেশকাতুন</a:t>
            </a:r>
            <a:r>
              <a:rPr lang="en-US" sz="2400" dirty="0">
                <a:solidFill>
                  <a:srgbClr val="FF0066"/>
                </a:solidFill>
                <a:latin typeface="NikoshBAN" panose="02000000000000000000" pitchFamily="2" charset="0"/>
                <a:cs typeface="NikoshBAN" panose="02000000000000000000" pitchFamily="2" charset="0"/>
              </a:rPr>
              <a:t> </a:t>
            </a:r>
            <a:r>
              <a:rPr lang="en-US" sz="2400" dirty="0" err="1">
                <a:solidFill>
                  <a:srgbClr val="FF0066"/>
                </a:solidFill>
                <a:latin typeface="NikoshBAN" panose="02000000000000000000" pitchFamily="2" charset="0"/>
                <a:cs typeface="NikoshBAN" panose="02000000000000000000" pitchFamily="2" charset="0"/>
              </a:rPr>
              <a:t>নাহার</a:t>
            </a:r>
            <a:r>
              <a:rPr lang="en-US" sz="2400" dirty="0">
                <a:solidFill>
                  <a:srgbClr val="FF0066"/>
                </a:solidFill>
                <a:latin typeface="NikoshBAN" panose="02000000000000000000" pitchFamily="2" charset="0"/>
                <a:cs typeface="NikoshBAN" panose="02000000000000000000" pitchFamily="2" charset="0"/>
              </a:rPr>
              <a:t> </a:t>
            </a:r>
          </a:p>
          <a:p>
            <a:r>
              <a:rPr lang="en-US" sz="2400" dirty="0" err="1">
                <a:solidFill>
                  <a:srgbClr val="FF0066"/>
                </a:solidFill>
                <a:latin typeface="NikoshBAN" panose="02000000000000000000" pitchFamily="2" charset="0"/>
                <a:cs typeface="NikoshBAN" panose="02000000000000000000" pitchFamily="2" charset="0"/>
              </a:rPr>
              <a:t>প্রভাষক</a:t>
            </a:r>
            <a:r>
              <a:rPr lang="en-US" sz="2400" dirty="0">
                <a:solidFill>
                  <a:srgbClr val="FF0066"/>
                </a:solidFill>
                <a:latin typeface="NikoshBAN" panose="02000000000000000000" pitchFamily="2" charset="0"/>
                <a:cs typeface="NikoshBAN" panose="02000000000000000000" pitchFamily="2" charset="0"/>
              </a:rPr>
              <a:t> </a:t>
            </a:r>
            <a:r>
              <a:rPr lang="en-US" sz="2400" dirty="0" err="1">
                <a:solidFill>
                  <a:srgbClr val="FF0066"/>
                </a:solidFill>
                <a:latin typeface="NikoshBAN" panose="02000000000000000000" pitchFamily="2" charset="0"/>
                <a:cs typeface="NikoshBAN" panose="02000000000000000000" pitchFamily="2" charset="0"/>
              </a:rPr>
              <a:t>সমাজকর্ম</a:t>
            </a:r>
            <a:r>
              <a:rPr lang="en-US" sz="2400" dirty="0">
                <a:solidFill>
                  <a:srgbClr val="FF0066"/>
                </a:solidFill>
                <a:latin typeface="NikoshBAN" panose="02000000000000000000" pitchFamily="2" charset="0"/>
                <a:cs typeface="NikoshBAN" panose="02000000000000000000" pitchFamily="2" charset="0"/>
              </a:rPr>
              <a:t> </a:t>
            </a:r>
          </a:p>
          <a:p>
            <a:r>
              <a:rPr lang="en-US" sz="2400" dirty="0" err="1">
                <a:solidFill>
                  <a:srgbClr val="FF0066"/>
                </a:solidFill>
                <a:latin typeface="NikoshBAN" panose="02000000000000000000" pitchFamily="2" charset="0"/>
                <a:cs typeface="NikoshBAN" panose="02000000000000000000" pitchFamily="2" charset="0"/>
              </a:rPr>
              <a:t>কচুয়া</a:t>
            </a:r>
            <a:r>
              <a:rPr lang="en-US" sz="2400" dirty="0">
                <a:solidFill>
                  <a:srgbClr val="FF0066"/>
                </a:solidFill>
                <a:latin typeface="NikoshBAN" panose="02000000000000000000" pitchFamily="2" charset="0"/>
                <a:cs typeface="NikoshBAN" panose="02000000000000000000" pitchFamily="2" charset="0"/>
              </a:rPr>
              <a:t> </a:t>
            </a:r>
            <a:r>
              <a:rPr lang="en-US" sz="2400" dirty="0" err="1">
                <a:solidFill>
                  <a:srgbClr val="FF0066"/>
                </a:solidFill>
                <a:latin typeface="NikoshBAN" panose="02000000000000000000" pitchFamily="2" charset="0"/>
                <a:cs typeface="NikoshBAN" panose="02000000000000000000" pitchFamily="2" charset="0"/>
              </a:rPr>
              <a:t>বঙ্গবন্ধু</a:t>
            </a:r>
            <a:r>
              <a:rPr lang="en-US" sz="2400" dirty="0">
                <a:solidFill>
                  <a:srgbClr val="FF0066"/>
                </a:solidFill>
                <a:latin typeface="NikoshBAN" panose="02000000000000000000" pitchFamily="2" charset="0"/>
                <a:cs typeface="NikoshBAN" panose="02000000000000000000" pitchFamily="2" charset="0"/>
              </a:rPr>
              <a:t> </a:t>
            </a:r>
            <a:r>
              <a:rPr lang="en-US" sz="2400" dirty="0" err="1">
                <a:solidFill>
                  <a:srgbClr val="FF0066"/>
                </a:solidFill>
                <a:latin typeface="NikoshBAN" panose="02000000000000000000" pitchFamily="2" charset="0"/>
                <a:cs typeface="NikoshBAN" panose="02000000000000000000" pitchFamily="2" charset="0"/>
              </a:rPr>
              <a:t>সরকারি</a:t>
            </a:r>
            <a:r>
              <a:rPr lang="en-US" sz="2400" dirty="0">
                <a:solidFill>
                  <a:srgbClr val="FF0066"/>
                </a:solidFill>
                <a:latin typeface="NikoshBAN" panose="02000000000000000000" pitchFamily="2" charset="0"/>
                <a:cs typeface="NikoshBAN" panose="02000000000000000000" pitchFamily="2" charset="0"/>
              </a:rPr>
              <a:t> </a:t>
            </a:r>
            <a:r>
              <a:rPr lang="en-US" sz="2400" dirty="0" err="1">
                <a:solidFill>
                  <a:srgbClr val="FF0066"/>
                </a:solidFill>
                <a:latin typeface="NikoshBAN" panose="02000000000000000000" pitchFamily="2" charset="0"/>
                <a:cs typeface="NikoshBAN" panose="02000000000000000000" pitchFamily="2" charset="0"/>
              </a:rPr>
              <a:t>ডিগ্রি</a:t>
            </a:r>
            <a:r>
              <a:rPr lang="en-US" sz="2400" dirty="0">
                <a:solidFill>
                  <a:srgbClr val="FF0066"/>
                </a:solidFill>
                <a:latin typeface="NikoshBAN" panose="02000000000000000000" pitchFamily="2" charset="0"/>
                <a:cs typeface="NikoshBAN" panose="02000000000000000000" pitchFamily="2" charset="0"/>
              </a:rPr>
              <a:t> </a:t>
            </a:r>
            <a:r>
              <a:rPr lang="en-US" sz="2400" dirty="0" err="1">
                <a:solidFill>
                  <a:srgbClr val="FF0066"/>
                </a:solidFill>
                <a:latin typeface="NikoshBAN" panose="02000000000000000000" pitchFamily="2" charset="0"/>
                <a:cs typeface="NikoshBAN" panose="02000000000000000000" pitchFamily="2" charset="0"/>
              </a:rPr>
              <a:t>কলেজ</a:t>
            </a:r>
            <a:r>
              <a:rPr lang="en-US" sz="2400" dirty="0">
                <a:solidFill>
                  <a:srgbClr val="FF0066"/>
                </a:solidFill>
                <a:latin typeface="NikoshBAN" panose="02000000000000000000" pitchFamily="2" charset="0"/>
                <a:cs typeface="NikoshBAN" panose="02000000000000000000" pitchFamily="2" charset="0"/>
              </a:rPr>
              <a:t> </a:t>
            </a:r>
          </a:p>
          <a:p>
            <a:r>
              <a:rPr lang="en-US" sz="2400" dirty="0" err="1">
                <a:solidFill>
                  <a:srgbClr val="FF0066"/>
                </a:solidFill>
                <a:latin typeface="NikoshBAN" panose="02000000000000000000" pitchFamily="2" charset="0"/>
                <a:cs typeface="NikoshBAN" panose="02000000000000000000" pitchFamily="2" charset="0"/>
              </a:rPr>
              <a:t>কচুয়া</a:t>
            </a:r>
            <a:r>
              <a:rPr lang="en-US" sz="2400" dirty="0">
                <a:solidFill>
                  <a:srgbClr val="FF0066"/>
                </a:solidFill>
                <a:latin typeface="NikoshBAN" panose="02000000000000000000" pitchFamily="2" charset="0"/>
                <a:cs typeface="NikoshBAN" panose="02000000000000000000" pitchFamily="2" charset="0"/>
              </a:rPr>
              <a:t> </a:t>
            </a:r>
            <a:r>
              <a:rPr lang="bn-BD" sz="2400" dirty="0">
                <a:solidFill>
                  <a:srgbClr val="FF0066"/>
                </a:solidFill>
                <a:latin typeface="NikoshBAN" panose="02000000000000000000" pitchFamily="2" charset="0"/>
                <a:cs typeface="NikoshBAN" panose="02000000000000000000" pitchFamily="2" charset="0"/>
              </a:rPr>
              <a:t>চাঁদপুর । </a:t>
            </a:r>
          </a:p>
          <a:p>
            <a:r>
              <a:rPr lang="bn-BD" sz="2400" dirty="0">
                <a:solidFill>
                  <a:srgbClr val="FF0066"/>
                </a:solidFill>
                <a:latin typeface="NikoshBAN" panose="02000000000000000000" pitchFamily="2" charset="0"/>
                <a:cs typeface="NikoshBAN" panose="02000000000000000000" pitchFamily="2" charset="0"/>
              </a:rPr>
              <a:t>একাদশ শ্রেণি । </a:t>
            </a:r>
            <a:endParaRPr lang="en-US" dirty="0">
              <a:solidFill>
                <a:srgbClr val="FF0066"/>
              </a:solidFill>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7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2000"/>
                                  </p:stCondLst>
                                  <p:childTnLst>
                                    <p:animMotion origin="layout" path="M -0.09714 0.00069 L 0.9112 -0.00278 " pathEditMode="relative" rAng="0" ptsTypes="AA">
                                      <p:cBhvr>
                                        <p:cTn id="6" dur="2000" fill="hold"/>
                                        <p:tgtEl>
                                          <p:spTgt spid="64"/>
                                        </p:tgtEl>
                                        <p:attrNameLst>
                                          <p:attrName>ppt_x</p:attrName>
                                          <p:attrName>ppt_y</p:attrName>
                                        </p:attrNameLst>
                                      </p:cBhvr>
                                      <p:rCtr x="50417" y="-185"/>
                                    </p:animMotion>
                                  </p:childTnLst>
                                </p:cTn>
                              </p:par>
                              <p:par>
                                <p:cTn id="7" presetID="63" presetClass="path" presetSubtype="0" accel="50000" decel="50000" fill="hold" nodeType="withEffect">
                                  <p:stCondLst>
                                    <p:cond delay="4000"/>
                                  </p:stCondLst>
                                  <p:childTnLst>
                                    <p:animMotion origin="layout" path="M -0.08711 -0.00694 L 0.90351 -0.00208 " pathEditMode="relative" rAng="0" ptsTypes="AA">
                                      <p:cBhvr>
                                        <p:cTn id="8" dur="2000" fill="hold"/>
                                        <p:tgtEl>
                                          <p:spTgt spid="80"/>
                                        </p:tgtEl>
                                        <p:attrNameLst>
                                          <p:attrName>ppt_x</p:attrName>
                                          <p:attrName>ppt_y</p:attrName>
                                        </p:attrNameLst>
                                      </p:cBhvr>
                                      <p:rCtr x="49531" y="231"/>
                                    </p:animMotion>
                                  </p:childTnLst>
                                </p:cTn>
                              </p:par>
                              <p:par>
                                <p:cTn id="9" presetID="63" presetClass="path" presetSubtype="0" accel="50000" decel="50000" fill="hold" nodeType="withEffect">
                                  <p:stCondLst>
                                    <p:cond delay="6000"/>
                                  </p:stCondLst>
                                  <p:childTnLst>
                                    <p:animMotion origin="layout" path="M 0.01536 -0.00347 L 0.9 -0.00347 " pathEditMode="relative" rAng="0" ptsTypes="AA">
                                      <p:cBhvr>
                                        <p:cTn id="10" dur="2000" fill="hold"/>
                                        <p:tgtEl>
                                          <p:spTgt spid="81"/>
                                        </p:tgtEl>
                                        <p:attrNameLst>
                                          <p:attrName>ppt_x</p:attrName>
                                          <p:attrName>ppt_y</p:attrName>
                                        </p:attrNameLst>
                                      </p:cBhvr>
                                      <p:rCtr x="44232" y="0"/>
                                    </p:animMotion>
                                  </p:childTnLst>
                                </p:cTn>
                              </p:par>
                              <p:par>
                                <p:cTn id="11" presetID="63" presetClass="path" presetSubtype="0" accel="50000" decel="50000" fill="hold" nodeType="withEffect">
                                  <p:stCondLst>
                                    <p:cond delay="8000"/>
                                  </p:stCondLst>
                                  <p:childTnLst>
                                    <p:animMotion origin="layout" path="M 0.01589 -0.00324 L 0.89375 -0.00208 " pathEditMode="relative" rAng="0" ptsTypes="AA">
                                      <p:cBhvr>
                                        <p:cTn id="12" dur="2000" fill="hold"/>
                                        <p:tgtEl>
                                          <p:spTgt spid="66"/>
                                        </p:tgtEl>
                                        <p:attrNameLst>
                                          <p:attrName>ppt_x</p:attrName>
                                          <p:attrName>ppt_y</p:attrName>
                                        </p:attrNameLst>
                                      </p:cBhvr>
                                      <p:rCtr x="43893" y="46"/>
                                    </p:animMotion>
                                  </p:childTnLst>
                                </p:cTn>
                              </p:par>
                              <p:par>
                                <p:cTn id="13" presetID="63" presetClass="path" presetSubtype="0" accel="50000" decel="50000" fill="hold" nodeType="withEffect">
                                  <p:stCondLst>
                                    <p:cond delay="9000"/>
                                  </p:stCondLst>
                                  <p:childTnLst>
                                    <p:animMotion origin="layout" path="M 0.00899 0.00023 L 0.89232 0.00092 " pathEditMode="relative" rAng="0" ptsTypes="AA">
                                      <p:cBhvr>
                                        <p:cTn id="14" dur="2000" fill="hold"/>
                                        <p:tgtEl>
                                          <p:spTgt spid="129"/>
                                        </p:tgtEl>
                                        <p:attrNameLst>
                                          <p:attrName>ppt_x</p:attrName>
                                          <p:attrName>ppt_y</p:attrName>
                                        </p:attrNameLst>
                                      </p:cBhvr>
                                      <p:rCtr x="44167" y="23"/>
                                    </p:animMotion>
                                  </p:childTnLst>
                                </p:cTn>
                              </p:par>
                              <p:par>
                                <p:cTn id="15" presetID="55" presetClass="entr" presetSubtype="0" fill="hold" nodeType="withEffect">
                                  <p:stCondLst>
                                    <p:cond delay="10500"/>
                                  </p:stCondLst>
                                  <p:childTnLst>
                                    <p:set>
                                      <p:cBhvr>
                                        <p:cTn id="16" dur="1" fill="hold">
                                          <p:stCondLst>
                                            <p:cond delay="0"/>
                                          </p:stCondLst>
                                        </p:cTn>
                                        <p:tgtEl>
                                          <p:spTgt spid="131">
                                            <p:txEl>
                                              <p:pRg st="0" end="0"/>
                                            </p:txEl>
                                          </p:spTgt>
                                        </p:tgtEl>
                                        <p:attrNameLst>
                                          <p:attrName>style.visibility</p:attrName>
                                        </p:attrNameLst>
                                      </p:cBhvr>
                                      <p:to>
                                        <p:strVal val="visible"/>
                                      </p:to>
                                    </p:set>
                                    <p:anim calcmode="lin" valueType="num">
                                      <p:cBhvr>
                                        <p:cTn id="17" dur="1000" fill="hold"/>
                                        <p:tgtEl>
                                          <p:spTgt spid="131">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131">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131">
                                            <p:txEl>
                                              <p:pRg st="0" end="0"/>
                                            </p:txEl>
                                          </p:spTgt>
                                        </p:tgtEl>
                                      </p:cBhvr>
                                    </p:animEffect>
                                  </p:childTnLst>
                                </p:cTn>
                              </p:par>
                              <p:par>
                                <p:cTn id="20" presetID="55" presetClass="entr" presetSubtype="0" fill="hold" nodeType="withEffect">
                                  <p:stCondLst>
                                    <p:cond delay="10500"/>
                                  </p:stCondLst>
                                  <p:childTnLst>
                                    <p:set>
                                      <p:cBhvr>
                                        <p:cTn id="21" dur="1" fill="hold">
                                          <p:stCondLst>
                                            <p:cond delay="0"/>
                                          </p:stCondLst>
                                        </p:cTn>
                                        <p:tgtEl>
                                          <p:spTgt spid="131">
                                            <p:txEl>
                                              <p:pRg st="1" end="1"/>
                                            </p:txEl>
                                          </p:spTgt>
                                        </p:tgtEl>
                                        <p:attrNameLst>
                                          <p:attrName>style.visibility</p:attrName>
                                        </p:attrNameLst>
                                      </p:cBhvr>
                                      <p:to>
                                        <p:strVal val="visible"/>
                                      </p:to>
                                    </p:set>
                                    <p:anim calcmode="lin" valueType="num">
                                      <p:cBhvr>
                                        <p:cTn id="22" dur="1000" fill="hold"/>
                                        <p:tgtEl>
                                          <p:spTgt spid="131">
                                            <p:txEl>
                                              <p:pRg st="1" end="1"/>
                                            </p:txEl>
                                          </p:spTgt>
                                        </p:tgtEl>
                                        <p:attrNameLst>
                                          <p:attrName>ppt_w</p:attrName>
                                        </p:attrNameLst>
                                      </p:cBhvr>
                                      <p:tavLst>
                                        <p:tav tm="0">
                                          <p:val>
                                            <p:strVal val="#ppt_w*0.70"/>
                                          </p:val>
                                        </p:tav>
                                        <p:tav tm="100000">
                                          <p:val>
                                            <p:strVal val="#ppt_w"/>
                                          </p:val>
                                        </p:tav>
                                      </p:tavLst>
                                    </p:anim>
                                    <p:anim calcmode="lin" valueType="num">
                                      <p:cBhvr>
                                        <p:cTn id="23" dur="1000" fill="hold"/>
                                        <p:tgtEl>
                                          <p:spTgt spid="131">
                                            <p:txEl>
                                              <p:pRg st="1" end="1"/>
                                            </p:txEl>
                                          </p:spTgt>
                                        </p:tgtEl>
                                        <p:attrNameLst>
                                          <p:attrName>ppt_h</p:attrName>
                                        </p:attrNameLst>
                                      </p:cBhvr>
                                      <p:tavLst>
                                        <p:tav tm="0">
                                          <p:val>
                                            <p:strVal val="#ppt_h"/>
                                          </p:val>
                                        </p:tav>
                                        <p:tav tm="100000">
                                          <p:val>
                                            <p:strVal val="#ppt_h"/>
                                          </p:val>
                                        </p:tav>
                                      </p:tavLst>
                                    </p:anim>
                                    <p:animEffect transition="in" filter="fade">
                                      <p:cBhvr>
                                        <p:cTn id="24" dur="1000"/>
                                        <p:tgtEl>
                                          <p:spTgt spid="131">
                                            <p:txEl>
                                              <p:pRg st="1" end="1"/>
                                            </p:txEl>
                                          </p:spTgt>
                                        </p:tgtEl>
                                      </p:cBhvr>
                                    </p:animEffect>
                                  </p:childTnLst>
                                </p:cTn>
                              </p:par>
                              <p:par>
                                <p:cTn id="25" presetID="55" presetClass="entr" presetSubtype="0" fill="hold" nodeType="withEffect">
                                  <p:stCondLst>
                                    <p:cond delay="10500"/>
                                  </p:stCondLst>
                                  <p:childTnLst>
                                    <p:set>
                                      <p:cBhvr>
                                        <p:cTn id="26" dur="1" fill="hold">
                                          <p:stCondLst>
                                            <p:cond delay="0"/>
                                          </p:stCondLst>
                                        </p:cTn>
                                        <p:tgtEl>
                                          <p:spTgt spid="131">
                                            <p:txEl>
                                              <p:pRg st="2" end="2"/>
                                            </p:txEl>
                                          </p:spTgt>
                                        </p:tgtEl>
                                        <p:attrNameLst>
                                          <p:attrName>style.visibility</p:attrName>
                                        </p:attrNameLst>
                                      </p:cBhvr>
                                      <p:to>
                                        <p:strVal val="visible"/>
                                      </p:to>
                                    </p:set>
                                    <p:anim calcmode="lin" valueType="num">
                                      <p:cBhvr>
                                        <p:cTn id="27" dur="1000" fill="hold"/>
                                        <p:tgtEl>
                                          <p:spTgt spid="131">
                                            <p:txEl>
                                              <p:pRg st="2" end="2"/>
                                            </p:txEl>
                                          </p:spTgt>
                                        </p:tgtEl>
                                        <p:attrNameLst>
                                          <p:attrName>ppt_w</p:attrName>
                                        </p:attrNameLst>
                                      </p:cBhvr>
                                      <p:tavLst>
                                        <p:tav tm="0">
                                          <p:val>
                                            <p:strVal val="#ppt_w*0.70"/>
                                          </p:val>
                                        </p:tav>
                                        <p:tav tm="100000">
                                          <p:val>
                                            <p:strVal val="#ppt_w"/>
                                          </p:val>
                                        </p:tav>
                                      </p:tavLst>
                                    </p:anim>
                                    <p:anim calcmode="lin" valueType="num">
                                      <p:cBhvr>
                                        <p:cTn id="28" dur="1000" fill="hold"/>
                                        <p:tgtEl>
                                          <p:spTgt spid="131">
                                            <p:txEl>
                                              <p:pRg st="2" end="2"/>
                                            </p:txEl>
                                          </p:spTgt>
                                        </p:tgtEl>
                                        <p:attrNameLst>
                                          <p:attrName>ppt_h</p:attrName>
                                        </p:attrNameLst>
                                      </p:cBhvr>
                                      <p:tavLst>
                                        <p:tav tm="0">
                                          <p:val>
                                            <p:strVal val="#ppt_h"/>
                                          </p:val>
                                        </p:tav>
                                        <p:tav tm="100000">
                                          <p:val>
                                            <p:strVal val="#ppt_h"/>
                                          </p:val>
                                        </p:tav>
                                      </p:tavLst>
                                    </p:anim>
                                    <p:animEffect transition="in" filter="fade">
                                      <p:cBhvr>
                                        <p:cTn id="29" dur="1000"/>
                                        <p:tgtEl>
                                          <p:spTgt spid="131">
                                            <p:txEl>
                                              <p:pRg st="2" end="2"/>
                                            </p:txEl>
                                          </p:spTgt>
                                        </p:tgtEl>
                                      </p:cBhvr>
                                    </p:animEffect>
                                  </p:childTnLst>
                                </p:cTn>
                              </p:par>
                              <p:par>
                                <p:cTn id="30" presetID="55" presetClass="entr" presetSubtype="0" fill="hold" nodeType="withEffect">
                                  <p:stCondLst>
                                    <p:cond delay="10500"/>
                                  </p:stCondLst>
                                  <p:childTnLst>
                                    <p:set>
                                      <p:cBhvr>
                                        <p:cTn id="31" dur="1" fill="hold">
                                          <p:stCondLst>
                                            <p:cond delay="0"/>
                                          </p:stCondLst>
                                        </p:cTn>
                                        <p:tgtEl>
                                          <p:spTgt spid="131">
                                            <p:txEl>
                                              <p:pRg st="3" end="3"/>
                                            </p:txEl>
                                          </p:spTgt>
                                        </p:tgtEl>
                                        <p:attrNameLst>
                                          <p:attrName>style.visibility</p:attrName>
                                        </p:attrNameLst>
                                      </p:cBhvr>
                                      <p:to>
                                        <p:strVal val="visible"/>
                                      </p:to>
                                    </p:set>
                                    <p:anim calcmode="lin" valueType="num">
                                      <p:cBhvr>
                                        <p:cTn id="32" dur="1000" fill="hold"/>
                                        <p:tgtEl>
                                          <p:spTgt spid="131">
                                            <p:txEl>
                                              <p:pRg st="3" end="3"/>
                                            </p:txEl>
                                          </p:spTgt>
                                        </p:tgtEl>
                                        <p:attrNameLst>
                                          <p:attrName>ppt_w</p:attrName>
                                        </p:attrNameLst>
                                      </p:cBhvr>
                                      <p:tavLst>
                                        <p:tav tm="0">
                                          <p:val>
                                            <p:strVal val="#ppt_w*0.70"/>
                                          </p:val>
                                        </p:tav>
                                        <p:tav tm="100000">
                                          <p:val>
                                            <p:strVal val="#ppt_w"/>
                                          </p:val>
                                        </p:tav>
                                      </p:tavLst>
                                    </p:anim>
                                    <p:anim calcmode="lin" valueType="num">
                                      <p:cBhvr>
                                        <p:cTn id="33" dur="1000" fill="hold"/>
                                        <p:tgtEl>
                                          <p:spTgt spid="131">
                                            <p:txEl>
                                              <p:pRg st="3" end="3"/>
                                            </p:txEl>
                                          </p:spTgt>
                                        </p:tgtEl>
                                        <p:attrNameLst>
                                          <p:attrName>ppt_h</p:attrName>
                                        </p:attrNameLst>
                                      </p:cBhvr>
                                      <p:tavLst>
                                        <p:tav tm="0">
                                          <p:val>
                                            <p:strVal val="#ppt_h"/>
                                          </p:val>
                                        </p:tav>
                                        <p:tav tm="100000">
                                          <p:val>
                                            <p:strVal val="#ppt_h"/>
                                          </p:val>
                                        </p:tav>
                                      </p:tavLst>
                                    </p:anim>
                                    <p:animEffect transition="in" filter="fade">
                                      <p:cBhvr>
                                        <p:cTn id="34" dur="1000"/>
                                        <p:tgtEl>
                                          <p:spTgt spid="131">
                                            <p:txEl>
                                              <p:pRg st="3" end="3"/>
                                            </p:txEl>
                                          </p:spTgt>
                                        </p:tgtEl>
                                      </p:cBhvr>
                                    </p:animEffect>
                                  </p:childTnLst>
                                </p:cTn>
                              </p:par>
                              <p:par>
                                <p:cTn id="35" presetID="55" presetClass="entr" presetSubtype="0" fill="hold" nodeType="withEffect">
                                  <p:stCondLst>
                                    <p:cond delay="10500"/>
                                  </p:stCondLst>
                                  <p:childTnLst>
                                    <p:set>
                                      <p:cBhvr>
                                        <p:cTn id="36" dur="1" fill="hold">
                                          <p:stCondLst>
                                            <p:cond delay="0"/>
                                          </p:stCondLst>
                                        </p:cTn>
                                        <p:tgtEl>
                                          <p:spTgt spid="131">
                                            <p:txEl>
                                              <p:pRg st="4" end="4"/>
                                            </p:txEl>
                                          </p:spTgt>
                                        </p:tgtEl>
                                        <p:attrNameLst>
                                          <p:attrName>style.visibility</p:attrName>
                                        </p:attrNameLst>
                                      </p:cBhvr>
                                      <p:to>
                                        <p:strVal val="visible"/>
                                      </p:to>
                                    </p:set>
                                    <p:anim calcmode="lin" valueType="num">
                                      <p:cBhvr>
                                        <p:cTn id="37" dur="1000" fill="hold"/>
                                        <p:tgtEl>
                                          <p:spTgt spid="131">
                                            <p:txEl>
                                              <p:pRg st="4" end="4"/>
                                            </p:txEl>
                                          </p:spTgt>
                                        </p:tgtEl>
                                        <p:attrNameLst>
                                          <p:attrName>ppt_w</p:attrName>
                                        </p:attrNameLst>
                                      </p:cBhvr>
                                      <p:tavLst>
                                        <p:tav tm="0">
                                          <p:val>
                                            <p:strVal val="#ppt_w*0.70"/>
                                          </p:val>
                                        </p:tav>
                                        <p:tav tm="100000">
                                          <p:val>
                                            <p:strVal val="#ppt_w"/>
                                          </p:val>
                                        </p:tav>
                                      </p:tavLst>
                                    </p:anim>
                                    <p:anim calcmode="lin" valueType="num">
                                      <p:cBhvr>
                                        <p:cTn id="38" dur="1000" fill="hold"/>
                                        <p:tgtEl>
                                          <p:spTgt spid="131">
                                            <p:txEl>
                                              <p:pRg st="4" end="4"/>
                                            </p:txEl>
                                          </p:spTgt>
                                        </p:tgtEl>
                                        <p:attrNameLst>
                                          <p:attrName>ppt_h</p:attrName>
                                        </p:attrNameLst>
                                      </p:cBhvr>
                                      <p:tavLst>
                                        <p:tav tm="0">
                                          <p:val>
                                            <p:strVal val="#ppt_h"/>
                                          </p:val>
                                        </p:tav>
                                        <p:tav tm="100000">
                                          <p:val>
                                            <p:strVal val="#ppt_h"/>
                                          </p:val>
                                        </p:tav>
                                      </p:tavLst>
                                    </p:anim>
                                    <p:animEffect transition="in" filter="fade">
                                      <p:cBhvr>
                                        <p:cTn id="39" dur="1000"/>
                                        <p:tgtEl>
                                          <p:spTgt spid="1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7D91CA-0873-4F32-A48F-A6D33D14C0EC}"/>
              </a:ext>
            </a:extLst>
          </p:cNvPr>
          <p:cNvSpPr/>
          <p:nvPr/>
        </p:nvSpPr>
        <p:spPr>
          <a:xfrm>
            <a:off x="7604283" y="1650932"/>
            <a:ext cx="4200938" cy="5207068"/>
          </a:xfrm>
          <a:prstGeom prst="rect">
            <a:avLst/>
          </a:prstGeom>
          <a:solidFill>
            <a:srgbClr val="FF0066"/>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B0652-592E-4CBE-B9A1-83BB9B279D01}"/>
              </a:ext>
            </a:extLst>
          </p:cNvPr>
          <p:cNvSpPr>
            <a:spLocks noGrp="1"/>
          </p:cNvSpPr>
          <p:nvPr>
            <p:ph type="title"/>
          </p:nvPr>
        </p:nvSpPr>
        <p:spPr>
          <a:xfrm>
            <a:off x="371061" y="325369"/>
            <a:ext cx="11449877" cy="1325563"/>
          </a:xfrm>
          <a:solidFill>
            <a:srgbClr val="FF0066"/>
          </a:solidFill>
          <a:ln>
            <a:noFill/>
          </a:ln>
        </p:spPr>
        <p:txBody>
          <a:bodyPr>
            <a:normAutofit/>
          </a:bodyPr>
          <a:lstStyle/>
          <a:p>
            <a:r>
              <a:rPr lang="bn-IN" sz="8000" dirty="0">
                <a:latin typeface="NikoshBAN" panose="02000000000000000000" pitchFamily="2" charset="0"/>
                <a:cs typeface="NikoshBAN" panose="02000000000000000000" pitchFamily="2" charset="0"/>
              </a:rPr>
              <a:t>   </a:t>
            </a:r>
            <a:r>
              <a:rPr lang="en-US" sz="8000" dirty="0">
                <a:latin typeface="NikoshBAN" panose="02000000000000000000" pitchFamily="2" charset="0"/>
                <a:cs typeface="NikoshBAN" panose="02000000000000000000" pitchFamily="2" charset="0"/>
              </a:rPr>
              <a:t>          </a:t>
            </a:r>
            <a:r>
              <a:rPr lang="bn-BD" sz="8000" dirty="0">
                <a:latin typeface="NikoshBAN" panose="02000000000000000000" pitchFamily="2" charset="0"/>
                <a:cs typeface="NikoshBAN" panose="02000000000000000000" pitchFamily="2" charset="0"/>
              </a:rPr>
              <a:t> </a:t>
            </a:r>
            <a:r>
              <a:rPr lang="en-US" sz="8000" dirty="0">
                <a:latin typeface="NikoshBAN" panose="02000000000000000000" pitchFamily="2" charset="0"/>
                <a:cs typeface="NikoshBAN" panose="02000000000000000000" pitchFamily="2" charset="0"/>
              </a:rPr>
              <a:t> </a:t>
            </a:r>
            <a:r>
              <a:rPr lang="bn-IN" sz="8000" dirty="0">
                <a:solidFill>
                  <a:srgbClr val="003300"/>
                </a:solidFill>
                <a:latin typeface="NikoshBAN" panose="02000000000000000000" pitchFamily="2" charset="0"/>
                <a:cs typeface="NikoshBAN" panose="02000000000000000000" pitchFamily="2" charset="0"/>
              </a:rPr>
              <a:t>উপস্থাপনায় </a:t>
            </a:r>
            <a:endParaRPr lang="en-US" sz="8000" dirty="0">
              <a:solidFill>
                <a:srgbClr val="003300"/>
              </a:solidFill>
              <a:latin typeface="NikoshBAN" panose="02000000000000000000" pitchFamily="2" charset="0"/>
              <a:cs typeface="NikoshBAN" panose="02000000000000000000" pitchFamily="2" charset="0"/>
            </a:endParaRPr>
          </a:p>
        </p:txBody>
      </p:sp>
      <p:sp>
        <p:nvSpPr>
          <p:cNvPr id="4" name="Rectangle: Beveled 3">
            <a:extLst>
              <a:ext uri="{FF2B5EF4-FFF2-40B4-BE49-F238E27FC236}">
                <a16:creationId xmlns:a16="http://schemas.microsoft.com/office/drawing/2014/main" id="{E486DEC7-8165-4895-8190-931D66F5CBC4}"/>
              </a:ext>
            </a:extLst>
          </p:cNvPr>
          <p:cNvSpPr/>
          <p:nvPr/>
        </p:nvSpPr>
        <p:spPr>
          <a:xfrm>
            <a:off x="355343" y="1650932"/>
            <a:ext cx="7248940" cy="5207068"/>
          </a:xfrm>
          <a:prstGeom prst="bevel">
            <a:avLst/>
          </a:prstGeom>
          <a:solidFill>
            <a:srgbClr val="00330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650EB54-8FA2-49FD-9FE8-F47769813899}"/>
              </a:ext>
            </a:extLst>
          </p:cNvPr>
          <p:cNvSpPr txBox="1"/>
          <p:nvPr/>
        </p:nvSpPr>
        <p:spPr>
          <a:xfrm>
            <a:off x="907774" y="2872413"/>
            <a:ext cx="6175512" cy="2554545"/>
          </a:xfrm>
          <a:prstGeom prst="rect">
            <a:avLst/>
          </a:prstGeom>
          <a:noFill/>
        </p:spPr>
        <p:txBody>
          <a:bodyPr wrap="square">
            <a:spAutoFit/>
          </a:bodyPr>
          <a:lstStyle/>
          <a:p>
            <a:pPr algn="ctr"/>
            <a:r>
              <a:rPr lang="bn-IN" sz="4000" dirty="0">
                <a:solidFill>
                  <a:srgbClr val="FF0066"/>
                </a:solidFill>
                <a:latin typeface="NikoshBAN" panose="02000000000000000000" pitchFamily="2" charset="0"/>
                <a:cs typeface="NikoshBAN" panose="02000000000000000000" pitchFamily="2" charset="0"/>
              </a:rPr>
              <a:t>আল-মেশকাতুন নাহার  </a:t>
            </a:r>
          </a:p>
          <a:p>
            <a:pPr algn="ctr"/>
            <a:r>
              <a:rPr lang="bn-IN" sz="4000" dirty="0">
                <a:solidFill>
                  <a:srgbClr val="FF0066"/>
                </a:solidFill>
                <a:latin typeface="NikoshBAN" panose="02000000000000000000" pitchFamily="2" charset="0"/>
                <a:cs typeface="NikoshBAN" panose="02000000000000000000" pitchFamily="2" charset="0"/>
              </a:rPr>
              <a:t>প্রভাষক (সমাজকর্ম)</a:t>
            </a:r>
          </a:p>
          <a:p>
            <a:pPr algn="ctr"/>
            <a:r>
              <a:rPr lang="bn-IN" sz="4000" dirty="0">
                <a:solidFill>
                  <a:srgbClr val="FF0066"/>
                </a:solidFill>
                <a:latin typeface="NikoshBAN" panose="02000000000000000000" pitchFamily="2" charset="0"/>
                <a:cs typeface="NikoshBAN" panose="02000000000000000000" pitchFamily="2" charset="0"/>
              </a:rPr>
              <a:t>কচুয়া বঙ্গবন্ধু সরকারি ডিগ্রি কলেজ</a:t>
            </a:r>
          </a:p>
          <a:p>
            <a:pPr algn="ctr"/>
            <a:r>
              <a:rPr lang="bn-IN" sz="4000" dirty="0">
                <a:solidFill>
                  <a:srgbClr val="FF0066"/>
                </a:solidFill>
                <a:latin typeface="NikoshBAN" panose="02000000000000000000" pitchFamily="2" charset="0"/>
                <a:cs typeface="NikoshBAN" panose="02000000000000000000" pitchFamily="2" charset="0"/>
              </a:rPr>
              <a:t>কচুয়া,চাঁদপুর।</a:t>
            </a:r>
            <a:endParaRPr lang="en-US" sz="4000" dirty="0">
              <a:solidFill>
                <a:srgbClr val="FF0066"/>
              </a:solidFill>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9789A301-ABBB-42BD-B8C8-24F130D33B1E}"/>
              </a:ext>
            </a:extLst>
          </p:cNvPr>
          <p:cNvPicPr>
            <a:picLocks noChangeAspect="1"/>
          </p:cNvPicPr>
          <p:nvPr/>
        </p:nvPicPr>
        <p:blipFill>
          <a:blip r:embed="rId2"/>
          <a:stretch>
            <a:fillRect/>
          </a:stretch>
        </p:blipFill>
        <p:spPr>
          <a:xfrm>
            <a:off x="7988794" y="1726402"/>
            <a:ext cx="3816427" cy="5056128"/>
          </a:xfrm>
          <a:prstGeom prst="ellipse">
            <a:avLst/>
          </a:prstGeom>
          <a:ln w="63500" cap="rnd">
            <a:solidFill>
              <a:srgbClr val="0033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74311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par>
                                <p:cTn id="11" presetID="31" presetClass="entr" presetSubtype="0" fill="hold" grpId="0" nodeType="withEffect">
                                  <p:stCondLst>
                                    <p:cond delay="4000"/>
                                  </p:stCondLst>
                                  <p:childTnLst>
                                    <p:set>
                                      <p:cBhvr>
                                        <p:cTn id="12" dur="1" fill="hold">
                                          <p:stCondLst>
                                            <p:cond delay="0"/>
                                          </p:stCondLst>
                                        </p:cTn>
                                        <p:tgtEl>
                                          <p:spTgt spid="8"/>
                                        </p:tgtEl>
                                        <p:attrNameLst>
                                          <p:attrName>style.visibility</p:attrName>
                                        </p:attrNameLst>
                                      </p:cBhvr>
                                      <p:to>
                                        <p:strVal val="visible"/>
                                      </p:to>
                                    </p:set>
                                    <p:anim calcmode="lin" valueType="num">
                                      <p:cBhvr>
                                        <p:cTn id="13" dur="2000" fill="hold"/>
                                        <p:tgtEl>
                                          <p:spTgt spid="8"/>
                                        </p:tgtEl>
                                        <p:attrNameLst>
                                          <p:attrName>ppt_w</p:attrName>
                                        </p:attrNameLst>
                                      </p:cBhvr>
                                      <p:tavLst>
                                        <p:tav tm="0">
                                          <p:val>
                                            <p:fltVal val="0"/>
                                          </p:val>
                                        </p:tav>
                                        <p:tav tm="100000">
                                          <p:val>
                                            <p:strVal val="#ppt_w"/>
                                          </p:val>
                                        </p:tav>
                                      </p:tavLst>
                                    </p:anim>
                                    <p:anim calcmode="lin" valueType="num">
                                      <p:cBhvr>
                                        <p:cTn id="14" dur="2000" fill="hold"/>
                                        <p:tgtEl>
                                          <p:spTgt spid="8"/>
                                        </p:tgtEl>
                                        <p:attrNameLst>
                                          <p:attrName>ppt_h</p:attrName>
                                        </p:attrNameLst>
                                      </p:cBhvr>
                                      <p:tavLst>
                                        <p:tav tm="0">
                                          <p:val>
                                            <p:fltVal val="0"/>
                                          </p:val>
                                        </p:tav>
                                        <p:tav tm="100000">
                                          <p:val>
                                            <p:strVal val="#ppt_h"/>
                                          </p:val>
                                        </p:tav>
                                      </p:tavLst>
                                    </p:anim>
                                    <p:anim calcmode="lin" valueType="num">
                                      <p:cBhvr>
                                        <p:cTn id="15" dur="2000" fill="hold"/>
                                        <p:tgtEl>
                                          <p:spTgt spid="8"/>
                                        </p:tgtEl>
                                        <p:attrNameLst>
                                          <p:attrName>style.rotation</p:attrName>
                                        </p:attrNameLst>
                                      </p:cBhvr>
                                      <p:tavLst>
                                        <p:tav tm="0">
                                          <p:val>
                                            <p:fltVal val="90"/>
                                          </p:val>
                                        </p:tav>
                                        <p:tav tm="100000">
                                          <p:val>
                                            <p:fltVal val="0"/>
                                          </p:val>
                                        </p:tav>
                                      </p:tavLst>
                                    </p:anim>
                                    <p:animEffect transition="in" filter="fade">
                                      <p:cBhvr>
                                        <p:cTn id="16" dur="2000"/>
                                        <p:tgtEl>
                                          <p:spTgt spid="8"/>
                                        </p:tgtEl>
                                      </p:cBhvr>
                                    </p:animEffect>
                                  </p:childTnLst>
                                </p:cTn>
                              </p:par>
                              <p:par>
                                <p:cTn id="17" presetID="8" presetClass="emph" presetSubtype="0" fill="hold" grpId="0" nodeType="withEffect">
                                  <p:stCondLst>
                                    <p:cond delay="0"/>
                                  </p:stCondLst>
                                  <p:childTnLst>
                                    <p:animRot by="21600000">
                                      <p:cBhvr>
                                        <p:cTn id="18" dur="2000" fill="hold"/>
                                        <p:tgtEl>
                                          <p:spTgt spid="2"/>
                                        </p:tgtEl>
                                        <p:attrNameLst>
                                          <p:attrName>r</p:attrName>
                                        </p:attrNameLst>
                                      </p:cBhvr>
                                    </p:animRot>
                                  </p:childTnLst>
                                </p:cTn>
                              </p:par>
                              <p:par>
                                <p:cTn id="19" presetID="45" presetClass="entr" presetSubtype="0" fill="hold" grpId="0" nodeType="withEffect">
                                  <p:stCondLst>
                                    <p:cond delay="40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ppt_w</p:attrName>
                                        </p:attrNameLst>
                                      </p:cBhvr>
                                      <p:tavLst>
                                        <p:tav tm="0" fmla="#ppt_w*sin(2.5*pi*$)">
                                          <p:val>
                                            <p:fltVal val="0"/>
                                          </p:val>
                                        </p:tav>
                                        <p:tav tm="100000">
                                          <p:val>
                                            <p:fltVal val="1"/>
                                          </p:val>
                                        </p:tav>
                                      </p:tavLst>
                                    </p:anim>
                                    <p:anim calcmode="lin" valueType="num">
                                      <p:cBhvr>
                                        <p:cTn id="23" dur="2000" fill="hold"/>
                                        <p:tgtEl>
                                          <p:spTgt spid="6"/>
                                        </p:tgtEl>
                                        <p:attrNameLst>
                                          <p:attrName>ppt_h</p:attrName>
                                        </p:attrNameLst>
                                      </p:cBhvr>
                                      <p:tavLst>
                                        <p:tav tm="0">
                                          <p:val>
                                            <p:strVal val="#ppt_h"/>
                                          </p:val>
                                        </p:tav>
                                        <p:tav tm="100000">
                                          <p:val>
                                            <p:strVal val="#ppt_h"/>
                                          </p:val>
                                        </p:tav>
                                      </p:tavLst>
                                    </p:anim>
                                  </p:childTnLst>
                                </p:cTn>
                              </p:par>
                              <p:par>
                                <p:cTn id="24" presetID="45" presetClass="entr" presetSubtype="0" fill="hold" nodeType="withEffect">
                                  <p:stCondLst>
                                    <p:cond delay="4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2000"/>
                                        <p:tgtEl>
                                          <p:spTgt spid="3"/>
                                        </p:tgtEl>
                                      </p:cBhvr>
                                    </p:animEffect>
                                    <p:anim calcmode="lin" valueType="num">
                                      <p:cBhvr>
                                        <p:cTn id="27" dur="2000" fill="hold"/>
                                        <p:tgtEl>
                                          <p:spTgt spid="3"/>
                                        </p:tgtEl>
                                        <p:attrNameLst>
                                          <p:attrName>ppt_w</p:attrName>
                                        </p:attrNameLst>
                                      </p:cBhvr>
                                      <p:tavLst>
                                        <p:tav tm="0" fmla="#ppt_w*sin(2.5*pi*$)">
                                          <p:val>
                                            <p:fltVal val="0"/>
                                          </p:val>
                                        </p:tav>
                                        <p:tav tm="100000">
                                          <p:val>
                                            <p:fltVal val="1"/>
                                          </p:val>
                                        </p:tav>
                                      </p:tavLst>
                                    </p:anim>
                                    <p:anim calcmode="lin" valueType="num">
                                      <p:cBhvr>
                                        <p:cTn id="28"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4"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3F600E-2841-4B2F-BB10-27EBDBD1EBA1}"/>
              </a:ext>
            </a:extLst>
          </p:cNvPr>
          <p:cNvSpPr/>
          <p:nvPr/>
        </p:nvSpPr>
        <p:spPr>
          <a:xfrm>
            <a:off x="4611756" y="3140334"/>
            <a:ext cx="3591339" cy="1721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5D6F3-E7AA-40E1-8EE9-CB32043FFA3C}"/>
              </a:ext>
            </a:extLst>
          </p:cNvPr>
          <p:cNvSpPr>
            <a:spLocks noGrp="1"/>
          </p:cNvSpPr>
          <p:nvPr>
            <p:ph type="title"/>
          </p:nvPr>
        </p:nvSpPr>
        <p:spPr>
          <a:solidFill>
            <a:srgbClr val="FF0066"/>
          </a:solidFill>
          <a:ln>
            <a:solidFill>
              <a:srgbClr val="003300"/>
            </a:solidFill>
          </a:ln>
        </p:spPr>
        <p:txBody>
          <a:bodyPr>
            <a:normAutofit/>
          </a:bodyPr>
          <a:lstStyle/>
          <a:p>
            <a:r>
              <a:rPr lang="bn-BD" sz="5400" dirty="0">
                <a:latin typeface="NikoshBAN" panose="02000000000000000000" pitchFamily="2" charset="0"/>
                <a:cs typeface="NikoshBAN" panose="02000000000000000000" pitchFamily="2" charset="0"/>
              </a:rPr>
              <a:t>                </a:t>
            </a:r>
            <a:r>
              <a:rPr lang="bn-BD" sz="5400" dirty="0">
                <a:solidFill>
                  <a:srgbClr val="003300"/>
                </a:solidFill>
                <a:latin typeface="NikoshBAN" panose="02000000000000000000" pitchFamily="2" charset="0"/>
                <a:cs typeface="NikoshBAN" panose="02000000000000000000" pitchFamily="2" charset="0"/>
              </a:rPr>
              <a:t>পাঠ পরিচিতি </a:t>
            </a:r>
            <a:endParaRPr lang="en-US" sz="5400" dirty="0">
              <a:solidFill>
                <a:srgbClr val="003300"/>
              </a:solidFill>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53AD0155-916A-4D1C-AFC4-A347155D56B5}"/>
              </a:ext>
            </a:extLst>
          </p:cNvPr>
          <p:cNvSpPr>
            <a:spLocks noGrp="1"/>
          </p:cNvSpPr>
          <p:nvPr>
            <p:ph idx="1"/>
          </p:nvPr>
        </p:nvSpPr>
        <p:spPr>
          <a:solidFill>
            <a:srgbClr val="003300"/>
          </a:solidFill>
        </p:spPr>
        <p:txBody>
          <a:bodyPr/>
          <a:lstStyle/>
          <a:p>
            <a:pPr>
              <a:buFont typeface="Wingdings" panose="05000000000000000000" pitchFamily="2" charset="2"/>
              <a:buChar char="v"/>
            </a:pPr>
            <a:endParaRPr lang="bn-BD" dirty="0">
              <a:latin typeface="NikoshBAN" panose="02000000000000000000" pitchFamily="2" charset="0"/>
              <a:cs typeface="NikoshBAN" panose="02000000000000000000" pitchFamily="2" charset="0"/>
            </a:endParaRPr>
          </a:p>
          <a:p>
            <a:pPr marL="0" indent="0">
              <a:buNone/>
            </a:pPr>
            <a:r>
              <a:rPr lang="bn-BD" dirty="0">
                <a:solidFill>
                  <a:srgbClr val="FF0066"/>
                </a:solidFill>
                <a:latin typeface="NikoshBAN" panose="02000000000000000000" pitchFamily="2" charset="0"/>
                <a:cs typeface="NikoshBAN" panose="02000000000000000000" pitchFamily="2" charset="0"/>
              </a:rPr>
              <a:t>        </a:t>
            </a:r>
            <a:r>
              <a:rPr lang="bn-BD" dirty="0">
                <a:solidFill>
                  <a:srgbClr val="003300"/>
                </a:solidFill>
                <a:latin typeface="NikoshBAN" panose="02000000000000000000" pitchFamily="2" charset="0"/>
                <a:cs typeface="NikoshBAN" panose="02000000000000000000" pitchFamily="2" charset="0"/>
              </a:rPr>
              <a:t>বিষয়ঃ সমাজকর্ম </a:t>
            </a:r>
          </a:p>
          <a:p>
            <a:pPr marL="0" indent="0">
              <a:buNone/>
            </a:pPr>
            <a:r>
              <a:rPr lang="bn-BD" dirty="0">
                <a:solidFill>
                  <a:srgbClr val="FF0066"/>
                </a:solidFill>
                <a:latin typeface="NikoshBAN" panose="02000000000000000000" pitchFamily="2" charset="0"/>
                <a:cs typeface="NikoshBAN" panose="02000000000000000000" pitchFamily="2" charset="0"/>
              </a:rPr>
              <a:t>                      </a:t>
            </a:r>
            <a:endParaRPr lang="en-US" dirty="0">
              <a:solidFill>
                <a:srgbClr val="FF0066"/>
              </a:solidFill>
              <a:latin typeface="NikoshBAN" panose="02000000000000000000" pitchFamily="2" charset="0"/>
              <a:cs typeface="NikoshBAN" panose="02000000000000000000" pitchFamily="2" charset="0"/>
            </a:endParaRPr>
          </a:p>
        </p:txBody>
      </p:sp>
      <p:sp>
        <p:nvSpPr>
          <p:cNvPr id="4" name="Scroll: Horizontal 3">
            <a:extLst>
              <a:ext uri="{FF2B5EF4-FFF2-40B4-BE49-F238E27FC236}">
                <a16:creationId xmlns:a16="http://schemas.microsoft.com/office/drawing/2014/main" id="{3E85FE8B-B70D-4582-B578-B36B43C17A0F}"/>
              </a:ext>
            </a:extLst>
          </p:cNvPr>
          <p:cNvSpPr/>
          <p:nvPr/>
        </p:nvSpPr>
        <p:spPr>
          <a:xfrm>
            <a:off x="1630017" y="2464042"/>
            <a:ext cx="6573078" cy="3074504"/>
          </a:xfrm>
          <a:prstGeom prst="horizontalScroll">
            <a:avLst/>
          </a:prstGeom>
          <a:solidFill>
            <a:srgbClr val="FF0066"/>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Wingdings" panose="05000000000000000000" pitchFamily="2" charset="2"/>
              <a:buChar char="v"/>
            </a:pPr>
            <a:endParaRPr lang="en-US" sz="4000" dirty="0">
              <a:solidFill>
                <a:srgbClr val="003300"/>
              </a:solidFill>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D622551F-7CF3-4D6A-BBB0-D6B5DF4DBC99}"/>
              </a:ext>
            </a:extLst>
          </p:cNvPr>
          <p:cNvSpPr txBox="1"/>
          <p:nvPr/>
        </p:nvSpPr>
        <p:spPr>
          <a:xfrm>
            <a:off x="3103118" y="2946813"/>
            <a:ext cx="7182679" cy="2308324"/>
          </a:xfrm>
          <a:prstGeom prst="rect">
            <a:avLst/>
          </a:prstGeom>
          <a:noFill/>
        </p:spPr>
        <p:txBody>
          <a:bodyPr wrap="square" rtlCol="0">
            <a:spAutoFit/>
          </a:bodyPr>
          <a:lstStyle/>
          <a:p>
            <a:pPr marL="285750" indent="-285750">
              <a:buFont typeface="Wingdings" panose="05000000000000000000" pitchFamily="2" charset="2"/>
              <a:buChar char="v"/>
            </a:pPr>
            <a:r>
              <a:rPr lang="bn-BD" sz="4800" dirty="0">
                <a:solidFill>
                  <a:srgbClr val="003300"/>
                </a:solidFill>
                <a:latin typeface="NikoshBAN" panose="02000000000000000000" pitchFamily="2" charset="0"/>
                <a:cs typeface="NikoshBAN" panose="02000000000000000000" pitchFamily="2" charset="0"/>
              </a:rPr>
              <a:t>বিষয়ঃ সমাজকর্ম</a:t>
            </a:r>
          </a:p>
          <a:p>
            <a:pPr marL="285750" indent="-285750">
              <a:buFont typeface="Wingdings" panose="05000000000000000000" pitchFamily="2" charset="2"/>
              <a:buChar char="v"/>
            </a:pPr>
            <a:r>
              <a:rPr lang="bn-BD" sz="4800" dirty="0">
                <a:solidFill>
                  <a:srgbClr val="003300"/>
                </a:solidFill>
                <a:latin typeface="NikoshBAN" panose="02000000000000000000" pitchFamily="2" charset="0"/>
                <a:cs typeface="NikoshBAN" panose="02000000000000000000" pitchFamily="2" charset="0"/>
              </a:rPr>
              <a:t>শ্রেণিঃ একাদশ</a:t>
            </a:r>
          </a:p>
          <a:p>
            <a:pPr marL="285750" indent="-285750">
              <a:buFont typeface="Wingdings" panose="05000000000000000000" pitchFamily="2" charset="2"/>
              <a:buChar char="v"/>
            </a:pPr>
            <a:r>
              <a:rPr lang="bn-BD" sz="4800" dirty="0">
                <a:solidFill>
                  <a:srgbClr val="003300"/>
                </a:solidFill>
                <a:latin typeface="NikoshBAN" panose="02000000000000000000" pitchFamily="2" charset="0"/>
                <a:cs typeface="NikoshBAN" panose="02000000000000000000" pitchFamily="2" charset="0"/>
              </a:rPr>
              <a:t>অধ্যায়ঃ দ্বিতীয় </a:t>
            </a:r>
            <a:endParaRPr lang="en-US" sz="4800" dirty="0">
              <a:solidFill>
                <a:srgbClr val="0033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079394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7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8" presetClass="emph" presetSubtype="0" fill="hold" grpId="0" nodeType="withEffect">
                                  <p:stCondLst>
                                    <p:cond delay="0"/>
                                  </p:stCondLst>
                                  <p:childTnLst>
                                    <p:animRot by="21600000">
                                      <p:cBhvr>
                                        <p:cTn id="11"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5D6F3-E7AA-40E1-8EE9-CB32043FFA3C}"/>
              </a:ext>
            </a:extLst>
          </p:cNvPr>
          <p:cNvSpPr>
            <a:spLocks noGrp="1"/>
          </p:cNvSpPr>
          <p:nvPr>
            <p:ph type="title"/>
          </p:nvPr>
        </p:nvSpPr>
        <p:spPr>
          <a:solidFill>
            <a:srgbClr val="FF0066"/>
          </a:solidFill>
        </p:spPr>
        <p:txBody>
          <a:bodyPr/>
          <a:lstStyle/>
          <a:p>
            <a:r>
              <a:rPr lang="bn-BD" dirty="0">
                <a:latin typeface="NikoshBAN" panose="02000000000000000000" pitchFamily="2" charset="0"/>
                <a:cs typeface="NikoshBAN" panose="02000000000000000000" pitchFamily="2" charset="0"/>
              </a:rPr>
              <a:t>              </a:t>
            </a:r>
            <a:r>
              <a:rPr lang="bn-BD" sz="5400" dirty="0">
                <a:solidFill>
                  <a:srgbClr val="003300"/>
                </a:solidFill>
                <a:latin typeface="NikoshBAN" panose="02000000000000000000" pitchFamily="2" charset="0"/>
                <a:cs typeface="NikoshBAN" panose="02000000000000000000" pitchFamily="2" charset="0"/>
              </a:rPr>
              <a:t>নিচের ছবি দুইটি খেয়াল করো- </a:t>
            </a:r>
            <a:endParaRPr lang="en-US" dirty="0">
              <a:solidFill>
                <a:srgbClr val="003300"/>
              </a:solidFill>
              <a:latin typeface="NikoshBAN" panose="02000000000000000000" pitchFamily="2" charset="0"/>
              <a:cs typeface="NikoshBAN" panose="02000000000000000000" pitchFamily="2" charset="0"/>
            </a:endParaRPr>
          </a:p>
        </p:txBody>
      </p:sp>
      <p:pic>
        <p:nvPicPr>
          <p:cNvPr id="1026" name="Picture 2" descr="Social Welfare History Project Scientific Charity Movement and Charity  Organization Societies">
            <a:extLst>
              <a:ext uri="{FF2B5EF4-FFF2-40B4-BE49-F238E27FC236}">
                <a16:creationId xmlns:a16="http://schemas.microsoft.com/office/drawing/2014/main" id="{B3EC94B0-505E-437F-9B5D-E8846CFE59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1930400"/>
            <a:ext cx="4926496" cy="516731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ocial Welfare History Project Charity Organization Society of New York City">
            <a:extLst>
              <a:ext uri="{FF2B5EF4-FFF2-40B4-BE49-F238E27FC236}">
                <a16:creationId xmlns:a16="http://schemas.microsoft.com/office/drawing/2014/main" id="{FC4D5EDD-AE9E-4A41-88E6-2E77C88044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30" y="1930400"/>
            <a:ext cx="5589104" cy="516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2629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8" presetClass="emph" presetSubtype="0" fill="hold" nodeType="withEffect">
                                  <p:stCondLst>
                                    <p:cond delay="1000"/>
                                  </p:stCondLst>
                                  <p:childTnLst>
                                    <p:animRot by="21600000">
                                      <p:cBhvr>
                                        <p:cTn id="9" dur="3000" fill="hold"/>
                                        <p:tgtEl>
                                          <p:spTgt spid="1026"/>
                                        </p:tgtEl>
                                        <p:attrNameLst>
                                          <p:attrName>r</p:attrName>
                                        </p:attrNameLst>
                                      </p:cBhvr>
                                    </p:animRot>
                                  </p:childTnLst>
                                </p:cTn>
                              </p:par>
                              <p:par>
                                <p:cTn id="10" presetID="8" presetClass="emph" presetSubtype="0" fill="hold" nodeType="withEffect">
                                  <p:stCondLst>
                                    <p:cond delay="4250"/>
                                  </p:stCondLst>
                                  <p:childTnLst>
                                    <p:animRot by="21600000">
                                      <p:cBhvr>
                                        <p:cTn id="11" dur="3000" fill="hold"/>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5D6F3-E7AA-40E1-8EE9-CB32043FFA3C}"/>
              </a:ext>
            </a:extLst>
          </p:cNvPr>
          <p:cNvSpPr>
            <a:spLocks noGrp="1"/>
          </p:cNvSpPr>
          <p:nvPr>
            <p:ph type="title"/>
          </p:nvPr>
        </p:nvSpPr>
        <p:spPr>
          <a:solidFill>
            <a:srgbClr val="FF0066"/>
          </a:solidFill>
        </p:spPr>
        <p:txBody>
          <a:bodyPr/>
          <a:lstStyle/>
          <a:p>
            <a:r>
              <a:rPr lang="bn-BD" dirty="0">
                <a:solidFill>
                  <a:srgbClr val="003300"/>
                </a:solidFill>
                <a:latin typeface="NikoshBAN" panose="02000000000000000000" pitchFamily="2" charset="0"/>
                <a:cs typeface="NikoshBAN" panose="02000000000000000000" pitchFamily="2" charset="0"/>
              </a:rPr>
              <a:t>             </a:t>
            </a:r>
            <a:r>
              <a:rPr lang="bn-BD" sz="5400" dirty="0">
                <a:solidFill>
                  <a:srgbClr val="003300"/>
                </a:solidFill>
                <a:latin typeface="NikoshBAN" panose="02000000000000000000" pitchFamily="2" charset="0"/>
                <a:cs typeface="NikoshBAN" panose="02000000000000000000" pitchFamily="2" charset="0"/>
              </a:rPr>
              <a:t>আজকের পাঠের বিষয় -</a:t>
            </a:r>
            <a:endParaRPr lang="en-US" dirty="0">
              <a:solidFill>
                <a:srgbClr val="003300"/>
              </a:solidFill>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53AD0155-916A-4D1C-AFC4-A347155D56B5}"/>
              </a:ext>
            </a:extLst>
          </p:cNvPr>
          <p:cNvSpPr>
            <a:spLocks noGrp="1"/>
          </p:cNvSpPr>
          <p:nvPr>
            <p:ph idx="1"/>
          </p:nvPr>
        </p:nvSpPr>
        <p:spPr>
          <a:solidFill>
            <a:srgbClr val="003300"/>
          </a:solidFill>
        </p:spPr>
        <p:txBody>
          <a:bodyPr/>
          <a:lstStyle/>
          <a:p>
            <a:pPr marL="0" indent="0">
              <a:buNone/>
            </a:pPr>
            <a:r>
              <a:rPr lang="bn-BD" dirty="0">
                <a:latin typeface="NikoshBAN" panose="02000000000000000000" pitchFamily="2" charset="0"/>
                <a:cs typeface="NikoshBAN" panose="02000000000000000000" pitchFamily="2" charset="0"/>
              </a:rPr>
              <a:t>      </a:t>
            </a:r>
            <a:endParaRPr lang="bn-BD" sz="4400" dirty="0">
              <a:solidFill>
                <a:srgbClr val="FF0066"/>
              </a:solidFill>
              <a:latin typeface="NikoshBAN" panose="02000000000000000000" pitchFamily="2" charset="0"/>
              <a:cs typeface="NikoshBAN" panose="02000000000000000000" pitchFamily="2" charset="0"/>
            </a:endParaRPr>
          </a:p>
          <a:p>
            <a:pPr marL="0" indent="0">
              <a:buNone/>
            </a:pPr>
            <a:r>
              <a:rPr lang="bn-BD" sz="4400" dirty="0">
                <a:solidFill>
                  <a:srgbClr val="FF0066"/>
                </a:solidFill>
                <a:latin typeface="NikoshBAN" panose="02000000000000000000" pitchFamily="2" charset="0"/>
                <a:cs typeface="NikoshBAN" panose="02000000000000000000" pitchFamily="2" charset="0"/>
              </a:rPr>
              <a:t>    আজকের পাঠের বিষয় দান সংগঠন সমিতি </a:t>
            </a:r>
          </a:p>
          <a:p>
            <a:pPr marL="0" indent="0">
              <a:buNone/>
            </a:pPr>
            <a:endParaRPr lang="en-US" dirty="0">
              <a:solidFill>
                <a:srgbClr val="FF0066"/>
              </a:solidFill>
              <a:latin typeface="NikoshBAN" panose="02000000000000000000" pitchFamily="2" charset="0"/>
              <a:cs typeface="NikoshBAN" panose="02000000000000000000" pitchFamily="2" charset="0"/>
            </a:endParaRPr>
          </a:p>
        </p:txBody>
      </p:sp>
      <p:pic>
        <p:nvPicPr>
          <p:cNvPr id="3074" name="Picture 2" descr="COS - &quot;Charity Organization Societies&quot; by AcronymsAndSlang.com">
            <a:extLst>
              <a:ext uri="{FF2B5EF4-FFF2-40B4-BE49-F238E27FC236}">
                <a16:creationId xmlns:a16="http://schemas.microsoft.com/office/drawing/2014/main" id="{C28567C0-9A63-4862-BDE8-AD25EB6F5A2B}"/>
              </a:ext>
            </a:extLst>
          </p:cNvPr>
          <p:cNvPicPr>
            <a:picLocks noChangeAspect="1" noChangeArrowheads="1"/>
          </p:cNvPicPr>
          <p:nvPr/>
        </p:nvPicPr>
        <p:blipFill>
          <a:blip r:embed="rId2">
            <a:duotone>
              <a:prstClr val="black"/>
              <a:srgbClr val="FF0066">
                <a:tint val="45000"/>
                <a:satMod val="400000"/>
              </a:srgbClr>
            </a:duotone>
            <a:extLst>
              <a:ext uri="{28A0092B-C50C-407E-A947-70E740481C1C}">
                <a14:useLocalDpi xmlns:a14="http://schemas.microsoft.com/office/drawing/2010/main" val="0"/>
              </a:ext>
            </a:extLst>
          </a:blip>
          <a:srcRect/>
          <a:stretch>
            <a:fillRect/>
          </a:stretch>
        </p:blipFill>
        <p:spPr bwMode="auto">
          <a:xfrm>
            <a:off x="1556607" y="3429000"/>
            <a:ext cx="6838122" cy="2345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3063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25">
                                          <p:stCondLst>
                                            <p:cond delay="0"/>
                                          </p:stCondLst>
                                        </p:cTn>
                                        <p:tgtEl>
                                          <p:spTgt spid="2"/>
                                        </p:tgtEl>
                                      </p:cBhvr>
                                    </p:animEffect>
                                    <p:anim calcmode="lin" valueType="num">
                                      <p:cBhvr>
                                        <p:cTn id="8" dur="2278"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830"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830" tmFilter="0, 0; 0.125,0.2665; 0.25,0.4; 0.375,0.465; 0.5,0.5;  0.625,0.535; 0.75,0.6; 0.875,0.7335; 1,1">
                                          <p:stCondLst>
                                            <p:cond delay="830"/>
                                          </p:stCondLst>
                                        </p:cTn>
                                        <p:tgtEl>
                                          <p:spTgt spid="2"/>
                                        </p:tgtEl>
                                        <p:attrNameLst>
                                          <p:attrName>ppt_y</p:attrName>
                                        </p:attrNameLst>
                                      </p:cBhvr>
                                      <p:tavLst>
                                        <p:tav tm="0" fmla="#ppt_y-sin(pi*$)/9">
                                          <p:val>
                                            <p:fltVal val="0"/>
                                          </p:val>
                                        </p:tav>
                                        <p:tav tm="100000">
                                          <p:val>
                                            <p:fltVal val="1"/>
                                          </p:val>
                                        </p:tav>
                                      </p:tavLst>
                                    </p:anim>
                                    <p:anim calcmode="lin" valueType="num">
                                      <p:cBhvr>
                                        <p:cTn id="11" dur="415" tmFilter="0, 0; 0.125,0.2665; 0.25,0.4; 0.375,0.465; 0.5,0.5;  0.625,0.535; 0.75,0.6; 0.875,0.7335; 1,1">
                                          <p:stCondLst>
                                            <p:cond delay="1655"/>
                                          </p:stCondLst>
                                        </p:cTn>
                                        <p:tgtEl>
                                          <p:spTgt spid="2"/>
                                        </p:tgtEl>
                                        <p:attrNameLst>
                                          <p:attrName>ppt_y</p:attrName>
                                        </p:attrNameLst>
                                      </p:cBhvr>
                                      <p:tavLst>
                                        <p:tav tm="0" fmla="#ppt_y-sin(pi*$)/27">
                                          <p:val>
                                            <p:fltVal val="0"/>
                                          </p:val>
                                        </p:tav>
                                        <p:tav tm="100000">
                                          <p:val>
                                            <p:fltVal val="1"/>
                                          </p:val>
                                        </p:tav>
                                      </p:tavLst>
                                    </p:anim>
                                    <p:anim calcmode="lin" valueType="num">
                                      <p:cBhvr>
                                        <p:cTn id="12" dur="205" tmFilter="0, 0; 0.125,0.2665; 0.25,0.4; 0.375,0.465; 0.5,0.5;  0.625,0.535; 0.75,0.6; 0.875,0.7335; 1,1">
                                          <p:stCondLst>
                                            <p:cond delay="2070"/>
                                          </p:stCondLst>
                                        </p:cTn>
                                        <p:tgtEl>
                                          <p:spTgt spid="2"/>
                                        </p:tgtEl>
                                        <p:attrNameLst>
                                          <p:attrName>ppt_y</p:attrName>
                                        </p:attrNameLst>
                                      </p:cBhvr>
                                      <p:tavLst>
                                        <p:tav tm="0" fmla="#ppt_y-sin(pi*$)/81">
                                          <p:val>
                                            <p:fltVal val="0"/>
                                          </p:val>
                                        </p:tav>
                                        <p:tav tm="100000">
                                          <p:val>
                                            <p:fltVal val="1"/>
                                          </p:val>
                                        </p:tav>
                                      </p:tavLst>
                                    </p:anim>
                                    <p:animScale>
                                      <p:cBhvr>
                                        <p:cTn id="13" dur="33">
                                          <p:stCondLst>
                                            <p:cond delay="812"/>
                                          </p:stCondLst>
                                        </p:cTn>
                                        <p:tgtEl>
                                          <p:spTgt spid="2"/>
                                        </p:tgtEl>
                                      </p:cBhvr>
                                      <p:to x="100000" y="60000"/>
                                    </p:animScale>
                                    <p:animScale>
                                      <p:cBhvr>
                                        <p:cTn id="14" dur="207" decel="50000">
                                          <p:stCondLst>
                                            <p:cond delay="845"/>
                                          </p:stCondLst>
                                        </p:cTn>
                                        <p:tgtEl>
                                          <p:spTgt spid="2"/>
                                        </p:tgtEl>
                                      </p:cBhvr>
                                      <p:to x="100000" y="100000"/>
                                    </p:animScale>
                                    <p:animScale>
                                      <p:cBhvr>
                                        <p:cTn id="15" dur="33">
                                          <p:stCondLst>
                                            <p:cond delay="1640"/>
                                          </p:stCondLst>
                                        </p:cTn>
                                        <p:tgtEl>
                                          <p:spTgt spid="2"/>
                                        </p:tgtEl>
                                      </p:cBhvr>
                                      <p:to x="100000" y="80000"/>
                                    </p:animScale>
                                    <p:animScale>
                                      <p:cBhvr>
                                        <p:cTn id="16" dur="207" decel="50000">
                                          <p:stCondLst>
                                            <p:cond delay="1673"/>
                                          </p:stCondLst>
                                        </p:cTn>
                                        <p:tgtEl>
                                          <p:spTgt spid="2"/>
                                        </p:tgtEl>
                                      </p:cBhvr>
                                      <p:to x="100000" y="100000"/>
                                    </p:animScale>
                                    <p:animScale>
                                      <p:cBhvr>
                                        <p:cTn id="17" dur="33">
                                          <p:stCondLst>
                                            <p:cond delay="2052"/>
                                          </p:stCondLst>
                                        </p:cTn>
                                        <p:tgtEl>
                                          <p:spTgt spid="2"/>
                                        </p:tgtEl>
                                      </p:cBhvr>
                                      <p:to x="100000" y="90000"/>
                                    </p:animScale>
                                    <p:animScale>
                                      <p:cBhvr>
                                        <p:cTn id="18" dur="207" decel="50000">
                                          <p:stCondLst>
                                            <p:cond delay="2085"/>
                                          </p:stCondLst>
                                        </p:cTn>
                                        <p:tgtEl>
                                          <p:spTgt spid="2"/>
                                        </p:tgtEl>
                                      </p:cBhvr>
                                      <p:to x="100000" y="100000"/>
                                    </p:animScale>
                                    <p:animScale>
                                      <p:cBhvr>
                                        <p:cTn id="19" dur="33">
                                          <p:stCondLst>
                                            <p:cond delay="2260"/>
                                          </p:stCondLst>
                                        </p:cTn>
                                        <p:tgtEl>
                                          <p:spTgt spid="2"/>
                                        </p:tgtEl>
                                      </p:cBhvr>
                                      <p:to x="100000" y="95000"/>
                                    </p:animScale>
                                    <p:animScale>
                                      <p:cBhvr>
                                        <p:cTn id="20" dur="207" decel="50000">
                                          <p:stCondLst>
                                            <p:cond delay="2293"/>
                                          </p:stCondLst>
                                        </p:cTn>
                                        <p:tgtEl>
                                          <p:spTgt spid="2"/>
                                        </p:tgtEl>
                                      </p:cBhvr>
                                      <p:to x="100000" y="100000"/>
                                    </p:animScale>
                                  </p:childTnLst>
                                </p:cTn>
                              </p:par>
                              <p:par>
                                <p:cTn id="21" presetID="38" presetClass="entr" presetSubtype="0" accel="50000" fill="hold" grpId="0" nodeType="withEffect">
                                  <p:stCondLst>
                                    <p:cond delay="2500"/>
                                  </p:stCondLst>
                                  <p:iterate type="lt">
                                    <p:tmPct val="50000"/>
                                  </p:iterate>
                                  <p:childTnLst>
                                    <p:set>
                                      <p:cBhvr>
                                        <p:cTn id="22" dur="1" fill="hold">
                                          <p:stCondLst>
                                            <p:cond delay="0"/>
                                          </p:stCondLst>
                                        </p:cTn>
                                        <p:tgtEl>
                                          <p:spTgt spid="3">
                                            <p:bg/>
                                          </p:spTgt>
                                        </p:tgtEl>
                                        <p:attrNameLst>
                                          <p:attrName>style.visibility</p:attrName>
                                        </p:attrNameLst>
                                      </p:cBhvr>
                                      <p:to>
                                        <p:strVal val="visible"/>
                                      </p:to>
                                    </p:set>
                                    <p:set>
                                      <p:cBhvr>
                                        <p:cTn id="23" dur="341" fill="hold">
                                          <p:stCondLst>
                                            <p:cond delay="0"/>
                                          </p:stCondLst>
                                        </p:cTn>
                                        <p:tgtEl>
                                          <p:spTgt spid="3">
                                            <p:bg/>
                                          </p:spTgt>
                                        </p:tgtEl>
                                        <p:attrNameLst>
                                          <p:attrName>style.rotation</p:attrName>
                                        </p:attrNameLst>
                                      </p:cBhvr>
                                      <p:to>
                                        <p:strVal val="-45.0"/>
                                      </p:to>
                                    </p:set>
                                    <p:anim calcmode="lin" valueType="num">
                                      <p:cBhvr>
                                        <p:cTn id="24" dur="341" fill="hold">
                                          <p:stCondLst>
                                            <p:cond delay="341"/>
                                          </p:stCondLst>
                                        </p:cTn>
                                        <p:tgtEl>
                                          <p:spTgt spid="3">
                                            <p:bg/>
                                          </p:spTgt>
                                        </p:tgtEl>
                                        <p:attrNameLst>
                                          <p:attrName>style.rotation</p:attrName>
                                        </p:attrNameLst>
                                      </p:cBhvr>
                                      <p:tavLst>
                                        <p:tav tm="0">
                                          <p:val>
                                            <p:fltVal val="-45"/>
                                          </p:val>
                                        </p:tav>
                                        <p:tav tm="69900">
                                          <p:val>
                                            <p:fltVal val="45"/>
                                          </p:val>
                                        </p:tav>
                                        <p:tav tm="100000">
                                          <p:val>
                                            <p:fltVal val="0"/>
                                          </p:val>
                                        </p:tav>
                                      </p:tavLst>
                                    </p:anim>
                                    <p:anim calcmode="lin" valueType="num">
                                      <p:cBhvr>
                                        <p:cTn id="25" dur="341" fill="hold">
                                          <p:stCondLst>
                                            <p:cond delay="0"/>
                                          </p:stCondLst>
                                        </p:cTn>
                                        <p:tgtEl>
                                          <p:spTgt spid="3">
                                            <p:bg/>
                                          </p:spTgt>
                                        </p:tgtEl>
                                        <p:attrNameLst>
                                          <p:attrName>ppt_y</p:attrName>
                                        </p:attrNameLst>
                                      </p:cBhvr>
                                      <p:tavLst>
                                        <p:tav tm="0">
                                          <p:val>
                                            <p:strVal val="#ppt_y-1"/>
                                          </p:val>
                                        </p:tav>
                                        <p:tav tm="100000">
                                          <p:val>
                                            <p:strVal val="#ppt_y-(0.354*#ppt_w-0.172*#ppt_h)"/>
                                          </p:val>
                                        </p:tav>
                                      </p:tavLst>
                                    </p:anim>
                                    <p:anim calcmode="lin" valueType="num">
                                      <p:cBhvr>
                                        <p:cTn id="26" dur="2" decel="50000" autoRev="1" fill="hold">
                                          <p:stCondLst>
                                            <p:cond delay="341"/>
                                          </p:stCondLst>
                                        </p:cTn>
                                        <p:tgtEl>
                                          <p:spTgt spid="3">
                                            <p:bg/>
                                          </p:spTgt>
                                        </p:tgtEl>
                                        <p:attrNameLst>
                                          <p:attrName>ppt_y</p:attrName>
                                        </p:attrNameLst>
                                      </p:cBhvr>
                                      <p:tavLst>
                                        <p:tav tm="0">
                                          <p:val>
                                            <p:strVal val="#ppt_y-(0.354*#ppt_w-0.172*#ppt_h)"/>
                                          </p:val>
                                        </p:tav>
                                        <p:tav tm="100000">
                                          <p:val>
                                            <p:strVal val="#ppt_y-(0.354*#ppt_w-0.172*#ppt_h)-#ppt_h/2"/>
                                          </p:val>
                                        </p:tav>
                                      </p:tavLst>
                                    </p:anim>
                                    <p:anim calcmode="lin" valueType="num">
                                      <p:cBhvr>
                                        <p:cTn id="27" dur="1" fill="hold">
                                          <p:stCondLst>
                                            <p:cond delay="749"/>
                                          </p:stCondLst>
                                        </p:cTn>
                                        <p:tgtEl>
                                          <p:spTgt spid="3">
                                            <p:bg/>
                                          </p:spTgt>
                                        </p:tgtEl>
                                        <p:attrNameLst>
                                          <p:attrName>ppt_y</p:attrName>
                                        </p:attrNameLst>
                                      </p:cBhvr>
                                      <p:tavLst>
                                        <p:tav tm="0">
                                          <p:val>
                                            <p:strVal val="#ppt_y-(0.354*#ppt_w-0.172*#ppt_h)"/>
                                          </p:val>
                                        </p:tav>
                                        <p:tav tm="100000">
                                          <p:val>
                                            <p:strVal val="#ppt_y"/>
                                          </p:val>
                                        </p:tav>
                                      </p:tavLst>
                                    </p:anim>
                                  </p:childTnLst>
                                </p:cTn>
                              </p:par>
                              <p:par>
                                <p:cTn id="28" presetID="38" presetClass="entr" presetSubtype="0" accel="50000" fill="hold" grpId="0" nodeType="withEffect">
                                  <p:stCondLst>
                                    <p:cond delay="2500"/>
                                  </p:stCondLst>
                                  <p:iterate type="lt">
                                    <p:tmPct val="50000"/>
                                  </p:iterate>
                                  <p:childTnLst>
                                    <p:set>
                                      <p:cBhvr>
                                        <p:cTn id="29" dur="1" fill="hold">
                                          <p:stCondLst>
                                            <p:cond delay="0"/>
                                          </p:stCondLst>
                                        </p:cTn>
                                        <p:tgtEl>
                                          <p:spTgt spid="3">
                                            <p:txEl>
                                              <p:pRg st="0" end="0"/>
                                            </p:txEl>
                                          </p:spTgt>
                                        </p:tgtEl>
                                        <p:attrNameLst>
                                          <p:attrName>style.visibility</p:attrName>
                                        </p:attrNameLst>
                                      </p:cBhvr>
                                      <p:to>
                                        <p:strVal val="visible"/>
                                      </p:to>
                                    </p:set>
                                    <p:set>
                                      <p:cBhvr>
                                        <p:cTn id="30" dur="341" fill="hold">
                                          <p:stCondLst>
                                            <p:cond delay="0"/>
                                          </p:stCondLst>
                                        </p:cTn>
                                        <p:tgtEl>
                                          <p:spTgt spid="3">
                                            <p:txEl>
                                              <p:pRg st="0" end="0"/>
                                            </p:txEl>
                                          </p:spTgt>
                                        </p:tgtEl>
                                        <p:attrNameLst>
                                          <p:attrName>style.rotation</p:attrName>
                                        </p:attrNameLst>
                                      </p:cBhvr>
                                      <p:to>
                                        <p:strVal val="-45.0"/>
                                      </p:to>
                                    </p:set>
                                    <p:anim calcmode="lin" valueType="num">
                                      <p:cBhvr>
                                        <p:cTn id="31" dur="341" fill="hold">
                                          <p:stCondLst>
                                            <p:cond delay="341"/>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32" dur="341"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33" dur="2" decel="50000" autoRev="1" fill="hold">
                                          <p:stCondLst>
                                            <p:cond delay="341"/>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34" dur="1" fill="hold">
                                          <p:stCondLst>
                                            <p:cond delay="749"/>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par>
                                <p:cTn id="35" presetID="38" presetClass="entr" presetSubtype="0" accel="50000" fill="hold" grpId="0" nodeType="withEffect">
                                  <p:stCondLst>
                                    <p:cond delay="2500"/>
                                  </p:stCondLst>
                                  <p:iterate type="lt">
                                    <p:tmPct val="50000"/>
                                  </p:iterate>
                                  <p:childTnLst>
                                    <p:set>
                                      <p:cBhvr>
                                        <p:cTn id="36" dur="1" fill="hold">
                                          <p:stCondLst>
                                            <p:cond delay="0"/>
                                          </p:stCondLst>
                                        </p:cTn>
                                        <p:tgtEl>
                                          <p:spTgt spid="3">
                                            <p:txEl>
                                              <p:pRg st="1" end="1"/>
                                            </p:txEl>
                                          </p:spTgt>
                                        </p:tgtEl>
                                        <p:attrNameLst>
                                          <p:attrName>style.visibility</p:attrName>
                                        </p:attrNameLst>
                                      </p:cBhvr>
                                      <p:to>
                                        <p:strVal val="visible"/>
                                      </p:to>
                                    </p:set>
                                    <p:set>
                                      <p:cBhvr>
                                        <p:cTn id="37" dur="341" fill="hold">
                                          <p:stCondLst>
                                            <p:cond delay="0"/>
                                          </p:stCondLst>
                                        </p:cTn>
                                        <p:tgtEl>
                                          <p:spTgt spid="3">
                                            <p:txEl>
                                              <p:pRg st="1" end="1"/>
                                            </p:txEl>
                                          </p:spTgt>
                                        </p:tgtEl>
                                        <p:attrNameLst>
                                          <p:attrName>style.rotation</p:attrName>
                                        </p:attrNameLst>
                                      </p:cBhvr>
                                      <p:to>
                                        <p:strVal val="-45.0"/>
                                      </p:to>
                                    </p:set>
                                    <p:anim calcmode="lin" valueType="num">
                                      <p:cBhvr>
                                        <p:cTn id="38" dur="341" fill="hold">
                                          <p:stCondLst>
                                            <p:cond delay="341"/>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39" dur="341"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40" dur="2" decel="50000" autoRev="1" fill="hold">
                                          <p:stCondLst>
                                            <p:cond delay="341"/>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41" dur="1" fill="hold">
                                          <p:stCondLst>
                                            <p:cond delay="749"/>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par>
                                <p:cTn id="42" presetID="45" presetClass="entr" presetSubtype="0" fill="hold" nodeType="withEffect">
                                  <p:stCondLst>
                                    <p:cond delay="2500"/>
                                  </p:stCondLst>
                                  <p:childTnLst>
                                    <p:set>
                                      <p:cBhvr>
                                        <p:cTn id="43" dur="1" fill="hold">
                                          <p:stCondLst>
                                            <p:cond delay="0"/>
                                          </p:stCondLst>
                                        </p:cTn>
                                        <p:tgtEl>
                                          <p:spTgt spid="3074"/>
                                        </p:tgtEl>
                                        <p:attrNameLst>
                                          <p:attrName>style.visibility</p:attrName>
                                        </p:attrNameLst>
                                      </p:cBhvr>
                                      <p:to>
                                        <p:strVal val="visible"/>
                                      </p:to>
                                    </p:set>
                                    <p:animEffect transition="in" filter="fade">
                                      <p:cBhvr>
                                        <p:cTn id="44" dur="2000"/>
                                        <p:tgtEl>
                                          <p:spTgt spid="3074"/>
                                        </p:tgtEl>
                                      </p:cBhvr>
                                    </p:animEffect>
                                    <p:anim calcmode="lin" valueType="num">
                                      <p:cBhvr>
                                        <p:cTn id="45" dur="2000" fill="hold"/>
                                        <p:tgtEl>
                                          <p:spTgt spid="3074"/>
                                        </p:tgtEl>
                                        <p:attrNameLst>
                                          <p:attrName>ppt_w</p:attrName>
                                        </p:attrNameLst>
                                      </p:cBhvr>
                                      <p:tavLst>
                                        <p:tav tm="0" fmla="#ppt_w*sin(2.5*pi*$)">
                                          <p:val>
                                            <p:fltVal val="0"/>
                                          </p:val>
                                        </p:tav>
                                        <p:tav tm="100000">
                                          <p:val>
                                            <p:fltVal val="1"/>
                                          </p:val>
                                        </p:tav>
                                      </p:tavLst>
                                    </p:anim>
                                    <p:anim calcmode="lin" valueType="num">
                                      <p:cBhvr>
                                        <p:cTn id="46"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3F7E-D42A-49B1-BE0B-716F93579E8E}"/>
              </a:ext>
            </a:extLst>
          </p:cNvPr>
          <p:cNvSpPr>
            <a:spLocks noGrp="1"/>
          </p:cNvSpPr>
          <p:nvPr>
            <p:ph type="title"/>
          </p:nvPr>
        </p:nvSpPr>
        <p:spPr>
          <a:solidFill>
            <a:srgbClr val="FF0066"/>
          </a:solidFill>
        </p:spPr>
        <p:txBody>
          <a:bodyPr/>
          <a:lstStyle/>
          <a:p>
            <a:r>
              <a:rPr lang="bn-BD" dirty="0">
                <a:latin typeface="NikoshBAN" panose="02000000000000000000" pitchFamily="2" charset="0"/>
                <a:cs typeface="NikoshBAN" panose="02000000000000000000" pitchFamily="2" charset="0"/>
              </a:rPr>
              <a:t>     </a:t>
            </a:r>
            <a:r>
              <a:rPr lang="bn-BD" sz="5400" dirty="0">
                <a:solidFill>
                  <a:srgbClr val="003300"/>
                </a:solidFill>
                <a:latin typeface="NikoshBAN" panose="02000000000000000000" pitchFamily="2" charset="0"/>
                <a:cs typeface="NikoshBAN" panose="02000000000000000000" pitchFamily="2" charset="0"/>
              </a:rPr>
              <a:t>আজকের পাঠ শেষে শিক্ষার্থীরা </a:t>
            </a:r>
            <a:r>
              <a:rPr lang="bn-BD" dirty="0">
                <a:solidFill>
                  <a:srgbClr val="003300"/>
                </a:solidFill>
                <a:latin typeface="NikoshBAN" panose="02000000000000000000" pitchFamily="2" charset="0"/>
                <a:cs typeface="NikoshBAN" panose="02000000000000000000" pitchFamily="2" charset="0"/>
              </a:rPr>
              <a:t>-</a:t>
            </a:r>
            <a:endParaRPr lang="en-US" dirty="0">
              <a:solidFill>
                <a:srgbClr val="003300"/>
              </a:solidFill>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B178DF6D-AC19-4038-A229-EA77514A319C}"/>
              </a:ext>
            </a:extLst>
          </p:cNvPr>
          <p:cNvSpPr>
            <a:spLocks noGrp="1"/>
          </p:cNvSpPr>
          <p:nvPr>
            <p:ph idx="1"/>
          </p:nvPr>
        </p:nvSpPr>
        <p:spPr>
          <a:solidFill>
            <a:srgbClr val="003300"/>
          </a:solidFill>
        </p:spPr>
        <p:txBody>
          <a:bodyPr>
            <a:normAutofit/>
          </a:bodyPr>
          <a:lstStyle/>
          <a:p>
            <a:endParaRPr lang="bn-BD" dirty="0">
              <a:latin typeface="NikoshBAN" panose="02000000000000000000" pitchFamily="2" charset="0"/>
              <a:cs typeface="NikoshBAN" panose="02000000000000000000" pitchFamily="2" charset="0"/>
            </a:endParaRPr>
          </a:p>
          <a:p>
            <a:pPr>
              <a:buFont typeface="Wingdings" panose="05000000000000000000" pitchFamily="2" charset="2"/>
              <a:buChar char="v"/>
            </a:pPr>
            <a:r>
              <a:rPr lang="bn-BD" sz="3900" dirty="0">
                <a:solidFill>
                  <a:srgbClr val="FF0066"/>
                </a:solidFill>
                <a:latin typeface="NikoshBAN" panose="02000000000000000000" pitchFamily="2" charset="0"/>
                <a:cs typeface="NikoshBAN" panose="02000000000000000000" pitchFamily="2" charset="0"/>
              </a:rPr>
              <a:t>দান সংগঠন সমিতি কি বুঝতে পারবে। </a:t>
            </a:r>
          </a:p>
          <a:p>
            <a:pPr>
              <a:buFont typeface="Wingdings" panose="05000000000000000000" pitchFamily="2" charset="2"/>
              <a:buChar char="v"/>
            </a:pPr>
            <a:r>
              <a:rPr lang="bn-BD" sz="3900" dirty="0">
                <a:solidFill>
                  <a:srgbClr val="FF0066"/>
                </a:solidFill>
                <a:latin typeface="NikoshBAN" panose="02000000000000000000" pitchFamily="2" charset="0"/>
                <a:cs typeface="NikoshBAN" panose="02000000000000000000" pitchFamily="2" charset="0"/>
              </a:rPr>
              <a:t>দান সংগঠন সমিতির পটভূমি লিখতে পারবে। </a:t>
            </a:r>
          </a:p>
          <a:p>
            <a:pPr>
              <a:buFont typeface="Wingdings" panose="05000000000000000000" pitchFamily="2" charset="2"/>
              <a:buChar char="v"/>
            </a:pPr>
            <a:r>
              <a:rPr lang="bn-BD" sz="3900" dirty="0">
                <a:solidFill>
                  <a:srgbClr val="FF0066"/>
                </a:solidFill>
                <a:latin typeface="NikoshBAN" panose="02000000000000000000" pitchFamily="2" charset="0"/>
                <a:cs typeface="NikoshBAN" panose="02000000000000000000" pitchFamily="2" charset="0"/>
              </a:rPr>
              <a:t>দান সংগঠন সমিতির কার্যাবলি ব্যাখ্যা করতে পারবে।</a:t>
            </a:r>
          </a:p>
          <a:p>
            <a:pPr>
              <a:buFont typeface="Wingdings" panose="05000000000000000000" pitchFamily="2" charset="2"/>
              <a:buChar char="v"/>
            </a:pPr>
            <a:r>
              <a:rPr lang="bn-BD" sz="3900" dirty="0">
                <a:solidFill>
                  <a:srgbClr val="FF0066"/>
                </a:solidFill>
                <a:latin typeface="NikoshBAN" panose="02000000000000000000" pitchFamily="2" charset="0"/>
                <a:cs typeface="NikoshBAN" panose="02000000000000000000" pitchFamily="2" charset="0"/>
              </a:rPr>
              <a:t>সমাজকর্মের বিকাশে দান সংগঠন সমিতির অবদান বিশ্লেষণ করতে পারবে । </a:t>
            </a:r>
          </a:p>
        </p:txBody>
      </p:sp>
    </p:spTree>
    <p:extLst>
      <p:ext uri="{BB962C8B-B14F-4D97-AF65-F5344CB8AC3E}">
        <p14:creationId xmlns:p14="http://schemas.microsoft.com/office/powerpoint/2010/main" val="2775393091"/>
      </p:ext>
    </p:extLst>
  </p:cSld>
  <p:clrMapOvr>
    <a:masterClrMapping/>
  </p:clrMapOvr>
  <mc:AlternateContent xmlns:mc="http://schemas.openxmlformats.org/markup-compatibility/2006">
    <mc:Choice xmlns:p14="http://schemas.microsoft.com/office/powerpoint/2010/main" Requires="p14">
      <p:transition spd="slow" p14:dur="30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38" presetClass="entr" presetSubtype="0" accel="50000" fill="hold" grpId="0" nodeType="withEffect">
                                  <p:stCondLst>
                                    <p:cond delay="1000"/>
                                  </p:stCondLst>
                                  <p:iterate type="lt">
                                    <p:tmPct val="50000"/>
                                  </p:iterate>
                                  <p:childTnLst>
                                    <p:set>
                                      <p:cBhvr>
                                        <p:cTn id="11" dur="1" fill="hold">
                                          <p:stCondLst>
                                            <p:cond delay="0"/>
                                          </p:stCondLst>
                                        </p:cTn>
                                        <p:tgtEl>
                                          <p:spTgt spid="3">
                                            <p:bg/>
                                          </p:spTgt>
                                        </p:tgtEl>
                                        <p:attrNameLst>
                                          <p:attrName>style.visibility</p:attrName>
                                        </p:attrNameLst>
                                      </p:cBhvr>
                                      <p:to>
                                        <p:strVal val="visible"/>
                                      </p:to>
                                    </p:set>
                                    <p:set>
                                      <p:cBhvr>
                                        <p:cTn id="12" dur="910" fill="hold">
                                          <p:stCondLst>
                                            <p:cond delay="0"/>
                                          </p:stCondLst>
                                        </p:cTn>
                                        <p:tgtEl>
                                          <p:spTgt spid="3">
                                            <p:bg/>
                                          </p:spTgt>
                                        </p:tgtEl>
                                        <p:attrNameLst>
                                          <p:attrName>style.rotation</p:attrName>
                                        </p:attrNameLst>
                                      </p:cBhvr>
                                      <p:to>
                                        <p:strVal val="-45.0"/>
                                      </p:to>
                                    </p:set>
                                    <p:anim calcmode="lin" valueType="num">
                                      <p:cBhvr>
                                        <p:cTn id="13" dur="910" fill="hold">
                                          <p:stCondLst>
                                            <p:cond delay="910"/>
                                          </p:stCondLst>
                                        </p:cTn>
                                        <p:tgtEl>
                                          <p:spTgt spid="3">
                                            <p:bg/>
                                          </p:spTgt>
                                        </p:tgtEl>
                                        <p:attrNameLst>
                                          <p:attrName>style.rotation</p:attrName>
                                        </p:attrNameLst>
                                      </p:cBhvr>
                                      <p:tavLst>
                                        <p:tav tm="0">
                                          <p:val>
                                            <p:fltVal val="-45"/>
                                          </p:val>
                                        </p:tav>
                                        <p:tav tm="69900">
                                          <p:val>
                                            <p:fltVal val="45"/>
                                          </p:val>
                                        </p:tav>
                                        <p:tav tm="100000">
                                          <p:val>
                                            <p:fltVal val="0"/>
                                          </p:val>
                                        </p:tav>
                                      </p:tavLst>
                                    </p:anim>
                                    <p:anim calcmode="lin" valueType="num">
                                      <p:cBhvr>
                                        <p:cTn id="14" dur="910" fill="hold">
                                          <p:stCondLst>
                                            <p:cond delay="0"/>
                                          </p:stCondLst>
                                        </p:cTn>
                                        <p:tgtEl>
                                          <p:spTgt spid="3">
                                            <p:bg/>
                                          </p:spTgt>
                                        </p:tgtEl>
                                        <p:attrNameLst>
                                          <p:attrName>ppt_y</p:attrName>
                                        </p:attrNameLst>
                                      </p:cBhvr>
                                      <p:tavLst>
                                        <p:tav tm="0">
                                          <p:val>
                                            <p:strVal val="#ppt_y-1"/>
                                          </p:val>
                                        </p:tav>
                                        <p:tav tm="100000">
                                          <p:val>
                                            <p:strVal val="#ppt_y-(0.354*#ppt_w-0.172*#ppt_h)"/>
                                          </p:val>
                                        </p:tav>
                                      </p:tavLst>
                                    </p:anim>
                                    <p:anim calcmode="lin" valueType="num">
                                      <p:cBhvr>
                                        <p:cTn id="15" dur="312" decel="50000" autoRev="1" fill="hold">
                                          <p:stCondLst>
                                            <p:cond delay="910"/>
                                          </p:stCondLst>
                                        </p:cTn>
                                        <p:tgtEl>
                                          <p:spTgt spid="3">
                                            <p:bg/>
                                          </p:spTgt>
                                        </p:tgtEl>
                                        <p:attrNameLst>
                                          <p:attrName>ppt_y</p:attrName>
                                        </p:attrNameLst>
                                      </p:cBhvr>
                                      <p:tavLst>
                                        <p:tav tm="0">
                                          <p:val>
                                            <p:strVal val="#ppt_y-(0.354*#ppt_w-0.172*#ppt_h)"/>
                                          </p:val>
                                        </p:tav>
                                        <p:tav tm="100000">
                                          <p:val>
                                            <p:strVal val="#ppt_y-(0.354*#ppt_w-0.172*#ppt_h)-#ppt_h/2"/>
                                          </p:val>
                                        </p:tav>
                                      </p:tavLst>
                                    </p:anim>
                                    <p:anim calcmode="lin" valueType="num">
                                      <p:cBhvr>
                                        <p:cTn id="16" dur="272" fill="hold">
                                          <p:stCondLst>
                                            <p:cond delay="1728"/>
                                          </p:stCondLst>
                                        </p:cTn>
                                        <p:tgtEl>
                                          <p:spTgt spid="3">
                                            <p:bg/>
                                          </p:spTgt>
                                        </p:tgtEl>
                                        <p:attrNameLst>
                                          <p:attrName>ppt_y</p:attrName>
                                        </p:attrNameLst>
                                      </p:cBhvr>
                                      <p:tavLst>
                                        <p:tav tm="0">
                                          <p:val>
                                            <p:strVal val="#ppt_y-(0.354*#ppt_w-0.172*#ppt_h)"/>
                                          </p:val>
                                        </p:tav>
                                        <p:tav tm="100000">
                                          <p:val>
                                            <p:strVal val="#ppt_y"/>
                                          </p:val>
                                        </p:tav>
                                      </p:tavLst>
                                    </p:anim>
                                  </p:childTnLst>
                                </p:cTn>
                              </p:par>
                              <p:par>
                                <p:cTn id="17" presetID="38" presetClass="entr" presetSubtype="0" accel="50000" fill="hold" grpId="0" nodeType="withEffect">
                                  <p:stCondLst>
                                    <p:cond delay="1000"/>
                                  </p:stCondLst>
                                  <p:iterate type="lt">
                                    <p:tmPct val="50000"/>
                                  </p:iterate>
                                  <p:childTnLst>
                                    <p:set>
                                      <p:cBhvr>
                                        <p:cTn id="18" dur="1" fill="hold">
                                          <p:stCondLst>
                                            <p:cond delay="0"/>
                                          </p:stCondLst>
                                        </p:cTn>
                                        <p:tgtEl>
                                          <p:spTgt spid="3">
                                            <p:txEl>
                                              <p:pRg st="1" end="1"/>
                                            </p:txEl>
                                          </p:spTgt>
                                        </p:tgtEl>
                                        <p:attrNameLst>
                                          <p:attrName>style.visibility</p:attrName>
                                        </p:attrNameLst>
                                      </p:cBhvr>
                                      <p:to>
                                        <p:strVal val="visible"/>
                                      </p:to>
                                    </p:set>
                                    <p:set>
                                      <p:cBhvr>
                                        <p:cTn id="19" dur="910" fill="hold">
                                          <p:stCondLst>
                                            <p:cond delay="0"/>
                                          </p:stCondLst>
                                        </p:cTn>
                                        <p:tgtEl>
                                          <p:spTgt spid="3">
                                            <p:txEl>
                                              <p:pRg st="1" end="1"/>
                                            </p:txEl>
                                          </p:spTgt>
                                        </p:tgtEl>
                                        <p:attrNameLst>
                                          <p:attrName>style.rotation</p:attrName>
                                        </p:attrNameLst>
                                      </p:cBhvr>
                                      <p:to>
                                        <p:strVal val="-45.0"/>
                                      </p:to>
                                    </p:set>
                                    <p:anim calcmode="lin" valueType="num">
                                      <p:cBhvr>
                                        <p:cTn id="20" dur="910" fill="hold">
                                          <p:stCondLst>
                                            <p:cond delay="910"/>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1" dur="910"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22" dur="312" decel="50000" autoRev="1" fill="hold">
                                          <p:stCondLst>
                                            <p:cond delay="910"/>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3" dur="272" fill="hold">
                                          <p:stCondLst>
                                            <p:cond delay="1728"/>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par>
                                <p:cTn id="24" presetID="38" presetClass="entr" presetSubtype="0" accel="50000" fill="hold" grpId="0" nodeType="withEffect">
                                  <p:stCondLst>
                                    <p:cond delay="1000"/>
                                  </p:stCondLst>
                                  <p:iterate type="lt">
                                    <p:tmPct val="50000"/>
                                  </p:iterate>
                                  <p:childTnLst>
                                    <p:set>
                                      <p:cBhvr>
                                        <p:cTn id="25" dur="1" fill="hold">
                                          <p:stCondLst>
                                            <p:cond delay="0"/>
                                          </p:stCondLst>
                                        </p:cTn>
                                        <p:tgtEl>
                                          <p:spTgt spid="3">
                                            <p:txEl>
                                              <p:pRg st="2" end="2"/>
                                            </p:txEl>
                                          </p:spTgt>
                                        </p:tgtEl>
                                        <p:attrNameLst>
                                          <p:attrName>style.visibility</p:attrName>
                                        </p:attrNameLst>
                                      </p:cBhvr>
                                      <p:to>
                                        <p:strVal val="visible"/>
                                      </p:to>
                                    </p:set>
                                    <p:set>
                                      <p:cBhvr>
                                        <p:cTn id="26" dur="910" fill="hold">
                                          <p:stCondLst>
                                            <p:cond delay="0"/>
                                          </p:stCondLst>
                                        </p:cTn>
                                        <p:tgtEl>
                                          <p:spTgt spid="3">
                                            <p:txEl>
                                              <p:pRg st="2" end="2"/>
                                            </p:txEl>
                                          </p:spTgt>
                                        </p:tgtEl>
                                        <p:attrNameLst>
                                          <p:attrName>style.rotation</p:attrName>
                                        </p:attrNameLst>
                                      </p:cBhvr>
                                      <p:to>
                                        <p:strVal val="-45.0"/>
                                      </p:to>
                                    </p:set>
                                    <p:anim calcmode="lin" valueType="num">
                                      <p:cBhvr>
                                        <p:cTn id="27" dur="910" fill="hold">
                                          <p:stCondLst>
                                            <p:cond delay="910"/>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8" dur="910"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29" dur="312" decel="50000" autoRev="1" fill="hold">
                                          <p:stCondLst>
                                            <p:cond delay="910"/>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30" dur="272" fill="hold">
                                          <p:stCondLst>
                                            <p:cond delay="1728"/>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par>
                                <p:cTn id="31" presetID="38" presetClass="entr" presetSubtype="0" accel="50000" fill="hold" grpId="0" nodeType="withEffect">
                                  <p:stCondLst>
                                    <p:cond delay="1000"/>
                                  </p:stCondLst>
                                  <p:iterate type="lt">
                                    <p:tmPct val="50000"/>
                                  </p:iterate>
                                  <p:childTnLst>
                                    <p:set>
                                      <p:cBhvr>
                                        <p:cTn id="32" dur="1" fill="hold">
                                          <p:stCondLst>
                                            <p:cond delay="0"/>
                                          </p:stCondLst>
                                        </p:cTn>
                                        <p:tgtEl>
                                          <p:spTgt spid="3">
                                            <p:txEl>
                                              <p:pRg st="3" end="3"/>
                                            </p:txEl>
                                          </p:spTgt>
                                        </p:tgtEl>
                                        <p:attrNameLst>
                                          <p:attrName>style.visibility</p:attrName>
                                        </p:attrNameLst>
                                      </p:cBhvr>
                                      <p:to>
                                        <p:strVal val="visible"/>
                                      </p:to>
                                    </p:set>
                                    <p:set>
                                      <p:cBhvr>
                                        <p:cTn id="33" dur="910" fill="hold">
                                          <p:stCondLst>
                                            <p:cond delay="0"/>
                                          </p:stCondLst>
                                        </p:cTn>
                                        <p:tgtEl>
                                          <p:spTgt spid="3">
                                            <p:txEl>
                                              <p:pRg st="3" end="3"/>
                                            </p:txEl>
                                          </p:spTgt>
                                        </p:tgtEl>
                                        <p:attrNameLst>
                                          <p:attrName>style.rotation</p:attrName>
                                        </p:attrNameLst>
                                      </p:cBhvr>
                                      <p:to>
                                        <p:strVal val="-45.0"/>
                                      </p:to>
                                    </p:set>
                                    <p:anim calcmode="lin" valueType="num">
                                      <p:cBhvr>
                                        <p:cTn id="34" dur="910" fill="hold">
                                          <p:stCondLst>
                                            <p:cond delay="910"/>
                                          </p:stCondLst>
                                        </p:cTn>
                                        <p:tgtEl>
                                          <p:spTgt spid="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35" dur="910" fill="hold">
                                          <p:stCondLst>
                                            <p:cond delay="0"/>
                                          </p:stCondLst>
                                        </p:cTn>
                                        <p:tgtEl>
                                          <p:spTgt spid="3">
                                            <p:txEl>
                                              <p:pRg st="3" end="3"/>
                                            </p:txEl>
                                          </p:spTgt>
                                        </p:tgtEl>
                                        <p:attrNameLst>
                                          <p:attrName>ppt_y</p:attrName>
                                        </p:attrNameLst>
                                      </p:cBhvr>
                                      <p:tavLst>
                                        <p:tav tm="0">
                                          <p:val>
                                            <p:strVal val="#ppt_y-1"/>
                                          </p:val>
                                        </p:tav>
                                        <p:tav tm="100000">
                                          <p:val>
                                            <p:strVal val="#ppt_y-(0.354*#ppt_w-0.172*#ppt_h)"/>
                                          </p:val>
                                        </p:tav>
                                      </p:tavLst>
                                    </p:anim>
                                    <p:anim calcmode="lin" valueType="num">
                                      <p:cBhvr>
                                        <p:cTn id="36" dur="312" decel="50000" autoRev="1" fill="hold">
                                          <p:stCondLst>
                                            <p:cond delay="910"/>
                                          </p:stCondLst>
                                        </p:cTn>
                                        <p:tgtEl>
                                          <p:spTgt spid="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37" dur="272" fill="hold">
                                          <p:stCondLst>
                                            <p:cond delay="1728"/>
                                          </p:stCondLst>
                                        </p:cTn>
                                        <p:tgtEl>
                                          <p:spTgt spid="3">
                                            <p:txEl>
                                              <p:pRg st="3" end="3"/>
                                            </p:txEl>
                                          </p:spTgt>
                                        </p:tgtEl>
                                        <p:attrNameLst>
                                          <p:attrName>ppt_y</p:attrName>
                                        </p:attrNameLst>
                                      </p:cBhvr>
                                      <p:tavLst>
                                        <p:tav tm="0">
                                          <p:val>
                                            <p:strVal val="#ppt_y-(0.354*#ppt_w-0.172*#ppt_h)"/>
                                          </p:val>
                                        </p:tav>
                                        <p:tav tm="100000">
                                          <p:val>
                                            <p:strVal val="#ppt_y"/>
                                          </p:val>
                                        </p:tav>
                                      </p:tavLst>
                                    </p:anim>
                                  </p:childTnLst>
                                </p:cTn>
                              </p:par>
                              <p:par>
                                <p:cTn id="38" presetID="38" presetClass="entr" presetSubtype="0" accel="50000" fill="hold" grpId="0" nodeType="withEffect">
                                  <p:stCondLst>
                                    <p:cond delay="1000"/>
                                  </p:stCondLst>
                                  <p:iterate type="lt">
                                    <p:tmPct val="50000"/>
                                  </p:iterate>
                                  <p:childTnLst>
                                    <p:set>
                                      <p:cBhvr>
                                        <p:cTn id="39" dur="1" fill="hold">
                                          <p:stCondLst>
                                            <p:cond delay="0"/>
                                          </p:stCondLst>
                                        </p:cTn>
                                        <p:tgtEl>
                                          <p:spTgt spid="3">
                                            <p:txEl>
                                              <p:pRg st="4" end="4"/>
                                            </p:txEl>
                                          </p:spTgt>
                                        </p:tgtEl>
                                        <p:attrNameLst>
                                          <p:attrName>style.visibility</p:attrName>
                                        </p:attrNameLst>
                                      </p:cBhvr>
                                      <p:to>
                                        <p:strVal val="visible"/>
                                      </p:to>
                                    </p:set>
                                    <p:set>
                                      <p:cBhvr>
                                        <p:cTn id="40" dur="910" fill="hold">
                                          <p:stCondLst>
                                            <p:cond delay="0"/>
                                          </p:stCondLst>
                                        </p:cTn>
                                        <p:tgtEl>
                                          <p:spTgt spid="3">
                                            <p:txEl>
                                              <p:pRg st="4" end="4"/>
                                            </p:txEl>
                                          </p:spTgt>
                                        </p:tgtEl>
                                        <p:attrNameLst>
                                          <p:attrName>style.rotation</p:attrName>
                                        </p:attrNameLst>
                                      </p:cBhvr>
                                      <p:to>
                                        <p:strVal val="-45.0"/>
                                      </p:to>
                                    </p:set>
                                    <p:anim calcmode="lin" valueType="num">
                                      <p:cBhvr>
                                        <p:cTn id="41" dur="910" fill="hold">
                                          <p:stCondLst>
                                            <p:cond delay="910"/>
                                          </p:stCondLst>
                                        </p:cTn>
                                        <p:tgtEl>
                                          <p:spTgt spid="3">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42" dur="910" fill="hold">
                                          <p:stCondLst>
                                            <p:cond delay="0"/>
                                          </p:stCondLst>
                                        </p:cTn>
                                        <p:tgtEl>
                                          <p:spTgt spid="3">
                                            <p:txEl>
                                              <p:pRg st="4" end="4"/>
                                            </p:txEl>
                                          </p:spTgt>
                                        </p:tgtEl>
                                        <p:attrNameLst>
                                          <p:attrName>ppt_y</p:attrName>
                                        </p:attrNameLst>
                                      </p:cBhvr>
                                      <p:tavLst>
                                        <p:tav tm="0">
                                          <p:val>
                                            <p:strVal val="#ppt_y-1"/>
                                          </p:val>
                                        </p:tav>
                                        <p:tav tm="100000">
                                          <p:val>
                                            <p:strVal val="#ppt_y-(0.354*#ppt_w-0.172*#ppt_h)"/>
                                          </p:val>
                                        </p:tav>
                                      </p:tavLst>
                                    </p:anim>
                                    <p:anim calcmode="lin" valueType="num">
                                      <p:cBhvr>
                                        <p:cTn id="43" dur="312" decel="50000" autoRev="1" fill="hold">
                                          <p:stCondLst>
                                            <p:cond delay="910"/>
                                          </p:stCondLst>
                                        </p:cTn>
                                        <p:tgtEl>
                                          <p:spTgt spid="3">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44" dur="272" fill="hold">
                                          <p:stCondLst>
                                            <p:cond delay="1728"/>
                                          </p:stCondLst>
                                        </p:cTn>
                                        <p:tgtEl>
                                          <p:spTgt spid="3">
                                            <p:txEl>
                                              <p:pRg st="4" end="4"/>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3F7E-D42A-49B1-BE0B-716F93579E8E}"/>
              </a:ext>
            </a:extLst>
          </p:cNvPr>
          <p:cNvSpPr>
            <a:spLocks noGrp="1"/>
          </p:cNvSpPr>
          <p:nvPr>
            <p:ph type="title"/>
          </p:nvPr>
        </p:nvSpPr>
        <p:spPr>
          <a:xfrm>
            <a:off x="450575" y="365125"/>
            <a:ext cx="11370364" cy="1325563"/>
          </a:xfrm>
          <a:solidFill>
            <a:srgbClr val="FF0066"/>
          </a:solidFill>
        </p:spPr>
        <p:txBody>
          <a:bodyPr/>
          <a:lstStyle/>
          <a:p>
            <a:r>
              <a:rPr lang="bn-BD" sz="4800" dirty="0">
                <a:solidFill>
                  <a:srgbClr val="003300"/>
                </a:solidFill>
                <a:latin typeface="NikoshBAN" panose="02000000000000000000" pitchFamily="2" charset="0"/>
                <a:cs typeface="NikoshBAN" panose="02000000000000000000" pitchFamily="2" charset="0"/>
              </a:rPr>
              <a:t>      </a:t>
            </a:r>
            <a:r>
              <a:rPr lang="bn-BD" sz="5400" dirty="0">
                <a:solidFill>
                  <a:srgbClr val="003300"/>
                </a:solidFill>
                <a:latin typeface="NikoshBAN" panose="02000000000000000000" pitchFamily="2" charset="0"/>
                <a:cs typeface="NikoshBAN" panose="02000000000000000000" pitchFamily="2" charset="0"/>
              </a:rPr>
              <a:t>দান সংগঠন সমিতি কি? </a:t>
            </a:r>
            <a:endParaRPr lang="en-US" dirty="0">
              <a:solidFill>
                <a:srgbClr val="003300"/>
              </a:solidFill>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B178DF6D-AC19-4038-A229-EA77514A319C}"/>
              </a:ext>
            </a:extLst>
          </p:cNvPr>
          <p:cNvSpPr>
            <a:spLocks noGrp="1"/>
          </p:cNvSpPr>
          <p:nvPr>
            <p:ph idx="1"/>
          </p:nvPr>
        </p:nvSpPr>
        <p:spPr>
          <a:xfrm>
            <a:off x="371061" y="1873906"/>
            <a:ext cx="11370364" cy="4351338"/>
          </a:xfrm>
          <a:solidFill>
            <a:srgbClr val="003300"/>
          </a:solidFill>
        </p:spPr>
        <p:txBody>
          <a:bodyPr>
            <a:normAutofit/>
          </a:bodyPr>
          <a:lstStyle/>
          <a:p>
            <a:pPr marL="0" indent="0">
              <a:buNone/>
            </a:pPr>
            <a:endParaRPr lang="bn-BD" dirty="0">
              <a:solidFill>
                <a:srgbClr val="FF0066"/>
              </a:solidFill>
              <a:latin typeface="NikoshBAN" panose="02000000000000000000" pitchFamily="2" charset="0"/>
              <a:cs typeface="NikoshBAN" panose="02000000000000000000" pitchFamily="2" charset="0"/>
            </a:endParaRPr>
          </a:p>
          <a:p>
            <a:pPr marL="0" indent="0">
              <a:buNone/>
            </a:pPr>
            <a:r>
              <a:rPr lang="bn-BD" sz="3200" dirty="0">
                <a:solidFill>
                  <a:srgbClr val="FF0066"/>
                </a:solidFill>
                <a:latin typeface="NikoshBAN" panose="02000000000000000000" pitchFamily="2" charset="0"/>
                <a:cs typeface="NikoshBAN" panose="02000000000000000000" pitchFamily="2" charset="0"/>
              </a:rPr>
              <a:t>দান সংগঠন সমিতি বা (COS) হচ্ছে বিভিন্ন সামাজিক সমস্যা</a:t>
            </a:r>
          </a:p>
          <a:p>
            <a:pPr marL="0" indent="0">
              <a:buNone/>
            </a:pPr>
            <a:r>
              <a:rPr lang="bn-BD" sz="3200" dirty="0">
                <a:solidFill>
                  <a:srgbClr val="FF0066"/>
                </a:solidFill>
                <a:latin typeface="NikoshBAN" panose="02000000000000000000" pitchFamily="2" charset="0"/>
                <a:cs typeface="NikoshBAN" panose="02000000000000000000" pitchFamily="2" charset="0"/>
              </a:rPr>
              <a:t>সমাধান,দরিদ্রদের অসহায় অবস্থার উন্নয়ন ও সামাজিক উন্নয়নে</a:t>
            </a:r>
          </a:p>
          <a:p>
            <a:pPr marL="0" indent="0">
              <a:buNone/>
            </a:pPr>
            <a:r>
              <a:rPr lang="bn-BD" sz="3200" dirty="0">
                <a:solidFill>
                  <a:srgbClr val="FF0066"/>
                </a:solidFill>
                <a:latin typeface="NikoshBAN" panose="02000000000000000000" pitchFamily="2" charset="0"/>
                <a:cs typeface="NikoshBAN" panose="02000000000000000000" pitchFamily="2" charset="0"/>
              </a:rPr>
              <a:t>গঠিত ইংল্যান্ড ও আমেরিকার এক সমাজসেবামূলক প্রতিষ্ঠান।</a:t>
            </a:r>
          </a:p>
          <a:p>
            <a:pPr marL="0" indent="0">
              <a:buNone/>
            </a:pPr>
            <a:r>
              <a:rPr lang="bn-BD" sz="3200" dirty="0">
                <a:solidFill>
                  <a:srgbClr val="FF0066"/>
                </a:solidFill>
                <a:latin typeface="NikoshBAN" panose="02000000000000000000" pitchFamily="2" charset="0"/>
                <a:cs typeface="NikoshBAN" panose="02000000000000000000" pitchFamily="2" charset="0"/>
              </a:rPr>
              <a:t>লন্ডনে ১৮৬৯ সালে এবং নিউইয়র্কের বাফেলোতে ১৮৭৭ সালে </a:t>
            </a:r>
          </a:p>
          <a:p>
            <a:pPr marL="0" indent="0">
              <a:buNone/>
            </a:pPr>
            <a:r>
              <a:rPr lang="bn-BD" sz="3200" dirty="0">
                <a:solidFill>
                  <a:srgbClr val="FF0066"/>
                </a:solidFill>
                <a:latin typeface="NikoshBAN" panose="02000000000000000000" pitchFamily="2" charset="0"/>
                <a:cs typeface="NikoshBAN" panose="02000000000000000000" pitchFamily="2" charset="0"/>
              </a:rPr>
              <a:t>সর্ব প্রথম COS প্রতিষ্ঠিত হয়। </a:t>
            </a:r>
            <a:endParaRPr lang="en-US" dirty="0">
              <a:solidFill>
                <a:srgbClr val="FF0066"/>
              </a:solidFill>
              <a:latin typeface="NikoshBAN" panose="02000000000000000000" pitchFamily="2" charset="0"/>
              <a:cs typeface="NikoshBAN" panose="02000000000000000000" pitchFamily="2" charset="0"/>
            </a:endParaRPr>
          </a:p>
        </p:txBody>
      </p:sp>
      <p:pic>
        <p:nvPicPr>
          <p:cNvPr id="4098" name="Picture 2" descr="A Short History of Social Work: The Roots of Your Profession – MSW Careers">
            <a:extLst>
              <a:ext uri="{FF2B5EF4-FFF2-40B4-BE49-F238E27FC236}">
                <a16:creationId xmlns:a16="http://schemas.microsoft.com/office/drawing/2014/main" id="{80EF7C17-8637-4448-9B5C-E6927A90B4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9357" y="1825626"/>
            <a:ext cx="3551582" cy="4399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923363"/>
      </p:ext>
    </p:extLst>
  </p:cSld>
  <p:clrMapOvr>
    <a:masterClrMapping/>
  </p:clrMapOvr>
  <mc:AlternateContent xmlns:mc="http://schemas.openxmlformats.org/markup-compatibility/2006">
    <mc:Choice xmlns:p14="http://schemas.microsoft.com/office/powerpoint/2010/main" Requires="p14">
      <p:transition spd="slow" p14:dur="20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26" presetClass="entr" presetSubtype="0" fill="hold" grpId="0" nodeType="withEffect">
                                  <p:stCondLst>
                                    <p:cond delay="1750"/>
                                  </p:stCondLst>
                                  <p:childTnLst>
                                    <p:set>
                                      <p:cBhvr>
                                        <p:cTn id="9" dur="1" fill="hold">
                                          <p:stCondLst>
                                            <p:cond delay="0"/>
                                          </p:stCondLst>
                                        </p:cTn>
                                        <p:tgtEl>
                                          <p:spTgt spid="3">
                                            <p:bg/>
                                          </p:spTgt>
                                        </p:tgtEl>
                                        <p:attrNameLst>
                                          <p:attrName>style.visibility</p:attrName>
                                        </p:attrNameLst>
                                      </p:cBhvr>
                                      <p:to>
                                        <p:strVal val="visible"/>
                                      </p:to>
                                    </p:set>
                                    <p:animEffect transition="in" filter="wipe(down)">
                                      <p:cBhvr>
                                        <p:cTn id="10" dur="580">
                                          <p:stCondLst>
                                            <p:cond delay="0"/>
                                          </p:stCondLst>
                                        </p:cTn>
                                        <p:tgtEl>
                                          <p:spTgt spid="3">
                                            <p:bg/>
                                          </p:spTgt>
                                        </p:tgtEl>
                                      </p:cBhvr>
                                    </p:animEffect>
                                    <p:anim calcmode="lin" valueType="num">
                                      <p:cBhvr>
                                        <p:cTn id="11"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6" dur="26">
                                          <p:stCondLst>
                                            <p:cond delay="650"/>
                                          </p:stCondLst>
                                        </p:cTn>
                                        <p:tgtEl>
                                          <p:spTgt spid="3">
                                            <p:bg/>
                                          </p:spTgt>
                                        </p:tgtEl>
                                      </p:cBhvr>
                                      <p:to x="100000" y="60000"/>
                                    </p:animScale>
                                    <p:animScale>
                                      <p:cBhvr>
                                        <p:cTn id="17" dur="166" decel="50000">
                                          <p:stCondLst>
                                            <p:cond delay="676"/>
                                          </p:stCondLst>
                                        </p:cTn>
                                        <p:tgtEl>
                                          <p:spTgt spid="3">
                                            <p:bg/>
                                          </p:spTgt>
                                        </p:tgtEl>
                                      </p:cBhvr>
                                      <p:to x="100000" y="100000"/>
                                    </p:animScale>
                                    <p:animScale>
                                      <p:cBhvr>
                                        <p:cTn id="18" dur="26">
                                          <p:stCondLst>
                                            <p:cond delay="1312"/>
                                          </p:stCondLst>
                                        </p:cTn>
                                        <p:tgtEl>
                                          <p:spTgt spid="3">
                                            <p:bg/>
                                          </p:spTgt>
                                        </p:tgtEl>
                                      </p:cBhvr>
                                      <p:to x="100000" y="80000"/>
                                    </p:animScale>
                                    <p:animScale>
                                      <p:cBhvr>
                                        <p:cTn id="19" dur="166" decel="50000">
                                          <p:stCondLst>
                                            <p:cond delay="1338"/>
                                          </p:stCondLst>
                                        </p:cTn>
                                        <p:tgtEl>
                                          <p:spTgt spid="3">
                                            <p:bg/>
                                          </p:spTgt>
                                        </p:tgtEl>
                                      </p:cBhvr>
                                      <p:to x="100000" y="100000"/>
                                    </p:animScale>
                                    <p:animScale>
                                      <p:cBhvr>
                                        <p:cTn id="20" dur="26">
                                          <p:stCondLst>
                                            <p:cond delay="1642"/>
                                          </p:stCondLst>
                                        </p:cTn>
                                        <p:tgtEl>
                                          <p:spTgt spid="3">
                                            <p:bg/>
                                          </p:spTgt>
                                        </p:tgtEl>
                                      </p:cBhvr>
                                      <p:to x="100000" y="90000"/>
                                    </p:animScale>
                                    <p:animScale>
                                      <p:cBhvr>
                                        <p:cTn id="21" dur="166" decel="50000">
                                          <p:stCondLst>
                                            <p:cond delay="1668"/>
                                          </p:stCondLst>
                                        </p:cTn>
                                        <p:tgtEl>
                                          <p:spTgt spid="3">
                                            <p:bg/>
                                          </p:spTgt>
                                        </p:tgtEl>
                                      </p:cBhvr>
                                      <p:to x="100000" y="100000"/>
                                    </p:animScale>
                                    <p:animScale>
                                      <p:cBhvr>
                                        <p:cTn id="22" dur="26">
                                          <p:stCondLst>
                                            <p:cond delay="1808"/>
                                          </p:stCondLst>
                                        </p:cTn>
                                        <p:tgtEl>
                                          <p:spTgt spid="3">
                                            <p:bg/>
                                          </p:spTgt>
                                        </p:tgtEl>
                                      </p:cBhvr>
                                      <p:to x="100000" y="95000"/>
                                    </p:animScale>
                                    <p:animScale>
                                      <p:cBhvr>
                                        <p:cTn id="23" dur="166" decel="50000">
                                          <p:stCondLst>
                                            <p:cond delay="1834"/>
                                          </p:stCondLst>
                                        </p:cTn>
                                        <p:tgtEl>
                                          <p:spTgt spid="3">
                                            <p:bg/>
                                          </p:spTgt>
                                        </p:tgtEl>
                                      </p:cBhvr>
                                      <p:to x="100000" y="100000"/>
                                    </p:animScale>
                                  </p:childTnLst>
                                </p:cTn>
                              </p:par>
                              <p:par>
                                <p:cTn id="24" presetID="26" presetClass="entr" presetSubtype="0" fill="hold" grpId="0" nodeType="withEffect">
                                  <p:stCondLst>
                                    <p:cond delay="175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down)">
                                      <p:cBhvr>
                                        <p:cTn id="26" dur="580">
                                          <p:stCondLst>
                                            <p:cond delay="0"/>
                                          </p:stCondLst>
                                        </p:cTn>
                                        <p:tgtEl>
                                          <p:spTgt spid="3">
                                            <p:txEl>
                                              <p:pRg st="1" end="1"/>
                                            </p:txEl>
                                          </p:spTgt>
                                        </p:tgtEl>
                                      </p:cBhvr>
                                    </p:animEffect>
                                    <p:anim calcmode="lin" valueType="num">
                                      <p:cBhvr>
                                        <p:cTn id="27"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xEl>
                                              <p:pRg st="1" end="1"/>
                                            </p:txEl>
                                          </p:spTgt>
                                        </p:tgtEl>
                                      </p:cBhvr>
                                      <p:to x="100000" y="60000"/>
                                    </p:animScale>
                                    <p:animScale>
                                      <p:cBhvr>
                                        <p:cTn id="33" dur="166" decel="50000">
                                          <p:stCondLst>
                                            <p:cond delay="676"/>
                                          </p:stCondLst>
                                        </p:cTn>
                                        <p:tgtEl>
                                          <p:spTgt spid="3">
                                            <p:txEl>
                                              <p:pRg st="1" end="1"/>
                                            </p:txEl>
                                          </p:spTgt>
                                        </p:tgtEl>
                                      </p:cBhvr>
                                      <p:to x="100000" y="100000"/>
                                    </p:animScale>
                                    <p:animScale>
                                      <p:cBhvr>
                                        <p:cTn id="34" dur="26">
                                          <p:stCondLst>
                                            <p:cond delay="1312"/>
                                          </p:stCondLst>
                                        </p:cTn>
                                        <p:tgtEl>
                                          <p:spTgt spid="3">
                                            <p:txEl>
                                              <p:pRg st="1" end="1"/>
                                            </p:txEl>
                                          </p:spTgt>
                                        </p:tgtEl>
                                      </p:cBhvr>
                                      <p:to x="100000" y="80000"/>
                                    </p:animScale>
                                    <p:animScale>
                                      <p:cBhvr>
                                        <p:cTn id="35" dur="166" decel="50000">
                                          <p:stCondLst>
                                            <p:cond delay="1338"/>
                                          </p:stCondLst>
                                        </p:cTn>
                                        <p:tgtEl>
                                          <p:spTgt spid="3">
                                            <p:txEl>
                                              <p:pRg st="1" end="1"/>
                                            </p:txEl>
                                          </p:spTgt>
                                        </p:tgtEl>
                                      </p:cBhvr>
                                      <p:to x="100000" y="100000"/>
                                    </p:animScale>
                                    <p:animScale>
                                      <p:cBhvr>
                                        <p:cTn id="36" dur="26">
                                          <p:stCondLst>
                                            <p:cond delay="1642"/>
                                          </p:stCondLst>
                                        </p:cTn>
                                        <p:tgtEl>
                                          <p:spTgt spid="3">
                                            <p:txEl>
                                              <p:pRg st="1" end="1"/>
                                            </p:txEl>
                                          </p:spTgt>
                                        </p:tgtEl>
                                      </p:cBhvr>
                                      <p:to x="100000" y="90000"/>
                                    </p:animScale>
                                    <p:animScale>
                                      <p:cBhvr>
                                        <p:cTn id="37" dur="166" decel="50000">
                                          <p:stCondLst>
                                            <p:cond delay="1668"/>
                                          </p:stCondLst>
                                        </p:cTn>
                                        <p:tgtEl>
                                          <p:spTgt spid="3">
                                            <p:txEl>
                                              <p:pRg st="1" end="1"/>
                                            </p:txEl>
                                          </p:spTgt>
                                        </p:tgtEl>
                                      </p:cBhvr>
                                      <p:to x="100000" y="100000"/>
                                    </p:animScale>
                                    <p:animScale>
                                      <p:cBhvr>
                                        <p:cTn id="38" dur="26">
                                          <p:stCondLst>
                                            <p:cond delay="1808"/>
                                          </p:stCondLst>
                                        </p:cTn>
                                        <p:tgtEl>
                                          <p:spTgt spid="3">
                                            <p:txEl>
                                              <p:pRg st="1" end="1"/>
                                            </p:txEl>
                                          </p:spTgt>
                                        </p:tgtEl>
                                      </p:cBhvr>
                                      <p:to x="100000" y="95000"/>
                                    </p:animScale>
                                    <p:animScale>
                                      <p:cBhvr>
                                        <p:cTn id="39" dur="166" decel="50000">
                                          <p:stCondLst>
                                            <p:cond delay="1834"/>
                                          </p:stCondLst>
                                        </p:cTn>
                                        <p:tgtEl>
                                          <p:spTgt spid="3">
                                            <p:txEl>
                                              <p:pRg st="1" end="1"/>
                                            </p:txEl>
                                          </p:spTgt>
                                        </p:tgtEl>
                                      </p:cBhvr>
                                      <p:to x="100000" y="100000"/>
                                    </p:animScale>
                                  </p:childTnLst>
                                </p:cTn>
                              </p:par>
                              <p:par>
                                <p:cTn id="40" presetID="26" presetClass="entr" presetSubtype="0" fill="hold" grpId="0" nodeType="withEffect">
                                  <p:stCondLst>
                                    <p:cond delay="175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wipe(down)">
                                      <p:cBhvr>
                                        <p:cTn id="42" dur="580">
                                          <p:stCondLst>
                                            <p:cond delay="0"/>
                                          </p:stCondLst>
                                        </p:cTn>
                                        <p:tgtEl>
                                          <p:spTgt spid="3">
                                            <p:txEl>
                                              <p:pRg st="2" end="2"/>
                                            </p:txEl>
                                          </p:spTgt>
                                        </p:tgtEl>
                                      </p:cBhvr>
                                    </p:animEffect>
                                    <p:anim calcmode="lin" valueType="num">
                                      <p:cBhvr>
                                        <p:cTn id="4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8" dur="26">
                                          <p:stCondLst>
                                            <p:cond delay="650"/>
                                          </p:stCondLst>
                                        </p:cTn>
                                        <p:tgtEl>
                                          <p:spTgt spid="3">
                                            <p:txEl>
                                              <p:pRg st="2" end="2"/>
                                            </p:txEl>
                                          </p:spTgt>
                                        </p:tgtEl>
                                      </p:cBhvr>
                                      <p:to x="100000" y="60000"/>
                                    </p:animScale>
                                    <p:animScale>
                                      <p:cBhvr>
                                        <p:cTn id="49" dur="166" decel="50000">
                                          <p:stCondLst>
                                            <p:cond delay="676"/>
                                          </p:stCondLst>
                                        </p:cTn>
                                        <p:tgtEl>
                                          <p:spTgt spid="3">
                                            <p:txEl>
                                              <p:pRg st="2" end="2"/>
                                            </p:txEl>
                                          </p:spTgt>
                                        </p:tgtEl>
                                      </p:cBhvr>
                                      <p:to x="100000" y="100000"/>
                                    </p:animScale>
                                    <p:animScale>
                                      <p:cBhvr>
                                        <p:cTn id="50" dur="26">
                                          <p:stCondLst>
                                            <p:cond delay="1312"/>
                                          </p:stCondLst>
                                        </p:cTn>
                                        <p:tgtEl>
                                          <p:spTgt spid="3">
                                            <p:txEl>
                                              <p:pRg st="2" end="2"/>
                                            </p:txEl>
                                          </p:spTgt>
                                        </p:tgtEl>
                                      </p:cBhvr>
                                      <p:to x="100000" y="80000"/>
                                    </p:animScale>
                                    <p:animScale>
                                      <p:cBhvr>
                                        <p:cTn id="51" dur="166" decel="50000">
                                          <p:stCondLst>
                                            <p:cond delay="1338"/>
                                          </p:stCondLst>
                                        </p:cTn>
                                        <p:tgtEl>
                                          <p:spTgt spid="3">
                                            <p:txEl>
                                              <p:pRg st="2" end="2"/>
                                            </p:txEl>
                                          </p:spTgt>
                                        </p:tgtEl>
                                      </p:cBhvr>
                                      <p:to x="100000" y="100000"/>
                                    </p:animScale>
                                    <p:animScale>
                                      <p:cBhvr>
                                        <p:cTn id="52" dur="26">
                                          <p:stCondLst>
                                            <p:cond delay="1642"/>
                                          </p:stCondLst>
                                        </p:cTn>
                                        <p:tgtEl>
                                          <p:spTgt spid="3">
                                            <p:txEl>
                                              <p:pRg st="2" end="2"/>
                                            </p:txEl>
                                          </p:spTgt>
                                        </p:tgtEl>
                                      </p:cBhvr>
                                      <p:to x="100000" y="90000"/>
                                    </p:animScale>
                                    <p:animScale>
                                      <p:cBhvr>
                                        <p:cTn id="53" dur="166" decel="50000">
                                          <p:stCondLst>
                                            <p:cond delay="1668"/>
                                          </p:stCondLst>
                                        </p:cTn>
                                        <p:tgtEl>
                                          <p:spTgt spid="3">
                                            <p:txEl>
                                              <p:pRg st="2" end="2"/>
                                            </p:txEl>
                                          </p:spTgt>
                                        </p:tgtEl>
                                      </p:cBhvr>
                                      <p:to x="100000" y="100000"/>
                                    </p:animScale>
                                    <p:animScale>
                                      <p:cBhvr>
                                        <p:cTn id="54" dur="26">
                                          <p:stCondLst>
                                            <p:cond delay="1808"/>
                                          </p:stCondLst>
                                        </p:cTn>
                                        <p:tgtEl>
                                          <p:spTgt spid="3">
                                            <p:txEl>
                                              <p:pRg st="2" end="2"/>
                                            </p:txEl>
                                          </p:spTgt>
                                        </p:tgtEl>
                                      </p:cBhvr>
                                      <p:to x="100000" y="95000"/>
                                    </p:animScale>
                                    <p:animScale>
                                      <p:cBhvr>
                                        <p:cTn id="55" dur="166" decel="50000">
                                          <p:stCondLst>
                                            <p:cond delay="1834"/>
                                          </p:stCondLst>
                                        </p:cTn>
                                        <p:tgtEl>
                                          <p:spTgt spid="3">
                                            <p:txEl>
                                              <p:pRg st="2" end="2"/>
                                            </p:txEl>
                                          </p:spTgt>
                                        </p:tgtEl>
                                      </p:cBhvr>
                                      <p:to x="100000" y="100000"/>
                                    </p:animScale>
                                  </p:childTnLst>
                                </p:cTn>
                              </p:par>
                              <p:par>
                                <p:cTn id="56" presetID="26" presetClass="entr" presetSubtype="0" fill="hold" grpId="0" nodeType="withEffect">
                                  <p:stCondLst>
                                    <p:cond delay="175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wipe(down)">
                                      <p:cBhvr>
                                        <p:cTn id="58" dur="580">
                                          <p:stCondLst>
                                            <p:cond delay="0"/>
                                          </p:stCondLst>
                                        </p:cTn>
                                        <p:tgtEl>
                                          <p:spTgt spid="3">
                                            <p:txEl>
                                              <p:pRg st="3" end="3"/>
                                            </p:txEl>
                                          </p:spTgt>
                                        </p:tgtEl>
                                      </p:cBhvr>
                                    </p:animEffect>
                                    <p:anim calcmode="lin" valueType="num">
                                      <p:cBhvr>
                                        <p:cTn id="5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3" end="3"/>
                                            </p:txEl>
                                          </p:spTgt>
                                        </p:tgtEl>
                                      </p:cBhvr>
                                      <p:to x="100000" y="60000"/>
                                    </p:animScale>
                                    <p:animScale>
                                      <p:cBhvr>
                                        <p:cTn id="65" dur="166" decel="50000">
                                          <p:stCondLst>
                                            <p:cond delay="676"/>
                                          </p:stCondLst>
                                        </p:cTn>
                                        <p:tgtEl>
                                          <p:spTgt spid="3">
                                            <p:txEl>
                                              <p:pRg st="3" end="3"/>
                                            </p:txEl>
                                          </p:spTgt>
                                        </p:tgtEl>
                                      </p:cBhvr>
                                      <p:to x="100000" y="100000"/>
                                    </p:animScale>
                                    <p:animScale>
                                      <p:cBhvr>
                                        <p:cTn id="66" dur="26">
                                          <p:stCondLst>
                                            <p:cond delay="1312"/>
                                          </p:stCondLst>
                                        </p:cTn>
                                        <p:tgtEl>
                                          <p:spTgt spid="3">
                                            <p:txEl>
                                              <p:pRg st="3" end="3"/>
                                            </p:txEl>
                                          </p:spTgt>
                                        </p:tgtEl>
                                      </p:cBhvr>
                                      <p:to x="100000" y="80000"/>
                                    </p:animScale>
                                    <p:animScale>
                                      <p:cBhvr>
                                        <p:cTn id="67" dur="166" decel="50000">
                                          <p:stCondLst>
                                            <p:cond delay="1338"/>
                                          </p:stCondLst>
                                        </p:cTn>
                                        <p:tgtEl>
                                          <p:spTgt spid="3">
                                            <p:txEl>
                                              <p:pRg st="3" end="3"/>
                                            </p:txEl>
                                          </p:spTgt>
                                        </p:tgtEl>
                                      </p:cBhvr>
                                      <p:to x="100000" y="100000"/>
                                    </p:animScale>
                                    <p:animScale>
                                      <p:cBhvr>
                                        <p:cTn id="68" dur="26">
                                          <p:stCondLst>
                                            <p:cond delay="1642"/>
                                          </p:stCondLst>
                                        </p:cTn>
                                        <p:tgtEl>
                                          <p:spTgt spid="3">
                                            <p:txEl>
                                              <p:pRg st="3" end="3"/>
                                            </p:txEl>
                                          </p:spTgt>
                                        </p:tgtEl>
                                      </p:cBhvr>
                                      <p:to x="100000" y="90000"/>
                                    </p:animScale>
                                    <p:animScale>
                                      <p:cBhvr>
                                        <p:cTn id="69" dur="166" decel="50000">
                                          <p:stCondLst>
                                            <p:cond delay="1668"/>
                                          </p:stCondLst>
                                        </p:cTn>
                                        <p:tgtEl>
                                          <p:spTgt spid="3">
                                            <p:txEl>
                                              <p:pRg st="3" end="3"/>
                                            </p:txEl>
                                          </p:spTgt>
                                        </p:tgtEl>
                                      </p:cBhvr>
                                      <p:to x="100000" y="100000"/>
                                    </p:animScale>
                                    <p:animScale>
                                      <p:cBhvr>
                                        <p:cTn id="70" dur="26">
                                          <p:stCondLst>
                                            <p:cond delay="1808"/>
                                          </p:stCondLst>
                                        </p:cTn>
                                        <p:tgtEl>
                                          <p:spTgt spid="3">
                                            <p:txEl>
                                              <p:pRg st="3" end="3"/>
                                            </p:txEl>
                                          </p:spTgt>
                                        </p:tgtEl>
                                      </p:cBhvr>
                                      <p:to x="100000" y="95000"/>
                                    </p:animScale>
                                    <p:animScale>
                                      <p:cBhvr>
                                        <p:cTn id="71" dur="166" decel="50000">
                                          <p:stCondLst>
                                            <p:cond delay="1834"/>
                                          </p:stCondLst>
                                        </p:cTn>
                                        <p:tgtEl>
                                          <p:spTgt spid="3">
                                            <p:txEl>
                                              <p:pRg st="3" end="3"/>
                                            </p:txEl>
                                          </p:spTgt>
                                        </p:tgtEl>
                                      </p:cBhvr>
                                      <p:to x="100000" y="100000"/>
                                    </p:animScale>
                                  </p:childTnLst>
                                </p:cTn>
                              </p:par>
                              <p:par>
                                <p:cTn id="72" presetID="26" presetClass="entr" presetSubtype="0" fill="hold" grpId="0" nodeType="withEffect">
                                  <p:stCondLst>
                                    <p:cond delay="1750"/>
                                  </p:stCondLst>
                                  <p:childTnLst>
                                    <p:set>
                                      <p:cBhvr>
                                        <p:cTn id="73" dur="1" fill="hold">
                                          <p:stCondLst>
                                            <p:cond delay="0"/>
                                          </p:stCondLst>
                                        </p:cTn>
                                        <p:tgtEl>
                                          <p:spTgt spid="3">
                                            <p:txEl>
                                              <p:pRg st="4" end="4"/>
                                            </p:txEl>
                                          </p:spTgt>
                                        </p:tgtEl>
                                        <p:attrNameLst>
                                          <p:attrName>style.visibility</p:attrName>
                                        </p:attrNameLst>
                                      </p:cBhvr>
                                      <p:to>
                                        <p:strVal val="visible"/>
                                      </p:to>
                                    </p:set>
                                    <p:animEffect transition="in" filter="wipe(down)">
                                      <p:cBhvr>
                                        <p:cTn id="74" dur="580">
                                          <p:stCondLst>
                                            <p:cond delay="0"/>
                                          </p:stCondLst>
                                        </p:cTn>
                                        <p:tgtEl>
                                          <p:spTgt spid="3">
                                            <p:txEl>
                                              <p:pRg st="4" end="4"/>
                                            </p:txEl>
                                          </p:spTgt>
                                        </p:tgtEl>
                                      </p:cBhvr>
                                    </p:animEffect>
                                    <p:anim calcmode="lin" valueType="num">
                                      <p:cBhvr>
                                        <p:cTn id="7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0" dur="26">
                                          <p:stCondLst>
                                            <p:cond delay="650"/>
                                          </p:stCondLst>
                                        </p:cTn>
                                        <p:tgtEl>
                                          <p:spTgt spid="3">
                                            <p:txEl>
                                              <p:pRg st="4" end="4"/>
                                            </p:txEl>
                                          </p:spTgt>
                                        </p:tgtEl>
                                      </p:cBhvr>
                                      <p:to x="100000" y="60000"/>
                                    </p:animScale>
                                    <p:animScale>
                                      <p:cBhvr>
                                        <p:cTn id="81" dur="166" decel="50000">
                                          <p:stCondLst>
                                            <p:cond delay="676"/>
                                          </p:stCondLst>
                                        </p:cTn>
                                        <p:tgtEl>
                                          <p:spTgt spid="3">
                                            <p:txEl>
                                              <p:pRg st="4" end="4"/>
                                            </p:txEl>
                                          </p:spTgt>
                                        </p:tgtEl>
                                      </p:cBhvr>
                                      <p:to x="100000" y="100000"/>
                                    </p:animScale>
                                    <p:animScale>
                                      <p:cBhvr>
                                        <p:cTn id="82" dur="26">
                                          <p:stCondLst>
                                            <p:cond delay="1312"/>
                                          </p:stCondLst>
                                        </p:cTn>
                                        <p:tgtEl>
                                          <p:spTgt spid="3">
                                            <p:txEl>
                                              <p:pRg st="4" end="4"/>
                                            </p:txEl>
                                          </p:spTgt>
                                        </p:tgtEl>
                                      </p:cBhvr>
                                      <p:to x="100000" y="80000"/>
                                    </p:animScale>
                                    <p:animScale>
                                      <p:cBhvr>
                                        <p:cTn id="83" dur="166" decel="50000">
                                          <p:stCondLst>
                                            <p:cond delay="1338"/>
                                          </p:stCondLst>
                                        </p:cTn>
                                        <p:tgtEl>
                                          <p:spTgt spid="3">
                                            <p:txEl>
                                              <p:pRg st="4" end="4"/>
                                            </p:txEl>
                                          </p:spTgt>
                                        </p:tgtEl>
                                      </p:cBhvr>
                                      <p:to x="100000" y="100000"/>
                                    </p:animScale>
                                    <p:animScale>
                                      <p:cBhvr>
                                        <p:cTn id="84" dur="26">
                                          <p:stCondLst>
                                            <p:cond delay="1642"/>
                                          </p:stCondLst>
                                        </p:cTn>
                                        <p:tgtEl>
                                          <p:spTgt spid="3">
                                            <p:txEl>
                                              <p:pRg st="4" end="4"/>
                                            </p:txEl>
                                          </p:spTgt>
                                        </p:tgtEl>
                                      </p:cBhvr>
                                      <p:to x="100000" y="90000"/>
                                    </p:animScale>
                                    <p:animScale>
                                      <p:cBhvr>
                                        <p:cTn id="85" dur="166" decel="50000">
                                          <p:stCondLst>
                                            <p:cond delay="1668"/>
                                          </p:stCondLst>
                                        </p:cTn>
                                        <p:tgtEl>
                                          <p:spTgt spid="3">
                                            <p:txEl>
                                              <p:pRg st="4" end="4"/>
                                            </p:txEl>
                                          </p:spTgt>
                                        </p:tgtEl>
                                      </p:cBhvr>
                                      <p:to x="100000" y="100000"/>
                                    </p:animScale>
                                    <p:animScale>
                                      <p:cBhvr>
                                        <p:cTn id="86" dur="26">
                                          <p:stCondLst>
                                            <p:cond delay="1808"/>
                                          </p:stCondLst>
                                        </p:cTn>
                                        <p:tgtEl>
                                          <p:spTgt spid="3">
                                            <p:txEl>
                                              <p:pRg st="4" end="4"/>
                                            </p:txEl>
                                          </p:spTgt>
                                        </p:tgtEl>
                                      </p:cBhvr>
                                      <p:to x="100000" y="95000"/>
                                    </p:animScale>
                                    <p:animScale>
                                      <p:cBhvr>
                                        <p:cTn id="87" dur="166" decel="50000">
                                          <p:stCondLst>
                                            <p:cond delay="1834"/>
                                          </p:stCondLst>
                                        </p:cTn>
                                        <p:tgtEl>
                                          <p:spTgt spid="3">
                                            <p:txEl>
                                              <p:pRg st="4" end="4"/>
                                            </p:txEl>
                                          </p:spTgt>
                                        </p:tgtEl>
                                      </p:cBhvr>
                                      <p:to x="100000" y="100000"/>
                                    </p:animScale>
                                  </p:childTnLst>
                                </p:cTn>
                              </p:par>
                              <p:par>
                                <p:cTn id="88" presetID="26" presetClass="entr" presetSubtype="0" fill="hold" grpId="0" nodeType="withEffect">
                                  <p:stCondLst>
                                    <p:cond delay="1750"/>
                                  </p:stCondLst>
                                  <p:childTnLst>
                                    <p:set>
                                      <p:cBhvr>
                                        <p:cTn id="89" dur="1" fill="hold">
                                          <p:stCondLst>
                                            <p:cond delay="0"/>
                                          </p:stCondLst>
                                        </p:cTn>
                                        <p:tgtEl>
                                          <p:spTgt spid="3">
                                            <p:txEl>
                                              <p:pRg st="5" end="5"/>
                                            </p:txEl>
                                          </p:spTgt>
                                        </p:tgtEl>
                                        <p:attrNameLst>
                                          <p:attrName>style.visibility</p:attrName>
                                        </p:attrNameLst>
                                      </p:cBhvr>
                                      <p:to>
                                        <p:strVal val="visible"/>
                                      </p:to>
                                    </p:set>
                                    <p:animEffect transition="in" filter="wipe(down)">
                                      <p:cBhvr>
                                        <p:cTn id="90" dur="580">
                                          <p:stCondLst>
                                            <p:cond delay="0"/>
                                          </p:stCondLst>
                                        </p:cTn>
                                        <p:tgtEl>
                                          <p:spTgt spid="3">
                                            <p:txEl>
                                              <p:pRg st="5" end="5"/>
                                            </p:txEl>
                                          </p:spTgt>
                                        </p:tgtEl>
                                      </p:cBhvr>
                                    </p:animEffect>
                                    <p:anim calcmode="lin" valueType="num">
                                      <p:cBhvr>
                                        <p:cTn id="91"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6" dur="26">
                                          <p:stCondLst>
                                            <p:cond delay="650"/>
                                          </p:stCondLst>
                                        </p:cTn>
                                        <p:tgtEl>
                                          <p:spTgt spid="3">
                                            <p:txEl>
                                              <p:pRg st="5" end="5"/>
                                            </p:txEl>
                                          </p:spTgt>
                                        </p:tgtEl>
                                      </p:cBhvr>
                                      <p:to x="100000" y="60000"/>
                                    </p:animScale>
                                    <p:animScale>
                                      <p:cBhvr>
                                        <p:cTn id="97" dur="166" decel="50000">
                                          <p:stCondLst>
                                            <p:cond delay="676"/>
                                          </p:stCondLst>
                                        </p:cTn>
                                        <p:tgtEl>
                                          <p:spTgt spid="3">
                                            <p:txEl>
                                              <p:pRg st="5" end="5"/>
                                            </p:txEl>
                                          </p:spTgt>
                                        </p:tgtEl>
                                      </p:cBhvr>
                                      <p:to x="100000" y="100000"/>
                                    </p:animScale>
                                    <p:animScale>
                                      <p:cBhvr>
                                        <p:cTn id="98" dur="26">
                                          <p:stCondLst>
                                            <p:cond delay="1312"/>
                                          </p:stCondLst>
                                        </p:cTn>
                                        <p:tgtEl>
                                          <p:spTgt spid="3">
                                            <p:txEl>
                                              <p:pRg st="5" end="5"/>
                                            </p:txEl>
                                          </p:spTgt>
                                        </p:tgtEl>
                                      </p:cBhvr>
                                      <p:to x="100000" y="80000"/>
                                    </p:animScale>
                                    <p:animScale>
                                      <p:cBhvr>
                                        <p:cTn id="99" dur="166" decel="50000">
                                          <p:stCondLst>
                                            <p:cond delay="1338"/>
                                          </p:stCondLst>
                                        </p:cTn>
                                        <p:tgtEl>
                                          <p:spTgt spid="3">
                                            <p:txEl>
                                              <p:pRg st="5" end="5"/>
                                            </p:txEl>
                                          </p:spTgt>
                                        </p:tgtEl>
                                      </p:cBhvr>
                                      <p:to x="100000" y="100000"/>
                                    </p:animScale>
                                    <p:animScale>
                                      <p:cBhvr>
                                        <p:cTn id="100" dur="26">
                                          <p:stCondLst>
                                            <p:cond delay="1642"/>
                                          </p:stCondLst>
                                        </p:cTn>
                                        <p:tgtEl>
                                          <p:spTgt spid="3">
                                            <p:txEl>
                                              <p:pRg st="5" end="5"/>
                                            </p:txEl>
                                          </p:spTgt>
                                        </p:tgtEl>
                                      </p:cBhvr>
                                      <p:to x="100000" y="90000"/>
                                    </p:animScale>
                                    <p:animScale>
                                      <p:cBhvr>
                                        <p:cTn id="101" dur="166" decel="50000">
                                          <p:stCondLst>
                                            <p:cond delay="1668"/>
                                          </p:stCondLst>
                                        </p:cTn>
                                        <p:tgtEl>
                                          <p:spTgt spid="3">
                                            <p:txEl>
                                              <p:pRg st="5" end="5"/>
                                            </p:txEl>
                                          </p:spTgt>
                                        </p:tgtEl>
                                      </p:cBhvr>
                                      <p:to x="100000" y="100000"/>
                                    </p:animScale>
                                    <p:animScale>
                                      <p:cBhvr>
                                        <p:cTn id="102" dur="26">
                                          <p:stCondLst>
                                            <p:cond delay="1808"/>
                                          </p:stCondLst>
                                        </p:cTn>
                                        <p:tgtEl>
                                          <p:spTgt spid="3">
                                            <p:txEl>
                                              <p:pRg st="5" end="5"/>
                                            </p:txEl>
                                          </p:spTgt>
                                        </p:tgtEl>
                                      </p:cBhvr>
                                      <p:to x="100000" y="95000"/>
                                    </p:animScale>
                                    <p:animScale>
                                      <p:cBhvr>
                                        <p:cTn id="103" dur="166" decel="50000">
                                          <p:stCondLst>
                                            <p:cond delay="1834"/>
                                          </p:stCondLst>
                                        </p:cTn>
                                        <p:tgtEl>
                                          <p:spTgt spid="3">
                                            <p:txEl>
                                              <p:pRg st="5" end="5"/>
                                            </p:txEl>
                                          </p:spTgt>
                                        </p:tgtEl>
                                      </p:cBhvr>
                                      <p:to x="100000" y="100000"/>
                                    </p:animScale>
                                  </p:childTnLst>
                                </p:cTn>
                              </p:par>
                              <p:par>
                                <p:cTn id="104" presetID="8" presetClass="emph" presetSubtype="0" fill="hold" nodeType="withEffect">
                                  <p:stCondLst>
                                    <p:cond delay="3500"/>
                                  </p:stCondLst>
                                  <p:childTnLst>
                                    <p:animRot by="21600000">
                                      <p:cBhvr>
                                        <p:cTn id="105" dur="2000" fill="hold"/>
                                        <p:tgtEl>
                                          <p:spTgt spid="40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1B30244-8E4D-4F08-8A61-70C0C55A3C94}"/>
              </a:ext>
            </a:extLst>
          </p:cNvPr>
          <p:cNvSpPr/>
          <p:nvPr/>
        </p:nvSpPr>
        <p:spPr>
          <a:xfrm>
            <a:off x="0" y="0"/>
            <a:ext cx="12192000" cy="6857999"/>
          </a:xfrm>
          <a:prstGeom prst="roundRect">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a:solidFill>
                  <a:srgbClr val="FF0066"/>
                </a:solidFill>
                <a:latin typeface="NikoshBAN" panose="02000000000000000000" pitchFamily="2" charset="0"/>
                <a:cs typeface="NikoshBAN" panose="02000000000000000000" pitchFamily="2" charset="0"/>
              </a:rPr>
              <a:t>পটভূমি</a:t>
            </a:r>
          </a:p>
          <a:p>
            <a:pPr algn="ctr"/>
            <a:r>
              <a:rPr lang="bn-BD" sz="4000" dirty="0">
                <a:solidFill>
                  <a:srgbClr val="FF0066"/>
                </a:solidFill>
                <a:latin typeface="NikoshBAN" panose="02000000000000000000" pitchFamily="2" charset="0"/>
                <a:cs typeface="NikoshBAN" panose="02000000000000000000" pitchFamily="2" charset="0"/>
              </a:rPr>
              <a:t>ইংল্যান্ডে ১৩৪৯সাল থেকে ১৮৩৪ সাল পর্যন্ত প্রণীত আইনসমূহ ব্যর্থ হয়।এরূপ পরিস্থিতিতে মানব হিতৈষীগণ মিশ্র দুস্থ নিবাসে দরিদ্রদের ক্রমাবনতিশীল ও নিষ্ঠুর আচরণ থেকে রক্ষাকল্পে উদ্বিগ্ন হয়ে পরেন। অর্থনৈতিক সংকট ও বেকারত্বের হার ব্যাপক হারে বৃদ্ধি পায়। ১৮৬৮ সালে মানবতাবাদী হেনরি সলি সরকারি ও বেসরকারি সাহায্যের সমন্বয় সাধনে একটি পর্ষদ গঠনের সুপারিশ করেন।এ প্রেক্ষিতে ১৮৭৯ সালে লন্ডনে ত্রাণ সাহায্য সুসংগঠিতকরণ ও ভিক্ষাবৃত্তি নিরোধ সমিতি প্রতিষ্ঠিত হয়।অচিরেই এটি দান সংগঠন সমিতি (Charity Organization Society-COS) পুনঃনামকরণ করা হয়।  </a:t>
            </a:r>
            <a:endParaRPr lang="bn-BD" sz="4800" dirty="0">
              <a:solidFill>
                <a:srgbClr val="FF0066"/>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5693176"/>
      </p:ext>
    </p:extLst>
  </p:cSld>
  <p:clrMapOvr>
    <a:masterClrMapping/>
  </p:clrMapOvr>
  <mc:AlternateContent xmlns:mc="http://schemas.openxmlformats.org/markup-compatibility/2006">
    <mc:Choice xmlns:p14="http://schemas.microsoft.com/office/powerpoint/2010/main" Requires="p14">
      <p:transition spd="slow" p14:dur="45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
                                        </p:tgtEl>
                                        <p:attrNameLst>
                                          <p:attrName>ppt_w</p:attrName>
                                        </p:attrNameLst>
                                      </p:cBhvr>
                                      <p:tavLst>
                                        <p:tav tm="0">
                                          <p:val>
                                            <p:strVal val="#ppt_w*.05"/>
                                          </p:val>
                                        </p:tav>
                                        <p:tav tm="100000">
                                          <p:val>
                                            <p:strVal val="#ppt_w"/>
                                          </p:val>
                                        </p:tav>
                                      </p:tavLst>
                                    </p:anim>
                                    <p:anim calcmode="lin" valueType="num">
                                      <p:cBhvr>
                                        <p:cTn id="10" dur="2000" fill="hold"/>
                                        <p:tgtEl>
                                          <p:spTgt spid="2"/>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432</TotalTime>
  <Words>664</Words>
  <Application>Microsoft Office PowerPoint</Application>
  <PresentationFormat>Widescreen</PresentationFormat>
  <Paragraphs>60</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NikoshBAN</vt:lpstr>
      <vt:lpstr>Trebuchet MS</vt:lpstr>
      <vt:lpstr>Wingdings</vt:lpstr>
      <vt:lpstr>Wingdings 3</vt:lpstr>
      <vt:lpstr>Facet</vt:lpstr>
      <vt:lpstr>PowerPoint Presentation</vt:lpstr>
      <vt:lpstr>PowerPoint Presentation</vt:lpstr>
      <vt:lpstr>               উপস্থাপনায় </vt:lpstr>
      <vt:lpstr>                পাঠ পরিচিতি </vt:lpstr>
      <vt:lpstr>              নিচের ছবি দুইটি খেয়াল করো- </vt:lpstr>
      <vt:lpstr>             আজকের পাঠের বিষয় -</vt:lpstr>
      <vt:lpstr>     আজকের পাঠ শেষে শিক্ষার্থীরা -</vt:lpstr>
      <vt:lpstr>      দান সংগঠন সমিতি কি? </vt:lpstr>
      <vt:lpstr>PowerPoint Presentation</vt:lpstr>
      <vt:lpstr>PowerPoint Presentation</vt:lpstr>
      <vt:lpstr>PowerPoint Presentation</vt:lpstr>
      <vt:lpstr>  দানসংগঠন সমিতির কার্যাবলি- </vt:lpstr>
      <vt:lpstr>PowerPoint Presentation</vt:lpstr>
      <vt:lpstr>   দান সংগঠন সমিতির ভূমিকা -</vt:lpstr>
      <vt:lpstr>           বাড়ির কাজ</vt:lpstr>
      <vt:lpstr>                    সবাইকে ধন্যবাদ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উপস্থাপনায় </dc:title>
  <dc:creator>Ataullah Sharif</dc:creator>
  <cp:lastModifiedBy>Ataullah Sharif</cp:lastModifiedBy>
  <cp:revision>34</cp:revision>
  <dcterms:created xsi:type="dcterms:W3CDTF">2021-03-20T12:44:11Z</dcterms:created>
  <dcterms:modified xsi:type="dcterms:W3CDTF">2021-03-21T09:43:45Z</dcterms:modified>
</cp:coreProperties>
</file>