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80" r:id="rId2"/>
    <p:sldId id="271" r:id="rId3"/>
    <p:sldId id="295" r:id="rId4"/>
    <p:sldId id="270" r:id="rId5"/>
    <p:sldId id="309" r:id="rId6"/>
    <p:sldId id="281" r:id="rId7"/>
    <p:sldId id="297" r:id="rId8"/>
    <p:sldId id="299" r:id="rId9"/>
    <p:sldId id="306" r:id="rId10"/>
    <p:sldId id="305" r:id="rId11"/>
    <p:sldId id="310" r:id="rId12"/>
    <p:sldId id="302" r:id="rId13"/>
    <p:sldId id="300" r:id="rId14"/>
    <p:sldId id="308" r:id="rId15"/>
    <p:sldId id="304" r:id="rId16"/>
    <p:sldId id="303" r:id="rId17"/>
    <p:sldId id="301" r:id="rId18"/>
    <p:sldId id="298" r:id="rId19"/>
    <p:sldId id="291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FF0000"/>
    <a:srgbClr val="3DAA06"/>
    <a:srgbClr val="FB8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4" y="802300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4" y="3531207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1F3-45B5-41C3-A8C4-B64EDA991D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3" y="329311"/>
            <a:ext cx="3004429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4" y="798973"/>
            <a:ext cx="802005" cy="503578"/>
          </a:xfrm>
        </p:spPr>
        <p:txBody>
          <a:bodyPr/>
          <a:lstStyle/>
          <a:p>
            <a:fld id="{B6C283E0-2E08-41C9-B16D-A046C5255E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4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0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1F3-45B5-41C3-A8C4-B64EDA991D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83E0-2E08-41C9-B16D-A046C5255E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4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30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1F3-45B5-41C3-A8C4-B64EDA991D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83E0-2E08-41C9-B16D-A046C5255E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1F3-45B5-41C3-A8C4-B64EDA991D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83E0-2E08-41C9-B16D-A046C5255E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69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4" y="3806200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1F3-45B5-41C3-A8C4-B64EDA991D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83E0-2E08-41C9-B16D-A046C5255E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7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4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4" y="804894"/>
            <a:ext cx="647942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4" y="2013937"/>
            <a:ext cx="3079690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1F3-45B5-41C3-A8C4-B64EDA991D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83E0-2E08-41C9-B16D-A046C5255EB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4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5" y="804168"/>
            <a:ext cx="647942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4" y="2019554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4" y="2824274"/>
            <a:ext cx="3079690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4" y="2023008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4" y="2821491"/>
            <a:ext cx="3079691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1F3-45B5-41C3-A8C4-B64EDA991D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83E0-2E08-41C9-B16D-A046C5255EB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7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1F3-45B5-41C3-A8C4-B64EDA991D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83E0-2E08-41C9-B16D-A046C5255E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25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1F3-45B5-41C3-A8C4-B64EDA991D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83E0-2E08-41C9-B16D-A046C5255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8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7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6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1F3-45B5-41C3-A8C4-B64EDA991D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83E0-2E08-41C9-B16D-A046C5255EB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3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3" y="482175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2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9" y="1122547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4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61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571721F3-45B5-41C3-A8C4-B64EDA991D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4" y="318642"/>
            <a:ext cx="3152831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83E0-2E08-41C9-B16D-A046C5255EB0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4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4" y="804524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4" y="2015734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4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721F3-45B5-41C3-A8C4-B64EDA991D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5" y="329311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6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C283E0-2E08-41C9-B16D-A046C5255EB0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4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18" y="9"/>
            <a:ext cx="9077740" cy="685800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BC6C5-F26C-4828-A60D-E8A9D1AF1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40" y="198798"/>
            <a:ext cx="8574155" cy="29684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99FE9E-06A7-4A99-AB3D-4408F7DD6646}"/>
              </a:ext>
            </a:extLst>
          </p:cNvPr>
          <p:cNvSpPr/>
          <p:nvPr/>
        </p:nvSpPr>
        <p:spPr>
          <a:xfrm>
            <a:off x="212045" y="3167282"/>
            <a:ext cx="8719929" cy="296848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Multimedia Class</a:t>
            </a:r>
          </a:p>
        </p:txBody>
      </p:sp>
    </p:spTree>
    <p:extLst>
      <p:ext uri="{BB962C8B-B14F-4D97-AF65-F5344CB8AC3E}">
        <p14:creationId xmlns:p14="http://schemas.microsoft.com/office/powerpoint/2010/main" val="228004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-106013" y="11"/>
            <a:ext cx="9356036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BDD80-B6B7-46A7-A448-73AA7CCD6D71}"/>
              </a:ext>
            </a:extLst>
          </p:cNvPr>
          <p:cNvSpPr txBox="1"/>
          <p:nvPr/>
        </p:nvSpPr>
        <p:spPr>
          <a:xfrm>
            <a:off x="271671" y="1306522"/>
            <a:ext cx="860066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D8B2F-FCEE-46E1-A74A-0BEF78C169A4}"/>
              </a:ext>
            </a:extLst>
          </p:cNvPr>
          <p:cNvSpPr txBox="1"/>
          <p:nvPr/>
        </p:nvSpPr>
        <p:spPr>
          <a:xfrm>
            <a:off x="159035" y="2374424"/>
            <a:ext cx="8825947" cy="1415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Festival (Noun)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-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Joyful celebration</a:t>
            </a:r>
            <a:r>
              <a:rPr lang="en-US" sz="1801" dirty="0"/>
              <a:t>. </a:t>
            </a:r>
          </a:p>
          <a:p>
            <a:endParaRPr lang="en-US" sz="180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EFE07-E173-4B40-A378-BEB8CB8517CA}"/>
              </a:ext>
            </a:extLst>
          </p:cNvPr>
          <p:cNvSpPr txBox="1"/>
          <p:nvPr/>
        </p:nvSpPr>
        <p:spPr>
          <a:xfrm>
            <a:off x="125911" y="4340096"/>
            <a:ext cx="8898833" cy="17236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Celebrate (V) 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Meaning-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show that a day or an event is important by doing something on it</a:t>
            </a:r>
            <a:r>
              <a:rPr lang="en-US" sz="1801" b="1" dirty="0"/>
              <a:t>.</a:t>
            </a:r>
          </a:p>
          <a:p>
            <a:endParaRPr lang="en-US" sz="18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B45A-9EBB-4D7F-A8B6-8060CF7A5EFD}"/>
              </a:ext>
            </a:extLst>
          </p:cNvPr>
          <p:cNvSpPr txBox="1"/>
          <p:nvPr/>
        </p:nvSpPr>
        <p:spPr>
          <a:xfrm>
            <a:off x="159037" y="252288"/>
            <a:ext cx="8786193" cy="150810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Diplomat (Noun): 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 a person whose job is to represent his or her country in a foreign country.</a:t>
            </a:r>
          </a:p>
        </p:txBody>
      </p:sp>
    </p:spTree>
    <p:extLst>
      <p:ext uri="{BB962C8B-B14F-4D97-AF65-F5344CB8AC3E}">
        <p14:creationId xmlns:p14="http://schemas.microsoft.com/office/powerpoint/2010/main" val="38116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4A26818-9D0C-4A44-BFBF-28DCBFE66A01}"/>
              </a:ext>
            </a:extLst>
          </p:cNvPr>
          <p:cNvSpPr/>
          <p:nvPr/>
        </p:nvSpPr>
        <p:spPr>
          <a:xfrm>
            <a:off x="0" y="5"/>
            <a:ext cx="9144000" cy="6162261"/>
          </a:xfrm>
          <a:prstGeom prst="frame">
            <a:avLst>
              <a:gd name="adj1" fmla="val 28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3CF6EB4F-2675-468A-98C8-5E70D269FE7C}"/>
              </a:ext>
            </a:extLst>
          </p:cNvPr>
          <p:cNvSpPr/>
          <p:nvPr/>
        </p:nvSpPr>
        <p:spPr>
          <a:xfrm>
            <a:off x="1106556" y="718930"/>
            <a:ext cx="6930887" cy="474096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1" b="1" dirty="0"/>
              <a:t>Silent reading</a:t>
            </a:r>
          </a:p>
        </p:txBody>
      </p:sp>
    </p:spTree>
    <p:extLst>
      <p:ext uri="{BB962C8B-B14F-4D97-AF65-F5344CB8AC3E}">
        <p14:creationId xmlns:p14="http://schemas.microsoft.com/office/powerpoint/2010/main" val="26109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0" y="11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65B7F-647D-41DA-AE44-11F8E22CDD41}"/>
              </a:ext>
            </a:extLst>
          </p:cNvPr>
          <p:cNvSpPr/>
          <p:nvPr/>
        </p:nvSpPr>
        <p:spPr>
          <a:xfrm>
            <a:off x="185553" y="1096576"/>
            <a:ext cx="8772940" cy="9366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Match the words with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meanings</a:t>
            </a:r>
            <a:r>
              <a:rPr lang="en-US" sz="180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615DE6-D2FE-4ABE-8B6E-39D8CBAB5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01609"/>
              </p:ext>
            </p:extLst>
          </p:nvPr>
        </p:nvGraphicFramePr>
        <p:xfrm>
          <a:off x="185551" y="2164843"/>
          <a:ext cx="8772942" cy="3992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7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2883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Fervour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Alike</a:t>
                      </a:r>
                    </a:p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Spectator</a:t>
                      </a:r>
                    </a:p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Displays</a:t>
                      </a:r>
                    </a:p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Illuminates</a:t>
                      </a:r>
                    </a:p>
                  </a:txBody>
                  <a:tcPr marT="45721" marB="4572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cts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performing skills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light up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  a similar way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strong feeling of excitement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person who is watching an event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3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0FDAE591-72CF-42BE-8ED1-BC45C30A340B}"/>
              </a:ext>
            </a:extLst>
          </p:cNvPr>
          <p:cNvSpPr/>
          <p:nvPr/>
        </p:nvSpPr>
        <p:spPr>
          <a:xfrm rot="16736475">
            <a:off x="2514647" y="1786989"/>
            <a:ext cx="200718" cy="2946616"/>
          </a:xfrm>
          <a:prstGeom prst="downArrow">
            <a:avLst>
              <a:gd name="adj1" fmla="val 69130"/>
              <a:gd name="adj2" fmla="val 1367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1F0CE8F-3907-45A5-A44E-C8074E13753D}"/>
              </a:ext>
            </a:extLst>
          </p:cNvPr>
          <p:cNvSpPr/>
          <p:nvPr/>
        </p:nvSpPr>
        <p:spPr>
          <a:xfrm rot="14012327" flipH="1">
            <a:off x="3041622" y="2410232"/>
            <a:ext cx="196352" cy="26693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E1DB736-C680-4A71-8E18-A2B3484FA38C}"/>
              </a:ext>
            </a:extLst>
          </p:cNvPr>
          <p:cNvSpPr/>
          <p:nvPr/>
        </p:nvSpPr>
        <p:spPr>
          <a:xfrm rot="18135720" flipH="1">
            <a:off x="2832685" y="2029603"/>
            <a:ext cx="324459" cy="2591083"/>
          </a:xfrm>
          <a:prstGeom prst="downArrow">
            <a:avLst>
              <a:gd name="adj1" fmla="val 50000"/>
              <a:gd name="adj2" fmla="val 14403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2B83ADF-A739-4694-A8AB-CCF55A248048}"/>
              </a:ext>
            </a:extLst>
          </p:cNvPr>
          <p:cNvSpPr/>
          <p:nvPr/>
        </p:nvSpPr>
        <p:spPr>
          <a:xfrm rot="17929031" flipH="1">
            <a:off x="2824227" y="3073890"/>
            <a:ext cx="246785" cy="2462812"/>
          </a:xfrm>
          <a:prstGeom prst="downArrow">
            <a:avLst>
              <a:gd name="adj1" fmla="val 50000"/>
              <a:gd name="adj2" fmla="val 6408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5F9997F-4301-4C70-BC05-000FC22F2C1B}"/>
              </a:ext>
            </a:extLst>
          </p:cNvPr>
          <p:cNvSpPr/>
          <p:nvPr/>
        </p:nvSpPr>
        <p:spPr>
          <a:xfrm rot="14088884" flipH="1">
            <a:off x="2937706" y="1956443"/>
            <a:ext cx="114416" cy="2589354"/>
          </a:xfrm>
          <a:prstGeom prst="downArrow">
            <a:avLst/>
          </a:prstGeom>
          <a:solidFill>
            <a:srgbClr val="3DA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6B216-3FE6-4177-AD38-0DD0494290B0}"/>
              </a:ext>
            </a:extLst>
          </p:cNvPr>
          <p:cNvSpPr txBox="1"/>
          <p:nvPr/>
        </p:nvSpPr>
        <p:spPr>
          <a:xfrm>
            <a:off x="2338018" y="159097"/>
            <a:ext cx="5240417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41020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0" y="11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A6548-B1DA-4824-A129-109A31598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217" b="43769"/>
          <a:stretch/>
        </p:blipFill>
        <p:spPr>
          <a:xfrm>
            <a:off x="507751" y="1434860"/>
            <a:ext cx="4114800" cy="3498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F2C2BF-1C92-4DA0-8CFA-4F4C16E1E0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058" b="60966"/>
          <a:stretch/>
        </p:blipFill>
        <p:spPr>
          <a:xfrm>
            <a:off x="4954463" y="1434861"/>
            <a:ext cx="3857625" cy="3498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D60741-A7F4-48E3-AA5C-6BF819AA9C33}"/>
              </a:ext>
            </a:extLst>
          </p:cNvPr>
          <p:cNvSpPr txBox="1"/>
          <p:nvPr/>
        </p:nvSpPr>
        <p:spPr>
          <a:xfrm>
            <a:off x="707184" y="5058127"/>
            <a:ext cx="7036905" cy="11081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1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of Display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A3032-87C9-4066-AEFB-C47016801E55}"/>
              </a:ext>
            </a:extLst>
          </p:cNvPr>
          <p:cNvSpPr txBox="1"/>
          <p:nvPr/>
        </p:nvSpPr>
        <p:spPr>
          <a:xfrm>
            <a:off x="507751" y="326737"/>
            <a:ext cx="7712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006600"/>
                </a:solidFill>
              </a:rPr>
              <a:t>Let’s We see some pictures</a:t>
            </a:r>
            <a:r>
              <a:rPr lang="en-US" sz="4800" b="1" dirty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8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4A26818-9D0C-4A44-BFBF-28DCBFE66A01}"/>
              </a:ext>
            </a:extLst>
          </p:cNvPr>
          <p:cNvSpPr/>
          <p:nvPr/>
        </p:nvSpPr>
        <p:spPr>
          <a:xfrm>
            <a:off x="23" y="159044"/>
            <a:ext cx="8865705" cy="5883967"/>
          </a:xfrm>
          <a:prstGeom prst="frame">
            <a:avLst>
              <a:gd name="adj1" fmla="val 28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A0983-F637-46F6-811A-26218EF5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58" b="45700"/>
          <a:stretch/>
        </p:blipFill>
        <p:spPr>
          <a:xfrm>
            <a:off x="278308" y="2319148"/>
            <a:ext cx="3857625" cy="3445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9CD316-5B2B-42C7-90A2-E0C4D2295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30" b="39131"/>
          <a:stretch/>
        </p:blipFill>
        <p:spPr>
          <a:xfrm>
            <a:off x="4572015" y="2319148"/>
            <a:ext cx="3857625" cy="3445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D1BDB1-187B-4DA5-91DC-4DDB2879C118}"/>
              </a:ext>
            </a:extLst>
          </p:cNvPr>
          <p:cNvSpPr/>
          <p:nvPr/>
        </p:nvSpPr>
        <p:spPr>
          <a:xfrm>
            <a:off x="231921" y="318062"/>
            <a:ext cx="8547652" cy="1842052"/>
          </a:xfrm>
          <a:prstGeom prst="ellipse">
            <a:avLst/>
          </a:prstGeom>
          <a:solidFill>
            <a:srgbClr val="3DA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DB4734-6C57-4BAB-93C4-181990D65EA4}"/>
              </a:ext>
            </a:extLst>
          </p:cNvPr>
          <p:cNvSpPr/>
          <p:nvPr/>
        </p:nvSpPr>
        <p:spPr>
          <a:xfrm>
            <a:off x="1126444" y="596349"/>
            <a:ext cx="6758608" cy="13252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Freedomfighter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6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33139" y="0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23883-29EE-4261-94AA-342D91209491}"/>
              </a:ext>
            </a:extLst>
          </p:cNvPr>
          <p:cNvSpPr/>
          <p:nvPr/>
        </p:nvSpPr>
        <p:spPr>
          <a:xfrm>
            <a:off x="212043" y="646591"/>
            <a:ext cx="8786191" cy="73296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</a:t>
            </a:r>
            <a:r>
              <a:rPr lang="en-US" sz="6000" dirty="0">
                <a:latin typeface="Arial Narrow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C08CA-C542-4B89-9CC3-737CFA9A37BD}"/>
              </a:ext>
            </a:extLst>
          </p:cNvPr>
          <p:cNvSpPr txBox="1"/>
          <p:nvPr/>
        </p:nvSpPr>
        <p:spPr>
          <a:xfrm>
            <a:off x="251790" y="1686854"/>
            <a:ext cx="8640417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state festival is--------------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Victory Day			b) Shaheed Day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Baishakh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d ) Independence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D6224-E8C9-41F2-932F-D5828B521CF6}"/>
              </a:ext>
            </a:extLst>
          </p:cNvPr>
          <p:cNvSpPr txBox="1"/>
          <p:nvPr/>
        </p:nvSpPr>
        <p:spPr>
          <a:xfrm>
            <a:off x="284920" y="3256514"/>
            <a:ext cx="857415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d ) Independence Day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AE690F-C421-4CAE-8633-48A473B91298}"/>
              </a:ext>
            </a:extLst>
          </p:cNvPr>
          <p:cNvSpPr/>
          <p:nvPr/>
        </p:nvSpPr>
        <p:spPr>
          <a:xfrm>
            <a:off x="4003976" y="1305460"/>
            <a:ext cx="1577009" cy="3973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94ADAB-C5EB-4F00-8A61-0E2D8A038C21}"/>
              </a:ext>
            </a:extLst>
          </p:cNvPr>
          <p:cNvSpPr/>
          <p:nvPr/>
        </p:nvSpPr>
        <p:spPr>
          <a:xfrm>
            <a:off x="3790134" y="3841289"/>
            <a:ext cx="1603513" cy="3851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1B592-073C-4CBE-A6F5-B7CD5D3AB832}"/>
              </a:ext>
            </a:extLst>
          </p:cNvPr>
          <p:cNvSpPr txBox="1"/>
          <p:nvPr/>
        </p:nvSpPr>
        <p:spPr>
          <a:xfrm>
            <a:off x="251801" y="4226397"/>
            <a:ext cx="8706676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Memorial  is  ----------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In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Naril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b)At Ramana Park.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At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Savar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              d) Near Dhaka Medical  College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6804F-1903-48BA-8BE6-ACD2D613B3ED}"/>
              </a:ext>
            </a:extLst>
          </p:cNvPr>
          <p:cNvSpPr txBox="1"/>
          <p:nvPr/>
        </p:nvSpPr>
        <p:spPr>
          <a:xfrm>
            <a:off x="284935" y="5611392"/>
            <a:ext cx="87000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c)At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Savar</a:t>
            </a:r>
            <a:r>
              <a:rPr lang="en-US" sz="1801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234934-2E67-4D04-94EA-23EEDE6A8F02}"/>
              </a:ext>
            </a:extLst>
          </p:cNvPr>
          <p:cNvSpPr/>
          <p:nvPr/>
        </p:nvSpPr>
        <p:spPr>
          <a:xfrm>
            <a:off x="2597725" y="294251"/>
            <a:ext cx="3948545" cy="3973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7595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0" y="11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445F2-F5C9-4E20-A2C3-E9AAC38B2109}"/>
              </a:ext>
            </a:extLst>
          </p:cNvPr>
          <p:cNvSpPr txBox="1"/>
          <p:nvPr/>
        </p:nvSpPr>
        <p:spPr>
          <a:xfrm>
            <a:off x="238543" y="775303"/>
            <a:ext cx="8666923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Independence Day the  National Parade is held------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at the National Parade ground.       b) In the streets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In the decorated  vehicles.                   d) In Dhaka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ABF6AE-353B-4C99-91E1-3FA41EB3DE29}"/>
              </a:ext>
            </a:extLst>
          </p:cNvPr>
          <p:cNvSpPr/>
          <p:nvPr/>
        </p:nvSpPr>
        <p:spPr>
          <a:xfrm>
            <a:off x="238540" y="2160289"/>
            <a:ext cx="8666923" cy="1046580"/>
          </a:xfrm>
          <a:prstGeom prst="rect">
            <a:avLst/>
          </a:prstGeom>
          <a:solidFill>
            <a:srgbClr val="FFFF00"/>
          </a:solidFill>
          <a:ln w="19050" cap="rnd" cmpd="sng" algn="ctr">
            <a:solidFill>
              <a:srgbClr val="B311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3200" b="1" kern="0" dirty="0">
                <a:solidFill>
                  <a:prstClr val="black"/>
                </a:solidFill>
                <a:latin typeface="Century Gothic" panose="020B0502020202020204"/>
              </a:rPr>
              <a:t>Ans: a) At the National Parade ground.</a:t>
            </a:r>
            <a:r>
              <a:rPr lang="en-US" sz="3200" b="1" kern="0" dirty="0">
                <a:solidFill>
                  <a:prstClr val="white"/>
                </a:solidFill>
                <a:latin typeface="Century Gothic" panose="020B0502020202020204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42BA6F-8BE1-4119-B871-283D28520203}"/>
              </a:ext>
            </a:extLst>
          </p:cNvPr>
          <p:cNvSpPr/>
          <p:nvPr/>
        </p:nvSpPr>
        <p:spPr>
          <a:xfrm>
            <a:off x="3432330" y="142487"/>
            <a:ext cx="1921567" cy="4903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2E5285-F1E5-4932-902B-6975D971E2C6}"/>
              </a:ext>
            </a:extLst>
          </p:cNvPr>
          <p:cNvSpPr/>
          <p:nvPr/>
        </p:nvSpPr>
        <p:spPr>
          <a:xfrm>
            <a:off x="238540" y="3651158"/>
            <a:ext cx="8666923" cy="1715983"/>
          </a:xfrm>
          <a:prstGeom prst="rect">
            <a:avLst/>
          </a:prstGeom>
          <a:solidFill>
            <a:srgbClr val="7030A0"/>
          </a:solidFill>
          <a:ln w="19050" cap="rnd" cmpd="sng" algn="ctr">
            <a:solidFill>
              <a:srgbClr val="B311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celebration of Independence Day begins with-----------</a:t>
            </a:r>
          </a:p>
          <a:p>
            <a:pPr marL="342882" indent="-342882" defTabSz="914354">
              <a:buFontTx/>
              <a:buAutoNum type="alphaLcParenR"/>
              <a:defRPr/>
            </a:pPr>
            <a:r>
              <a:rPr lang="en-US" sz="24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Procession           b) Placing wreaths at the National Memorial.</a:t>
            </a:r>
          </a:p>
          <a:p>
            <a:pPr defTabSz="914354">
              <a:defRPr/>
            </a:pPr>
            <a:r>
              <a:rPr lang="en-US" sz="24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gunshot                 d ) the display of  parades by defense forces.</a:t>
            </a:r>
          </a:p>
          <a:p>
            <a:pPr marL="342882" indent="-342882" defTabSz="914354">
              <a:buFontTx/>
              <a:buAutoNum type="alphaLcParenR"/>
              <a:defRPr/>
            </a:pPr>
            <a:endParaRPr lang="en-US" sz="1801" kern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9C8660-49B1-4E58-B1F7-CC353CE30204}"/>
              </a:ext>
            </a:extLst>
          </p:cNvPr>
          <p:cNvSpPr/>
          <p:nvPr/>
        </p:nvSpPr>
        <p:spPr>
          <a:xfrm>
            <a:off x="238560" y="5367144"/>
            <a:ext cx="8713865" cy="8080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gunshots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801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A1EFDF-CB49-4DD5-9DEE-678B21979885}"/>
              </a:ext>
            </a:extLst>
          </p:cNvPr>
          <p:cNvSpPr/>
          <p:nvPr/>
        </p:nvSpPr>
        <p:spPr>
          <a:xfrm>
            <a:off x="3670863" y="3206866"/>
            <a:ext cx="1205948" cy="4442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031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0" y="11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5BA64D-872E-4892-A298-6712A70C05D5}"/>
              </a:ext>
            </a:extLst>
          </p:cNvPr>
          <p:cNvSpPr/>
          <p:nvPr/>
        </p:nvSpPr>
        <p:spPr>
          <a:xfrm>
            <a:off x="1315169" y="225293"/>
            <a:ext cx="6513689" cy="8216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15283-A4D5-45BE-9A7D-3742FEC78D16}"/>
              </a:ext>
            </a:extLst>
          </p:cNvPr>
          <p:cNvSpPr txBox="1"/>
          <p:nvPr/>
        </p:nvSpPr>
        <p:spPr>
          <a:xfrm>
            <a:off x="185549" y="1272221"/>
            <a:ext cx="877294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 Why  do we observe 26 March </a:t>
            </a:r>
            <a:r>
              <a:rPr lang="en-US" sz="1801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2124F-9E12-44D0-A720-02F3E121739F}"/>
              </a:ext>
            </a:extLst>
          </p:cNvPr>
          <p:cNvSpPr txBox="1"/>
          <p:nvPr/>
        </p:nvSpPr>
        <p:spPr>
          <a:xfrm>
            <a:off x="172287" y="1857004"/>
            <a:ext cx="8786192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We observe 26 March to commemorate our country’s  declaration of Independence from Pakistan in 1971.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B47AD-4A79-41C7-A8F5-6ABB4D447F5B}"/>
              </a:ext>
            </a:extLst>
          </p:cNvPr>
          <p:cNvSpPr txBox="1"/>
          <p:nvPr/>
        </p:nvSpPr>
        <p:spPr>
          <a:xfrm>
            <a:off x="172287" y="3467276"/>
            <a:ext cx="878619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 Where is National Parade Ground?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4090DD-0E81-424A-805C-B776FB7C334D}"/>
              </a:ext>
            </a:extLst>
          </p:cNvPr>
          <p:cNvSpPr txBox="1"/>
          <p:nvPr/>
        </p:nvSpPr>
        <p:spPr>
          <a:xfrm>
            <a:off x="185549" y="4101562"/>
            <a:ext cx="877294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The National Parade Ground is near the National Parliament</a:t>
            </a:r>
          </a:p>
        </p:txBody>
      </p:sp>
    </p:spTree>
    <p:extLst>
      <p:ext uri="{BB962C8B-B14F-4D97-AF65-F5344CB8AC3E}">
        <p14:creationId xmlns:p14="http://schemas.microsoft.com/office/powerpoint/2010/main" val="18992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0" y="11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D077B-0321-496C-8474-2ADAEF00FA0C}"/>
              </a:ext>
            </a:extLst>
          </p:cNvPr>
          <p:cNvSpPr txBox="1"/>
          <p:nvPr/>
        </p:nvSpPr>
        <p:spPr>
          <a:xfrm>
            <a:off x="251813" y="4294879"/>
            <a:ext cx="8640417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Suppose, you have recently joined a rally of Independence Day in your madrasah.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write about your experience in your own words about the Day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958DF-4778-49F7-B60C-B0DD82DBEA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561" y="2207659"/>
            <a:ext cx="3276601" cy="2087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7ED1E2-6561-4489-85DF-E2F98F20B31A}"/>
              </a:ext>
            </a:extLst>
          </p:cNvPr>
          <p:cNvSpPr txBox="1"/>
          <p:nvPr/>
        </p:nvSpPr>
        <p:spPr>
          <a:xfrm>
            <a:off x="2610693" y="490347"/>
            <a:ext cx="4492487" cy="9234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33486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0" y="11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9592CED5-933D-4227-AB93-E6F374D1C72D}"/>
              </a:ext>
            </a:extLst>
          </p:cNvPr>
          <p:cNvSpPr/>
          <p:nvPr/>
        </p:nvSpPr>
        <p:spPr>
          <a:xfrm>
            <a:off x="510220" y="251811"/>
            <a:ext cx="490331" cy="5946913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8CED9342-47CA-4878-B591-5808E4B578CD}"/>
              </a:ext>
            </a:extLst>
          </p:cNvPr>
          <p:cNvSpPr/>
          <p:nvPr/>
        </p:nvSpPr>
        <p:spPr>
          <a:xfrm>
            <a:off x="887909" y="155726"/>
            <a:ext cx="5506277" cy="2812775"/>
          </a:xfrm>
          <a:prstGeom prst="doubleWave">
            <a:avLst>
              <a:gd name="adj1" fmla="val 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D986B3-D3E6-498F-9977-D64219A38A39}"/>
              </a:ext>
            </a:extLst>
          </p:cNvPr>
          <p:cNvSpPr/>
          <p:nvPr/>
        </p:nvSpPr>
        <p:spPr>
          <a:xfrm>
            <a:off x="2653748" y="873001"/>
            <a:ext cx="1524000" cy="13782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8A47EB-A481-48F3-99E8-8649D04B1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98" y="3385941"/>
            <a:ext cx="7739271" cy="28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-40296" y="9"/>
            <a:ext cx="9184299" cy="685800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8CB3ED-5D4C-41ED-AE8D-40906760ED88}"/>
              </a:ext>
            </a:extLst>
          </p:cNvPr>
          <p:cNvSpPr/>
          <p:nvPr/>
        </p:nvSpPr>
        <p:spPr>
          <a:xfrm>
            <a:off x="1847614" y="199850"/>
            <a:ext cx="5632175" cy="6040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24429-FD12-4CF3-A514-A2D0915BDEAA}"/>
              </a:ext>
            </a:extLst>
          </p:cNvPr>
          <p:cNvSpPr txBox="1"/>
          <p:nvPr/>
        </p:nvSpPr>
        <p:spPr>
          <a:xfrm>
            <a:off x="348627" y="874455"/>
            <a:ext cx="8446745" cy="25545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Mosammat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Nelufa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Afrose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Bithi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Khilbaisa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Rahmania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Madrasah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Khailbaisa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Lakshmipur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nelufa.afrose@gmail.com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6587C-62AB-4C18-BAF8-AE5DE11A11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72" y="3499578"/>
            <a:ext cx="2361656" cy="268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748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0" y="11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E01E57FA-B690-4EC8-AF42-D9223A291791}"/>
              </a:ext>
            </a:extLst>
          </p:cNvPr>
          <p:cNvSpPr/>
          <p:nvPr/>
        </p:nvSpPr>
        <p:spPr>
          <a:xfrm>
            <a:off x="1868570" y="821642"/>
            <a:ext cx="5711685" cy="4505739"/>
          </a:xfrm>
          <a:prstGeom prst="vertic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Allah Hafez</a:t>
            </a:r>
          </a:p>
        </p:txBody>
      </p:sp>
    </p:spTree>
    <p:extLst>
      <p:ext uri="{BB962C8B-B14F-4D97-AF65-F5344CB8AC3E}">
        <p14:creationId xmlns:p14="http://schemas.microsoft.com/office/powerpoint/2010/main" val="1803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0" y="11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11C72-B6DD-4082-83FB-EF3C718C5C56}"/>
              </a:ext>
            </a:extLst>
          </p:cNvPr>
          <p:cNvSpPr txBox="1"/>
          <p:nvPr/>
        </p:nvSpPr>
        <p:spPr>
          <a:xfrm>
            <a:off x="404446" y="1648021"/>
            <a:ext cx="5108715" cy="34163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English 1st Paper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 Three (Events and festivals)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Five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:Independence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590E2-CD53-4DBB-9A0C-1517C0841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607" y="1388283"/>
            <a:ext cx="2912603" cy="3825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CAA5F-CACC-41C1-8229-16CB75F4BF2B}"/>
              </a:ext>
            </a:extLst>
          </p:cNvPr>
          <p:cNvSpPr txBox="1"/>
          <p:nvPr/>
        </p:nvSpPr>
        <p:spPr>
          <a:xfrm>
            <a:off x="1868577" y="473309"/>
            <a:ext cx="520810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Class : Nine / Ten</a:t>
            </a:r>
          </a:p>
        </p:txBody>
      </p:sp>
    </p:spTree>
    <p:extLst>
      <p:ext uri="{BB962C8B-B14F-4D97-AF65-F5344CB8AC3E}">
        <p14:creationId xmlns:p14="http://schemas.microsoft.com/office/powerpoint/2010/main" val="17232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-119258" y="9"/>
            <a:ext cx="9263271" cy="685800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AD53B8-BF2D-45FC-AAFF-1F4327E2E683}"/>
              </a:ext>
            </a:extLst>
          </p:cNvPr>
          <p:cNvSpPr/>
          <p:nvPr/>
        </p:nvSpPr>
        <p:spPr>
          <a:xfrm>
            <a:off x="112669" y="4322359"/>
            <a:ext cx="8719920" cy="1922843"/>
          </a:xfrm>
          <a:prstGeom prst="rect">
            <a:avLst/>
          </a:prstGeom>
          <a:solidFill>
            <a:srgbClr val="3DA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en-US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Q. What can you see in the picture?</a:t>
            </a:r>
            <a:endParaRPr lang="en-US" sz="3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en-US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Q. Where is it?</a:t>
            </a:r>
            <a:endParaRPr lang="en-US" sz="3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en-US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Q. Why was it built?</a:t>
            </a:r>
            <a:endParaRPr lang="en-US" sz="32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E9427-F877-47B7-A9D0-B17AD6A56277}"/>
              </a:ext>
            </a:extLst>
          </p:cNvPr>
          <p:cNvSpPr/>
          <p:nvPr/>
        </p:nvSpPr>
        <p:spPr>
          <a:xfrm>
            <a:off x="59645" y="254363"/>
            <a:ext cx="8806097" cy="11551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E62151-3394-4F4C-9740-9D4428191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3" t="2673" r="83" b="56747"/>
          <a:stretch/>
        </p:blipFill>
        <p:spPr>
          <a:xfrm>
            <a:off x="129203" y="1381651"/>
            <a:ext cx="8806097" cy="29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2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4A26818-9D0C-4A44-BFBF-28DCBFE66A01}"/>
              </a:ext>
            </a:extLst>
          </p:cNvPr>
          <p:cNvSpPr/>
          <p:nvPr/>
        </p:nvSpPr>
        <p:spPr>
          <a:xfrm>
            <a:off x="0" y="5"/>
            <a:ext cx="9144000" cy="6162261"/>
          </a:xfrm>
          <a:prstGeom prst="frame">
            <a:avLst>
              <a:gd name="adj1" fmla="val 28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1DCF4-82CC-483C-B406-84A8E9AA727E}"/>
              </a:ext>
            </a:extLst>
          </p:cNvPr>
          <p:cNvSpPr txBox="1"/>
          <p:nvPr/>
        </p:nvSpPr>
        <p:spPr>
          <a:xfrm flipH="1">
            <a:off x="168981" y="141327"/>
            <a:ext cx="8806064" cy="923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 </a:t>
            </a:r>
          </a:p>
        </p:txBody>
      </p:sp>
      <p:sp>
        <p:nvSpPr>
          <p:cNvPr id="5" name="Ribbon: Tilted Down 4">
            <a:extLst>
              <a:ext uri="{FF2B5EF4-FFF2-40B4-BE49-F238E27FC236}">
                <a16:creationId xmlns:a16="http://schemas.microsoft.com/office/drawing/2014/main" id="{4CA2874D-964F-4D62-A303-058DB2244F71}"/>
              </a:ext>
            </a:extLst>
          </p:cNvPr>
          <p:cNvSpPr/>
          <p:nvPr/>
        </p:nvSpPr>
        <p:spPr>
          <a:xfrm>
            <a:off x="168981" y="2425161"/>
            <a:ext cx="8643729" cy="2822713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Day</a:t>
            </a:r>
          </a:p>
        </p:txBody>
      </p:sp>
    </p:spTree>
    <p:extLst>
      <p:ext uri="{BB962C8B-B14F-4D97-AF65-F5344CB8AC3E}">
        <p14:creationId xmlns:p14="http://schemas.microsoft.com/office/powerpoint/2010/main" val="27230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0" y="11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1B8701-2B70-4482-B96F-CD9D1379B5CA}"/>
              </a:ext>
            </a:extLst>
          </p:cNvPr>
          <p:cNvSpPr/>
          <p:nvPr/>
        </p:nvSpPr>
        <p:spPr>
          <a:xfrm>
            <a:off x="571575" y="217614"/>
            <a:ext cx="8239417" cy="105793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F8810-1EFF-480D-8C2E-A26CBC631A6F}"/>
              </a:ext>
            </a:extLst>
          </p:cNvPr>
          <p:cNvSpPr txBox="1"/>
          <p:nvPr/>
        </p:nvSpPr>
        <p:spPr>
          <a:xfrm>
            <a:off x="238562" y="1493142"/>
            <a:ext cx="8706679" cy="34163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472" indent="-571472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talk about events and festivals </a:t>
            </a:r>
          </a:p>
          <a:p>
            <a:pPr marL="571472" indent="-571472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new words in the sentences.</a:t>
            </a:r>
          </a:p>
          <a:p>
            <a:pPr marL="571472" indent="-571472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questions.</a:t>
            </a:r>
          </a:p>
          <a:p>
            <a:pPr marL="571472" indent="-571472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Write about personal experience  what Independence Day is.</a:t>
            </a:r>
          </a:p>
        </p:txBody>
      </p:sp>
    </p:spTree>
    <p:extLst>
      <p:ext uri="{BB962C8B-B14F-4D97-AF65-F5344CB8AC3E}">
        <p14:creationId xmlns:p14="http://schemas.microsoft.com/office/powerpoint/2010/main" val="338791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0" y="11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4B21B0-BC4F-460A-841E-8C54EB712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9" y="1757848"/>
            <a:ext cx="3302502" cy="3008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C457A-581A-4195-9E4A-8E91274FD456}"/>
              </a:ext>
            </a:extLst>
          </p:cNvPr>
          <p:cNvSpPr txBox="1"/>
          <p:nvPr/>
        </p:nvSpPr>
        <p:spPr>
          <a:xfrm>
            <a:off x="1487558" y="442649"/>
            <a:ext cx="637309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with the Teacher</a:t>
            </a:r>
            <a:r>
              <a:rPr lang="en-US" sz="4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7DE4F-C019-4AB6-A962-A0B7C2DD9DEE}"/>
              </a:ext>
            </a:extLst>
          </p:cNvPr>
          <p:cNvSpPr txBox="1"/>
          <p:nvPr/>
        </p:nvSpPr>
        <p:spPr>
          <a:xfrm>
            <a:off x="3840270" y="1757848"/>
            <a:ext cx="51210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March, our Independence Day, is the biggest state Festival. The day is celebrate every year in the country with great enthusiasm and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fervour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It is national………. </a:t>
            </a:r>
          </a:p>
        </p:txBody>
      </p:sp>
    </p:spTree>
    <p:extLst>
      <p:ext uri="{BB962C8B-B14F-4D97-AF65-F5344CB8AC3E}">
        <p14:creationId xmlns:p14="http://schemas.microsoft.com/office/powerpoint/2010/main" val="11513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0" y="11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E57EE-6C32-4BF0-87DF-7D705462281A}"/>
              </a:ext>
            </a:extLst>
          </p:cNvPr>
          <p:cNvSpPr txBox="1"/>
          <p:nvPr/>
        </p:nvSpPr>
        <p:spPr>
          <a:xfrm>
            <a:off x="408709" y="216077"/>
            <a:ext cx="835428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celebrate our Independence 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450D5-4473-474B-9E24-C6E6D9A5D4D8}"/>
              </a:ext>
            </a:extLst>
          </p:cNvPr>
          <p:cNvSpPr txBox="1"/>
          <p:nvPr/>
        </p:nvSpPr>
        <p:spPr>
          <a:xfrm>
            <a:off x="159326" y="881658"/>
            <a:ext cx="821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The day begins with a 31 gun salute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0165C-935D-4129-8CCA-C51FE4D93E54}"/>
              </a:ext>
            </a:extLst>
          </p:cNvPr>
          <p:cNvSpPr txBox="1"/>
          <p:nvPr/>
        </p:nvSpPr>
        <p:spPr>
          <a:xfrm>
            <a:off x="263233" y="1421650"/>
            <a:ext cx="8271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Early in the morning the president and  the Prime Minister on behalf of the national place wreaths at the national Mausoleum at </a:t>
            </a:r>
            <a:r>
              <a:rPr lang="en-US" sz="2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Savar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7DF79-711C-464C-A494-733B5E97919A}"/>
              </a:ext>
            </a:extLst>
          </p:cNvPr>
          <p:cNvSpPr txBox="1"/>
          <p:nvPr/>
        </p:nvSpPr>
        <p:spPr>
          <a:xfrm>
            <a:off x="159326" y="2709033"/>
            <a:ext cx="8846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 leaders, political parties, diplomats, social and cultural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educational institutions and freedom fighters pay homage to the martyrs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B60E5-6A21-4850-833A-BE6CB88F302A}"/>
              </a:ext>
            </a:extLst>
          </p:cNvPr>
          <p:cNvSpPr txBox="1"/>
          <p:nvPr/>
        </p:nvSpPr>
        <p:spPr>
          <a:xfrm>
            <a:off x="180105" y="3996416"/>
            <a:ext cx="8846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People from all walks of life also go there in rallies and processions</a:t>
            </a:r>
            <a:r>
              <a:rPr lang="en-US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9D4210-8D5A-43E1-8FFC-370EBB796374}"/>
              </a:ext>
            </a:extLst>
          </p:cNvPr>
          <p:cNvSpPr txBox="1"/>
          <p:nvPr/>
        </p:nvSpPr>
        <p:spPr>
          <a:xfrm>
            <a:off x="214745" y="4923428"/>
            <a:ext cx="8846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In Bangabandhu National Stadium, school children, scouts and girl guides take part in various display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F0CD4-6401-449D-B112-462E5D6FEDA7}"/>
              </a:ext>
            </a:extLst>
          </p:cNvPr>
          <p:cNvSpPr txBox="1"/>
          <p:nvPr/>
        </p:nvSpPr>
        <p:spPr>
          <a:xfrm>
            <a:off x="214745" y="5812492"/>
            <a:ext cx="8846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Educational institution , Sport clubs , Bangla Academy,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Shilpakala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academy etc. holds cultural and sports functions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7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47317B-BD77-47BB-A56B-6E84C4E0595B}"/>
              </a:ext>
            </a:extLst>
          </p:cNvPr>
          <p:cNvSpPr/>
          <p:nvPr/>
        </p:nvSpPr>
        <p:spPr>
          <a:xfrm>
            <a:off x="0" y="11"/>
            <a:ext cx="9144000" cy="6964020"/>
          </a:xfrm>
          <a:prstGeom prst="frame">
            <a:avLst>
              <a:gd name="adj1" fmla="val 2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A503BA-FBC9-4849-B61B-B556272FF7E8}"/>
              </a:ext>
            </a:extLst>
          </p:cNvPr>
          <p:cNvSpPr txBox="1">
            <a:spLocks/>
          </p:cNvSpPr>
          <p:nvPr/>
        </p:nvSpPr>
        <p:spPr>
          <a:xfrm>
            <a:off x="238551" y="337564"/>
            <a:ext cx="8719931" cy="563563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Let’s learn some Vocabulary from the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F054B-F5B6-478D-995E-5915EAE72337}"/>
              </a:ext>
            </a:extLst>
          </p:cNvPr>
          <p:cNvSpPr txBox="1"/>
          <p:nvPr/>
        </p:nvSpPr>
        <p:spPr>
          <a:xfrm>
            <a:off x="238550" y="1069418"/>
            <a:ext cx="8719931" cy="20621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Independence (Noun)</a:t>
            </a:r>
            <a:endParaRPr lang="b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freedom from political control by other countries.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2B6BF-8CB3-470C-8211-70663DF1A9E0}"/>
              </a:ext>
            </a:extLst>
          </p:cNvPr>
          <p:cNvSpPr txBox="1"/>
          <p:nvPr/>
        </p:nvSpPr>
        <p:spPr>
          <a:xfrm>
            <a:off x="238551" y="3299808"/>
            <a:ext cx="8719931" cy="190834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State (Noun)</a:t>
            </a:r>
          </a:p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 -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politically organized body of people under a single government</a:t>
            </a:r>
            <a:r>
              <a:rPr lang="en-US" sz="1801" dirty="0"/>
              <a:t>.</a:t>
            </a:r>
          </a:p>
          <a:p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30995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557</TotalTime>
  <Words>683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Century Gothic</vt:lpstr>
      <vt:lpstr>Palatino Linotype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63</cp:revision>
  <dcterms:created xsi:type="dcterms:W3CDTF">2020-09-05T16:53:47Z</dcterms:created>
  <dcterms:modified xsi:type="dcterms:W3CDTF">2021-03-22T14:09:11Z</dcterms:modified>
</cp:coreProperties>
</file>