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76" r:id="rId8"/>
    <p:sldId id="285" r:id="rId9"/>
    <p:sldId id="282" r:id="rId10"/>
    <p:sldId id="279" r:id="rId11"/>
    <p:sldId id="281" r:id="rId12"/>
    <p:sldId id="280" r:id="rId13"/>
    <p:sldId id="277" r:id="rId14"/>
    <p:sldId id="283" r:id="rId15"/>
    <p:sldId id="284" r:id="rId16"/>
    <p:sldId id="278" r:id="rId17"/>
    <p:sldId id="271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17124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02263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35644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81115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498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52018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96665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61892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4997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1376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45222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DA4B6-9FD3-4B66-88B2-27A9BF248FA1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8A474-2C89-46B1-99E3-59036F22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7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4767" y="170620"/>
            <a:ext cx="6987653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স্বাগত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AutoShape 2" descr="Image result for soil acid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694" y="2307993"/>
            <a:ext cx="6987653" cy="4300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19225"/>
            <a:ext cx="1428750" cy="1428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640" y="118925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033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4788" y="1379806"/>
            <a:ext cx="10336823" cy="48936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মাটির উৎস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দ্রব্য অম্লীয় শিলা হলে মাটি অম্লীয় হয়।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এসিড বৃষ্টি মাটির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H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হ্রাসে বড় ভূমিকা পালন করে। এসিড বৃষ্টির পানিতে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প্রায় ৫.৭ যা অম্লীয় প্রকৃতির। এই পানি মাটির সাথে মিশে মাটির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কমিয়ে অম্লীয় মাটিতে পরিণত করে।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গাছের মূলে শ্বসন প্রক্রিয়ার ফলে গাছ হতে নির্গত কার্বন-ডাই-অক্সাইড 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CO</a:t>
            </a:r>
            <a:r>
              <a:rPr lang="en-US" sz="24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মাটিতে কার্বলিক এসিডের 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24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CO</a:t>
            </a:r>
            <a:r>
              <a:rPr lang="en-US" sz="24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পরিমাণ বৃদ্ধি করে যা মাটির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হ্রাস করে মাটিকে অম্লীয় প্রকৃতির করে তোলে। 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উদ্ভিদ তাদের নানা ধরনের জৈবিক কার্যাবলি পরিচালনার জন্য মাটি থেকে আয়ন শোষণ 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NO</a:t>
            </a:r>
            <a:r>
              <a:rPr lang="en-US" sz="24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24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−</a:t>
            </a:r>
            <a:r>
              <a:rPr lang="en-US" sz="24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NH</a:t>
            </a:r>
            <a:r>
              <a:rPr lang="en-US" sz="24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24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Ca</a:t>
            </a:r>
            <a:r>
              <a:rPr lang="en-US" sz="24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24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, H</a:t>
            </a:r>
            <a:r>
              <a:rPr lang="en-US" sz="24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PO</a:t>
            </a:r>
            <a:r>
              <a:rPr lang="en-US" sz="24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24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করে যা মাটিতে বিদ্যমান খনিজ পদার্থের আয়নের অসমতা সৃষ্টি করে। ফলে মাটি অম্লীয় প্রকৃতির হয়।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সারের প্রয়োগের ফলে মাটির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 হয়। কেননা রাসায়নিক সারের প্রধান উপাদান অ্যামোনিয়াম 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NH</a:t>
            </a:r>
            <a:r>
              <a:rPr lang="en-US" sz="24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24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যা মাটিতে বিদ্যমান আয়নের সাথে বিক্রিয়া করে নাইট্রেট 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NO</a:t>
            </a:r>
            <a:r>
              <a:rPr lang="en-US" sz="24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24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গঠন করে এবং হাইড্রোজেন আয়ন 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24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মাটিতে মুক্ত হয় ফলস্বরূপ মাটির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হ্রাস পায় এবং মাটি অম্লীয় হয়ে ওঠে।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মাটিতে চুন ব্যবহার করা না হলে মাটি অম্লীয় হয়।।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বজ্রপাত হলে আকাশ থেকে নাই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ট্রেট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মাটিতে পরে পানির সাথে বিক্রিয়া করে নাই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ট্রিক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এসি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তৈরি করে যা মাটিকে অম্লীয় করে।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640037" y="164123"/>
            <a:ext cx="5410200" cy="914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অম্লীয় প্রকৃতির হওয়ার কারণ</a:t>
            </a:r>
          </a:p>
        </p:txBody>
      </p:sp>
    </p:spTree>
    <p:extLst>
      <p:ext uri="{BB962C8B-B14F-4D97-AF65-F5344CB8AC3E}">
        <p14:creationId xmlns:p14="http://schemas.microsoft.com/office/powerpoint/2010/main" val="15321073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806" y="1453554"/>
            <a:ext cx="3737272" cy="4989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9129" y="487165"/>
            <a:ext cx="4839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গ্রানাইট </a:t>
            </a:r>
            <a:endParaRPr lang="en-US" sz="7200" dirty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9424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55" y="1087901"/>
            <a:ext cx="8459372" cy="422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0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4AEEF9B-2911-495A-B086-5EB7065503D5}"/>
              </a:ext>
            </a:extLst>
          </p:cNvPr>
          <p:cNvSpPr txBox="1"/>
          <p:nvPr/>
        </p:nvSpPr>
        <p:spPr>
          <a:xfrm>
            <a:off x="2590213" y="246184"/>
            <a:ext cx="6610057" cy="64633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অম্লীয় মাটির 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 (অম্লীয় মাটি সংশোধন) </a:t>
            </a:r>
          </a:p>
        </p:txBody>
      </p:sp>
      <p:sp>
        <p:nvSpPr>
          <p:cNvPr id="3" name="Rectangle 2"/>
          <p:cNvSpPr/>
          <p:nvPr/>
        </p:nvSpPr>
        <p:spPr>
          <a:xfrm>
            <a:off x="749104" y="1191435"/>
            <a:ext cx="10828607" cy="50783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বিভিন্ন ধরনের ক্ষারীয় পদার্থ প্রয়োগের মাধ্যমে মাটির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pH 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বৃদ্ধি করা সম্ভব। </a:t>
            </a:r>
          </a:p>
          <a:p>
            <a:pPr algn="just">
              <a:buFont typeface="Wingdings" pitchFamily="2" charset="2"/>
              <a:buChar char="Ø"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চূর্ণ চুন বা ক্যালসিয়াম কার্বোনেট মাটির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pH 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বৃদ্ধিতে সবচেয়ে বেশি কার্যকর এবং এটি সহজলভ্য। দানাদার চুনের চেয়ে চুনের দ্রবণ এক্ষেত্রে বেশি কার্যকর। কি পরিমাণ মাটি আছে, মাটির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pH 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মান কতো এবং কতো 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pH 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প্রয়োজন তার ওপর নির্ভর করে চুনের পরিমাণ নির্ণয় করা হয়।  </a:t>
            </a:r>
          </a:p>
          <a:p>
            <a:pPr algn="just">
              <a:buFont typeface="Wingdings" pitchFamily="2" charset="2"/>
              <a:buChar char="Ø"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জৈব সার ও সবুজ সার ব্যবহার করে।</a:t>
            </a:r>
          </a:p>
          <a:p>
            <a:pPr algn="just">
              <a:buFont typeface="Wingdings" pitchFamily="2" charset="2"/>
              <a:buChar char="Ø"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অনুজীব সার ও বায়ো পেস্টিসাইড বা ট্রাইকোডার্মা ব্যবহার করে।</a:t>
            </a:r>
          </a:p>
          <a:p>
            <a:pPr algn="just">
              <a:buFont typeface="Wingdings" pitchFamily="2" charset="2"/>
              <a:buChar char="Ø"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কাঠের ছাই প্রয়োগ করে।</a:t>
            </a:r>
          </a:p>
          <a:p>
            <a:pPr algn="just">
              <a:buFont typeface="Wingdings" pitchFamily="2" charset="2"/>
              <a:buChar char="Ø"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অম্লীয় সার প্রয়োগ কমিয়ে এবং সুষম সার ব্যবহার করে।</a:t>
            </a:r>
            <a:endParaRPr lang="bn-BD" sz="3600" dirty="0"/>
          </a:p>
        </p:txBody>
      </p:sp>
    </p:spTree>
    <p:extLst>
      <p:ext uri="{BB962C8B-B14F-4D97-AF65-F5344CB8AC3E}">
        <p14:creationId xmlns:p14="http://schemas.microsoft.com/office/powerpoint/2010/main" val="7617314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15" y="457198"/>
            <a:ext cx="7697339" cy="577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321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1" y="1041382"/>
            <a:ext cx="8633734" cy="456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158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390" y="4994031"/>
            <a:ext cx="773137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মাটির অম্লত্ব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3321" y="378655"/>
            <a:ext cx="5334000" cy="392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404771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89637" y="315945"/>
            <a:ext cx="15359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মূল্যায়ন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D8A2607-7C92-4BFD-B818-EE8A9A5BEC42}"/>
              </a:ext>
            </a:extLst>
          </p:cNvPr>
          <p:cNvSpPr txBox="1"/>
          <p:nvPr/>
        </p:nvSpPr>
        <p:spPr>
          <a:xfrm>
            <a:off x="1498208" y="1780735"/>
            <a:ext cx="9516794" cy="29854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মাটির অম্লমান বলতে কী বুঝ?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মাটির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জানা জরুরি কেন ?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অম্ল মাটিতে চুন প্রয়োগ করা হয় কেন?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৪। ভাল ফলন প্রাপ্তিতে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মিটার কিভাবে ভুমিকা রাখতে পারে?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594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35166" y="866724"/>
            <a:ext cx="23920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28" y="722097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BA7A9CB-DCDC-4821-9600-FF6A7981F5D6}"/>
              </a:ext>
            </a:extLst>
          </p:cNvPr>
          <p:cNvSpPr txBox="1"/>
          <p:nvPr/>
        </p:nvSpPr>
        <p:spPr>
          <a:xfrm>
            <a:off x="1069145" y="3812345"/>
            <a:ext cx="97629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মাটিতে অম্লত্ত্বের প্রভাব এবং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অম্ল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 সংশোধনে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উপায় লেখ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910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678809" y="436098"/>
            <a:ext cx="7378418" cy="935338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0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kern="1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88DC840-CD68-4083-B516-32CF212D9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60" y="1371436"/>
            <a:ext cx="8287456" cy="491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926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48418" y="365822"/>
            <a:ext cx="6237027" cy="1095508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anchor="ctr">
            <a:normAutofit fontScale="3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4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8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8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84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98037" y="1632311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bn-BD" sz="3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7190747" y="2126222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47" y="2210096"/>
            <a:ext cx="1700190" cy="17001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0381" y="3910286"/>
            <a:ext cx="51112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000" i="1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</a:t>
            </a:r>
            <a:r>
              <a:rPr lang="en-US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প্রণয় বালা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অধ্যাপক, কৃষিশিক্ষা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u="wavy" dirty="0">
                <a:latin typeface="NikoshBAN" panose="02000000000000000000" pitchFamily="2" charset="0"/>
                <a:cs typeface="NikoshBAN" panose="02000000000000000000" pitchFamily="2" charset="0"/>
              </a:rPr>
              <a:t>হাজী লালমিয়া সিটি কলেজ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 </a:t>
            </a:r>
            <a:r>
              <a:rPr lang="hi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82550" y="3091703"/>
            <a:ext cx="41220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কৃষিশিক্ষা ১ম পত্র</a:t>
            </a:r>
          </a:p>
          <a:p>
            <a:pPr algn="ctr"/>
            <a:r>
              <a:rPr lang="bn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একাদশ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দ্বাদশ</a:t>
            </a:r>
            <a:r>
              <a:rPr lang="bn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</a:p>
          <a:p>
            <a:pPr algn="ctr"/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bn-BD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২য়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bn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ধ্যায়</a:t>
            </a:r>
            <a:endParaRPr lang="bn-BD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825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9752" y="127378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দেখো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608" y="1508504"/>
            <a:ext cx="4286515" cy="28524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721" y="1395963"/>
            <a:ext cx="5097757" cy="296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167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2711" y="158087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শিখনফল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83028" y="1081417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56A7C99-9039-4DCF-9429-9814547527A3}"/>
              </a:ext>
            </a:extLst>
          </p:cNvPr>
          <p:cNvSpPr txBox="1"/>
          <p:nvPr/>
        </p:nvSpPr>
        <p:spPr>
          <a:xfrm>
            <a:off x="3139102" y="1551029"/>
            <a:ext cx="685823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অম্লত্ব সম্পর্কে ধারণা লাভ করতে পারবে।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315" y="2061335"/>
            <a:ext cx="7347236" cy="1304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315" y="3365992"/>
            <a:ext cx="7142017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35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968" y="107776"/>
            <a:ext cx="4480948" cy="9510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78" y="995050"/>
            <a:ext cx="3899916" cy="10303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7677" y="1888306"/>
            <a:ext cx="10793085" cy="15696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মাটিতে প্রাকৃতিকভাবেই প্রতিনিয়ত ভৌত, রাসায়নিক ও জৈবিক পরিবর্তন ঘটছে।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আর ফলে মাটির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দ্রবনে যে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পরিবেশ সৃষ্টি হয় তাকে মৃত্তিকা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 বলা হয়। মৃত্তিকা বিক্রিয়াকে সাধারনত 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pH</a:t>
            </a:r>
            <a:r>
              <a:rPr lang="bn-BD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দ্বারা প্রকাশ করা হয়।</a:t>
            </a:r>
            <a:r>
              <a:rPr lang="bn-BD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7678" y="3506280"/>
            <a:ext cx="4701774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 </a:t>
            </a:r>
            <a:r>
              <a:rPr lang="en-US" sz="4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pH</a:t>
            </a:r>
            <a:r>
              <a:rPr lang="bn-BD" sz="4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 অম্লমান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2794" y="4214166"/>
            <a:ext cx="11007968" cy="255454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মৃত্তিকার যে বৈশিষ্ট্য দ্বারা মাটির অম্লত্ব, ক্ষারত্ব ও নিরপেক্ষতা বুঝায়, তাকেই মাটির অম্লমান বলে। অম্লমান হল মাটির অম্লত্ব ও ক্ষারত্ব  প্রকাশের একক যা মাটির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pH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নামে পরিচিত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ল্যাটিন শব্দ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pondus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 অর্থ ওজন এর প্রথম অক্ষর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pH –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 হাইড্রোজেন ক্যাটায়নের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ওজন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যে স্কেল বা মাপের দ্বারা কোন দ্রবনের হাইড্রোজেন আয়নের পরিমাণ প্রকাশ করা হয়,তাকে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pH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বলে।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7338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1A6750A-E772-4A43-9A15-0CD3318152BC}"/>
              </a:ext>
            </a:extLst>
          </p:cNvPr>
          <p:cNvSpPr txBox="1"/>
          <p:nvPr/>
        </p:nvSpPr>
        <p:spPr>
          <a:xfrm>
            <a:off x="1236786" y="806308"/>
            <a:ext cx="708735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মাটিতে হাইড্রোজেন আয়নের ঋণাত্মক লগারিদমকে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9B799F8-C422-4E33-8C19-DB8A4D65BD9B}"/>
              </a:ext>
            </a:extLst>
          </p:cNvPr>
          <p:cNvSpPr txBox="1"/>
          <p:nvPr/>
        </p:nvSpPr>
        <p:spPr>
          <a:xfrm>
            <a:off x="1236785" y="1643022"/>
            <a:ext cx="708735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কোন একক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64D5E72-7B50-4BD0-AF8A-32ED7B3D1E82}"/>
              </a:ext>
            </a:extLst>
          </p:cNvPr>
          <p:cNvSpPr txBox="1"/>
          <p:nvPr/>
        </p:nvSpPr>
        <p:spPr>
          <a:xfrm>
            <a:off x="1014886" y="3260215"/>
            <a:ext cx="1018635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মানকে স্কেলের সাহায্যে প্রকাশ করা হয়। স্কেলের মান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০-১৪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পর্যন্ত।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4280" y="2479736"/>
            <a:ext cx="3374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282828"/>
                </a:solidFill>
                <a:latin typeface="Georgia" panose="02040502050405020303" pitchFamily="18" charset="0"/>
              </a:rPr>
              <a:t>pH = -log</a:t>
            </a:r>
            <a:r>
              <a:rPr lang="en-US" sz="3600" baseline="-25000" dirty="0">
                <a:solidFill>
                  <a:srgbClr val="333333"/>
                </a:solidFill>
                <a:latin typeface="Georgia" panose="02040502050405020303" pitchFamily="18" charset="0"/>
              </a:rPr>
              <a:t>10</a:t>
            </a:r>
            <a:r>
              <a:rPr lang="en-US" sz="3600" dirty="0">
                <a:solidFill>
                  <a:srgbClr val="282828"/>
                </a:solidFill>
                <a:latin typeface="Georgia" panose="02040502050405020303" pitchFamily="18" charset="0"/>
              </a:rPr>
              <a:t>[H</a:t>
            </a:r>
            <a:r>
              <a:rPr lang="en-US" sz="3600" baseline="30000" dirty="0">
                <a:solidFill>
                  <a:srgbClr val="282828"/>
                </a:solidFill>
                <a:latin typeface="Georgia" panose="02040502050405020303" pitchFamily="18" charset="0"/>
              </a:rPr>
              <a:t>+</a:t>
            </a:r>
            <a:r>
              <a:rPr lang="en-US" sz="3600" dirty="0">
                <a:solidFill>
                  <a:srgbClr val="282828"/>
                </a:solidFill>
                <a:latin typeface="Georgia" panose="02040502050405020303" pitchFamily="18" charset="0"/>
              </a:rPr>
              <a:t>]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86" y="4220040"/>
            <a:ext cx="8456660" cy="17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480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671646" y="99843"/>
            <a:ext cx="3048000" cy="990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মাটির অম্লত্ব</a:t>
            </a:r>
          </a:p>
          <a:p>
            <a:pPr algn="ctr"/>
            <a:r>
              <a:rPr lang="en-US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Acidity of Soil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246" y="595143"/>
            <a:ext cx="1905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মাটির অম্লত্ব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18867" y="1282225"/>
            <a:ext cx="1115450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কোন মাটিতে সক্রিয় হাইড্রোজেন আয়নের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US" sz="2400" dirty="0" smtClean="0"/>
              <a:t>H</a:t>
            </a:r>
            <a:r>
              <a:rPr lang="en-US" sz="2400" baseline="30000" dirty="0" smtClean="0"/>
              <a:t>+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)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পরিমাণ হাইড্রোক্সিল আয়নের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oH</a:t>
            </a:r>
            <a:r>
              <a:rPr lang="en-US" sz="2400" baseline="30000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চেয়ে বেশি হলে তাকে মাটির অম্লত্ব বলা হয়।  অম্লীয় মাটির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pH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মান ০-৬.৯ অর্থাৎ ৭.০ এর নিচে থাকে। </a:t>
            </a:r>
            <a:r>
              <a:rPr lang="bn-BD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 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867" y="2186485"/>
            <a:ext cx="2667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অম্লীয় মাটির বৈশিষ্ট্য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28246" y="2782968"/>
            <a:ext cx="11145129" cy="44012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মাটির রঙ সাধারনত লাল হয়।</a:t>
            </a:r>
          </a:p>
          <a:p>
            <a:pPr algn="just">
              <a:buFont typeface="Wingdings" pitchFamily="2" charset="2"/>
              <a:buChar char="ü"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জৈব পদার্থ সহজে পচে না।</a:t>
            </a:r>
          </a:p>
          <a:p>
            <a:pPr algn="just">
              <a:buFont typeface="Wingdings" pitchFamily="2" charset="2"/>
              <a:buChar char="ü"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অম্লীয় মাটির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pH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মান ৭.০ এর নিচে থাকে।</a:t>
            </a:r>
          </a:p>
          <a:p>
            <a:pPr algn="just">
              <a:buFont typeface="Wingdings" pitchFamily="2" charset="2"/>
              <a:buChar char="ü"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অণুজীবের কার্যাবলী কম থাকে।</a:t>
            </a:r>
          </a:p>
          <a:p>
            <a:pPr algn="just">
              <a:buFont typeface="Wingdings" pitchFamily="2" charset="2"/>
              <a:buChar char="ü"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ক্ষারীয় উপাদান (সোডিয়াম, ক্যালসিয়াম, ম্যাগনে সিয়াম) কম থাকে।</a:t>
            </a:r>
          </a:p>
          <a:p>
            <a:pPr algn="just">
              <a:buFont typeface="Wingdings" pitchFamily="2" charset="2"/>
              <a:buChar char="ü"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আয়রন এলুমিনিয়াম, ম্যাঙ্গানিজের আধিক্য থাকায় মাটিতে বিষাক্ততা সৃষ্টি হয়।</a:t>
            </a:r>
          </a:p>
          <a:p>
            <a:pPr algn="just">
              <a:buFont typeface="Wingdings" pitchFamily="2" charset="2"/>
              <a:buChar char="ü"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বোরন, জিঙ্ক, কপার ইত্যাদি গৌণ উপাদানের সহজলভ্যতা বাড়ে।</a:t>
            </a:r>
          </a:p>
          <a:p>
            <a:pPr algn="just">
              <a:buFont typeface="Wingdings" pitchFamily="2" charset="2"/>
              <a:buChar char="ü"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কোবাল্ট ও ফসফরাসের সহজলভ্যতা কম হয়।</a:t>
            </a:r>
          </a:p>
          <a:p>
            <a:pPr algn="just">
              <a:buFont typeface="Wingdings" pitchFamily="2" charset="2"/>
              <a:buChar char="ü"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চুন প্রয়োগসহ বিভিন্ন উপায়ে মাটির অম্লত্ব কমানো যায়।</a:t>
            </a:r>
          </a:p>
          <a:p>
            <a:pPr algn="just">
              <a:buFont typeface="Wingdings" pitchFamily="2" charset="2"/>
              <a:buChar char="ü"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 অম্লীয় মাটিতে জন্মায় এমন ফসল হল- চা, কফি, আনারস, লেবু ইত্যাদি।   </a:t>
            </a:r>
            <a:r>
              <a:rPr lang="bn-BD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 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9638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567" y="204857"/>
            <a:ext cx="8324423" cy="62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622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44" y="1072840"/>
            <a:ext cx="7051344" cy="53876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0644" y="303399"/>
            <a:ext cx="6482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Shonar Bangla" panose="020B0502040204020203" pitchFamily="34" charset="0"/>
                <a:cs typeface="Shonar Bangla" panose="020B0502040204020203" pitchFamily="34" charset="0"/>
              </a:rPr>
              <a:t>অ</a:t>
            </a:r>
            <a:r>
              <a:rPr lang="bn-BD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ম্লত্বের প্রভাব</a:t>
            </a:r>
            <a:endParaRPr lang="en-US" sz="4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6566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698</Words>
  <Application>Microsoft Office PowerPoint</Application>
  <PresentationFormat>Widescreen</PresentationFormat>
  <Paragraphs>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Georgia</vt:lpstr>
      <vt:lpstr>Nikosh</vt:lpstr>
      <vt:lpstr>NikoshBAN</vt:lpstr>
      <vt:lpstr>Shonar Bangla</vt:lpstr>
      <vt:lpstr>Symbol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Dr.Pronay Bala</cp:lastModifiedBy>
  <cp:revision>18</cp:revision>
  <dcterms:created xsi:type="dcterms:W3CDTF">2019-11-14T09:43:17Z</dcterms:created>
  <dcterms:modified xsi:type="dcterms:W3CDTF">2021-02-07T10:17:17Z</dcterms:modified>
</cp:coreProperties>
</file>