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35" r:id="rId2"/>
    <p:sldId id="257" r:id="rId3"/>
    <p:sldId id="321" r:id="rId4"/>
    <p:sldId id="322" r:id="rId5"/>
    <p:sldId id="259" r:id="rId6"/>
    <p:sldId id="324" r:id="rId7"/>
    <p:sldId id="330" r:id="rId8"/>
    <p:sldId id="325" r:id="rId9"/>
    <p:sldId id="338" r:id="rId10"/>
    <p:sldId id="339" r:id="rId11"/>
    <p:sldId id="340" r:id="rId12"/>
    <p:sldId id="341" r:id="rId13"/>
    <p:sldId id="342" r:id="rId14"/>
    <p:sldId id="343" r:id="rId15"/>
    <p:sldId id="333" r:id="rId16"/>
    <p:sldId id="329" r:id="rId17"/>
    <p:sldId id="261" r:id="rId18"/>
    <p:sldId id="292" r:id="rId19"/>
    <p:sldId id="32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D18B4-990D-4F2F-A290-DE94115162DE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83926-BA35-4C5D-9102-B6C7CADECF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4872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Bangla" pitchFamily="66" charset="0"/>
              <a:cs typeface="Bangla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83926-BA35-4C5D-9102-B6C7CADECFD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C48A58-092A-44F3-B7D1-CB8B13D8F818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98C7AF-D51E-4CEA-AC43-433C04DC6B36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E455AF-8A80-461E-B9F7-DD8595AA7E2F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030ACC-A79D-4A09-B2DB-B5AE757798BC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5B34D-A007-4462-AC51-84BBFA455DAA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BE27B0-941C-4AA0-8165-EB141DE0F5C5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727EA6-5FCA-4A82-B82E-A2A9B08E73A0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A3FD3D-1370-4CA6-8016-50FDA08B02CE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CBFE1F-67A4-4C9C-902C-2ED2CD86ADCB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3B8A52-D5F9-4241-9AD5-AA5D66B1E868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313899-E323-4EB2-A058-DBF4C00FB3DE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98BE4-71EF-4DDC-A6FA-D6331A1016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TEyEEzGc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" y="5210936"/>
            <a:ext cx="1676400" cy="1647063"/>
          </a:xfrm>
          <a:prstGeom prst="rect">
            <a:avLst/>
          </a:prstGeom>
        </p:spPr>
      </p:pic>
      <p:pic>
        <p:nvPicPr>
          <p:cNvPr id="8" name="Picture 7" descr="nTEyEEzGc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rot="5400000">
            <a:off x="-14669" y="14669"/>
            <a:ext cx="1676400" cy="1647063"/>
          </a:xfrm>
          <a:prstGeom prst="rect">
            <a:avLst/>
          </a:prstGeom>
        </p:spPr>
      </p:pic>
      <p:pic>
        <p:nvPicPr>
          <p:cNvPr id="9" name="Picture 8" descr="nTEyEEzGc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rot="10800000">
            <a:off x="7444947" y="14669"/>
            <a:ext cx="1676400" cy="1647063"/>
          </a:xfrm>
          <a:prstGeom prst="rect">
            <a:avLst/>
          </a:prstGeom>
        </p:spPr>
      </p:pic>
      <p:pic>
        <p:nvPicPr>
          <p:cNvPr id="10" name="Picture 9" descr="nTEyEEzGc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rot="16200000">
            <a:off x="7482269" y="5196268"/>
            <a:ext cx="1676400" cy="164706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2" name="Date Placeholder 2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F5B9213-C35C-4025-A387-F70ACBB2B944}" type="datetime1">
              <a:rPr lang="en-US" smtClean="0"/>
              <a:pPr/>
              <a:t>3/22/2021</a:t>
            </a:fld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6EFD1D-6E81-4B63-8A69-79648248B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AC%E0%A6%BF%E0%A6%B6%E0%A7%87%E0%A6%B7%E0%A6%A3" TargetMode="External"/><Relationship Id="rId2" Type="http://schemas.openxmlformats.org/officeDocument/2006/relationships/hyperlink" Target="https://bn.wikipedia.org/wiki/%E0%A6%AC%E0%A6%BF%E0%A6%B6%E0%A7%87%E0%A6%B7%E0%A7%8D%E0%A6%AF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226" y="1358024"/>
            <a:ext cx="7296574" cy="511897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895600" y="152400"/>
            <a:ext cx="30451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sz="6000" b="1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 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5834"/>
          <a:stretch/>
        </p:blipFill>
        <p:spPr>
          <a:xfrm>
            <a:off x="-1428" y="0"/>
            <a:ext cx="6935627" cy="8229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417"/>
          <a:stretch/>
        </p:blipFill>
        <p:spPr>
          <a:xfrm>
            <a:off x="6781800" y="0"/>
            <a:ext cx="7057931" cy="822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5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5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1676400"/>
            <a:ext cx="365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b="1" dirty="0" smtClean="0"/>
              <a:t>দ্বিগু সমাস</a:t>
            </a:r>
            <a:endParaRPr lang="en-US" sz="3200" b="1" dirty="0"/>
          </a:p>
        </p:txBody>
      </p:sp>
      <p:sp>
        <p:nvSpPr>
          <p:cNvPr id="14" name="Rectangle 13"/>
          <p:cNvSpPr/>
          <p:nvPr/>
        </p:nvSpPr>
        <p:spPr>
          <a:xfrm>
            <a:off x="762000" y="2286000"/>
            <a:ext cx="75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সমাহার বা সমষ্টি বা মিলন অর্থে সংখ্যাবাচক শব্দের সঙ্গে বিশেষ্য পদের যে সমাস হয়, তাকে </a:t>
            </a:r>
            <a:r>
              <a:rPr lang="as-IN" sz="2400" b="1" dirty="0" smtClean="0"/>
              <a:t>দ্বিগু সমাস</a:t>
            </a:r>
            <a:r>
              <a:rPr lang="as-IN" sz="2400" dirty="0" smtClean="0"/>
              <a:t> বলে।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858129" y="3200400"/>
            <a:ext cx="15314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914400" y="3810000"/>
            <a:ext cx="3496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ত্রি (তিন) লোকের সমাহার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914400" y="4419600"/>
            <a:ext cx="182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ত্রিলোক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  <p:bldP spid="15" grpId="0" build="p"/>
      <p:bldP spid="16" grpId="0" build="p"/>
      <p:bldP spid="1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38200" y="2286000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যে সমাসের পূর্বপদ ও পরপদ কারো অর্থ প্রাধান্য পায় না ,সমস্ত পদের অর্থ প্রাধান্য্য পায়, তাকে </a:t>
            </a:r>
            <a:r>
              <a:rPr lang="as-IN" sz="2400" b="1" dirty="0" smtClean="0"/>
              <a:t>বহুব্রীহি সমাস</a:t>
            </a:r>
            <a:r>
              <a:rPr lang="as-IN" sz="2400" dirty="0" smtClean="0"/>
              <a:t> বলে।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914400" y="1676400"/>
            <a:ext cx="350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 smtClean="0"/>
              <a:t>বহুব্রীহি সমাস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858129" y="3581400"/>
            <a:ext cx="15314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914400" y="4343400"/>
            <a:ext cx="45384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400" dirty="0" smtClean="0"/>
              <a:t>মুখে ভাত দেওয়া হয় যে অনুষ্ঠানে।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914400" y="4800600"/>
            <a:ext cx="1391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 মুখেভাত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  <p:bldP spid="15" grpId="0" build="p"/>
      <p:bldP spid="16" grpId="0" build="p"/>
      <p:bldP spid="1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19200" y="1524000"/>
            <a:ext cx="309251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b="1" dirty="0" smtClean="0"/>
              <a:t>কর্মধারয় সমাস</a:t>
            </a:r>
          </a:p>
          <a:p>
            <a:r>
              <a:rPr lang="as-IN" dirty="0" smtClean="0"/>
              <a:t>: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38200" y="22098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>
                <a:latin typeface="Nikosh"/>
                <a:hlinkClick r:id="rId2" tooltip="বিশেষ্য"/>
              </a:rPr>
              <a:t>বিশেষ্যের</a:t>
            </a:r>
            <a:r>
              <a:rPr lang="as-IN" sz="2400" dirty="0" smtClean="0">
                <a:latin typeface="Nikosh"/>
              </a:rPr>
              <a:t> সাথে </a:t>
            </a:r>
            <a:r>
              <a:rPr lang="as-IN" sz="2400" dirty="0" smtClean="0">
                <a:latin typeface="Nikosh"/>
                <a:hlinkClick r:id="rId3" tooltip="বিশেষণ"/>
              </a:rPr>
              <a:t>বিশেষণের</a:t>
            </a:r>
            <a:r>
              <a:rPr lang="as-IN" sz="2400" dirty="0" smtClean="0">
                <a:latin typeface="Nikosh"/>
              </a:rPr>
              <a:t> সমাসকে </a:t>
            </a:r>
            <a:r>
              <a:rPr lang="as-IN" sz="2400" b="1" dirty="0" smtClean="0">
                <a:latin typeface="Nikosh"/>
              </a:rPr>
              <a:t>কর্মধারয় সমাস</a:t>
            </a:r>
            <a:r>
              <a:rPr lang="as-IN" sz="2400" dirty="0" smtClean="0">
                <a:latin typeface="Nikosh"/>
              </a:rPr>
              <a:t> বলে</a:t>
            </a:r>
            <a:endParaRPr lang="en-US" dirty="0">
              <a:latin typeface="Nikosh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14400" y="32004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858129" y="3886200"/>
            <a:ext cx="3637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নীল যে উৎপল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914400" y="4343400"/>
            <a:ext cx="155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400" dirty="0" smtClean="0"/>
              <a:t>নীলোৎপল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14" grpId="0" build="p"/>
      <p:bldP spid="15" grpId="0" build="p"/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66800" y="1524000"/>
            <a:ext cx="320644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b="1" dirty="0" smtClean="0"/>
              <a:t>তৎপুরুষ সমাস</a:t>
            </a:r>
          </a:p>
          <a:p>
            <a:r>
              <a:rPr lang="as-IN" dirty="0" smtClean="0"/>
              <a:t>: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4400" y="236220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দ্বিতীয়াদি বিভক্তান্ত পদ পূর্বে থেকে যে সমাস হয়, তাকে </a:t>
            </a:r>
            <a:r>
              <a:rPr lang="as-IN" sz="2400" b="1" dirty="0" smtClean="0"/>
              <a:t>তৎপুরুষ সমাস</a:t>
            </a:r>
            <a:r>
              <a:rPr lang="as-IN" sz="2400" dirty="0" smtClean="0"/>
              <a:t> বলে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14400" y="34290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858129" y="3886200"/>
            <a:ext cx="3256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লবণ দ্বারা যুক্ত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914400" y="4343400"/>
            <a:ext cx="1168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400" dirty="0" smtClean="0"/>
              <a:t>লবণাক্ত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  <p:bldP spid="14" grpId="0" build="p"/>
      <p:bldP spid="15" grpId="0" build="p"/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19200" y="1219200"/>
            <a:ext cx="348845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b="1" dirty="0" smtClean="0"/>
              <a:t>অব্যয়ীভাব সমাস</a:t>
            </a:r>
          </a:p>
          <a:p>
            <a:r>
              <a:rPr lang="as-IN" dirty="0" smtClean="0"/>
              <a:t>: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1981200"/>
            <a:ext cx="762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অনুবাদ অব্যয় পদ পূর্বে থেকে যে সমাস হয় এবং যাতে পূর্ব পদের অর্থেরই প্রাধান্য থাকে, তাকে </a:t>
            </a:r>
            <a:r>
              <a:rPr lang="as-IN" sz="2400" b="1" dirty="0" smtClean="0"/>
              <a:t>অব্যয়ীভাব সমাস</a:t>
            </a:r>
            <a:r>
              <a:rPr lang="as-IN" sz="2400" dirty="0" smtClean="0"/>
              <a:t> বলে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914400" y="34290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858129" y="3886200"/>
            <a:ext cx="53140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আত্মাকে অধি (অধিকার করিয়া)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914400" y="4343400"/>
            <a:ext cx="1140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400" dirty="0" smtClean="0"/>
              <a:t>অধ্যাত্ম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 build="p"/>
      <p:bldP spid="14" grpId="0" build="p"/>
      <p:bldP spid="15" grpId="0" build="p"/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90800" y="609600"/>
            <a:ext cx="4419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/>
            <a:r>
              <a:rPr lang="en-US" sz="4400" b="1" dirty="0" err="1" smtClean="0">
                <a:solidFill>
                  <a:srgbClr val="00B0F0"/>
                </a:solidFill>
              </a:rPr>
              <a:t>দলীয়</a:t>
            </a:r>
            <a:r>
              <a:rPr lang="en-US" sz="4400" b="1" dirty="0" smtClean="0">
                <a:solidFill>
                  <a:srgbClr val="00B0F0"/>
                </a:solidFill>
              </a:rPr>
              <a:t> </a:t>
            </a:r>
            <a:r>
              <a:rPr lang="en-US" sz="4400" b="1" dirty="0" err="1" smtClean="0">
                <a:solidFill>
                  <a:srgbClr val="00B0F0"/>
                </a:solidFill>
              </a:rPr>
              <a:t>কাজ</a:t>
            </a:r>
            <a:r>
              <a:rPr lang="en-US" sz="4400" b="1" dirty="0" smtClean="0">
                <a:solidFill>
                  <a:srgbClr val="00B0F0"/>
                </a:solidFill>
              </a:rPr>
              <a:t>  </a:t>
            </a:r>
            <a:endParaRPr lang="en-US" sz="4400" b="1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32004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সংজ্ঞাসহ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228600" y="292396"/>
            <a:ext cx="8686800" cy="2590800"/>
            <a:chOff x="228600" y="292396"/>
            <a:chExt cx="8686800" cy="2590800"/>
          </a:xfrm>
        </p:grpSpPr>
        <p:sp>
          <p:nvSpPr>
            <p:cNvPr id="4" name="TextBox 3"/>
            <p:cNvSpPr txBox="1"/>
            <p:nvPr/>
          </p:nvSpPr>
          <p:spPr>
            <a:xfrm>
              <a:off x="5334000" y="609600"/>
              <a:ext cx="2743200" cy="830997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buFont typeface="Wingdings" pitchFamily="2" charset="2"/>
                <a:buChar char="ü"/>
              </a:pPr>
              <a:r>
                <a:rPr lang="en-US" sz="4800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মূল্যায়ন</a:t>
              </a:r>
              <a:endParaRPr lang="en-US" sz="4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28600" y="1600200"/>
              <a:ext cx="8686800" cy="158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6" name="Picture 4" descr="http://blog.commlabindia.com/wp-content/uploads/2014/07/elearning-content-for-sales-team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50576" y="292396"/>
              <a:ext cx="2940424" cy="2590800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sp>
        <p:nvSpPr>
          <p:cNvPr id="7" name="Rectangle 6"/>
          <p:cNvSpPr/>
          <p:nvPr/>
        </p:nvSpPr>
        <p:spPr>
          <a:xfrm>
            <a:off x="609600" y="3352800"/>
            <a:ext cx="8153400" cy="660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4114800"/>
            <a:ext cx="8305800" cy="660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সমাসের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2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দাও</a:t>
            </a:r>
            <a:endParaRPr lang="en-US" sz="28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81000" y="3581400"/>
            <a:ext cx="8458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সমাসের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 ৫ </a:t>
            </a:r>
            <a:r>
              <a:rPr kumimoji="0" lang="en-US" sz="48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টি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করে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উদাহরণ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লিখে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4800" b="0" i="0" u="none" strike="noStrike" cap="none" normalizeH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আনবে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NikoshBAN" pitchFamily="2" charset="0"/>
                <a:cs typeface="NikoshBAN" pitchFamily="2" charset="0"/>
              </a:rPr>
              <a:t>। 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8" name="Explosion 2 17"/>
          <p:cNvSpPr/>
          <p:nvPr/>
        </p:nvSpPr>
        <p:spPr>
          <a:xfrm>
            <a:off x="2438400" y="304800"/>
            <a:ext cx="4648200" cy="29718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dirty="0" err="1" smtClean="0">
                <a:solidFill>
                  <a:srgbClr val="FFFF00"/>
                </a:solidFill>
              </a:rPr>
              <a:t>বাড়ির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কাজ</a:t>
            </a:r>
            <a:endParaRPr lang="en-US" sz="20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/>
      <p:bldP spid="18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8768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মূহুর্ত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গড়ি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8674" name="Picture 2" descr="http://www.plateaelectronica.es/adm/wp-content/uploads/2012/07/elearning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9600" y="1447800"/>
            <a:ext cx="7739511" cy="3276600"/>
          </a:xfrm>
          <a:prstGeom prst="rect">
            <a:avLst/>
          </a:prstGeom>
          <a:noFill/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Md. </a:t>
            </a:r>
            <a:r>
              <a:rPr lang="en-US" dirty="0" err="1" smtClean="0"/>
              <a:t>Shahadat</a:t>
            </a:r>
            <a:r>
              <a:rPr lang="en-US" dirty="0" smtClean="0"/>
              <a:t> </a:t>
            </a:r>
            <a:r>
              <a:rPr lang="en-US" dirty="0" err="1" smtClean="0"/>
              <a:t>Hossain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err="1" smtClean="0"/>
              <a:t>ধন্যবাদ</a:t>
            </a:r>
            <a:endParaRPr lang="en-US" sz="8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6814" y="1446973"/>
            <a:ext cx="7308986" cy="485133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85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914400"/>
            <a:ext cx="3733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শ্রেণী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" pitchFamily="2" charset="0"/>
              <a:cs typeface="NikoshBAN" pitchFamily="2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শ্রেণী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– </a:t>
            </a: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নবম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– </a:t>
            </a: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বাংলা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২য় </a:t>
            </a: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পত্র</a:t>
            </a: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সময়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– ৫০ </a:t>
            </a: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মিনিট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পাঠদানের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– </a:t>
            </a: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সমাস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b="1" u="sng" dirty="0" smtClean="0">
              <a:ln/>
              <a:solidFill>
                <a:schemeClr val="accent2"/>
              </a:solidFill>
              <a:latin typeface="Nikosh" pitchFamily="2" charset="0"/>
              <a:cs typeface="NikoshBAN" pitchFamily="2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914400"/>
            <a:ext cx="3733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8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মোঃ</a:t>
            </a:r>
            <a:r>
              <a:rPr lang="en-US" sz="28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শাহাদাত</a:t>
            </a:r>
            <a:r>
              <a:rPr lang="en-US" sz="28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হোসাইন</a:t>
            </a:r>
            <a:endParaRPr lang="en-US" sz="28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সহকারি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শিক্ষক</a:t>
            </a: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রাজারগাঁও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ফাজিল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মাদ্রাসা</a:t>
            </a:r>
            <a:endParaRPr lang="en-US" sz="2000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মোবাইল</a:t>
            </a:r>
            <a:r>
              <a:rPr lang="en-US" sz="2000" dirty="0" smtClean="0">
                <a:solidFill>
                  <a:schemeClr val="accent2"/>
                </a:solidFill>
                <a:latin typeface="Nikosh" pitchFamily="2" charset="0"/>
                <a:cs typeface="Nikosh" pitchFamily="2" charset="0"/>
              </a:rPr>
              <a:t> - ০১৭৫৩৮১৩২১৭ </a:t>
            </a:r>
            <a:endParaRPr lang="en-US" dirty="0" smtClean="0">
              <a:solidFill>
                <a:schemeClr val="accent2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Donut 10"/>
          <p:cNvSpPr/>
          <p:nvPr/>
        </p:nvSpPr>
        <p:spPr>
          <a:xfrm>
            <a:off x="4572000" y="762000"/>
            <a:ext cx="228600" cy="51054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 descr="Pictur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057400"/>
            <a:ext cx="1752600" cy="1752600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063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19201" y="3244334"/>
            <a:ext cx="74675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  <a:p>
            <a:pPr algn="ctr"/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57600" y="2286001"/>
            <a:ext cx="251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/>
          </a:p>
        </p:txBody>
      </p:sp>
      <p:pic>
        <p:nvPicPr>
          <p:cNvPr id="8" name="Picture 2" descr="C:\Users\DOEL\Desktop\bab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4495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DOEL\Desktop\ind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838200"/>
            <a:ext cx="38100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609600" y="5486400"/>
            <a:ext cx="259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কানেকানে যে কথা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71800" y="5486400"/>
            <a:ext cx="1233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b="1" dirty="0" smtClean="0">
                <a:solidFill>
                  <a:srgbClr val="00B0F0"/>
                </a:solidFill>
              </a:rPr>
              <a:t>কানাকানি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76800" y="5486400"/>
            <a:ext cx="1584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b="1" dirty="0" smtClean="0"/>
              <a:t>দুধ মাখা ভাত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553200" y="5486400"/>
            <a:ext cx="9092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dirty="0" smtClean="0">
                <a:solidFill>
                  <a:srgbClr val="FF0000"/>
                </a:solidFill>
              </a:rPr>
              <a:t>দুধভা</a:t>
            </a:r>
            <a:r>
              <a:rPr lang="bn-BD" sz="2000" dirty="0" smtClean="0">
                <a:solidFill>
                  <a:srgbClr val="FF0000"/>
                </a:solidFill>
              </a:rPr>
              <a:t>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6" grpId="0" build="p"/>
      <p:bldP spid="17" grpId="0" build="p"/>
      <p:bldP spid="1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pic>
        <p:nvPicPr>
          <p:cNvPr id="16386" name="Picture 2" descr="আড়াই বছর ধরে রাস্তার একপাশ বন্ধ! | 371972|| Bangladesh Pratid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838200"/>
            <a:ext cx="7049124" cy="469087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38200" y="5486400"/>
            <a:ext cx="365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</a:rPr>
              <a:t>চার রাস্তার সমাহার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9600" y="5486400"/>
            <a:ext cx="15880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b="1" dirty="0" smtClean="0">
                <a:solidFill>
                  <a:srgbClr val="002060"/>
                </a:solidFill>
              </a:rPr>
              <a:t>চৌরাস্তা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1" y="1371600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5400" b="1" dirty="0" err="1" smtClean="0">
                <a:solidFill>
                  <a:srgbClr val="FFC000"/>
                </a:solidFill>
              </a:rPr>
              <a:t>সমাস</a:t>
            </a:r>
            <a:endParaRPr lang="bn-BD" sz="3200" b="1" dirty="0" smtClean="0">
              <a:ln/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685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4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4338" name="AutoShape 2" descr="সমাস - BCS IDE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AutoShape 4" descr="সমাস - BCS IDE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AutoShape 6" descr="সমাস - BCS IDE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som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0"/>
            <a:ext cx="8305800" cy="4038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228600"/>
            <a:ext cx="8534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6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1676400"/>
            <a:ext cx="48527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>পাঠ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>শেষে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>শিক্ষার্থীরা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>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286000"/>
            <a:ext cx="5340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n w="18415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arshaLipi" pitchFamily="2" charset="0"/>
              </a:rPr>
              <a:t>সমাস</a:t>
            </a:r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arshaLipi" pitchFamily="2" charset="0"/>
              </a:rPr>
              <a:t> </a:t>
            </a:r>
            <a:r>
              <a:rPr lang="en-US" sz="2800" dirty="0" err="1" smtClean="0">
                <a:ln w="18415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arshaLipi" pitchFamily="2" charset="0"/>
              </a:rPr>
              <a:t>কাকে</a:t>
            </a:r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arshaLipi" pitchFamily="2" charset="0"/>
              </a:rPr>
              <a:t> </a:t>
            </a:r>
            <a:r>
              <a:rPr lang="en-US" sz="2800" dirty="0" err="1" smtClean="0">
                <a:ln w="18415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arshaLipi" pitchFamily="2" charset="0"/>
              </a:rPr>
              <a:t>বলে</a:t>
            </a:r>
            <a:r>
              <a:rPr lang="en-US" sz="2800" dirty="0" smtClean="0">
                <a:ln w="18415" cmpd="sng">
                  <a:noFill/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darshaLipi" pitchFamily="2" charset="0"/>
              </a:rPr>
              <a:t>।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990600" y="3105835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সমাস</a:t>
            </a:r>
            <a:r>
              <a:rPr lang="en-US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এর</a:t>
            </a:r>
            <a:r>
              <a:rPr lang="en-US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প্রকারভেদ</a:t>
            </a:r>
            <a:r>
              <a:rPr lang="en-US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সংজ্ঞা</a:t>
            </a:r>
            <a:r>
              <a:rPr lang="en-US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জানতে</a:t>
            </a:r>
            <a:r>
              <a:rPr lang="en-US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 </a:t>
            </a:r>
            <a:r>
              <a:rPr lang="en-US" sz="2800" b="1" dirty="0" err="1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পারবে</a:t>
            </a:r>
            <a:r>
              <a:rPr lang="en-US" sz="28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002060"/>
                </a:solidFill>
                <a:latin typeface="AdarshaLipi" pitchFamily="2" charset="0"/>
              </a:rPr>
              <a:t> </a:t>
            </a:r>
            <a:endParaRPr lang="en-US" sz="2800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002060"/>
              </a:solidFill>
              <a:latin typeface="AdarshaLipi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43000" y="3982998"/>
            <a:ext cx="6248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7620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>পাঠ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>উপস্থাপন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5720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2400" b="1" dirty="0" smtClean="0">
                <a:solidFill>
                  <a:srgbClr val="92D050"/>
                </a:solidFill>
              </a:rPr>
              <a:t>সমাসের ফলে ব্যবহৃত শব্দের সংখ্যা কমে যায়, অর্থাৎ কম শব্দ ব্যবহার করে একই অর্থ প্রকাশ করা যায়।</a:t>
            </a:r>
            <a:endParaRPr lang="en-US" sz="2400" b="1" dirty="0">
              <a:solidFill>
                <a:srgbClr val="92D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3400" y="2362201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s-IN" sz="2400" b="1" dirty="0" smtClean="0">
                <a:solidFill>
                  <a:srgbClr val="00B0F0"/>
                </a:solidFill>
              </a:rPr>
              <a:t>সমাস শব্দের অর্থ সংক্ষেপণ, মিলন, একপদীকরণ</a:t>
            </a:r>
            <a:r>
              <a:rPr lang="as-IN" dirty="0" smtClean="0"/>
              <a:t>।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" y="3352800"/>
            <a:ext cx="8458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>
                <a:solidFill>
                  <a:srgbClr val="7030A0"/>
                </a:solidFill>
              </a:rPr>
              <a:t>কতগুলো পরস্পরসম্পর্কিত পদ যখন একসঙ্গে হয়ে নতুন একটি পদ গঠন করে তখন তাকে সমাস বলে। 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11" grpId="0" build="p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95400" y="838200"/>
            <a:ext cx="5562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সমাসের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প্রকারভেদ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19200" y="1905000"/>
            <a:ext cx="34724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600" dirty="0" smtClean="0"/>
              <a:t>সমাস ছয় প্রকার</a:t>
            </a:r>
            <a:r>
              <a:rPr lang="as-IN" dirty="0" smtClean="0"/>
              <a:t>: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4400" y="2438400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দ্বন্দ্ব সমাস</a:t>
            </a:r>
            <a:r>
              <a:rPr lang="as-IN" dirty="0" smtClean="0"/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2819400"/>
            <a:ext cx="2222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দ্বিগু সমাস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914400" y="34290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বহুব্রীহি সমাস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858129" y="3886200"/>
            <a:ext cx="15314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কর্মধারয়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914400" y="4343400"/>
            <a:ext cx="2157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400" dirty="0" smtClean="0"/>
              <a:t>তৎপুরুষ সমাস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914400" y="4800600"/>
            <a:ext cx="2395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400" dirty="0" smtClean="0"/>
              <a:t>অব্যয়ীভাব সমাস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 Shahadat Hossain</a:t>
            </a: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8200" y="1524000"/>
            <a:ext cx="259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600" dirty="0" smtClean="0"/>
              <a:t>দ্বন্দ্ব সমাস</a:t>
            </a:r>
            <a:r>
              <a:rPr lang="as-IN" sz="2800" dirty="0" smtClean="0"/>
              <a:t> 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762000" y="21336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যে সমাসে প্রতিটি সমস্যমান পদের অর্থের সমান প্রাধান্য থাকে এবং ব্যাসবাক্যে একটি সংযোজক অব্যয় (কখনো বিয়োজক) দ্বারা যুক্ত থাকে, তাকে </a:t>
            </a:r>
            <a:r>
              <a:rPr lang="as-IN" sz="2400" b="1" dirty="0" smtClean="0"/>
              <a:t>দ্বন্দ্ব সমাস</a:t>
            </a:r>
            <a:r>
              <a:rPr lang="as-IN" sz="2400" dirty="0" smtClean="0"/>
              <a:t> বলে।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914400" y="34290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উদাহরণ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858129" y="3886200"/>
            <a:ext cx="4018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/>
              <a:t>কাগজে ও কলমে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914400" y="4343400"/>
            <a:ext cx="21579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400" dirty="0" smtClean="0"/>
              <a:t>কাগজে-কলমে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 build="p"/>
      <p:bldP spid="14" grpId="0" build="p"/>
      <p:bldP spid="15" grpId="0" build="p"/>
      <p:bldP spid="1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401</Words>
  <Application>Microsoft Office PowerPoint</Application>
  <PresentationFormat>On-screen Show (4:3)</PresentationFormat>
  <Paragraphs>113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Com_Lab</dc:creator>
  <cp:lastModifiedBy>c</cp:lastModifiedBy>
  <cp:revision>140</cp:revision>
  <dcterms:created xsi:type="dcterms:W3CDTF">2016-02-06T16:22:56Z</dcterms:created>
  <dcterms:modified xsi:type="dcterms:W3CDTF">2021-03-22T06:40:18Z</dcterms:modified>
</cp:coreProperties>
</file>