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5" r:id="rId2"/>
    <p:sldId id="257" r:id="rId3"/>
    <p:sldId id="321" r:id="rId4"/>
    <p:sldId id="322" r:id="rId5"/>
    <p:sldId id="259" r:id="rId6"/>
    <p:sldId id="324" r:id="rId7"/>
    <p:sldId id="343" r:id="rId8"/>
    <p:sldId id="330" r:id="rId9"/>
    <p:sldId id="344" r:id="rId10"/>
    <p:sldId id="325" r:id="rId11"/>
    <p:sldId id="345" r:id="rId12"/>
    <p:sldId id="346" r:id="rId13"/>
    <p:sldId id="347" r:id="rId14"/>
    <p:sldId id="348" r:id="rId15"/>
    <p:sldId id="341" r:id="rId16"/>
    <p:sldId id="342" r:id="rId17"/>
    <p:sldId id="329" r:id="rId18"/>
    <p:sldId id="261" r:id="rId19"/>
    <p:sldId id="292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18B4-990D-4F2F-A290-DE94115162D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83926-BA35-4C5D-9102-B6C7CADEC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87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926-BA35-4C5D-9102-B6C7CADECF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48A58-092A-44F3-B7D1-CB8B13D8F818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8C7AF-D51E-4CEA-AC43-433C04DC6B36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E455AF-8A80-461E-B9F7-DD8595AA7E2F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030ACC-A79D-4A09-B2DB-B5AE757798BC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5B34D-A007-4462-AC51-84BBFA455DAA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BE27B0-941C-4AA0-8165-EB141DE0F5C5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727EA6-5FCA-4A82-B82E-A2A9B08E73A0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A3FD3D-1370-4CA6-8016-50FDA08B02CE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CBFE1F-67A4-4C9C-902C-2ED2CD86ADCB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3B8A52-D5F9-4241-9AD5-AA5D66B1E868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13899-E323-4EB2-A058-DBF4C00FB3DE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5210936"/>
            <a:ext cx="1676400" cy="1647063"/>
          </a:xfrm>
          <a:prstGeom prst="rect">
            <a:avLst/>
          </a:prstGeom>
        </p:spPr>
      </p:pic>
      <p:pic>
        <p:nvPicPr>
          <p:cNvPr id="8" name="Picture 7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5400000">
            <a:off x="-14669" y="14669"/>
            <a:ext cx="1676400" cy="1647063"/>
          </a:xfrm>
          <a:prstGeom prst="rect">
            <a:avLst/>
          </a:prstGeom>
        </p:spPr>
      </p:pic>
      <p:pic>
        <p:nvPicPr>
          <p:cNvPr id="9" name="Picture 8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0800000">
            <a:off x="7444947" y="14669"/>
            <a:ext cx="1676400" cy="1647063"/>
          </a:xfrm>
          <a:prstGeom prst="rect">
            <a:avLst/>
          </a:prstGeom>
        </p:spPr>
      </p:pic>
      <p:pic>
        <p:nvPicPr>
          <p:cNvPr id="10" name="Picture 9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7482269" y="5196268"/>
            <a:ext cx="1676400" cy="16470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F5B9213-C35C-4025-A387-F70ACBB2B944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6EFD1D-6E81-4B63-8A69-79648248B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6" y="1358024"/>
            <a:ext cx="7296574" cy="51189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95600" y="152400"/>
            <a:ext cx="30451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5834"/>
          <a:stretch/>
        </p:blipFill>
        <p:spPr>
          <a:xfrm>
            <a:off x="-1428" y="0"/>
            <a:ext cx="6935627" cy="822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417"/>
          <a:stretch/>
        </p:blipFill>
        <p:spPr>
          <a:xfrm>
            <a:off x="6781800" y="0"/>
            <a:ext cx="7057931" cy="822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838200"/>
            <a:ext cx="556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পদের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প্রকারভেদ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282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400" dirty="0" smtClean="0"/>
              <a:t>: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438400"/>
            <a:ext cx="7848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/>
            </a:r>
            <a:br>
              <a:rPr lang="as-IN" sz="2400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3276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8100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নাজমুস</a:t>
            </a:r>
            <a:r>
              <a:rPr lang="en-US" sz="2400" dirty="0" smtClean="0"/>
              <a:t>, </a:t>
            </a:r>
            <a:r>
              <a:rPr lang="en-US" sz="2400" dirty="0" err="1" smtClean="0"/>
              <a:t>বই</a:t>
            </a:r>
            <a:r>
              <a:rPr lang="en-US" sz="2400" dirty="0" smtClean="0"/>
              <a:t>, </a:t>
            </a:r>
            <a:r>
              <a:rPr lang="en-US" sz="2400" dirty="0" err="1" smtClean="0"/>
              <a:t>হাজীগঞ্জ</a:t>
            </a:r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2959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400" dirty="0" smtClean="0"/>
              <a:t>: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438400"/>
            <a:ext cx="7848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/>
            </a:r>
            <a:br>
              <a:rPr lang="as-IN" sz="2400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3276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810000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শাহাদাত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ছাত্র</a:t>
            </a:r>
            <a:r>
              <a:rPr lang="en-US" sz="2000" dirty="0" smtClean="0"/>
              <a:t>, </a:t>
            </a:r>
            <a:r>
              <a:rPr lang="en-US" sz="2000" dirty="0" err="1" smtClean="0"/>
              <a:t>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খারাপ</a:t>
            </a:r>
            <a:r>
              <a:rPr lang="en-US" sz="2000" dirty="0" smtClean="0"/>
              <a:t>, </a:t>
            </a:r>
            <a:r>
              <a:rPr lang="en-US" sz="2000" dirty="0" err="1" smtClean="0"/>
              <a:t>নীল</a:t>
            </a:r>
            <a:r>
              <a:rPr lang="en-US" sz="2000" dirty="0" smtClean="0"/>
              <a:t> </a:t>
            </a:r>
            <a:r>
              <a:rPr lang="en-US" sz="2000" dirty="0" err="1" smtClean="0"/>
              <a:t>আকাশ</a:t>
            </a:r>
            <a:r>
              <a:rPr lang="en-US" sz="2000" dirty="0" smtClean="0"/>
              <a:t>। </a:t>
            </a:r>
            <a:r>
              <a:rPr lang="en-US" sz="20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2744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b="1" dirty="0" smtClean="0">
                <a:solidFill>
                  <a:srgbClr val="0070C0"/>
                </a:solidFill>
              </a:rPr>
              <a:t>সর্বনাম পদ </a:t>
            </a:r>
            <a:r>
              <a:rPr lang="as-IN" sz="1400" dirty="0" smtClean="0"/>
              <a:t>: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4384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বিশেষ্যের পরিবর্তে যে শব্দ ব্যবহৃত হয় তাকে সর্বনাম পদ বলে। </a:t>
            </a:r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/>
            </a:r>
            <a:br>
              <a:rPr lang="as-IN" sz="2400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3276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810000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/>
              <a:t>আমি, আমরা, ঐ,কেহ,অন্য,পর </a:t>
            </a:r>
            <a:r>
              <a:rPr lang="as-IN" sz="2000" dirty="0" smtClean="0"/>
              <a:t>ইত্যাদি</a:t>
            </a:r>
            <a:r>
              <a:rPr lang="en-US" sz="2000" dirty="0" smtClean="0"/>
              <a:t>। </a:t>
            </a:r>
            <a:r>
              <a:rPr lang="en-US" sz="20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600200"/>
            <a:ext cx="26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</a:rPr>
              <a:t>অব্যয়</a:t>
            </a:r>
            <a:r>
              <a:rPr lang="as-IN" sz="3600" b="1" dirty="0" smtClean="0">
                <a:solidFill>
                  <a:srgbClr val="0070C0"/>
                </a:solidFill>
              </a:rPr>
              <a:t> </a:t>
            </a:r>
            <a:r>
              <a:rPr lang="as-IN" sz="3600" b="1" dirty="0" smtClean="0">
                <a:solidFill>
                  <a:srgbClr val="0070C0"/>
                </a:solidFill>
              </a:rPr>
              <a:t>পদ </a:t>
            </a:r>
            <a:r>
              <a:rPr lang="as-IN" sz="1400" dirty="0" smtClean="0"/>
              <a:t>: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286001"/>
            <a:ext cx="7848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s-IN" sz="2400" dirty="0" smtClean="0"/>
              <a:t>ন ব্যয় = অব্যয়। যার ব্যয় বা পরিবর্তন হয় না, অর্থাৎ, যা অপরিবর্তনীয় শব্দ তাই অব্যয়।</a:t>
            </a:r>
          </a:p>
          <a:p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/>
            </a:r>
            <a:br>
              <a:rPr lang="as-IN" sz="2400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34290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/>
              <a:t>যে পদ সর্বদা অপরিবর্তনীয় থেকে কখনো বাক্যের শোভাবর্ধন করে,কখনো একাধিক পদের, বাক্যাংশের বা বাক্যের সংযোগ বা বিয়োগ সম্বদ্ধ ঘটায়, তাকে অব্যয় পদ বলে</a:t>
            </a:r>
            <a:r>
              <a:rPr lang="as-IN" sz="2000" dirty="0" smtClean="0"/>
              <a:t>।</a:t>
            </a:r>
            <a:endParaRPr lang="as-IN" sz="2000" dirty="0" smtClean="0"/>
          </a:p>
          <a:p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5334000"/>
            <a:ext cx="716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dirty="0" smtClean="0"/>
              <a:t>আর, আবার, ও, এবং,কিন্তু ইত্যাদি। 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90600" y="4572000"/>
            <a:ext cx="1277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উদাহরণ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uiExpand="1" build="p"/>
      <p:bldP spid="13" grpId="0" uiExpand="1" build="p"/>
      <p:bldP spid="14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23952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b="1" dirty="0" smtClean="0">
                <a:solidFill>
                  <a:srgbClr val="0070C0"/>
                </a:solidFill>
              </a:rPr>
              <a:t>ক্রিয়া</a:t>
            </a:r>
            <a:r>
              <a:rPr lang="as-IN" sz="3600" b="1" dirty="0" smtClean="0">
                <a:solidFill>
                  <a:srgbClr val="0070C0"/>
                </a:solidFill>
              </a:rPr>
              <a:t> </a:t>
            </a:r>
            <a:r>
              <a:rPr lang="as-IN" sz="3600" b="1" dirty="0" smtClean="0">
                <a:solidFill>
                  <a:srgbClr val="0070C0"/>
                </a:solidFill>
              </a:rPr>
              <a:t>পদ </a:t>
            </a:r>
            <a:r>
              <a:rPr lang="as-IN" sz="1400" dirty="0" smtClean="0"/>
              <a:t>: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4384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যার দ্বারা কোন কার্য সম্পাদন করা বোঝায়, তাকে ক্রিয়া বলে। </a:t>
            </a:r>
            <a:r>
              <a:rPr lang="as-IN" sz="2400" dirty="0" smtClean="0"/>
              <a:t/>
            </a:r>
            <a:br>
              <a:rPr lang="as-IN" sz="2400" dirty="0" smtClean="0"/>
            </a:br>
            <a:r>
              <a:rPr lang="as-IN" sz="2400" dirty="0" smtClean="0"/>
              <a:t/>
            </a:r>
            <a:br>
              <a:rPr lang="as-IN" sz="2400" dirty="0" smtClean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32766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as-IN" sz="2400" dirty="0" smtClean="0"/>
              <a:t/>
            </a:r>
            <a:br>
              <a:rPr lang="as-IN" sz="2400" dirty="0" smtClean="0"/>
            </a:b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8100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খাই, যাই,খান ইত্যাদি।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3" name="Flowchart: Decision 2"/>
          <p:cNvSpPr/>
          <p:nvPr/>
        </p:nvSpPr>
        <p:spPr>
          <a:xfrm>
            <a:off x="1447800" y="381000"/>
            <a:ext cx="6477000" cy="1905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</a:rPr>
              <a:t>একক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কাজ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105835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0" y="609600"/>
            <a:ext cx="4419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/>
            <a:r>
              <a:rPr lang="en-US" sz="4400" b="1" dirty="0" err="1" smtClean="0">
                <a:solidFill>
                  <a:srgbClr val="00B0F0"/>
                </a:solidFill>
              </a:rPr>
              <a:t>দলীয়</a:t>
            </a:r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4400" b="1" dirty="0" smtClean="0">
                <a:solidFill>
                  <a:srgbClr val="00B0F0"/>
                </a:solidFill>
              </a:rPr>
              <a:t> 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200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292396"/>
            <a:ext cx="8686800" cy="2590800"/>
            <a:chOff x="228600" y="292396"/>
            <a:chExt cx="8686800" cy="2590800"/>
          </a:xfrm>
        </p:grpSpPr>
        <p:sp>
          <p:nvSpPr>
            <p:cNvPr id="4" name="TextBox 3"/>
            <p:cNvSpPr txBox="1"/>
            <p:nvPr/>
          </p:nvSpPr>
          <p:spPr>
            <a:xfrm>
              <a:off x="5334000" y="609600"/>
              <a:ext cx="2743200" cy="83099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r>
                <a:rPr lang="en-US" sz="48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28600" y="1600200"/>
              <a:ext cx="86868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4" descr="http://blog.commlabindia.com/wp-content/uploads/2014/07/elearning-content-for-sales-team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50576" y="292396"/>
              <a:ext cx="2940424" cy="25908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7" name="Rectangle 6"/>
          <p:cNvSpPr/>
          <p:nvPr/>
        </p:nvSpPr>
        <p:spPr>
          <a:xfrm>
            <a:off x="609600" y="3352800"/>
            <a:ext cx="815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114800"/>
            <a:ext cx="8305800" cy="66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81000" y="3581400"/>
            <a:ext cx="845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পদ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কাকে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বলে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উহা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কত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প্রকার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ও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কি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কি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উদাহরণ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সহ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লিখে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আনবে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।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2438400" y="304800"/>
            <a:ext cx="4648200" cy="2971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err="1" smtClean="0">
                <a:solidFill>
                  <a:srgbClr val="FFFF00"/>
                </a:solidFill>
              </a:rPr>
              <a:t>বাড়ির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কাজ</a:t>
            </a:r>
            <a:endParaRPr lang="en-US" sz="2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/>
      <p:bldP spid="1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87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74" name="Picture 2" descr="http://www.plateaelectronica.es/adm/wp-content/uploads/2012/07/elearni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1447800"/>
            <a:ext cx="7739511" cy="32766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914400"/>
            <a:ext cx="3733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শ্রেণী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শ্রেণী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নাইন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 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২য়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পত্র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৫০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পাঠদানের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পদ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প্রকরণ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b="1" u="sng" dirty="0" smtClean="0">
              <a:ln/>
              <a:solidFill>
                <a:schemeClr val="accent2"/>
              </a:solidFill>
              <a:latin typeface="Nikosh" pitchFamily="2" charset="0"/>
              <a:cs typeface="NikoshBAN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373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28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শাহাদাত</a:t>
            </a:r>
            <a:r>
              <a:rPr lang="en-US" sz="28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হোসাইন</a:t>
            </a: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শিক্ষক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রাজারগাঁও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মাদ্রাসা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মোবাইল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- ০১৭৫৩৮১৩২১৭ </a:t>
            </a:r>
            <a:endParaRPr lang="en-US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nut 10"/>
          <p:cNvSpPr/>
          <p:nvPr/>
        </p:nvSpPr>
        <p:spPr>
          <a:xfrm>
            <a:off x="4572000" y="762000"/>
            <a:ext cx="228600" cy="5105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57400"/>
            <a:ext cx="1752600" cy="17526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6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/>
              <a:t>ধন্যবাদ</a:t>
            </a:r>
            <a:endParaRPr lang="en-US" sz="8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814" y="1446973"/>
            <a:ext cx="7308986" cy="485133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1" y="3244334"/>
            <a:ext cx="746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  <a:p>
            <a:pPr algn="ctr"/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286001"/>
            <a:ext cx="251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457200"/>
            <a:ext cx="4405502" cy="4724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33800" y="5334000"/>
            <a:ext cx="19704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6743" y="533400"/>
            <a:ext cx="6605657" cy="472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1" y="5410200"/>
            <a:ext cx="205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5410200"/>
            <a:ext cx="3344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আনারস+এর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5943600"/>
            <a:ext cx="4250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বিভক্তিযুক্ত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1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5400" b="1" dirty="0" err="1" smtClean="0">
                <a:ln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b="1" dirty="0" smtClean="0">
                <a:ln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প্রকরন</a:t>
            </a:r>
            <a:r>
              <a:rPr lang="en-US" sz="5400" b="1" dirty="0" smtClean="0">
                <a:ln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200" b="1" dirty="0" smtClean="0">
              <a:ln/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85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4338" name="AutoShape 2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2286000"/>
            <a:ext cx="2483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b="1" dirty="0" err="1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b="1" dirty="0" err="1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b="1" dirty="0" smtClean="0">
                <a:ln/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1400" b="1" dirty="0" smtClean="0">
              <a:ln/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2971800"/>
            <a:ext cx="2776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b="1" dirty="0" err="1" smtClean="0">
                <a:ln/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ln/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2800" b="1" dirty="0" smtClean="0">
                <a:ln/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050" b="1" dirty="0" smtClean="0">
              <a:ln/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676400"/>
            <a:ext cx="4852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পাঠ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শেষে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শিক্ষার্থীরা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5340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পদের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সংজ্ঞা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বলতে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পারবে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।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90600" y="3105835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পদের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প্রকারভেদ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জানতে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পারবে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endParaRPr lang="en-US" sz="28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2060"/>
              </a:solidFill>
              <a:latin typeface="AdarshaLip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9112" y="3966806"/>
            <a:ext cx="8590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খাচ্ছে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304800"/>
            <a:ext cx="4745729" cy="3732852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7391400" y="4800600"/>
            <a:ext cx="450076" cy="664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5500693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0" y="5486401"/>
            <a:ext cx="2438400" cy="599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91000" y="5443538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7000" y="546833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029200" y="4745414"/>
            <a:ext cx="450076" cy="664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31324" y="4669214"/>
            <a:ext cx="450076" cy="664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2000" y="4821614"/>
            <a:ext cx="450076" cy="664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96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1" grpId="0" build="p"/>
      <p:bldP spid="32" grpId="0" build="p"/>
      <p:bldP spid="33" grpId="0" build="p"/>
      <p:bldP spid="3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7620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পাঠ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উপস্থাপন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8153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পদ</a:t>
            </a:r>
            <a:r>
              <a:rPr lang="en-US" sz="2400" b="1" dirty="0" smtClean="0"/>
              <a:t> </a:t>
            </a:r>
            <a:r>
              <a:rPr lang="as-IN" sz="2400" b="1" dirty="0" smtClean="0"/>
              <a:t>কাকে </a:t>
            </a:r>
            <a:r>
              <a:rPr lang="as-IN" sz="2400" b="1" dirty="0" smtClean="0"/>
              <a:t>বলে সেটা প্রায় সবারই জানা</a:t>
            </a:r>
            <a:r>
              <a:rPr lang="as-IN" dirty="0" smtClean="0"/>
              <a:t>।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2362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400" dirty="0" smtClean="0">
                <a:solidFill>
                  <a:srgbClr val="7030A0"/>
                </a:solidFill>
              </a:rPr>
              <a:t>তবুও আরেকবার মনে করিয়ে দিই</a:t>
            </a:r>
            <a:r>
              <a:rPr lang="as-IN" dirty="0" smtClean="0">
                <a:solidFill>
                  <a:srgbClr val="7030A0"/>
                </a:solidFill>
              </a:rPr>
              <a:t>।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124200"/>
            <a:ext cx="8229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s-IN" sz="2400" b="1" dirty="0" smtClean="0">
                <a:solidFill>
                  <a:schemeClr val="accent6">
                    <a:lumMod val="75000"/>
                  </a:schemeClr>
                </a:solidFill>
              </a:rPr>
              <a:t>বাক্যে ব্যবহৃত বিভক্তযুক্ত শব্দ ও ধাতুকে পদ বলে</a:t>
            </a:r>
            <a:r>
              <a:rPr lang="as-IN" sz="2400" b="1" dirty="0" smtClean="0">
                <a:solidFill>
                  <a:schemeClr val="accent6">
                    <a:lumMod val="75000"/>
                  </a:schemeClr>
                </a:solidFill>
              </a:rPr>
              <a:t>।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as-IN" dirty="0" smtClean="0"/>
          </a:p>
          <a:p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3733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এক কথায় বলা যায়, বাক্যে ব্যবহৃত </a:t>
            </a:r>
            <a:r>
              <a:rPr lang="as-IN" sz="2400" dirty="0" smtClean="0"/>
              <a:t>প্র</a:t>
            </a:r>
            <a:r>
              <a:rPr lang="en-US" sz="2400" dirty="0" err="1" smtClean="0"/>
              <a:t>ত্যে</a:t>
            </a:r>
            <a:r>
              <a:rPr lang="as-IN" sz="2400" dirty="0" smtClean="0"/>
              <a:t>কটি </a:t>
            </a:r>
            <a:r>
              <a:rPr lang="as-IN" sz="2400" dirty="0" smtClean="0"/>
              <a:t>শব্দই একেকটি </a:t>
            </a:r>
            <a:r>
              <a:rPr lang="as-IN" sz="2400" dirty="0" smtClean="0"/>
              <a:t>পদ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3434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 smtClean="0">
                <a:solidFill>
                  <a:srgbClr val="002060"/>
                </a:solidFill>
              </a:rPr>
              <a:t>যেমন – মানুষ, তাঁরা, জন্য, আকাশ ইত্যাদি।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10" grpId="0" build="p"/>
      <p:bldP spid="11" grpId="0" build="p"/>
      <p:bldP spid="12" grpId="0" build="p"/>
      <p:bldP spid="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411288"/>
            <a:ext cx="3428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>
            <a:endCxn id="24" idx="0"/>
          </p:cNvCxnSpPr>
          <p:nvPr/>
        </p:nvCxnSpPr>
        <p:spPr>
          <a:xfrm rot="10800000" flipV="1">
            <a:off x="2438400" y="1378557"/>
            <a:ext cx="2118120" cy="905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286000" y="228602"/>
            <a:ext cx="5410200" cy="113481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00563" y="1372269"/>
            <a:ext cx="1855000" cy="967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63177" y="2319322"/>
            <a:ext cx="2089623" cy="6983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4400" y="2284345"/>
            <a:ext cx="3047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সব্যয়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2314566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132249" y="3053603"/>
            <a:ext cx="0" cy="3387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2132249" y="3320749"/>
            <a:ext cx="962193" cy="27702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2153519" y="4322688"/>
            <a:ext cx="996874" cy="28307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2146375" y="5287813"/>
            <a:ext cx="1004018" cy="28307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2146375" y="6252938"/>
            <a:ext cx="1004018" cy="283068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150394" y="4141058"/>
            <a:ext cx="279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0394" y="5976283"/>
            <a:ext cx="2717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50394" y="5165070"/>
            <a:ext cx="2717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39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  <p:bldP spid="19" grpId="0" animBg="1"/>
      <p:bldP spid="24" grpId="0" build="p"/>
      <p:bldP spid="25" grpId="0" build="p"/>
      <p:bldP spid="32" grpId="0" animBg="1"/>
      <p:bldP spid="33" grpId="0" animBg="1"/>
      <p:bldP spid="34" grpId="0" animBg="1"/>
      <p:bldP spid="35" grpId="0" animBg="1"/>
      <p:bldP spid="40" grpId="0" build="p"/>
      <p:bldP spid="41" grpId="0" build="p"/>
      <p:bldP spid="42" grpId="0" build="p"/>
      <p:bldP spid="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449</Words>
  <Application>Microsoft Office PowerPoint</Application>
  <PresentationFormat>On-screen Show (4:3)</PresentationFormat>
  <Paragraphs>113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Com_Lab</dc:creator>
  <cp:lastModifiedBy>c</cp:lastModifiedBy>
  <cp:revision>160</cp:revision>
  <dcterms:created xsi:type="dcterms:W3CDTF">2016-02-06T16:22:56Z</dcterms:created>
  <dcterms:modified xsi:type="dcterms:W3CDTF">2021-03-22T08:53:39Z</dcterms:modified>
</cp:coreProperties>
</file>