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5" r:id="rId3"/>
    <p:sldId id="258" r:id="rId4"/>
    <p:sldId id="259" r:id="rId5"/>
    <p:sldId id="267" r:id="rId6"/>
    <p:sldId id="270" r:id="rId7"/>
    <p:sldId id="271" r:id="rId8"/>
    <p:sldId id="272" r:id="rId9"/>
    <p:sldId id="260" r:id="rId10"/>
    <p:sldId id="274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61" r:id="rId20"/>
    <p:sldId id="262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5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B764-1458-46CF-B198-CE6FB154F40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957-8518-4A32-AC8E-5D3FE592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6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B764-1458-46CF-B198-CE6FB154F40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957-8518-4A32-AC8E-5D3FE592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6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B764-1458-46CF-B198-CE6FB154F40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957-8518-4A32-AC8E-5D3FE592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B764-1458-46CF-B198-CE6FB154F40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957-8518-4A32-AC8E-5D3FE592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B764-1458-46CF-B198-CE6FB154F40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957-8518-4A32-AC8E-5D3FE592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8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B764-1458-46CF-B198-CE6FB154F40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957-8518-4A32-AC8E-5D3FE592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9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B764-1458-46CF-B198-CE6FB154F40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957-8518-4A32-AC8E-5D3FE592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B764-1458-46CF-B198-CE6FB154F40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957-8518-4A32-AC8E-5D3FE592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4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B764-1458-46CF-B198-CE6FB154F40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957-8518-4A32-AC8E-5D3FE592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7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B764-1458-46CF-B198-CE6FB154F40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957-8518-4A32-AC8E-5D3FE592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3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1B764-1458-46CF-B198-CE6FB154F40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5957-8518-4A32-AC8E-5D3FE592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5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1B764-1458-46CF-B198-CE6FB154F40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95957-8518-4A32-AC8E-5D3FE5921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hyperlink" Target="mailto:dipalyaruma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ground images Nature - PowerPoint Backgrounds for Free PowerPoint 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88"/>
            <a:ext cx="12884264" cy="721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591" y="1229925"/>
            <a:ext cx="1295954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138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vMZ</a:t>
            </a:r>
            <a:endParaRPr lang="en-US" sz="13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KvwbR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dv‡Zgv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Mvj©m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&amp; ¯‹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GÛ</a:t>
            </a:r>
            <a:r>
              <a:rPr lang="en-US" sz="8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sz="8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1" t="31677" r="-12618" b="24142"/>
          <a:stretch/>
        </p:blipFill>
        <p:spPr>
          <a:xfrm>
            <a:off x="4192859" y="5241073"/>
            <a:ext cx="9679258" cy="16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0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28613"/>
            <a:ext cx="5048249" cy="6215061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28586" y="414338"/>
            <a:ext cx="6972301" cy="67055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dirty="0" smtClean="0">
                <a:solidFill>
                  <a:srgbClr val="0070C0"/>
                </a:solidFill>
              </a:rPr>
              <a:t>ইন্দোনেশিয়াঃ</a:t>
            </a:r>
            <a:r>
              <a:rPr lang="bn-BD" sz="6000" dirty="0" smtClean="0">
                <a:solidFill>
                  <a:srgbClr val="0070C0"/>
                </a:solidFill>
              </a:rPr>
              <a:t> </a:t>
            </a:r>
          </a:p>
          <a:p>
            <a:pPr algn="just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ইহা বিশ্বের ৩য় বৃহত্তম ধান উৎপাদনকারী দেশ। যা ২০১৮ সালে </a:t>
            </a:r>
            <a:r>
              <a:rPr lang="bn-BD" sz="3600" dirty="0" smtClean="0"/>
              <a:t>৮৩০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লক্ষ মেঃ টন ধান উৎপাদন করে। এ দেশের জাভা অঞ্চলে ধান উৎপাদনে প্রসিদ্ধ।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110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58790"/>
              </p:ext>
            </p:extLst>
          </p:nvPr>
        </p:nvGraphicFramePr>
        <p:xfrm>
          <a:off x="995362" y="782637"/>
          <a:ext cx="446087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437"/>
                <a:gridCol w="2230437"/>
              </a:tblGrid>
              <a:tr h="418798"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বাংলাদেশ</a:t>
                      </a:r>
                      <a:endParaRPr lang="en-US" sz="3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5" y="685800"/>
            <a:ext cx="4315882" cy="53578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4168" y="1672709"/>
            <a:ext cx="59809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 দেশ বিশ্বের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বৃহত্তম ধান উৎপাদনকারী দেশ। যা ২০১৮ সালে </a:t>
            </a:r>
            <a:r>
              <a:rPr lang="bn-BD" sz="3200" dirty="0" smtClean="0"/>
              <a:t>৫৬৪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লক্ষ মেঃ টন ধান উৎপাদন করে। এ দেশের গঙ্গা- </a:t>
            </a:r>
            <a:r>
              <a:rPr lang="en-US" sz="4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ব্রহ্মপুত্র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অববাহিকা অঞ্চল ও সমুদ্র উপকূলীয় অঞ্চলের জেলা সমূহে সর্বাধিক ধান উৎপন্ন হয়।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925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55835"/>
              </p:ext>
            </p:extLst>
          </p:nvPr>
        </p:nvGraphicFramePr>
        <p:xfrm>
          <a:off x="495300" y="153035"/>
          <a:ext cx="446087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413"/>
                <a:gridCol w="1541462"/>
              </a:tblGrid>
              <a:tr h="0">
                <a:tc>
                  <a:txBody>
                    <a:bodyPr/>
                    <a:lstStyle/>
                    <a:p>
                      <a:r>
                        <a:rPr lang="bn-BD" sz="4400" baseline="0" dirty="0" smtClean="0"/>
                        <a:t>ভিয়েতনাম</a:t>
                      </a:r>
                      <a:r>
                        <a:rPr lang="en-US" sz="4400" baseline="0" dirty="0" smtClean="0"/>
                        <a:t> </a:t>
                      </a:r>
                      <a:endParaRPr lang="en-US" sz="4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14325" y="1405622"/>
            <a:ext cx="68722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দেশ বিশ্বের ৫ম বৃহত্তম ধান উৎপাদনকারী দেশ। যা ২০১৮ সালে </a:t>
            </a:r>
            <a:r>
              <a:rPr lang="bn-BD" sz="2800" dirty="0" smtClean="0"/>
              <a:t>৪৪০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লক্ষ মেঃ টন ধান উৎপাদন করে। দেশটির মেকোং নদীর বদ্বীপ অঞ্চল ও উত্তর ভিয়েতনামের লোহিত অববাহিকায় প্রচুর ধান জন্মে।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033462"/>
            <a:ext cx="2952750" cy="46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6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989296"/>
              </p:ext>
            </p:extLst>
          </p:nvPr>
        </p:nvGraphicFramePr>
        <p:xfrm>
          <a:off x="881062" y="400051"/>
          <a:ext cx="2262188" cy="57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628"/>
                <a:gridCol w="162560"/>
              </a:tblGrid>
              <a:tr h="571500">
                <a:tc>
                  <a:txBody>
                    <a:bodyPr/>
                    <a:lstStyle/>
                    <a:p>
                      <a:r>
                        <a:rPr lang="bn-BD" sz="2800" dirty="0" smtClean="0"/>
                        <a:t>থাইল্যান্ড</a:t>
                      </a:r>
                      <a:endParaRPr lang="en-US" sz="28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7658" y="1420688"/>
            <a:ext cx="74447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ধান উৎপাদনে</a:t>
            </a:r>
            <a:r>
              <a:rPr lang="bn-BD" sz="4400" dirty="0" smtClean="0"/>
              <a:t> </a:t>
            </a:r>
            <a:r>
              <a:rPr lang="bn-BD" sz="3200" b="1" dirty="0" smtClean="0"/>
              <a:t>থাইল্যান্ড</a:t>
            </a:r>
            <a:endParaRPr lang="en-US" sz="3200" b="1" dirty="0" smtClean="0"/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বিশ্বের ষষ্ঠ স্থান অধিকারী  দেশ।</a:t>
            </a:r>
            <a:r>
              <a:rPr lang="bn-BD" sz="4400" dirty="0" smtClean="0"/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যা ২০১৮ সালে </a:t>
            </a:r>
            <a:r>
              <a:rPr lang="bn-BD" sz="3200" b="1" baseline="0" dirty="0" smtClean="0"/>
              <a:t>৩২১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লক্ষ মেঃ টন ধান উৎপাদন করে। </a:t>
            </a:r>
            <a:r>
              <a:rPr lang="bn-BD" sz="3200" b="1" dirty="0" smtClean="0"/>
              <a:t>থাইল্যান্ডের সর্বত্রই ধানের চাষ হয়। তবে মেনাব নদীর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অববাহিকায় ও বদ্বীপ অঞ্চলেই বেশী ধান জন্মে। </a:t>
            </a:r>
            <a:r>
              <a:rPr lang="bn-BD" sz="4400" dirty="0" smtClean="0"/>
              <a:t> </a:t>
            </a:r>
            <a:endParaRPr lang="en-US" sz="4400" dirty="0" smtClean="0"/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63" y="414338"/>
            <a:ext cx="3771899" cy="52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73257"/>
              </p:ext>
            </p:extLst>
          </p:nvPr>
        </p:nvGraphicFramePr>
        <p:xfrm>
          <a:off x="681038" y="642937"/>
          <a:ext cx="2392997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437"/>
                <a:gridCol w="162560"/>
              </a:tblGrid>
              <a:tr h="447358">
                <a:tc>
                  <a:txBody>
                    <a:bodyPr/>
                    <a:lstStyle/>
                    <a:p>
                      <a:r>
                        <a:rPr lang="bn-BD" sz="3200" dirty="0" smtClean="0"/>
                        <a:t>মিয়ানমার</a:t>
                      </a:r>
                      <a:endParaRPr lang="en-US" sz="3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8" y="819150"/>
            <a:ext cx="3428999" cy="51101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64297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ধান উৎপাদনে</a:t>
            </a:r>
            <a:r>
              <a:rPr lang="bn-BD" sz="4400" b="1" dirty="0" smtClean="0"/>
              <a:t> </a:t>
            </a:r>
            <a:r>
              <a:rPr lang="bn-BD" sz="3600" b="1" dirty="0" smtClean="0"/>
              <a:t>মিয়ানমার</a:t>
            </a:r>
            <a:endParaRPr lang="en-US" sz="3600" b="1" dirty="0" smtClean="0"/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বিশ্বের ৭ম স্থান অধিকারী  দেশ।</a:t>
            </a:r>
            <a:r>
              <a:rPr lang="bn-BD" sz="4400" b="1" dirty="0" smtClean="0"/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যা ২০১৮ সালে </a:t>
            </a:r>
            <a:r>
              <a:rPr lang="bn-BD" sz="3200" b="1" dirty="0" smtClean="0"/>
              <a:t>২</a:t>
            </a:r>
            <a:r>
              <a:rPr lang="en-US" sz="4000" b="1" dirty="0" smtClean="0"/>
              <a:t>৫</a:t>
            </a:r>
            <a:r>
              <a:rPr lang="bn-BD" sz="3200" b="1" dirty="0" smtClean="0"/>
              <a:t>৪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লক্ষ মেঃ টন ধান উৎপাদন করে। </a:t>
            </a:r>
            <a:r>
              <a:rPr lang="bn-BD" sz="3600" b="1" dirty="0" smtClean="0"/>
              <a:t>ইরাবতী  নদীর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ভূমি  এ দেশের ধান  উৎপাদনের প্রধান  অঞ্চল।</a:t>
            </a:r>
            <a:endParaRPr lang="en-U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29668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52573"/>
              </p:ext>
            </p:extLst>
          </p:nvPr>
        </p:nvGraphicFramePr>
        <p:xfrm>
          <a:off x="1095375" y="268287"/>
          <a:ext cx="27051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1933"/>
                <a:gridCol w="193167"/>
              </a:tblGrid>
              <a:tr h="418798"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ফিলিপাইন</a:t>
                      </a:r>
                      <a:r>
                        <a:rPr lang="en-US" sz="3600" dirty="0" smtClean="0"/>
                        <a:t> </a:t>
                      </a:r>
                      <a:endParaRPr lang="en-US" sz="3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</a:t>
                      </a:r>
                      <a:endParaRPr lang="en-US" sz="36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76263" y="164297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ধান উৎপাদনে</a:t>
            </a:r>
            <a:r>
              <a:rPr lang="bn-BD" sz="4000" b="1" dirty="0" smtClean="0"/>
              <a:t> </a:t>
            </a:r>
            <a:r>
              <a:rPr lang="bn-BD" sz="3200" b="1" dirty="0" smtClean="0"/>
              <a:t>ফিলিপাইন</a:t>
            </a:r>
            <a:r>
              <a:rPr lang="en-US" sz="3200" dirty="0" smtClean="0"/>
              <a:t>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বিশ্বের ৮ম স্থান অধিকারী  দেশ।</a:t>
            </a:r>
            <a:r>
              <a:rPr lang="bn-BD" sz="4000" b="1" dirty="0" smtClean="0"/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যা ২০১৮ সালে </a:t>
            </a:r>
            <a:r>
              <a:rPr lang="bn-BD" sz="2800" b="1" dirty="0" smtClean="0"/>
              <a:t>১৯০</a:t>
            </a:r>
            <a:r>
              <a:rPr lang="en-US" sz="2800" baseline="0" dirty="0" smtClean="0"/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লক্ষ মেঃ টন ধান উৎপাদন করে। </a:t>
            </a:r>
            <a:r>
              <a:rPr lang="bn-BD" sz="3200" b="1" dirty="0" smtClean="0"/>
              <a:t>সুজন দ্বীপের সমভূমি ও সোপান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ভূমি  এ দেশের ধান  উৎপাদনে প্রসিদ্ধ  অঞ্চল।</a:t>
            </a:r>
            <a:endParaRPr lang="en-US" sz="5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3" y="147637"/>
            <a:ext cx="4295776" cy="64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2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214534"/>
              </p:ext>
            </p:extLst>
          </p:nvPr>
        </p:nvGraphicFramePr>
        <p:xfrm>
          <a:off x="1066800" y="396875"/>
          <a:ext cx="230505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490"/>
                <a:gridCol w="162560"/>
              </a:tblGrid>
              <a:tr h="418798">
                <a:tc>
                  <a:txBody>
                    <a:bodyPr/>
                    <a:lstStyle/>
                    <a:p>
                      <a:r>
                        <a:rPr lang="bn-BD" sz="3600" dirty="0" smtClean="0"/>
                        <a:t>ব্রাজিল</a:t>
                      </a:r>
                      <a:endParaRPr lang="en-US" sz="3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76263" y="1671549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ধান উৎপাদনে</a:t>
            </a:r>
            <a:r>
              <a:rPr lang="bn-BD" sz="4400" b="1" dirty="0" smtClean="0"/>
              <a:t> </a:t>
            </a:r>
            <a:r>
              <a:rPr lang="bn-BD" sz="3600" b="1" dirty="0" smtClean="0"/>
              <a:t>ব্রাজিল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বিশ্বের ৮ম স্থান অধিকারী  দেশ।</a:t>
            </a:r>
            <a:r>
              <a:rPr lang="bn-BD" sz="4400" b="1" dirty="0" smtClean="0"/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যা ২০১৮ সালে </a:t>
            </a:r>
            <a:r>
              <a:rPr lang="bn-BD" sz="3200" b="1" dirty="0" smtClean="0"/>
              <a:t>১১৭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লক্ষ মেঃ টন ধান উৎপাদন করে । এ দেশের আমাজান নদীর উপত্যকা ও আটলান্টিক উপকূলে প্রচুর ধান জন্মে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6" y="1238249"/>
            <a:ext cx="4119562" cy="5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6288" y="2410123"/>
            <a:ext cx="6096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ধান উৎপাদনে</a:t>
            </a:r>
            <a:r>
              <a:rPr lang="bn-BD" sz="3600" b="1" dirty="0" smtClean="0"/>
              <a:t> </a:t>
            </a:r>
            <a:r>
              <a:rPr lang="bn-BD" sz="2800" b="1" dirty="0"/>
              <a:t>পাকিস্তান</a:t>
            </a:r>
            <a:endParaRPr lang="en-US" sz="2800" b="1" dirty="0"/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বিশ্বের ১০ম স্থান অধিকারী  দেশ।</a:t>
            </a:r>
            <a:r>
              <a:rPr lang="bn-BD" sz="3600" b="1" dirty="0" smtClean="0"/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যা ২০১৮ সালে </a:t>
            </a:r>
            <a:r>
              <a:rPr lang="bn-BD" sz="3200" b="1" baseline="0" dirty="0" smtClean="0"/>
              <a:t>১০৮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লক্ষ মেঃ টন ধান উৎপাদন করে। দেশটির নিম্ন </a:t>
            </a:r>
            <a:r>
              <a:rPr lang="bn-BD" sz="2800" b="1" dirty="0" smtClean="0"/>
              <a:t>সিন্ধু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অববাহিকায় ও পাঞ্জাব সমভূমি, পেশোয়ার উপত্যকা , পশ্চিম কাশ্মীর প্রভৃতি অঞ্চলে প্রচুর ধান জন্মে। </a:t>
            </a:r>
            <a:endParaRPr lang="en-US" sz="4800" b="1" dirty="0" smtClean="0"/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37895"/>
              </p:ext>
            </p:extLst>
          </p:nvPr>
        </p:nvGraphicFramePr>
        <p:xfrm>
          <a:off x="1852613" y="514350"/>
          <a:ext cx="244792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366"/>
                <a:gridCol w="162560"/>
              </a:tblGrid>
              <a:tr h="12503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/>
                        <a:t>পাকিস্তান</a:t>
                      </a:r>
                      <a:endParaRPr lang="en-US" sz="4000" dirty="0" smtClean="0"/>
                    </a:p>
                    <a:p>
                      <a:r>
                        <a:rPr lang="en-US" sz="4000" baseline="0" dirty="0" smtClean="0"/>
                        <a:t> </a:t>
                      </a:r>
                      <a:endParaRPr lang="en-US" sz="4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4000" baseline="0" dirty="0" smtClean="0"/>
                        <a:t> </a:t>
                      </a:r>
                      <a:endParaRPr lang="bn-BD" sz="4000" baseline="0" dirty="0" smtClean="0"/>
                    </a:p>
                    <a:p>
                      <a:endParaRPr lang="en-US" sz="4000" dirty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38" y="714374"/>
            <a:ext cx="4529138" cy="570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ধানের অর্থনৈতিক গুরুত্ব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56450"/>
            <a:ext cx="9144000" cy="57015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মানুষের প্রধান খাদ্যদ্রব্যের মধ্যে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ধান প্রধান।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আন্তর্জাতিক বানিজ্যের ক্ষেত্রে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সবচেয়ে গুরুত্বপূর্ণ।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ভারত, থাইল্যান্ড, ভিয়েতনাম, পাকিস্তান, যুক্তরাষ্ট্র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চীন, ইটালি, ব্রাজিল, উরুগুয়ে প্রভৃতি দেশ ধান রপ্তানিকারক দেশ। </a:t>
            </a:r>
          </a:p>
          <a:p>
            <a:pPr marL="0" indent="0" algn="just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চীন, ইরান, সৌদি আরব, ইন্দোনেশিয়া, যুক্তরাষ্ট্র, বেনিন </a:t>
            </a:r>
            <a:r>
              <a:rPr lang="bn-BD" dirty="0" smtClean="0"/>
              <a:t>ফিলিপাইন, আইভরিকোস্ট, সংযুক্ত আরব আমিরাত,  ইরাক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প্রভৃতি ধান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আমদানিকারক দেশ। </a:t>
            </a:r>
          </a:p>
          <a:p>
            <a:pPr marL="0" indent="0" algn="just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এছাড়াও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ধানের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খড় কাগজ উৎপাদনের জন্য কাঁচামাল হিসাবে ব্যবহার করা হয় 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ধানের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খড়  পশু খাদ্য হিসাবে ব্যবহৃত হয়। সুতরাং এসব দৃষ্টিকোণ থেকে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ধানের গুরুত্ব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অপরিসীম।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912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169703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1)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বিশ্বের প্রধান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উৎপাদনকারী দেশ কোনটি?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চীন</a:t>
            </a:r>
            <a:endParaRPr lang="bn-BD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2)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কোন অঞ্চলকে পৃথিবীর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 আধার বলা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হুনান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উৎপাদন ও বণ্টন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বর্ণনা কর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dirty="0" smtClean="0"/>
              <a:t>বাংলাদেশের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অঞ্চলগুলোর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ttps://scontent.fdac8-1.fna.fbcdn.net/v/t1.15752-9/121000582_756622774892792_3635792363214657080_n.png?_nc_cat=101&amp;_nc_sid=ae9488&amp;_nc_ohc=PL1ywpr8yXIAX8nVXSA&amp;_nc_ht=scontent.fdac8-1.fna&amp;oh=4c1a8504de2ed3c9c117d9710f362194&amp;oe=5FA488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054" y="4251793"/>
            <a:ext cx="3050607" cy="21885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29980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1050" y="0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114" y="676366"/>
            <a:ext cx="2843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7189978" y="728400"/>
            <a:ext cx="2525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  <p:pic>
        <p:nvPicPr>
          <p:cNvPr id="12" name="Picture 11" descr="b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296" y="2290802"/>
            <a:ext cx="3916792" cy="35718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86391" y="2827984"/>
            <a:ext cx="186620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একাদশ-দ্বা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ভূগোল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4" name="Flowchart: Process 13"/>
          <p:cNvSpPr/>
          <p:nvPr/>
        </p:nvSpPr>
        <p:spPr>
          <a:xfrm rot="16200000">
            <a:off x="7814003" y="3113411"/>
            <a:ext cx="2814639" cy="1759889"/>
          </a:xfrm>
          <a:prstGeom prst="flowChartProcess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TextBox 14"/>
          <p:cNvSpPr txBox="1"/>
          <p:nvPr/>
        </p:nvSpPr>
        <p:spPr>
          <a:xfrm rot="21574909">
            <a:off x="8441644" y="2559505"/>
            <a:ext cx="1640046" cy="192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16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16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16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16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16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6" name="Picture 15" descr="ma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304" y="4425497"/>
            <a:ext cx="1812023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p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80521">
            <a:off x="3797811" y="2743918"/>
            <a:ext cx="3428572" cy="244653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0013" y="2229542"/>
            <a:ext cx="4629150" cy="4793456"/>
            <a:chOff x="0" y="0"/>
            <a:chExt cx="8523680" cy="4793456"/>
          </a:xfrm>
        </p:grpSpPr>
        <p:sp>
          <p:nvSpPr>
            <p:cNvPr id="20" name="Rounded Rectangle 19"/>
            <p:cNvSpPr/>
            <p:nvPr/>
          </p:nvSpPr>
          <p:spPr>
            <a:xfrm>
              <a:off x="0" y="0"/>
              <a:ext cx="8523680" cy="4793456"/>
            </a:xfrm>
            <a:prstGeom prst="roundRect">
              <a:avLst>
                <a:gd name="adj" fmla="val 10000"/>
              </a:avLst>
            </a:prstGeom>
            <a:solidFill>
              <a:srgbClr val="00B0F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0" y="1917382"/>
              <a:ext cx="8523680" cy="1917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400" kern="1200" dirty="0" smtClean="0">
                <a:solidFill>
                  <a:srgbClr val="FFFF00"/>
                </a:solidFill>
              </a:endParaRPr>
            </a:p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bn-BD" sz="2400" kern="1200" dirty="0" smtClean="0">
                <a:solidFill>
                  <a:srgbClr val="FFFF00"/>
                </a:solidFill>
              </a:endParaRPr>
            </a:p>
            <a:p>
              <a:pPr lvl="0" algn="l" defTabSz="533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bn-BD" sz="2400" kern="1200" dirty="0" smtClean="0">
                  <a:solidFill>
                    <a:srgbClr val="FFFF00"/>
                  </a:solidFill>
                </a:rPr>
                <a:t>                                                       </a:t>
              </a:r>
              <a:r>
                <a:rPr lang="bn-BD" sz="1400" kern="1200" dirty="0" smtClean="0">
                  <a:solidFill>
                    <a:srgbClr val="FFFF00"/>
                  </a:solidFill>
                </a:rPr>
                <a:t>                                   </a:t>
              </a:r>
              <a:r>
                <a:rPr lang="en-US" sz="1400" kern="1200" dirty="0" smtClean="0">
                  <a:solidFill>
                    <a:srgbClr val="FFFF00"/>
                  </a:solidFill>
                </a:rPr>
                <a:t>                                                                                                          </a:t>
              </a:r>
              <a:r>
                <a:rPr lang="bn-BD" sz="1400" kern="1200" dirty="0" smtClean="0">
                  <a:solidFill>
                    <a:srgbClr val="FFFF00"/>
                  </a:solidFill>
                </a:rPr>
                <a:t>  </a:t>
              </a:r>
              <a:r>
                <a:rPr lang="en-US" sz="1400" kern="1200" dirty="0" smtClean="0">
                  <a:solidFill>
                    <a:srgbClr val="FFFF00"/>
                  </a:solidFill>
                </a:rPr>
                <a:t>                                                                                                                                                                              </a:t>
              </a:r>
              <a:endParaRPr lang="en-US" sz="1200" kern="1200" dirty="0" smtClean="0">
                <a:solidFill>
                  <a:srgbClr val="FFFF00"/>
                </a:solidFill>
              </a:endParaRPr>
            </a:p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742951" y="2820362"/>
            <a:ext cx="3287712" cy="3461376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Box 22"/>
          <p:cNvSpPr txBox="1"/>
          <p:nvPr/>
        </p:nvSpPr>
        <p:spPr>
          <a:xfrm>
            <a:off x="2186568" y="4447802"/>
            <a:ext cx="3927424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0050">
              <a:spcBef>
                <a:spcPct val="0"/>
              </a:spcBef>
              <a:defRPr/>
            </a:pPr>
            <a:r>
              <a:rPr lang="bn-BD" sz="2400" dirty="0" smtClean="0"/>
              <a:t>আরুমা </a:t>
            </a:r>
            <a:r>
              <a:rPr lang="bn-BD" sz="2400" dirty="0"/>
              <a:t>দিপালী</a:t>
            </a:r>
            <a:r>
              <a:rPr lang="bn-BD" sz="2100" dirty="0"/>
              <a:t> </a:t>
            </a:r>
          </a:p>
          <a:p>
            <a:pPr defTabSz="400050">
              <a:spcBef>
                <a:spcPct val="0"/>
              </a:spcBef>
              <a:defRPr/>
            </a:pPr>
            <a:r>
              <a:rPr lang="en-US" sz="2100" dirty="0" smtClean="0"/>
              <a:t> </a:t>
            </a:r>
            <a:r>
              <a:rPr lang="bn-BD" sz="2100" dirty="0" smtClean="0"/>
              <a:t>প্রভাষক</a:t>
            </a:r>
            <a:r>
              <a:rPr lang="bn-BD" sz="1350" dirty="0"/>
              <a:t>, </a:t>
            </a:r>
            <a:r>
              <a:rPr lang="en-US" sz="2400" dirty="0" smtClean="0"/>
              <a:t>(</a:t>
            </a:r>
            <a:r>
              <a:rPr lang="en-US" sz="2400" dirty="0" err="1" smtClean="0"/>
              <a:t>ভূগোল</a:t>
            </a:r>
            <a:r>
              <a:rPr lang="en-US" sz="2400" dirty="0" smtClean="0"/>
              <a:t>)</a:t>
            </a:r>
            <a:endParaRPr lang="bn-BD" sz="2400" dirty="0"/>
          </a:p>
          <a:p>
            <a:pPr defTabSz="400050">
              <a:spcBef>
                <a:spcPct val="0"/>
              </a:spcBef>
              <a:defRPr/>
            </a:pPr>
            <a:r>
              <a:rPr lang="bn-BD" sz="1350" dirty="0"/>
              <a:t>কানিজ ফাতেমা গার্লস স্কুল এন্ড কলেজ, </a:t>
            </a:r>
            <a:r>
              <a:rPr lang="bn-BD" sz="1350" dirty="0" smtClean="0"/>
              <a:t>মানিকগঞ্জ</a:t>
            </a:r>
            <a:r>
              <a:rPr lang="bn-BD" sz="1350" dirty="0"/>
              <a:t>। </a:t>
            </a:r>
          </a:p>
          <a:p>
            <a:pPr defTabSz="400050">
              <a:spcBef>
                <a:spcPct val="0"/>
              </a:spcBef>
              <a:defRPr/>
            </a:pPr>
            <a:r>
              <a:rPr lang="en-US" sz="2800" dirty="0"/>
              <a:t>dipalyaruma@gmail.com</a:t>
            </a:r>
            <a:endParaRPr lang="bn-BD" sz="2800" dirty="0"/>
          </a:p>
          <a:p>
            <a:r>
              <a:rPr lang="en-US" sz="2400" dirty="0" smtClean="0"/>
              <a:t>01712693707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6114738"/>
            <a:ext cx="2720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0050">
              <a:spcBef>
                <a:spcPct val="0"/>
              </a:spcBef>
            </a:pPr>
            <a:r>
              <a:rPr lang="bn-BD" dirty="0" smtClean="0"/>
              <a:t>এম</a:t>
            </a:r>
            <a:r>
              <a:rPr lang="en-US" dirty="0"/>
              <a:t>.</a:t>
            </a:r>
            <a:r>
              <a:rPr lang="bn-BD" dirty="0"/>
              <a:t>এস</a:t>
            </a:r>
            <a:r>
              <a:rPr lang="en-US" dirty="0"/>
              <a:t>.</a:t>
            </a:r>
            <a:r>
              <a:rPr lang="bn-BD" dirty="0"/>
              <a:t>সি</a:t>
            </a:r>
            <a:r>
              <a:rPr lang="en-US" dirty="0" smtClean="0"/>
              <a:t>.</a:t>
            </a:r>
            <a:r>
              <a:rPr lang="bn-BD" dirty="0" smtClean="0"/>
              <a:t>এবং </a:t>
            </a:r>
            <a:r>
              <a:rPr lang="bn-BD" dirty="0"/>
              <a:t>বি</a:t>
            </a:r>
            <a:r>
              <a:rPr lang="en-US" dirty="0"/>
              <a:t>.</a:t>
            </a:r>
            <a:r>
              <a:rPr lang="bn-BD" dirty="0"/>
              <a:t>এস</a:t>
            </a:r>
            <a:r>
              <a:rPr lang="en-US" dirty="0"/>
              <a:t>.</a:t>
            </a:r>
            <a:r>
              <a:rPr lang="bn-BD" dirty="0"/>
              <a:t>সি</a:t>
            </a:r>
            <a:endParaRPr lang="en-US" dirty="0"/>
          </a:p>
          <a:p>
            <a:pPr defTabSz="400050">
              <a:spcBef>
                <a:spcPct val="0"/>
              </a:spcBef>
            </a:pPr>
            <a:r>
              <a:rPr lang="bn-BD" dirty="0"/>
              <a:t>  ভূগোল ও </a:t>
            </a:r>
            <a:r>
              <a:rPr lang="bn-BD" dirty="0" smtClean="0"/>
              <a:t>পরিবেশবিদ্যা</a:t>
            </a:r>
            <a:endParaRPr lang="bn-BD" dirty="0"/>
          </a:p>
          <a:p>
            <a:pPr defTabSz="400050">
              <a:spcBef>
                <a:spcPct val="0"/>
              </a:spcBef>
            </a:pPr>
            <a:r>
              <a:rPr lang="bn-BD" dirty="0"/>
              <a:t>    </a:t>
            </a:r>
            <a:r>
              <a:rPr lang="bn-BD" dirty="0" smtClean="0"/>
              <a:t>রাজশাহী</a:t>
            </a:r>
            <a:r>
              <a:rPr lang="en-US" dirty="0" smtClean="0"/>
              <a:t> </a:t>
            </a:r>
            <a:r>
              <a:rPr lang="en-US" sz="2400" dirty="0" err="1" smtClean="0"/>
              <a:t>বিশ্ব</a:t>
            </a:r>
            <a:r>
              <a:rPr lang="bn-BD" dirty="0" smtClean="0"/>
              <a:t>বিদ্যালয়</a:t>
            </a:r>
            <a:r>
              <a:rPr lang="bn-BD" dirty="0"/>
              <a:t>।</a:t>
            </a:r>
            <a:endParaRPr lang="bn-BD" sz="33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85" y="2608729"/>
            <a:ext cx="1613296" cy="27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89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বাড়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677" y="1815353"/>
            <a:ext cx="3486546" cy="34558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118232"/>
            <a:ext cx="9144000" cy="130805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bn-BD" sz="80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77" y="1796750"/>
            <a:ext cx="3571875" cy="3467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750" y="5562602"/>
            <a:ext cx="1040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তিনটি দেশের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 ও বণ্টন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দেখাবে।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https://scontent.fdac8-1.fna.fbcdn.net/v/t1.15752-9/121000582_756622774892792_3635792363214657080_n.png?_nc_cat=101&amp;_nc_sid=ae9488&amp;_nc_ohc=PL1ywpr8yXIAX8nVXSA&amp;_nc_ht=scontent.fdac8-1.fna&amp;oh=4c1a8504de2ed3c9c117d9710f362194&amp;oe=5FA488B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9" y="2140603"/>
            <a:ext cx="3050607" cy="30499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01420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5513" y="0"/>
            <a:ext cx="8315325" cy="66151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ttps://scontent.fdac8-1.fna.fbcdn.net/v/t1.15752-9/121000582_756622774892792_3635792363214657080_n.png?_nc_cat=101&amp;_nc_sid=ae9488&amp;_nc_ohc=PL1ywpr8yXIAX8nVXSA&amp;_nc_ht=scontent.fdac8-1.fna&amp;oh=4c1a8504de2ed3c9c117d9710f362194&amp;oe=5FA488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4" y="2127157"/>
            <a:ext cx="3050607" cy="33457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grpSp>
        <p:nvGrpSpPr>
          <p:cNvPr id="6" name="Group 14"/>
          <p:cNvGrpSpPr/>
          <p:nvPr/>
        </p:nvGrpSpPr>
        <p:grpSpPr>
          <a:xfrm>
            <a:off x="3602290" y="0"/>
            <a:ext cx="2122723" cy="3154710"/>
            <a:chOff x="76200" y="1752602"/>
            <a:chExt cx="2122723" cy="3154710"/>
          </a:xfrm>
        </p:grpSpPr>
        <p:sp>
          <p:nvSpPr>
            <p:cNvPr id="7" name="Oval 6"/>
            <p:cNvSpPr/>
            <p:nvPr/>
          </p:nvSpPr>
          <p:spPr>
            <a:xfrm>
              <a:off x="76200" y="1828800"/>
              <a:ext cx="2122723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" y="1752602"/>
              <a:ext cx="1316386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99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endParaRPr lang="en-US" dirty="0"/>
            </a:p>
          </p:txBody>
        </p:sp>
      </p:grpSp>
      <p:grpSp>
        <p:nvGrpSpPr>
          <p:cNvPr id="9" name="Group 26"/>
          <p:cNvGrpSpPr/>
          <p:nvPr/>
        </p:nvGrpSpPr>
        <p:grpSpPr>
          <a:xfrm>
            <a:off x="5411450" y="1509413"/>
            <a:ext cx="2293953" cy="3154710"/>
            <a:chOff x="2405733" y="1687282"/>
            <a:chExt cx="2122723" cy="3154710"/>
          </a:xfrm>
        </p:grpSpPr>
        <p:sp>
          <p:nvSpPr>
            <p:cNvPr id="10" name="Oval 9"/>
            <p:cNvSpPr/>
            <p:nvPr/>
          </p:nvSpPr>
          <p:spPr>
            <a:xfrm>
              <a:off x="2405733" y="1763480"/>
              <a:ext cx="2122723" cy="2667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81933" y="1687282"/>
              <a:ext cx="1972015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99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7549267" y="2576431"/>
            <a:ext cx="2122723" cy="3154710"/>
            <a:chOff x="4365161" y="2745350"/>
            <a:chExt cx="2122723" cy="3154710"/>
          </a:xfrm>
        </p:grpSpPr>
        <p:sp>
          <p:nvSpPr>
            <p:cNvPr id="13" name="Oval 12"/>
            <p:cNvSpPr/>
            <p:nvPr/>
          </p:nvSpPr>
          <p:spPr>
            <a:xfrm>
              <a:off x="4365161" y="2821550"/>
              <a:ext cx="2122723" cy="2667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58373" y="2745350"/>
              <a:ext cx="1866217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99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5" name="Group 28"/>
          <p:cNvGrpSpPr/>
          <p:nvPr/>
        </p:nvGrpSpPr>
        <p:grpSpPr>
          <a:xfrm>
            <a:off x="9544621" y="3808221"/>
            <a:ext cx="2122723" cy="3154710"/>
            <a:chOff x="6411677" y="3474690"/>
            <a:chExt cx="2122723" cy="3154710"/>
          </a:xfrm>
        </p:grpSpPr>
        <p:sp>
          <p:nvSpPr>
            <p:cNvPr id="16" name="Oval 15"/>
            <p:cNvSpPr/>
            <p:nvPr/>
          </p:nvSpPr>
          <p:spPr>
            <a:xfrm>
              <a:off x="6411677" y="3550890"/>
              <a:ext cx="2122723" cy="2667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45706" y="3474690"/>
              <a:ext cx="1353256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99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57599" y="4774499"/>
            <a:ext cx="83302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00050">
              <a:spcBef>
                <a:spcPct val="0"/>
              </a:spcBef>
            </a:pPr>
            <a:r>
              <a:rPr lang="bn-BD" sz="2400" dirty="0">
                <a:solidFill>
                  <a:srgbClr val="7030A0"/>
                </a:solidFill>
              </a:rPr>
              <a:t>আরুমা </a:t>
            </a:r>
            <a:r>
              <a:rPr lang="bn-BD" sz="2400" dirty="0" smtClean="0">
                <a:solidFill>
                  <a:srgbClr val="7030A0"/>
                </a:solidFill>
              </a:rPr>
              <a:t>দিপালী</a:t>
            </a:r>
            <a:r>
              <a:rPr lang="bn-BD" sz="3200" dirty="0" smtClean="0">
                <a:solidFill>
                  <a:srgbClr val="7030A0"/>
                </a:solidFill>
              </a:rPr>
              <a:t>,</a:t>
            </a:r>
            <a:r>
              <a:rPr lang="bn-BD" sz="2000" dirty="0" smtClean="0">
                <a:solidFill>
                  <a:srgbClr val="7030A0"/>
                </a:solidFill>
              </a:rPr>
              <a:t>প্রভাষক</a:t>
            </a:r>
            <a:r>
              <a:rPr lang="bn-BD" dirty="0" smtClean="0">
                <a:solidFill>
                  <a:srgbClr val="7030A0"/>
                </a:solidFill>
              </a:rPr>
              <a:t>(ভূগোল), কানিজ </a:t>
            </a:r>
            <a:r>
              <a:rPr lang="bn-BD" dirty="0">
                <a:solidFill>
                  <a:srgbClr val="7030A0"/>
                </a:solidFill>
              </a:rPr>
              <a:t>ফাতেমা গার্লস স্কুল এন্ড কলেজ, মানিকগঞ্জ</a:t>
            </a:r>
            <a:r>
              <a:rPr lang="bn-BD" dirty="0" smtClean="0">
                <a:solidFill>
                  <a:srgbClr val="7030A0"/>
                </a:solidFill>
              </a:rPr>
              <a:t>। </a:t>
            </a:r>
            <a:r>
              <a:rPr lang="en-US" sz="2800" dirty="0" smtClean="0">
                <a:solidFill>
                  <a:srgbClr val="7030A0"/>
                </a:solidFill>
                <a:hlinkClick r:id="rId4"/>
              </a:rPr>
              <a:t>dipalyaruma@gmail.com</a:t>
            </a:r>
            <a:r>
              <a:rPr lang="bn-BD" sz="2800" dirty="0" smtClean="0">
                <a:solidFill>
                  <a:srgbClr val="7030A0"/>
                </a:solidFill>
              </a:rPr>
              <a:t> </a:t>
            </a:r>
            <a:r>
              <a:rPr lang="bn-BD" dirty="0" smtClean="0">
                <a:solidFill>
                  <a:srgbClr val="7030A0"/>
                </a:solidFill>
              </a:rPr>
              <a:t>এম</a:t>
            </a:r>
            <a:r>
              <a:rPr lang="en-US" dirty="0">
                <a:solidFill>
                  <a:srgbClr val="7030A0"/>
                </a:solidFill>
              </a:rPr>
              <a:t>.</a:t>
            </a:r>
            <a:r>
              <a:rPr lang="bn-BD" dirty="0">
                <a:solidFill>
                  <a:srgbClr val="7030A0"/>
                </a:solidFill>
              </a:rPr>
              <a:t>এস</a:t>
            </a:r>
            <a:r>
              <a:rPr lang="en-US" dirty="0">
                <a:solidFill>
                  <a:srgbClr val="7030A0"/>
                </a:solidFill>
              </a:rPr>
              <a:t>.</a:t>
            </a:r>
            <a:r>
              <a:rPr lang="bn-BD" dirty="0">
                <a:solidFill>
                  <a:srgbClr val="7030A0"/>
                </a:solidFill>
              </a:rPr>
              <a:t>সি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r>
              <a:rPr lang="bn-BD" dirty="0" smtClean="0">
                <a:solidFill>
                  <a:srgbClr val="7030A0"/>
                </a:solidFill>
              </a:rPr>
              <a:t>এবং </a:t>
            </a:r>
            <a:r>
              <a:rPr lang="bn-BD" dirty="0">
                <a:solidFill>
                  <a:srgbClr val="7030A0"/>
                </a:solidFill>
              </a:rPr>
              <a:t>বি</a:t>
            </a:r>
            <a:r>
              <a:rPr lang="en-US" dirty="0">
                <a:solidFill>
                  <a:srgbClr val="7030A0"/>
                </a:solidFill>
              </a:rPr>
              <a:t>.</a:t>
            </a:r>
            <a:r>
              <a:rPr lang="bn-BD" dirty="0">
                <a:solidFill>
                  <a:srgbClr val="7030A0"/>
                </a:solidFill>
              </a:rPr>
              <a:t>এস</a:t>
            </a:r>
            <a:r>
              <a:rPr lang="en-US" dirty="0">
                <a:solidFill>
                  <a:srgbClr val="7030A0"/>
                </a:solidFill>
              </a:rPr>
              <a:t>.</a:t>
            </a:r>
            <a:r>
              <a:rPr lang="bn-BD" dirty="0" smtClean="0">
                <a:solidFill>
                  <a:srgbClr val="7030A0"/>
                </a:solidFill>
              </a:rPr>
              <a:t>সি</a:t>
            </a:r>
            <a:r>
              <a:rPr lang="bn-BD" sz="2100" dirty="0" smtClean="0">
                <a:solidFill>
                  <a:srgbClr val="7030A0"/>
                </a:solidFill>
              </a:rPr>
              <a:t>,</a:t>
            </a:r>
            <a:r>
              <a:rPr lang="bn-BD" dirty="0" smtClean="0">
                <a:solidFill>
                  <a:srgbClr val="7030A0"/>
                </a:solidFill>
              </a:rPr>
              <a:t> </a:t>
            </a:r>
            <a:r>
              <a:rPr lang="bn-BD" dirty="0">
                <a:solidFill>
                  <a:srgbClr val="7030A0"/>
                </a:solidFill>
              </a:rPr>
              <a:t>ভূগোল ও </a:t>
            </a:r>
            <a:r>
              <a:rPr lang="bn-BD" dirty="0" smtClean="0">
                <a:solidFill>
                  <a:srgbClr val="7030A0"/>
                </a:solidFill>
              </a:rPr>
              <a:t>পরিবেশবিদ্যা,  রাজশাহী বিশ্ববিদ্যালয়</a:t>
            </a:r>
            <a:r>
              <a:rPr lang="bn-BD" dirty="0">
                <a:solidFill>
                  <a:srgbClr val="7030A0"/>
                </a:solidFill>
              </a:rPr>
              <a:t>।</a:t>
            </a:r>
            <a:endParaRPr lang="bn-BD" sz="3300" dirty="0">
              <a:solidFill>
                <a:srgbClr val="7030A0"/>
              </a:solidFill>
            </a:endParaRPr>
          </a:p>
          <a:p>
            <a:pPr defTabSz="400050">
              <a:spcBef>
                <a:spcPct val="0"/>
              </a:spcBef>
              <a:defRPr/>
            </a:pPr>
            <a:endParaRPr lang="bn-BD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22" y="0"/>
            <a:ext cx="2523892" cy="27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4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35" presetClass="path" presetSubtype="0" repeatCount="indefinite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627 -0.06181 L -0.5237 -0.06181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gom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8863" y="1814512"/>
            <a:ext cx="5303521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89966" y="4421000"/>
            <a:ext cx="6057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বিশ্বব্যাপী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ধানের</a:t>
            </a:r>
            <a:endParaRPr lang="bn-BD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বণ্টন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0"/>
            <a:ext cx="9144000" cy="1017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 descr="https://scontent.fdac8-1.fna.fbcdn.net/v/t1.15752-9/121000582_756622774892792_3635792363214657080_n.png?_nc_cat=101&amp;_nc_sid=ae9488&amp;_nc_ohc=PL1ywpr8yXIAX8nVXSA&amp;_nc_ht=scontent.fdac8-1.fna&amp;oh=4c1a8504de2ed3c9c117d9710f362194&amp;oe=5FA488B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19" y="2006133"/>
            <a:ext cx="3050607" cy="21885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3786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1)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বিশ্বের প্রধান </a:t>
            </a:r>
            <a:r>
              <a:rPr lang="bn-BD" dirty="0" smtClean="0"/>
              <a:t>ধান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উৎপাদনকারী দেশ কোনটি তা বলতে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2)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কোন অঞ্চলকে পৃথিবীর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 আধার বলা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হয়  তা বলতে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3)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মানচিত্রে </a:t>
            </a:r>
            <a:r>
              <a:rPr lang="bn-BD" dirty="0" smtClean="0"/>
              <a:t>ধানে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বিশ্বব্যাপী  উৎপাদন ও বণ্টন দেখাতে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4)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বিশ্বব্যাপী</a:t>
            </a:r>
            <a:r>
              <a:rPr lang="bn-BD" sz="3600" dirty="0" smtClean="0"/>
              <a:t> </a:t>
            </a:r>
            <a:r>
              <a:rPr lang="bn-BD" dirty="0" smtClean="0"/>
              <a:t>ধানে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উৎপাদন ও বণ্টন বর্ণনা করতে 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5)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ধানের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অর্থনৈতিক গুরুত্ব বর্ণনা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k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76202"/>
            <a:ext cx="9143999" cy="638175"/>
          </a:xfrm>
          <a:prstGeom prst="rect">
            <a:avLst/>
          </a:prstGeom>
          <a:pattFill prst="pct90">
            <a:fgClr>
              <a:srgbClr val="2A863C"/>
            </a:fgClr>
            <a:bgClr>
              <a:schemeClr val="bg1"/>
            </a:bgClr>
          </a:pattFill>
          <a:ln>
            <a:solidFill>
              <a:srgbClr val="FFFF00"/>
            </a:solidFill>
          </a:ln>
          <a:effectLst>
            <a:reflection endPos="1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130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88" y="885825"/>
            <a:ext cx="944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ধান চাষের অনুকূল ভৌগোলিক উপাদানঃ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43063" y="2185988"/>
            <a:ext cx="76295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</a:rPr>
              <a:t>ক। প্রাকৃতিক উপাদানঃ</a:t>
            </a:r>
            <a:endParaRPr lang="en-US" sz="3200" dirty="0" smtClean="0">
              <a:solidFill>
                <a:srgbClr val="7030A0"/>
              </a:solidFill>
            </a:endParaRPr>
          </a:p>
          <a:p>
            <a:r>
              <a:rPr lang="bn-BD" sz="3200" dirty="0" smtClean="0"/>
              <a:t> ভূপ্রকৃতি, জলবায়ু, মৃত্তিকা, পানি</a:t>
            </a:r>
          </a:p>
          <a:p>
            <a:endParaRPr lang="bn-BD" sz="3200" dirty="0" smtClean="0">
              <a:solidFill>
                <a:srgbClr val="FF0000"/>
              </a:solidFill>
            </a:endParaRPr>
          </a:p>
          <a:p>
            <a:r>
              <a:rPr lang="bn-BD" sz="3200" dirty="0" smtClean="0">
                <a:solidFill>
                  <a:srgbClr val="FF0000"/>
                </a:solidFill>
              </a:rPr>
              <a:t>খ। অর্থনৈতিক উপাদানঃ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bn-BD" sz="3200" dirty="0" smtClean="0"/>
              <a:t> মুলধন, শ্রমিক, পরিবহন, বাজার</a:t>
            </a:r>
          </a:p>
          <a:p>
            <a:r>
              <a:rPr lang="bn-BD" sz="3200" dirty="0" smtClean="0"/>
              <a:t> </a:t>
            </a:r>
          </a:p>
          <a:p>
            <a:r>
              <a:rPr lang="bn-BD" sz="3200" dirty="0" smtClean="0">
                <a:solidFill>
                  <a:srgbClr val="0070C0"/>
                </a:solidFill>
              </a:rPr>
              <a:t>গ। সাংস্কৃতিক উপাদান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24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57363" y="-276225"/>
            <a:ext cx="9553575" cy="1143000"/>
          </a:xfrm>
        </p:spPr>
        <p:txBody>
          <a:bodyPr>
            <a:norm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বিশ্বব্যাপী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ধানের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উৎপাদন ও বণ্টন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–২০১৮ (লক্ষ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মেঃ টন হিসাবে 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উৎসঃ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FAOS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TAT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FEBRUARY,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20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785093"/>
              </p:ext>
            </p:extLst>
          </p:nvPr>
        </p:nvGraphicFramePr>
        <p:xfrm>
          <a:off x="2895601" y="809625"/>
          <a:ext cx="6691311" cy="566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437"/>
                <a:gridCol w="2230437"/>
                <a:gridCol w="2230437"/>
              </a:tblGrid>
              <a:tr h="41879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ক্রমিক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2400" dirty="0" smtClean="0"/>
                        <a:t>দেশ</a:t>
                      </a:r>
                      <a:r>
                        <a:rPr lang="bn-BD" sz="2400" baseline="0" dirty="0" smtClean="0"/>
                        <a:t> 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উৎপাদন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marL="68580" marR="68580"/>
                </a:tc>
              </a:tr>
              <a:tr h="41879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চীন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২১৪১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41879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ভারত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১৭২৬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41879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ইন্দোনেশিয়া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bn-BD" sz="1600" dirty="0" smtClean="0"/>
                        <a:t>৮৩০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41879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বাংলাদেশ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bn-BD" sz="1600" dirty="0" smtClean="0"/>
                        <a:t>৫৬৪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41879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baseline="0" dirty="0" smtClean="0"/>
                        <a:t>ভিয়েতনাম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৪৪০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41879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থাইল্যান্ড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baseline="0" dirty="0" smtClean="0"/>
                        <a:t>৩২১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41879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মিয়ানমার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২</a:t>
                      </a:r>
                      <a:r>
                        <a:rPr lang="en-US" sz="1600" dirty="0" smtClean="0"/>
                        <a:t>৫</a:t>
                      </a:r>
                      <a:r>
                        <a:rPr lang="bn-BD" sz="1600" dirty="0" smtClean="0"/>
                        <a:t>৪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41879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ফিলিপাইন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bn-BD" sz="1600" dirty="0" smtClean="0"/>
                        <a:t>১৯০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418798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ব্রাজিল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dirty="0" smtClean="0"/>
                        <a:t>১১৭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1088874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600" dirty="0" smtClean="0"/>
                        <a:t>পাকিস্তান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1600" baseline="0" dirty="0" smtClean="0"/>
                        <a:t>১০৮</a:t>
                      </a:r>
                    </a:p>
                    <a:p>
                      <a:r>
                        <a:rPr lang="en-US" sz="1600" baseline="0" dirty="0" smtClean="0"/>
                        <a:t> </a:t>
                      </a:r>
                      <a:endParaRPr lang="bn-BD" sz="1600" baseline="0" dirty="0" smtClean="0"/>
                    </a:p>
                    <a:p>
                      <a:endParaRPr lang="en-US" sz="16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66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নিম্নে এদের বিস্তারিত বর্ণনা প্রদান করা হলোঃ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1188"/>
            <a:ext cx="5867400" cy="5562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চীনঃ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ধান উৎপাদনে চীন বিশ্বের প্রথম স্থান অধিকারী  দেশ।</a:t>
            </a:r>
            <a:r>
              <a:rPr lang="bn-BD" sz="3600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যা ২০১৮ সালে </a:t>
            </a:r>
            <a:r>
              <a:rPr lang="bn-BD" b="1" dirty="0" smtClean="0"/>
              <a:t>২১৪১</a:t>
            </a:r>
            <a:r>
              <a:rPr lang="bn-BD" dirty="0" smtClean="0"/>
              <a:t> লক্ষ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মেঃ টন ধান উৎপাদন করে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 smtClean="0"/>
          </a:p>
          <a:p>
            <a:pPr algn="just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এদেশের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হোয়াংহো নদীর অববাহিকা, ইয়াংসিকিয়াং নদীর অববাহিকা, 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সেচুয়ান অববাহিকা অঞ্চলে  এবং হুনান প্রদেশে প্রচুর ধান জন্মে। হুনান প্রদেশে অধিকাংশ ধান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উৎপাদন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 বলে একে পৃথিবীর ‘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ধানের আধার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’ বলা হয়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2" descr="Chinese R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36" y="1448042"/>
            <a:ext cx="4283077" cy="402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0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"/>
            <a:ext cx="4495800" cy="670559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ভারতঃ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ইহা বিশ্বের ২য় বৃহত্তম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উৎপাদনকারী দেশ। যা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২০১৮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সালে </a:t>
            </a:r>
            <a:r>
              <a:rPr lang="bn-BD" sz="3200" dirty="0" smtClean="0"/>
              <a:t>১৭২৬ লক্ষ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মেঃ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টন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উৎপাদন করে। ভারতের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আসাম, মাদ্রাজ, বিহার, উড়িষ্যা, উত্তর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প্রদেশ,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 পশ্চিমবঙ্গ, মধ্যপ্রদেশ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ত্রিপুরা, অন্ধ্রপ্রদেশ, কর্ণাটক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প্রভৃতি অঞ্চলে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ধান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উৎপাদন হয়ে থাকে। </a:t>
            </a:r>
            <a:endParaRPr lang="en-US" sz="3600" dirty="0"/>
          </a:p>
        </p:txBody>
      </p:sp>
      <p:pic>
        <p:nvPicPr>
          <p:cNvPr id="4" name="Picture 3" descr="gom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578" y="152401"/>
            <a:ext cx="4192073" cy="6067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67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2259" y="2136210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115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1516" y="4567519"/>
            <a:ext cx="10472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অঞ্চলকে পৃথিবীর ‘ধানের আধার’ বলা হয়?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https://scontent.fdac8-1.fna.fbcdn.net/v/t1.15752-9/121000582_756622774892792_3635792363214657080_n.png?_nc_cat=101&amp;_nc_sid=ae9488&amp;_nc_ohc=PL1ywpr8yXIAX8nVXSA&amp;_nc_ht=scontent.fdac8-1.fna&amp;oh=4c1a8504de2ed3c9c117d9710f362194&amp;oe=5FA488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25" y="298357"/>
            <a:ext cx="3050607" cy="21885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9164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698</Words>
  <Application>Microsoft Office PowerPoint</Application>
  <PresentationFormat>Widescreen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বিশ্বব্যাপী ধানের উৎপাদন ও বণ্টন –২০১৮ (লক্ষ মেঃ টন হিসাবে ) </vt:lpstr>
      <vt:lpstr>নিম্নে এদের বিস্তারিত বর্ণনা প্রদান করা হলোঃ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ধানের অর্থনৈতিক গুরুত্ব </vt:lpstr>
      <vt:lpstr>মূল্যায়ন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25</cp:revision>
  <dcterms:created xsi:type="dcterms:W3CDTF">2021-03-21T15:04:38Z</dcterms:created>
  <dcterms:modified xsi:type="dcterms:W3CDTF">2021-03-22T04:47:18Z</dcterms:modified>
</cp:coreProperties>
</file>