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3" r:id="rId17"/>
    <p:sldId id="274"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828" y="-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C8F8DA-7CE5-44B6-AC18-501DC87FEFD5}"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265A8C68-6018-48E6-8F08-B8867C359C19}">
      <dgm:prSet/>
      <dgm:spPr>
        <a:solidFill>
          <a:schemeClr val="bg2">
            <a:lumMod val="50000"/>
          </a:schemeClr>
        </a:solidFill>
        <a:ln>
          <a:noFill/>
        </a:ln>
        <a:effectLst>
          <a:glow rad="101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bn-IN" dirty="0" smtClean="0">
              <a:ln>
                <a:solidFill>
                  <a:schemeClr val="tx1"/>
                </a:solidFill>
              </a:ln>
              <a:solidFill>
                <a:schemeClr val="tx1"/>
              </a:solidFill>
              <a:effectLst>
                <a:glow rad="139700">
                  <a:schemeClr val="accent4">
                    <a:satMod val="175000"/>
                    <a:alpha val="40000"/>
                  </a:schemeClr>
                </a:glow>
              </a:effectLst>
              <a:latin typeface="SutonnyOMJ" pitchFamily="2" charset="0"/>
              <a:cs typeface="SutonnyOMJ" pitchFamily="2" charset="0"/>
            </a:rPr>
            <a:t>ফসল উৎপাদনে প্রতিকূল পরিবেশ সম্পর্কে ব্যাখ্যা করতে পারবে।</a:t>
          </a:r>
        </a:p>
      </dgm:t>
    </dgm:pt>
    <dgm:pt modelId="{3365FA28-6253-4267-88B4-A05453F83FDD}" type="parTrans" cxnId="{5C0ED6A6-E2BA-4F45-84AF-68016115F176}">
      <dgm:prSet/>
      <dgm:spPr/>
      <dgm:t>
        <a:bodyPr/>
        <a:lstStyle/>
        <a:p>
          <a:endParaRPr lang="en-US"/>
        </a:p>
      </dgm:t>
    </dgm:pt>
    <dgm:pt modelId="{C2AD0959-310F-4648-BDF6-ACFE6ED4A39F}" type="sibTrans" cxnId="{5C0ED6A6-E2BA-4F45-84AF-68016115F176}">
      <dgm:prSet/>
      <dgm:spPr/>
      <dgm:t>
        <a:bodyPr/>
        <a:lstStyle/>
        <a:p>
          <a:endParaRPr lang="en-US"/>
        </a:p>
      </dgm:t>
    </dgm:pt>
    <dgm:pt modelId="{E246B22E-0162-4173-962F-FBB6CD3DD9A5}">
      <dgm:prSet/>
      <dgm:spPr>
        <a:solidFill>
          <a:schemeClr val="bg2">
            <a:lumMod val="50000"/>
          </a:schemeClr>
        </a:solidFill>
        <a:ln>
          <a:noFill/>
        </a:ln>
        <a:effectLst>
          <a:glow rad="101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bn-IN" dirty="0" smtClean="0">
              <a:ln>
                <a:solidFill>
                  <a:schemeClr val="tx1"/>
                </a:solidFill>
              </a:ln>
              <a:solidFill>
                <a:schemeClr val="tx1"/>
              </a:solidFill>
              <a:effectLst>
                <a:glow rad="139700">
                  <a:schemeClr val="accent4">
                    <a:satMod val="175000"/>
                    <a:alpha val="40000"/>
                  </a:schemeClr>
                </a:glow>
              </a:effectLst>
              <a:latin typeface="SutonnyOMJ" pitchFamily="2" charset="0"/>
              <a:cs typeface="SutonnyOMJ" pitchFamily="2" charset="0"/>
            </a:rPr>
            <a:t>খরা অবস্থায় ফসল উৎপাদন   কৌশল বিশ্লেষণ করতে পারবে।</a:t>
          </a:r>
        </a:p>
      </dgm:t>
    </dgm:pt>
    <dgm:pt modelId="{AFFCD1CE-32FB-42F1-98A8-2F3B478EBCDD}" type="sibTrans" cxnId="{1094A874-B429-4AFC-9262-2598E00093C5}">
      <dgm:prSet/>
      <dgm:spPr/>
      <dgm:t>
        <a:bodyPr/>
        <a:lstStyle/>
        <a:p>
          <a:endParaRPr lang="en-US"/>
        </a:p>
      </dgm:t>
    </dgm:pt>
    <dgm:pt modelId="{6117EAF8-CA7F-46AD-8B40-E186A5E6B681}" type="parTrans" cxnId="{1094A874-B429-4AFC-9262-2598E00093C5}">
      <dgm:prSet/>
      <dgm:spPr/>
      <dgm:t>
        <a:bodyPr/>
        <a:lstStyle/>
        <a:p>
          <a:endParaRPr lang="en-US"/>
        </a:p>
      </dgm:t>
    </dgm:pt>
    <dgm:pt modelId="{D301E832-5E69-4317-85F5-31A94416C51F}">
      <dgm:prSet/>
      <dgm:spPr>
        <a:solidFill>
          <a:schemeClr val="bg2">
            <a:lumMod val="50000"/>
          </a:schemeClr>
        </a:solidFill>
        <a:ln>
          <a:noFill/>
        </a:ln>
        <a:effectLst>
          <a:glow rad="101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bn-IN" dirty="0" smtClean="0">
              <a:ln>
                <a:solidFill>
                  <a:schemeClr val="tx1"/>
                </a:solidFill>
              </a:ln>
              <a:solidFill>
                <a:schemeClr val="tx1"/>
              </a:solidFill>
              <a:effectLst>
                <a:glow rad="139700">
                  <a:schemeClr val="accent4">
                    <a:satMod val="175000"/>
                    <a:alpha val="40000"/>
                  </a:schemeClr>
                </a:glow>
              </a:effectLst>
              <a:latin typeface="SutonnyOMJ" pitchFamily="2" charset="0"/>
              <a:cs typeface="SutonnyOMJ" pitchFamily="2" charset="0"/>
            </a:rPr>
            <a:t>ফসলের অভিযোজন ক্ষমতা কি তা লিখতে পারবে।</a:t>
          </a:r>
          <a:endParaRPr lang="en-US" dirty="0">
            <a:ln>
              <a:solidFill>
                <a:schemeClr val="tx1"/>
              </a:solidFill>
            </a:ln>
            <a:solidFill>
              <a:schemeClr val="tx1"/>
            </a:solidFill>
            <a:effectLst>
              <a:glow rad="139700">
                <a:schemeClr val="accent4">
                  <a:satMod val="175000"/>
                  <a:alpha val="40000"/>
                </a:schemeClr>
              </a:glow>
            </a:effectLst>
          </a:endParaRPr>
        </a:p>
      </dgm:t>
    </dgm:pt>
    <dgm:pt modelId="{40FFB3B0-5A8C-45D6-AB18-9C6FA0EA7AAB}" type="parTrans" cxnId="{46F51833-FAAE-4D74-868D-539EEB86FC7D}">
      <dgm:prSet/>
      <dgm:spPr/>
      <dgm:t>
        <a:bodyPr/>
        <a:lstStyle/>
        <a:p>
          <a:endParaRPr lang="en-US"/>
        </a:p>
      </dgm:t>
    </dgm:pt>
    <dgm:pt modelId="{263CB076-59F1-42D1-9E60-A572C965C12E}" type="sibTrans" cxnId="{46F51833-FAAE-4D74-868D-539EEB86FC7D}">
      <dgm:prSet/>
      <dgm:spPr/>
      <dgm:t>
        <a:bodyPr/>
        <a:lstStyle/>
        <a:p>
          <a:endParaRPr lang="en-US"/>
        </a:p>
      </dgm:t>
    </dgm:pt>
    <dgm:pt modelId="{CEE9DBEA-60A3-4AC2-8551-6FB1A8A08163}" type="pres">
      <dgm:prSet presAssocID="{2AC8F8DA-7CE5-44B6-AC18-501DC87FEFD5}" presName="linear" presStyleCnt="0">
        <dgm:presLayoutVars>
          <dgm:dir/>
          <dgm:resizeHandles val="exact"/>
        </dgm:presLayoutVars>
      </dgm:prSet>
      <dgm:spPr/>
      <dgm:t>
        <a:bodyPr/>
        <a:lstStyle/>
        <a:p>
          <a:endParaRPr lang="en-US"/>
        </a:p>
      </dgm:t>
    </dgm:pt>
    <dgm:pt modelId="{73FB7C25-F8CB-408D-805E-D8C747C37E35}" type="pres">
      <dgm:prSet presAssocID="{D301E832-5E69-4317-85F5-31A94416C51F}" presName="comp" presStyleCnt="0"/>
      <dgm:spPr/>
    </dgm:pt>
    <dgm:pt modelId="{990820CC-39B6-4F3D-9AB7-7AD15E1E65FE}" type="pres">
      <dgm:prSet presAssocID="{D301E832-5E69-4317-85F5-31A94416C51F}" presName="box" presStyleLbl="node1" presStyleIdx="0" presStyleCnt="3" custLinFactNeighborY="5926"/>
      <dgm:spPr/>
      <dgm:t>
        <a:bodyPr/>
        <a:lstStyle/>
        <a:p>
          <a:endParaRPr lang="en-US"/>
        </a:p>
      </dgm:t>
    </dgm:pt>
    <dgm:pt modelId="{AAA41C39-187D-4BEE-8A70-4F793C0BCA4F}" type="pres">
      <dgm:prSet presAssocID="{D301E832-5E69-4317-85F5-31A94416C51F}" presName="img" presStyleLbl="fgImgPlace1" presStyleIdx="0" presStyleCnt="3" custScaleX="74405" custLinFactNeighborX="-20833"/>
      <dgm:spPr>
        <a:blipFill rotWithShape="0">
          <a:blip xmlns:r="http://schemas.openxmlformats.org/officeDocument/2006/relationships" r:embed="rId1"/>
          <a:stretch>
            <a:fillRect/>
          </a:stretch>
        </a:blipFill>
      </dgm:spPr>
    </dgm:pt>
    <dgm:pt modelId="{DE03F35E-078F-467F-BA10-92D9C54C866A}" type="pres">
      <dgm:prSet presAssocID="{D301E832-5E69-4317-85F5-31A94416C51F}" presName="text" presStyleLbl="node1" presStyleIdx="0" presStyleCnt="3">
        <dgm:presLayoutVars>
          <dgm:bulletEnabled val="1"/>
        </dgm:presLayoutVars>
      </dgm:prSet>
      <dgm:spPr/>
      <dgm:t>
        <a:bodyPr/>
        <a:lstStyle/>
        <a:p>
          <a:endParaRPr lang="en-US"/>
        </a:p>
      </dgm:t>
    </dgm:pt>
    <dgm:pt modelId="{61C1B3B8-B23C-4013-9558-7D9F1136EE83}" type="pres">
      <dgm:prSet presAssocID="{263CB076-59F1-42D1-9E60-A572C965C12E}" presName="spacer" presStyleCnt="0"/>
      <dgm:spPr/>
    </dgm:pt>
    <dgm:pt modelId="{3B993F29-B289-4805-8049-9885062BD8E6}" type="pres">
      <dgm:prSet presAssocID="{265A8C68-6018-48E6-8F08-B8867C359C19}" presName="comp" presStyleCnt="0"/>
      <dgm:spPr/>
    </dgm:pt>
    <dgm:pt modelId="{DB359697-B897-445A-81E2-63E973410D4B}" type="pres">
      <dgm:prSet presAssocID="{265A8C68-6018-48E6-8F08-B8867C359C19}" presName="box" presStyleLbl="node1" presStyleIdx="1" presStyleCnt="3" custLinFactNeighborY="5926"/>
      <dgm:spPr/>
      <dgm:t>
        <a:bodyPr/>
        <a:lstStyle/>
        <a:p>
          <a:endParaRPr lang="en-US"/>
        </a:p>
      </dgm:t>
    </dgm:pt>
    <dgm:pt modelId="{9A2AE20C-1E4A-41D8-9C21-323ECC8A7879}" type="pres">
      <dgm:prSet presAssocID="{265A8C68-6018-48E6-8F08-B8867C359C19}" presName="img" presStyleLbl="fgImgPlace1" presStyleIdx="1" presStyleCnt="3" custScaleX="74320" custLinFactNeighborX="-22619"/>
      <dgm:spPr>
        <a:blipFill rotWithShape="0">
          <a:blip xmlns:r="http://schemas.openxmlformats.org/officeDocument/2006/relationships" r:embed="rId1"/>
          <a:stretch>
            <a:fillRect/>
          </a:stretch>
        </a:blipFill>
      </dgm:spPr>
    </dgm:pt>
    <dgm:pt modelId="{857764AC-4BA7-4CB5-852D-5189871B11DF}" type="pres">
      <dgm:prSet presAssocID="{265A8C68-6018-48E6-8F08-B8867C359C19}" presName="text" presStyleLbl="node1" presStyleIdx="1" presStyleCnt="3">
        <dgm:presLayoutVars>
          <dgm:bulletEnabled val="1"/>
        </dgm:presLayoutVars>
      </dgm:prSet>
      <dgm:spPr/>
      <dgm:t>
        <a:bodyPr/>
        <a:lstStyle/>
        <a:p>
          <a:endParaRPr lang="en-US"/>
        </a:p>
      </dgm:t>
    </dgm:pt>
    <dgm:pt modelId="{331EB3E4-BA66-4F50-91AB-A6CC9EE018A5}" type="pres">
      <dgm:prSet presAssocID="{C2AD0959-310F-4648-BDF6-ACFE6ED4A39F}" presName="spacer" presStyleCnt="0"/>
      <dgm:spPr/>
    </dgm:pt>
    <dgm:pt modelId="{09E8D4C6-DFF5-4B37-815C-789234AD27B0}" type="pres">
      <dgm:prSet presAssocID="{E246B22E-0162-4173-962F-FBB6CD3DD9A5}" presName="comp" presStyleCnt="0"/>
      <dgm:spPr/>
    </dgm:pt>
    <dgm:pt modelId="{0C31ECFC-9103-4318-B00D-101D1D12A767}" type="pres">
      <dgm:prSet presAssocID="{E246B22E-0162-4173-962F-FBB6CD3DD9A5}" presName="box" presStyleLbl="node1" presStyleIdx="2" presStyleCnt="3" custLinFactNeighborY="5926"/>
      <dgm:spPr/>
      <dgm:t>
        <a:bodyPr/>
        <a:lstStyle/>
        <a:p>
          <a:endParaRPr lang="en-US"/>
        </a:p>
      </dgm:t>
    </dgm:pt>
    <dgm:pt modelId="{C3814911-1E04-4B88-BA94-18B8F4CA4532}" type="pres">
      <dgm:prSet presAssocID="{E246B22E-0162-4173-962F-FBB6CD3DD9A5}" presName="img" presStyleLbl="fgImgPlace1" presStyleIdx="2" presStyleCnt="3" custScaleX="74320" custLinFactNeighborX="-22619"/>
      <dgm:spPr>
        <a:blipFill rotWithShape="0">
          <a:blip xmlns:r="http://schemas.openxmlformats.org/officeDocument/2006/relationships" r:embed="rId1"/>
          <a:stretch>
            <a:fillRect/>
          </a:stretch>
        </a:blipFill>
      </dgm:spPr>
    </dgm:pt>
    <dgm:pt modelId="{10C398B8-0521-4515-80CD-F50752A92A3E}" type="pres">
      <dgm:prSet presAssocID="{E246B22E-0162-4173-962F-FBB6CD3DD9A5}" presName="text" presStyleLbl="node1" presStyleIdx="2" presStyleCnt="3">
        <dgm:presLayoutVars>
          <dgm:bulletEnabled val="1"/>
        </dgm:presLayoutVars>
      </dgm:prSet>
      <dgm:spPr/>
      <dgm:t>
        <a:bodyPr/>
        <a:lstStyle/>
        <a:p>
          <a:endParaRPr lang="en-US"/>
        </a:p>
      </dgm:t>
    </dgm:pt>
  </dgm:ptLst>
  <dgm:cxnLst>
    <dgm:cxn modelId="{6239BB06-4D7F-4994-8CEC-DCF2D89756B6}" type="presOf" srcId="{D301E832-5E69-4317-85F5-31A94416C51F}" destId="{990820CC-39B6-4F3D-9AB7-7AD15E1E65FE}" srcOrd="0" destOrd="0" presId="urn:microsoft.com/office/officeart/2005/8/layout/vList4"/>
    <dgm:cxn modelId="{9899397D-C30B-4CB3-9C7B-D1647A2C653A}" type="presOf" srcId="{D301E832-5E69-4317-85F5-31A94416C51F}" destId="{DE03F35E-078F-467F-BA10-92D9C54C866A}" srcOrd="1" destOrd="0" presId="urn:microsoft.com/office/officeart/2005/8/layout/vList4"/>
    <dgm:cxn modelId="{F408A72E-40D2-459A-83F1-262565112455}" type="presOf" srcId="{E246B22E-0162-4173-962F-FBB6CD3DD9A5}" destId="{10C398B8-0521-4515-80CD-F50752A92A3E}" srcOrd="1" destOrd="0" presId="urn:microsoft.com/office/officeart/2005/8/layout/vList4"/>
    <dgm:cxn modelId="{52318707-1793-4E1B-BED9-8CEA3BF643FE}" type="presOf" srcId="{2AC8F8DA-7CE5-44B6-AC18-501DC87FEFD5}" destId="{CEE9DBEA-60A3-4AC2-8551-6FB1A8A08163}" srcOrd="0" destOrd="0" presId="urn:microsoft.com/office/officeart/2005/8/layout/vList4"/>
    <dgm:cxn modelId="{46F51833-FAAE-4D74-868D-539EEB86FC7D}" srcId="{2AC8F8DA-7CE5-44B6-AC18-501DC87FEFD5}" destId="{D301E832-5E69-4317-85F5-31A94416C51F}" srcOrd="0" destOrd="0" parTransId="{40FFB3B0-5A8C-45D6-AB18-9C6FA0EA7AAB}" sibTransId="{263CB076-59F1-42D1-9E60-A572C965C12E}"/>
    <dgm:cxn modelId="{DFBD5E66-8328-45DF-8024-A2470F0D7B23}" type="presOf" srcId="{265A8C68-6018-48E6-8F08-B8867C359C19}" destId="{DB359697-B897-445A-81E2-63E973410D4B}" srcOrd="0" destOrd="0" presId="urn:microsoft.com/office/officeart/2005/8/layout/vList4"/>
    <dgm:cxn modelId="{6EF327EA-49F1-44FE-9749-3E92295E0808}" type="presOf" srcId="{E246B22E-0162-4173-962F-FBB6CD3DD9A5}" destId="{0C31ECFC-9103-4318-B00D-101D1D12A767}" srcOrd="0" destOrd="0" presId="urn:microsoft.com/office/officeart/2005/8/layout/vList4"/>
    <dgm:cxn modelId="{F19760FE-99D0-40B6-9E3E-AC80317041CF}" type="presOf" srcId="{265A8C68-6018-48E6-8F08-B8867C359C19}" destId="{857764AC-4BA7-4CB5-852D-5189871B11DF}" srcOrd="1" destOrd="0" presId="urn:microsoft.com/office/officeart/2005/8/layout/vList4"/>
    <dgm:cxn modelId="{5C0ED6A6-E2BA-4F45-84AF-68016115F176}" srcId="{2AC8F8DA-7CE5-44B6-AC18-501DC87FEFD5}" destId="{265A8C68-6018-48E6-8F08-B8867C359C19}" srcOrd="1" destOrd="0" parTransId="{3365FA28-6253-4267-88B4-A05453F83FDD}" sibTransId="{C2AD0959-310F-4648-BDF6-ACFE6ED4A39F}"/>
    <dgm:cxn modelId="{1094A874-B429-4AFC-9262-2598E00093C5}" srcId="{2AC8F8DA-7CE5-44B6-AC18-501DC87FEFD5}" destId="{E246B22E-0162-4173-962F-FBB6CD3DD9A5}" srcOrd="2" destOrd="0" parTransId="{6117EAF8-CA7F-46AD-8B40-E186A5E6B681}" sibTransId="{AFFCD1CE-32FB-42F1-98A8-2F3B478EBCDD}"/>
    <dgm:cxn modelId="{0F578648-2638-4B12-9D96-9E59AA2E856E}" type="presParOf" srcId="{CEE9DBEA-60A3-4AC2-8551-6FB1A8A08163}" destId="{73FB7C25-F8CB-408D-805E-D8C747C37E35}" srcOrd="0" destOrd="0" presId="urn:microsoft.com/office/officeart/2005/8/layout/vList4"/>
    <dgm:cxn modelId="{C505AFBC-39F2-4799-AB96-2958613E0B95}" type="presParOf" srcId="{73FB7C25-F8CB-408D-805E-D8C747C37E35}" destId="{990820CC-39B6-4F3D-9AB7-7AD15E1E65FE}" srcOrd="0" destOrd="0" presId="urn:microsoft.com/office/officeart/2005/8/layout/vList4"/>
    <dgm:cxn modelId="{81B11794-C5EA-4277-809C-D9924DE02564}" type="presParOf" srcId="{73FB7C25-F8CB-408D-805E-D8C747C37E35}" destId="{AAA41C39-187D-4BEE-8A70-4F793C0BCA4F}" srcOrd="1" destOrd="0" presId="urn:microsoft.com/office/officeart/2005/8/layout/vList4"/>
    <dgm:cxn modelId="{D7E56C0C-B1DF-4CD2-89D1-E455A249D9CB}" type="presParOf" srcId="{73FB7C25-F8CB-408D-805E-D8C747C37E35}" destId="{DE03F35E-078F-467F-BA10-92D9C54C866A}" srcOrd="2" destOrd="0" presId="urn:microsoft.com/office/officeart/2005/8/layout/vList4"/>
    <dgm:cxn modelId="{A9B41047-7885-4181-BB55-3005C267C8B3}" type="presParOf" srcId="{CEE9DBEA-60A3-4AC2-8551-6FB1A8A08163}" destId="{61C1B3B8-B23C-4013-9558-7D9F1136EE83}" srcOrd="1" destOrd="0" presId="urn:microsoft.com/office/officeart/2005/8/layout/vList4"/>
    <dgm:cxn modelId="{14874CC4-5680-401C-9C09-9081E50EE733}" type="presParOf" srcId="{CEE9DBEA-60A3-4AC2-8551-6FB1A8A08163}" destId="{3B993F29-B289-4805-8049-9885062BD8E6}" srcOrd="2" destOrd="0" presId="urn:microsoft.com/office/officeart/2005/8/layout/vList4"/>
    <dgm:cxn modelId="{0871D670-2E61-4292-89AE-90E4939B522C}" type="presParOf" srcId="{3B993F29-B289-4805-8049-9885062BD8E6}" destId="{DB359697-B897-445A-81E2-63E973410D4B}" srcOrd="0" destOrd="0" presId="urn:microsoft.com/office/officeart/2005/8/layout/vList4"/>
    <dgm:cxn modelId="{36F33208-DD05-4AE3-91CE-E333EFF672A0}" type="presParOf" srcId="{3B993F29-B289-4805-8049-9885062BD8E6}" destId="{9A2AE20C-1E4A-41D8-9C21-323ECC8A7879}" srcOrd="1" destOrd="0" presId="urn:microsoft.com/office/officeart/2005/8/layout/vList4"/>
    <dgm:cxn modelId="{553FCCAE-56F2-4B96-A285-02680C701AEB}" type="presParOf" srcId="{3B993F29-B289-4805-8049-9885062BD8E6}" destId="{857764AC-4BA7-4CB5-852D-5189871B11DF}" srcOrd="2" destOrd="0" presId="urn:microsoft.com/office/officeart/2005/8/layout/vList4"/>
    <dgm:cxn modelId="{9970E77C-EF64-4EC5-97DA-23CC452112D6}" type="presParOf" srcId="{CEE9DBEA-60A3-4AC2-8551-6FB1A8A08163}" destId="{331EB3E4-BA66-4F50-91AB-A6CC9EE018A5}" srcOrd="3" destOrd="0" presId="urn:microsoft.com/office/officeart/2005/8/layout/vList4"/>
    <dgm:cxn modelId="{70456359-D8A9-430C-943E-030DC408727A}" type="presParOf" srcId="{CEE9DBEA-60A3-4AC2-8551-6FB1A8A08163}" destId="{09E8D4C6-DFF5-4B37-815C-789234AD27B0}" srcOrd="4" destOrd="0" presId="urn:microsoft.com/office/officeart/2005/8/layout/vList4"/>
    <dgm:cxn modelId="{10F36A7B-307C-4A72-BA7C-E7E3FE60EE38}" type="presParOf" srcId="{09E8D4C6-DFF5-4B37-815C-789234AD27B0}" destId="{0C31ECFC-9103-4318-B00D-101D1D12A767}" srcOrd="0" destOrd="0" presId="urn:microsoft.com/office/officeart/2005/8/layout/vList4"/>
    <dgm:cxn modelId="{3197AD0F-40D3-473F-8EBF-79AE2455F502}" type="presParOf" srcId="{09E8D4C6-DFF5-4B37-815C-789234AD27B0}" destId="{C3814911-1E04-4B88-BA94-18B8F4CA4532}" srcOrd="1" destOrd="0" presId="urn:microsoft.com/office/officeart/2005/8/layout/vList4"/>
    <dgm:cxn modelId="{E95DACC9-74D0-4944-AB2D-534103A0D13D}" type="presParOf" srcId="{09E8D4C6-DFF5-4B37-815C-789234AD27B0}" destId="{10C398B8-0521-4515-80CD-F50752A92A3E}" srcOrd="2" destOrd="0" presId="urn:microsoft.com/office/officeart/2005/8/layout/vList4"/>
  </dgm:cxnLst>
  <dgm:bg/>
  <dgm:whole/>
</dgm:dataModel>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7.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6200" y="76200"/>
            <a:ext cx="8991600" cy="6705600"/>
            <a:chOff x="76200" y="76200"/>
            <a:chExt cx="8991600" cy="6705600"/>
          </a:xfrm>
        </p:grpSpPr>
        <p:sp>
          <p:nvSpPr>
            <p:cNvPr id="4" name="Rectangle 3"/>
            <p:cNvSpPr/>
            <p:nvPr/>
          </p:nvSpPr>
          <p:spPr>
            <a:xfrm>
              <a:off x="76200" y="76200"/>
              <a:ext cx="8991600" cy="6705600"/>
            </a:xfrm>
            <a:prstGeom prst="rect">
              <a:avLst/>
            </a:prstGeom>
            <a:noFill/>
            <a:ln w="114300">
              <a:solidFill>
                <a:srgbClr val="C00000"/>
              </a:solidFill>
            </a:ln>
            <a:effectLst>
              <a:glow rad="139700">
                <a:schemeClr val="accent2">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28600" y="228600"/>
              <a:ext cx="8686800" cy="6400800"/>
            </a:xfrm>
            <a:prstGeom prst="roundRect">
              <a:avLst>
                <a:gd name="adj" fmla="val 4359"/>
              </a:avLst>
            </a:prstGeom>
            <a:noFill/>
            <a:ln w="38100">
              <a:solidFill>
                <a:schemeClr val="tx1"/>
              </a:solidFill>
              <a:prstDash val="dashDot"/>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762000" y="457200"/>
            <a:ext cx="7543800" cy="838200"/>
          </a:xfrm>
          <a:prstGeom prst="rect">
            <a:avLst/>
          </a:prstGeom>
          <a:noFill/>
        </p:spPr>
        <p:txBody>
          <a:bodyPr wrap="square" rtlCol="0">
            <a:prstTxWarp prst="textPlain">
              <a:avLst/>
            </a:prstTxWarp>
            <a:spAutoFit/>
          </a:bodyPr>
          <a:lstStyle/>
          <a:p>
            <a:r>
              <a:rPr lang="bn-IN" sz="4000" dirty="0" smtClean="0">
                <a:ln>
                  <a:solidFill>
                    <a:sysClr val="windowText" lastClr="000000"/>
                  </a:solidFill>
                </a:ln>
                <a:solidFill>
                  <a:schemeClr val="bg2">
                    <a:lumMod val="50000"/>
                  </a:schemeClr>
                </a:solidFill>
                <a:effectLst>
                  <a:glow rad="101600">
                    <a:schemeClr val="accent2">
                      <a:satMod val="175000"/>
                      <a:alpha val="40000"/>
                    </a:schemeClr>
                  </a:glow>
                </a:effectLst>
                <a:latin typeface="SutonnyOMJ" pitchFamily="2" charset="0"/>
                <a:cs typeface="SutonnyOMJ" pitchFamily="2" charset="0"/>
              </a:rPr>
              <a:t>পাঠে সকলকে স্বাগত জানাই প্রিয় শিক্ষার্থী বন্ধুরা</a:t>
            </a:r>
            <a:endParaRPr lang="en-US" sz="4000" dirty="0">
              <a:ln>
                <a:solidFill>
                  <a:sysClr val="windowText" lastClr="000000"/>
                </a:solidFill>
              </a:ln>
              <a:solidFill>
                <a:schemeClr val="bg2">
                  <a:lumMod val="50000"/>
                </a:schemeClr>
              </a:solidFill>
              <a:effectLst>
                <a:glow rad="101600">
                  <a:schemeClr val="accent2">
                    <a:satMod val="175000"/>
                    <a:alpha val="40000"/>
                  </a:schemeClr>
                </a:glow>
              </a:effectLst>
              <a:latin typeface="SutonnyOMJ" pitchFamily="2" charset="0"/>
              <a:cs typeface="SutonnyOMJ" pitchFamily="2" charset="0"/>
            </a:endParaRPr>
          </a:p>
        </p:txBody>
      </p:sp>
      <p:pic>
        <p:nvPicPr>
          <p:cNvPr id="8" name="Picture 7" descr="414-2020-07-06-15-29-09.jpg"/>
          <p:cNvPicPr>
            <a:picLocks noChangeAspect="1"/>
          </p:cNvPicPr>
          <p:nvPr/>
        </p:nvPicPr>
        <p:blipFill>
          <a:blip r:embed="rId2"/>
          <a:stretch>
            <a:fillRect/>
          </a:stretch>
        </p:blipFill>
        <p:spPr>
          <a:xfrm>
            <a:off x="609600" y="1497330"/>
            <a:ext cx="7924800" cy="4903470"/>
          </a:xfrm>
          <a:prstGeom prst="rect">
            <a:avLst/>
          </a:prstGeom>
          <a:ln w="38100" cap="sq">
            <a:solidFill>
              <a:schemeClr val="accent6">
                <a:lumMod val="50000"/>
              </a:schemeClr>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p:val>
                                            <p:fltVal val="0.5"/>
                                          </p:val>
                                        </p:tav>
                                        <p:tav tm="100000">
                                          <p:val>
                                            <p:strVal val="#ppt_x"/>
                                          </p:val>
                                        </p:tav>
                                      </p:tavLst>
                                    </p:anim>
                                    <p:anim calcmode="lin" valueType="num">
                                      <p:cBhvr>
                                        <p:cTn id="10" dur="100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76200"/>
            <a:ext cx="8991600" cy="6705600"/>
            <a:chOff x="76200" y="76200"/>
            <a:chExt cx="8991600" cy="6705600"/>
          </a:xfrm>
        </p:grpSpPr>
        <p:sp>
          <p:nvSpPr>
            <p:cNvPr id="3" name="Rectangle 2"/>
            <p:cNvSpPr/>
            <p:nvPr/>
          </p:nvSpPr>
          <p:spPr>
            <a:xfrm>
              <a:off x="76200" y="76200"/>
              <a:ext cx="8991600" cy="6705600"/>
            </a:xfrm>
            <a:prstGeom prst="rect">
              <a:avLst/>
            </a:prstGeom>
            <a:noFill/>
            <a:ln w="114300">
              <a:solidFill>
                <a:srgbClr val="C00000"/>
              </a:solidFill>
            </a:ln>
            <a:effectLst>
              <a:glow rad="139700">
                <a:schemeClr val="accent2">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28600" y="228600"/>
              <a:ext cx="8686800" cy="6400800"/>
            </a:xfrm>
            <a:prstGeom prst="roundRect">
              <a:avLst>
                <a:gd name="adj" fmla="val 4359"/>
              </a:avLst>
            </a:prstGeom>
            <a:noFill/>
            <a:ln w="38100">
              <a:solidFill>
                <a:schemeClr val="tx1"/>
              </a:solidFill>
              <a:prstDash val="dashDot"/>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762000" y="457200"/>
            <a:ext cx="7620000" cy="523220"/>
          </a:xfrm>
          <a:prstGeom prst="rect">
            <a:avLst/>
          </a:prstGeom>
          <a:noFill/>
        </p:spPr>
        <p:txBody>
          <a:bodyPr wrap="square" rtlCol="0">
            <a:spAutoFit/>
          </a:bodyPr>
          <a:lstStyle/>
          <a:p>
            <a:r>
              <a:rPr lang="bn-IN" sz="2800" dirty="0" smtClean="0">
                <a:ln>
                  <a:solidFill>
                    <a:schemeClr val="tx1"/>
                  </a:solidFill>
                </a:ln>
                <a:effectLst>
                  <a:glow rad="139700">
                    <a:schemeClr val="accent4">
                      <a:satMod val="175000"/>
                      <a:alpha val="40000"/>
                    </a:schemeClr>
                  </a:glow>
                </a:effectLst>
                <a:latin typeface="SutonnyOMJ" pitchFamily="2" charset="0"/>
                <a:cs typeface="SutonnyOMJ" pitchFamily="2" charset="0"/>
              </a:rPr>
              <a:t>জলবায়ু পরিবর্তনের ফলে বাংলাদেশের কৃষিতে আশঙ্কাজনক ক্ষেত্রসমূহ</a:t>
            </a:r>
            <a:endParaRPr lang="en-US" sz="2800" dirty="0">
              <a:ln>
                <a:solidFill>
                  <a:schemeClr val="tx1"/>
                </a:solidFill>
              </a:ln>
              <a:effectLst>
                <a:glow rad="139700">
                  <a:schemeClr val="accent4">
                    <a:satMod val="175000"/>
                    <a:alpha val="40000"/>
                  </a:schemeClr>
                </a:glow>
              </a:effectLst>
              <a:latin typeface="SutonnyOMJ" pitchFamily="2" charset="0"/>
              <a:cs typeface="SutonnyOMJ" pitchFamily="2" charset="0"/>
            </a:endParaRPr>
          </a:p>
        </p:txBody>
      </p:sp>
      <p:pic>
        <p:nvPicPr>
          <p:cNvPr id="6" name="Picture 5" descr="image-67345-1554109157.jpg"/>
          <p:cNvPicPr>
            <a:picLocks noChangeAspect="1"/>
          </p:cNvPicPr>
          <p:nvPr/>
        </p:nvPicPr>
        <p:blipFill>
          <a:blip r:embed="rId2" cstate="print"/>
          <a:srcRect l="26667" t="8831" r="19167" b="15929"/>
          <a:stretch>
            <a:fillRect/>
          </a:stretch>
        </p:blipFill>
        <p:spPr>
          <a:xfrm>
            <a:off x="4876800" y="3733800"/>
            <a:ext cx="3581400" cy="2514600"/>
          </a:xfrm>
          <a:prstGeom prst="rect">
            <a:avLst/>
          </a:prstGeom>
        </p:spPr>
      </p:pic>
      <p:pic>
        <p:nvPicPr>
          <p:cNvPr id="7" name="Picture 6" descr="images (7).jpg"/>
          <p:cNvPicPr>
            <a:picLocks noChangeAspect="1"/>
          </p:cNvPicPr>
          <p:nvPr/>
        </p:nvPicPr>
        <p:blipFill>
          <a:blip r:embed="rId3"/>
          <a:stretch>
            <a:fillRect/>
          </a:stretch>
        </p:blipFill>
        <p:spPr>
          <a:xfrm>
            <a:off x="609600" y="990600"/>
            <a:ext cx="3657600" cy="2481209"/>
          </a:xfrm>
          <a:prstGeom prst="rect">
            <a:avLst/>
          </a:prstGeom>
        </p:spPr>
      </p:pic>
      <p:pic>
        <p:nvPicPr>
          <p:cNvPr id="8" name="Picture 7" descr="1_Z9QPlG7TvSkYMv0OzUbrPg.jpeg"/>
          <p:cNvPicPr>
            <a:picLocks noChangeAspect="1"/>
          </p:cNvPicPr>
          <p:nvPr/>
        </p:nvPicPr>
        <p:blipFill>
          <a:blip r:embed="rId4"/>
          <a:srcRect l="26000" t="35333" r="9000" b="4667"/>
          <a:stretch>
            <a:fillRect/>
          </a:stretch>
        </p:blipFill>
        <p:spPr>
          <a:xfrm>
            <a:off x="609600" y="3733800"/>
            <a:ext cx="3632200" cy="2514600"/>
          </a:xfrm>
          <a:prstGeom prst="rect">
            <a:avLst/>
          </a:prstGeom>
        </p:spPr>
      </p:pic>
      <p:pic>
        <p:nvPicPr>
          <p:cNvPr id="9" name="Picture 8" descr="cultivating20190404094918.jpg"/>
          <p:cNvPicPr>
            <a:picLocks noChangeAspect="1"/>
          </p:cNvPicPr>
          <p:nvPr/>
        </p:nvPicPr>
        <p:blipFill>
          <a:blip r:embed="rId5"/>
          <a:srcRect r="25964" b="9937"/>
          <a:stretch>
            <a:fillRect/>
          </a:stretch>
        </p:blipFill>
        <p:spPr>
          <a:xfrm>
            <a:off x="4840741" y="990600"/>
            <a:ext cx="3617459" cy="2514600"/>
          </a:xfrm>
          <a:prstGeom prst="rect">
            <a:avLst/>
          </a:prstGeom>
        </p:spPr>
      </p:pic>
      <p:sp>
        <p:nvSpPr>
          <p:cNvPr id="10" name="TextBox 9"/>
          <p:cNvSpPr txBox="1"/>
          <p:nvPr/>
        </p:nvSpPr>
        <p:spPr>
          <a:xfrm>
            <a:off x="685800" y="990600"/>
            <a:ext cx="1066800" cy="923330"/>
          </a:xfrm>
          <a:prstGeom prst="rect">
            <a:avLst/>
          </a:prstGeom>
          <a:noFill/>
        </p:spPr>
        <p:txBody>
          <a:bodyPr wrap="square" rtlCol="0">
            <a:spAutoFit/>
          </a:bodyPr>
          <a:lstStyle/>
          <a:p>
            <a:r>
              <a:rPr lang="bn-IN" sz="5400" dirty="0" smtClean="0">
                <a:ln>
                  <a:solidFill>
                    <a:srgbClr val="FF0000"/>
                  </a:solidFill>
                </a:ln>
                <a:solidFill>
                  <a:srgbClr val="FF0000"/>
                </a:solidFill>
                <a:latin typeface="SutonnyOMJ" pitchFamily="2" charset="0"/>
                <a:cs typeface="SutonnyOMJ" pitchFamily="2" charset="0"/>
              </a:rPr>
              <a:t>খরা</a:t>
            </a:r>
            <a:endParaRPr lang="en-US" sz="5400" dirty="0">
              <a:ln>
                <a:solidFill>
                  <a:srgbClr val="FF0000"/>
                </a:solidFill>
              </a:ln>
              <a:solidFill>
                <a:srgbClr val="FF0000"/>
              </a:solidFill>
              <a:latin typeface="SutonnyOMJ" pitchFamily="2" charset="0"/>
              <a:cs typeface="SutonnyOMJ" pitchFamily="2" charset="0"/>
            </a:endParaRPr>
          </a:p>
        </p:txBody>
      </p:sp>
      <p:sp>
        <p:nvSpPr>
          <p:cNvPr id="11" name="TextBox 10"/>
          <p:cNvSpPr txBox="1"/>
          <p:nvPr/>
        </p:nvSpPr>
        <p:spPr>
          <a:xfrm>
            <a:off x="4800600" y="1066800"/>
            <a:ext cx="2362200" cy="923330"/>
          </a:xfrm>
          <a:prstGeom prst="rect">
            <a:avLst/>
          </a:prstGeom>
          <a:noFill/>
        </p:spPr>
        <p:txBody>
          <a:bodyPr wrap="square" rtlCol="0">
            <a:spAutoFit/>
          </a:bodyPr>
          <a:lstStyle/>
          <a:p>
            <a:r>
              <a:rPr lang="bn-IN" sz="5400" dirty="0" smtClean="0">
                <a:ln>
                  <a:solidFill>
                    <a:srgbClr val="FF0000"/>
                  </a:solidFill>
                </a:ln>
                <a:solidFill>
                  <a:srgbClr val="FF0000"/>
                </a:solidFill>
                <a:latin typeface="SutonnyOMJ" pitchFamily="2" charset="0"/>
                <a:cs typeface="SutonnyOMJ" pitchFamily="2" charset="0"/>
              </a:rPr>
              <a:t>লবণাক্ততা</a:t>
            </a:r>
            <a:endParaRPr lang="en-US" sz="5400" dirty="0">
              <a:ln>
                <a:solidFill>
                  <a:srgbClr val="FF0000"/>
                </a:solidFill>
              </a:ln>
              <a:solidFill>
                <a:srgbClr val="FF0000"/>
              </a:solidFill>
              <a:latin typeface="SutonnyOMJ" pitchFamily="2" charset="0"/>
              <a:cs typeface="SutonnyOMJ" pitchFamily="2" charset="0"/>
            </a:endParaRPr>
          </a:p>
        </p:txBody>
      </p:sp>
      <p:sp>
        <p:nvSpPr>
          <p:cNvPr id="12" name="TextBox 11"/>
          <p:cNvSpPr txBox="1"/>
          <p:nvPr/>
        </p:nvSpPr>
        <p:spPr>
          <a:xfrm>
            <a:off x="609600" y="3733800"/>
            <a:ext cx="1981200" cy="923330"/>
          </a:xfrm>
          <a:prstGeom prst="rect">
            <a:avLst/>
          </a:prstGeom>
          <a:noFill/>
        </p:spPr>
        <p:txBody>
          <a:bodyPr wrap="square" rtlCol="0">
            <a:spAutoFit/>
          </a:bodyPr>
          <a:lstStyle/>
          <a:p>
            <a:r>
              <a:rPr lang="bn-IN" sz="5400" dirty="0" smtClean="0">
                <a:ln>
                  <a:solidFill>
                    <a:srgbClr val="FF0000"/>
                  </a:solidFill>
                </a:ln>
                <a:solidFill>
                  <a:srgbClr val="FF0000"/>
                </a:solidFill>
                <a:latin typeface="SutonnyOMJ" pitchFamily="2" charset="0"/>
                <a:cs typeface="SutonnyOMJ" pitchFamily="2" charset="0"/>
              </a:rPr>
              <a:t>বন্যা ও</a:t>
            </a:r>
            <a:endParaRPr lang="en-US" sz="5400" dirty="0">
              <a:ln>
                <a:solidFill>
                  <a:srgbClr val="FF0000"/>
                </a:solidFill>
              </a:ln>
              <a:solidFill>
                <a:srgbClr val="FF0000"/>
              </a:solidFill>
              <a:latin typeface="SutonnyOMJ" pitchFamily="2" charset="0"/>
              <a:cs typeface="SutonnyOMJ" pitchFamily="2" charset="0"/>
            </a:endParaRPr>
          </a:p>
        </p:txBody>
      </p:sp>
      <p:sp>
        <p:nvSpPr>
          <p:cNvPr id="13" name="TextBox 12"/>
          <p:cNvSpPr txBox="1"/>
          <p:nvPr/>
        </p:nvSpPr>
        <p:spPr>
          <a:xfrm>
            <a:off x="4876800" y="3733800"/>
            <a:ext cx="1828800" cy="923330"/>
          </a:xfrm>
          <a:prstGeom prst="rect">
            <a:avLst/>
          </a:prstGeom>
          <a:noFill/>
        </p:spPr>
        <p:txBody>
          <a:bodyPr wrap="square" rtlCol="0">
            <a:spAutoFit/>
          </a:bodyPr>
          <a:lstStyle/>
          <a:p>
            <a:r>
              <a:rPr lang="bn-IN" sz="5400" dirty="0" smtClean="0">
                <a:ln>
                  <a:solidFill>
                    <a:srgbClr val="FF0000"/>
                  </a:solidFill>
                </a:ln>
                <a:solidFill>
                  <a:srgbClr val="FF0000"/>
                </a:solidFill>
                <a:latin typeface="SutonnyOMJ" pitchFamily="2" charset="0"/>
                <a:cs typeface="SutonnyOMJ" pitchFamily="2" charset="0"/>
              </a:rPr>
              <a:t>ঘূর্ণিঝড়</a:t>
            </a:r>
            <a:endParaRPr lang="en-US" sz="5400" dirty="0">
              <a:ln>
                <a:solidFill>
                  <a:srgbClr val="FF0000"/>
                </a:solidFill>
              </a:ln>
              <a:solidFill>
                <a:srgbClr val="FF0000"/>
              </a:solidFill>
              <a:latin typeface="SutonnyOMJ" pitchFamily="2" charset="0"/>
              <a:cs typeface="SutonnyOMJ"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par>
                          <p:cTn id="18" fill="hold">
                            <p:stCondLst>
                              <p:cond delay="200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par>
                          <p:cTn id="25" fill="hold">
                            <p:stCondLst>
                              <p:cond delay="3000"/>
                            </p:stCondLst>
                            <p:childTnLst>
                              <p:par>
                                <p:cTn id="26" presetID="31" presetClass="entr" presetSubtype="0" fill="hold" nodeType="afterEffect">
                                  <p:stCondLst>
                                    <p:cond delay="0"/>
                                  </p:stCondLst>
                                  <p:iterate type="lt">
                                    <p:tmPct val="5000"/>
                                  </p:iterate>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 calcmode="lin" valueType="num">
                                      <p:cBhvr>
                                        <p:cTn id="30" dur="1000" fill="hold"/>
                                        <p:tgtEl>
                                          <p:spTgt spid="8"/>
                                        </p:tgtEl>
                                        <p:attrNameLst>
                                          <p:attrName>style.rotation</p:attrName>
                                        </p:attrNameLst>
                                      </p:cBhvr>
                                      <p:tavLst>
                                        <p:tav tm="0">
                                          <p:val>
                                            <p:fltVal val="90"/>
                                          </p:val>
                                        </p:tav>
                                        <p:tav tm="100000">
                                          <p:val>
                                            <p:fltVal val="0"/>
                                          </p:val>
                                        </p:tav>
                                      </p:tavLst>
                                    </p:anim>
                                    <p:animEffect transition="in" filter="fade">
                                      <p:cBhvr>
                                        <p:cTn id="31" dur="1000"/>
                                        <p:tgtEl>
                                          <p:spTgt spid="8"/>
                                        </p:tgtEl>
                                      </p:cBhvr>
                                    </p:animEffect>
                                  </p:childTnLst>
                                </p:cTn>
                              </p:par>
                            </p:childTnLst>
                          </p:cTn>
                        </p:par>
                        <p:par>
                          <p:cTn id="32" fill="hold">
                            <p:stCondLst>
                              <p:cond delay="4000"/>
                            </p:stCondLst>
                            <p:childTnLst>
                              <p:par>
                                <p:cTn id="33" presetID="31" presetClass="entr" presetSubtype="0" fill="hold" grpId="0" nodeType="afterEffect">
                                  <p:stCondLst>
                                    <p:cond delay="0"/>
                                  </p:stCondLst>
                                  <p:iterate type="lt">
                                    <p:tmPct val="5000"/>
                                  </p:iterate>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fltVal val="0"/>
                                          </p:val>
                                        </p:tav>
                                        <p:tav tm="100000">
                                          <p:val>
                                            <p:strVal val="#ppt_w"/>
                                          </p:val>
                                        </p:tav>
                                      </p:tavLst>
                                    </p:anim>
                                    <p:anim calcmode="lin" valueType="num">
                                      <p:cBhvr>
                                        <p:cTn id="36" dur="1000" fill="hold"/>
                                        <p:tgtEl>
                                          <p:spTgt spid="10"/>
                                        </p:tgtEl>
                                        <p:attrNameLst>
                                          <p:attrName>ppt_h</p:attrName>
                                        </p:attrNameLst>
                                      </p:cBhvr>
                                      <p:tavLst>
                                        <p:tav tm="0">
                                          <p:val>
                                            <p:fltVal val="0"/>
                                          </p:val>
                                        </p:tav>
                                        <p:tav tm="100000">
                                          <p:val>
                                            <p:strVal val="#ppt_h"/>
                                          </p:val>
                                        </p:tav>
                                      </p:tavLst>
                                    </p:anim>
                                    <p:anim calcmode="lin" valueType="num">
                                      <p:cBhvr>
                                        <p:cTn id="37" dur="1000" fill="hold"/>
                                        <p:tgtEl>
                                          <p:spTgt spid="10"/>
                                        </p:tgtEl>
                                        <p:attrNameLst>
                                          <p:attrName>style.rotation</p:attrName>
                                        </p:attrNameLst>
                                      </p:cBhvr>
                                      <p:tavLst>
                                        <p:tav tm="0">
                                          <p:val>
                                            <p:fltVal val="90"/>
                                          </p:val>
                                        </p:tav>
                                        <p:tav tm="100000">
                                          <p:val>
                                            <p:fltVal val="0"/>
                                          </p:val>
                                        </p:tav>
                                      </p:tavLst>
                                    </p:anim>
                                    <p:animEffect transition="in" filter="fade">
                                      <p:cBhvr>
                                        <p:cTn id="38" dur="1000"/>
                                        <p:tgtEl>
                                          <p:spTgt spid="10"/>
                                        </p:tgtEl>
                                      </p:cBhvr>
                                    </p:animEffect>
                                  </p:childTnLst>
                                </p:cTn>
                              </p:par>
                            </p:childTnLst>
                          </p:cTn>
                        </p:par>
                        <p:par>
                          <p:cTn id="39" fill="hold">
                            <p:stCondLst>
                              <p:cond delay="5100"/>
                            </p:stCondLst>
                            <p:childTnLst>
                              <p:par>
                                <p:cTn id="40" presetID="31" presetClass="entr" presetSubtype="0" fill="hold" grpId="0" nodeType="afterEffect">
                                  <p:stCondLst>
                                    <p:cond delay="0"/>
                                  </p:stCondLst>
                                  <p:iterate type="lt">
                                    <p:tmPct val="5000"/>
                                  </p:iterate>
                                  <p:childTnLst>
                                    <p:set>
                                      <p:cBhvr>
                                        <p:cTn id="41" dur="1" fill="hold">
                                          <p:stCondLst>
                                            <p:cond delay="0"/>
                                          </p:stCondLst>
                                        </p:cTn>
                                        <p:tgtEl>
                                          <p:spTgt spid="11"/>
                                        </p:tgtEl>
                                        <p:attrNameLst>
                                          <p:attrName>style.visibility</p:attrName>
                                        </p:attrNameLst>
                                      </p:cBhvr>
                                      <p:to>
                                        <p:strVal val="visible"/>
                                      </p:to>
                                    </p:set>
                                    <p:anim calcmode="lin" valueType="num">
                                      <p:cBhvr>
                                        <p:cTn id="42" dur="1000" fill="hold"/>
                                        <p:tgtEl>
                                          <p:spTgt spid="11"/>
                                        </p:tgtEl>
                                        <p:attrNameLst>
                                          <p:attrName>ppt_w</p:attrName>
                                        </p:attrNameLst>
                                      </p:cBhvr>
                                      <p:tavLst>
                                        <p:tav tm="0">
                                          <p:val>
                                            <p:fltVal val="0"/>
                                          </p:val>
                                        </p:tav>
                                        <p:tav tm="100000">
                                          <p:val>
                                            <p:strVal val="#ppt_w"/>
                                          </p:val>
                                        </p:tav>
                                      </p:tavLst>
                                    </p:anim>
                                    <p:anim calcmode="lin" valueType="num">
                                      <p:cBhvr>
                                        <p:cTn id="43" dur="1000" fill="hold"/>
                                        <p:tgtEl>
                                          <p:spTgt spid="11"/>
                                        </p:tgtEl>
                                        <p:attrNameLst>
                                          <p:attrName>ppt_h</p:attrName>
                                        </p:attrNameLst>
                                      </p:cBhvr>
                                      <p:tavLst>
                                        <p:tav tm="0">
                                          <p:val>
                                            <p:fltVal val="0"/>
                                          </p:val>
                                        </p:tav>
                                        <p:tav tm="100000">
                                          <p:val>
                                            <p:strVal val="#ppt_h"/>
                                          </p:val>
                                        </p:tav>
                                      </p:tavLst>
                                    </p:anim>
                                    <p:anim calcmode="lin" valueType="num">
                                      <p:cBhvr>
                                        <p:cTn id="44" dur="1000" fill="hold"/>
                                        <p:tgtEl>
                                          <p:spTgt spid="11"/>
                                        </p:tgtEl>
                                        <p:attrNameLst>
                                          <p:attrName>style.rotation</p:attrName>
                                        </p:attrNameLst>
                                      </p:cBhvr>
                                      <p:tavLst>
                                        <p:tav tm="0">
                                          <p:val>
                                            <p:fltVal val="90"/>
                                          </p:val>
                                        </p:tav>
                                        <p:tav tm="100000">
                                          <p:val>
                                            <p:fltVal val="0"/>
                                          </p:val>
                                        </p:tav>
                                      </p:tavLst>
                                    </p:anim>
                                    <p:animEffect transition="in" filter="fade">
                                      <p:cBhvr>
                                        <p:cTn id="45" dur="1000"/>
                                        <p:tgtEl>
                                          <p:spTgt spid="11"/>
                                        </p:tgtEl>
                                      </p:cBhvr>
                                    </p:animEffect>
                                  </p:childTnLst>
                                </p:cTn>
                              </p:par>
                            </p:childTnLst>
                          </p:cTn>
                        </p:par>
                        <p:par>
                          <p:cTn id="46" fill="hold">
                            <p:stCondLst>
                              <p:cond delay="6500"/>
                            </p:stCondLst>
                            <p:childTnLst>
                              <p:par>
                                <p:cTn id="47" presetID="31" presetClass="entr" presetSubtype="0" fill="hold" grpId="0" nodeType="afterEffect">
                                  <p:stCondLst>
                                    <p:cond delay="0"/>
                                  </p:stCondLst>
                                  <p:iterate type="lt">
                                    <p:tmPct val="5000"/>
                                  </p:iterate>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anim calcmode="lin" valueType="num">
                                      <p:cBhvr>
                                        <p:cTn id="51" dur="1000" fill="hold"/>
                                        <p:tgtEl>
                                          <p:spTgt spid="12"/>
                                        </p:tgtEl>
                                        <p:attrNameLst>
                                          <p:attrName>style.rotation</p:attrName>
                                        </p:attrNameLst>
                                      </p:cBhvr>
                                      <p:tavLst>
                                        <p:tav tm="0">
                                          <p:val>
                                            <p:fltVal val="90"/>
                                          </p:val>
                                        </p:tav>
                                        <p:tav tm="100000">
                                          <p:val>
                                            <p:fltVal val="0"/>
                                          </p:val>
                                        </p:tav>
                                      </p:tavLst>
                                    </p:anim>
                                    <p:animEffect transition="in" filter="fade">
                                      <p:cBhvr>
                                        <p:cTn id="52" dur="1000"/>
                                        <p:tgtEl>
                                          <p:spTgt spid="12"/>
                                        </p:tgtEl>
                                      </p:cBhvr>
                                    </p:animEffect>
                                  </p:childTnLst>
                                </p:cTn>
                              </p:par>
                            </p:childTnLst>
                          </p:cTn>
                        </p:par>
                        <p:par>
                          <p:cTn id="53" fill="hold">
                            <p:stCondLst>
                              <p:cond delay="7750"/>
                            </p:stCondLst>
                            <p:childTnLst>
                              <p:par>
                                <p:cTn id="54" presetID="31" presetClass="entr" presetSubtype="0" fill="hold" grpId="0" nodeType="afterEffect">
                                  <p:stCondLst>
                                    <p:cond delay="0"/>
                                  </p:stCondLst>
                                  <p:iterate type="lt">
                                    <p:tmPct val="5000"/>
                                  </p:iterate>
                                  <p:childTnLst>
                                    <p:set>
                                      <p:cBhvr>
                                        <p:cTn id="55" dur="1" fill="hold">
                                          <p:stCondLst>
                                            <p:cond delay="0"/>
                                          </p:stCondLst>
                                        </p:cTn>
                                        <p:tgtEl>
                                          <p:spTgt spid="13"/>
                                        </p:tgtEl>
                                        <p:attrNameLst>
                                          <p:attrName>style.visibility</p:attrName>
                                        </p:attrNameLst>
                                      </p:cBhvr>
                                      <p:to>
                                        <p:strVal val="visible"/>
                                      </p:to>
                                    </p:set>
                                    <p:anim calcmode="lin" valueType="num">
                                      <p:cBhvr>
                                        <p:cTn id="56" dur="1000" fill="hold"/>
                                        <p:tgtEl>
                                          <p:spTgt spid="13"/>
                                        </p:tgtEl>
                                        <p:attrNameLst>
                                          <p:attrName>ppt_w</p:attrName>
                                        </p:attrNameLst>
                                      </p:cBhvr>
                                      <p:tavLst>
                                        <p:tav tm="0">
                                          <p:val>
                                            <p:fltVal val="0"/>
                                          </p:val>
                                        </p:tav>
                                        <p:tav tm="100000">
                                          <p:val>
                                            <p:strVal val="#ppt_w"/>
                                          </p:val>
                                        </p:tav>
                                      </p:tavLst>
                                    </p:anim>
                                    <p:anim calcmode="lin" valueType="num">
                                      <p:cBhvr>
                                        <p:cTn id="57" dur="1000" fill="hold"/>
                                        <p:tgtEl>
                                          <p:spTgt spid="13"/>
                                        </p:tgtEl>
                                        <p:attrNameLst>
                                          <p:attrName>ppt_h</p:attrName>
                                        </p:attrNameLst>
                                      </p:cBhvr>
                                      <p:tavLst>
                                        <p:tav tm="0">
                                          <p:val>
                                            <p:fltVal val="0"/>
                                          </p:val>
                                        </p:tav>
                                        <p:tav tm="100000">
                                          <p:val>
                                            <p:strVal val="#ppt_h"/>
                                          </p:val>
                                        </p:tav>
                                      </p:tavLst>
                                    </p:anim>
                                    <p:anim calcmode="lin" valueType="num">
                                      <p:cBhvr>
                                        <p:cTn id="58" dur="1000" fill="hold"/>
                                        <p:tgtEl>
                                          <p:spTgt spid="13"/>
                                        </p:tgtEl>
                                        <p:attrNameLst>
                                          <p:attrName>style.rotation</p:attrName>
                                        </p:attrNameLst>
                                      </p:cBhvr>
                                      <p:tavLst>
                                        <p:tav tm="0">
                                          <p:val>
                                            <p:fltVal val="90"/>
                                          </p:val>
                                        </p:tav>
                                        <p:tav tm="100000">
                                          <p:val>
                                            <p:fltVal val="0"/>
                                          </p:val>
                                        </p:tav>
                                      </p:tavLst>
                                    </p:anim>
                                    <p:animEffect transition="in" filter="fade">
                                      <p:cBhvr>
                                        <p:cTn id="5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76200"/>
            <a:ext cx="8991600" cy="6705600"/>
            <a:chOff x="76200" y="76200"/>
            <a:chExt cx="8991600" cy="6705600"/>
          </a:xfrm>
        </p:grpSpPr>
        <p:sp>
          <p:nvSpPr>
            <p:cNvPr id="3" name="Rectangle 2"/>
            <p:cNvSpPr/>
            <p:nvPr/>
          </p:nvSpPr>
          <p:spPr>
            <a:xfrm>
              <a:off x="76200" y="76200"/>
              <a:ext cx="8991600" cy="6705600"/>
            </a:xfrm>
            <a:prstGeom prst="rect">
              <a:avLst/>
            </a:prstGeom>
            <a:noFill/>
            <a:ln w="114300">
              <a:solidFill>
                <a:srgbClr val="C00000"/>
              </a:solidFill>
            </a:ln>
            <a:effectLst>
              <a:glow rad="139700">
                <a:schemeClr val="accent2">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28600" y="228600"/>
              <a:ext cx="8686800" cy="6400800"/>
            </a:xfrm>
            <a:prstGeom prst="roundRect">
              <a:avLst>
                <a:gd name="adj" fmla="val 4359"/>
              </a:avLst>
            </a:prstGeom>
            <a:noFill/>
            <a:ln w="38100">
              <a:solidFill>
                <a:schemeClr val="tx1"/>
              </a:solidFill>
              <a:prstDash val="dashDot"/>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3124200" y="609600"/>
            <a:ext cx="2133600" cy="954107"/>
          </a:xfrm>
          <a:prstGeom prst="rect">
            <a:avLst/>
          </a:prstGeom>
          <a:noFill/>
        </p:spPr>
        <p:txBody>
          <a:bodyPr wrap="square" rtlCol="0">
            <a:prstTxWarp prst="textInflateBottom">
              <a:avLst/>
            </a:prstTxWarp>
            <a:spAutoFit/>
          </a:bodyPr>
          <a:lstStyle/>
          <a:p>
            <a:r>
              <a:rPr lang="bn-IN" sz="2800" dirty="0" smtClean="0">
                <a:ln>
                  <a:solidFill>
                    <a:schemeClr val="tx1"/>
                  </a:solidFill>
                </a:ln>
                <a:effectLst>
                  <a:glow rad="101600">
                    <a:schemeClr val="accent2">
                      <a:satMod val="175000"/>
                      <a:alpha val="40000"/>
                    </a:schemeClr>
                  </a:glow>
                </a:effectLst>
                <a:latin typeface="SutonnyOMJ" pitchFamily="2" charset="0"/>
                <a:cs typeface="SutonnyOMJ" pitchFamily="2" charset="0"/>
              </a:rPr>
              <a:t>জোড়ায় কাজ</a:t>
            </a:r>
          </a:p>
          <a:p>
            <a:r>
              <a:rPr lang="bn-IN" sz="2800" dirty="0" smtClean="0">
                <a:ln>
                  <a:solidFill>
                    <a:schemeClr val="tx1"/>
                  </a:solidFill>
                </a:ln>
                <a:effectLst>
                  <a:glow rad="101600">
                    <a:schemeClr val="accent2">
                      <a:satMod val="175000"/>
                      <a:alpha val="40000"/>
                    </a:schemeClr>
                  </a:glow>
                </a:effectLst>
                <a:latin typeface="SutonnyOMJ" pitchFamily="2" charset="0"/>
                <a:cs typeface="SutonnyOMJ" pitchFamily="2" charset="0"/>
              </a:rPr>
              <a:t>সময়ঃ ৫ মিনিট</a:t>
            </a:r>
            <a:endParaRPr lang="en-US" sz="2800" dirty="0">
              <a:ln>
                <a:solidFill>
                  <a:schemeClr val="tx1"/>
                </a:solidFill>
              </a:ln>
              <a:effectLst>
                <a:glow rad="101600">
                  <a:schemeClr val="accent2">
                    <a:satMod val="175000"/>
                    <a:alpha val="40000"/>
                  </a:schemeClr>
                </a:glow>
              </a:effectLst>
              <a:latin typeface="SutonnyOMJ" pitchFamily="2" charset="0"/>
              <a:cs typeface="SutonnyOMJ" pitchFamily="2" charset="0"/>
            </a:endParaRPr>
          </a:p>
        </p:txBody>
      </p:sp>
      <p:sp>
        <p:nvSpPr>
          <p:cNvPr id="6" name="TextBox 5"/>
          <p:cNvSpPr txBox="1"/>
          <p:nvPr/>
        </p:nvSpPr>
        <p:spPr>
          <a:xfrm>
            <a:off x="762000" y="5562600"/>
            <a:ext cx="7391400" cy="954107"/>
          </a:xfrm>
          <a:prstGeom prst="rect">
            <a:avLst/>
          </a:prstGeom>
          <a:noFill/>
        </p:spPr>
        <p:txBody>
          <a:bodyPr wrap="square" rtlCol="0">
            <a:spAutoFit/>
          </a:bodyPr>
          <a:lstStyle/>
          <a:p>
            <a:r>
              <a:rPr lang="bn-IN" sz="2800" dirty="0" smtClean="0">
                <a:ln>
                  <a:solidFill>
                    <a:schemeClr val="tx1"/>
                  </a:solidFill>
                </a:ln>
                <a:latin typeface="SutonnyOMJ" pitchFamily="2" charset="0"/>
                <a:cs typeface="SutonnyOMJ" pitchFamily="2" charset="0"/>
              </a:rPr>
              <a:t>ফসল উৎপাদনে প্রতিকূলতা কি, এবং ফসল উৎপাদনে কি ধরণের প্রভাব সৃষ্টি করে তা লিখ।</a:t>
            </a:r>
            <a:endParaRPr lang="en-US" sz="2800" dirty="0">
              <a:ln>
                <a:solidFill>
                  <a:schemeClr val="tx1"/>
                </a:solidFill>
              </a:ln>
              <a:latin typeface="SutonnyOMJ" pitchFamily="2" charset="0"/>
              <a:cs typeface="SutonnyOMJ" pitchFamily="2" charset="0"/>
            </a:endParaRPr>
          </a:p>
        </p:txBody>
      </p:sp>
      <p:pic>
        <p:nvPicPr>
          <p:cNvPr id="7" name="Picture 6" descr="coastal41.jpg"/>
          <p:cNvPicPr>
            <a:picLocks noChangeAspect="1"/>
          </p:cNvPicPr>
          <p:nvPr/>
        </p:nvPicPr>
        <p:blipFill>
          <a:blip r:embed="rId2"/>
          <a:stretch>
            <a:fillRect/>
          </a:stretch>
        </p:blipFill>
        <p:spPr>
          <a:xfrm>
            <a:off x="1524000" y="1554726"/>
            <a:ext cx="5715000" cy="37792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2" presetClass="entr" presetSubtype="2"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76200"/>
            <a:ext cx="8991600" cy="6705600"/>
            <a:chOff x="76200" y="76200"/>
            <a:chExt cx="8991600" cy="6705600"/>
          </a:xfrm>
        </p:grpSpPr>
        <p:sp>
          <p:nvSpPr>
            <p:cNvPr id="3" name="Rectangle 2"/>
            <p:cNvSpPr/>
            <p:nvPr/>
          </p:nvSpPr>
          <p:spPr>
            <a:xfrm>
              <a:off x="76200" y="76200"/>
              <a:ext cx="8991600" cy="6705600"/>
            </a:xfrm>
            <a:prstGeom prst="rect">
              <a:avLst/>
            </a:prstGeom>
            <a:noFill/>
            <a:ln w="114300">
              <a:solidFill>
                <a:srgbClr val="C00000"/>
              </a:solidFill>
            </a:ln>
            <a:effectLst>
              <a:glow rad="139700">
                <a:schemeClr val="accent2">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28600" y="228600"/>
              <a:ext cx="8686800" cy="6400800"/>
            </a:xfrm>
            <a:prstGeom prst="roundRect">
              <a:avLst>
                <a:gd name="adj" fmla="val 4359"/>
              </a:avLst>
            </a:prstGeom>
            <a:noFill/>
            <a:ln w="38100">
              <a:solidFill>
                <a:schemeClr val="tx1"/>
              </a:solidFill>
              <a:prstDash val="dashDot"/>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457200" y="381000"/>
            <a:ext cx="8229600" cy="3293209"/>
          </a:xfrm>
          <a:prstGeom prst="rect">
            <a:avLst/>
          </a:prstGeom>
          <a:noFill/>
        </p:spPr>
        <p:txBody>
          <a:bodyPr wrap="square" rtlCol="0">
            <a:spAutoFit/>
          </a:bodyPr>
          <a:lstStyle/>
          <a:p>
            <a:pPr algn="ctr"/>
            <a:r>
              <a:rPr lang="bn-IN" sz="4000" dirty="0" smtClean="0">
                <a:ln>
                  <a:solidFill>
                    <a:schemeClr val="tx1"/>
                  </a:solidFill>
                </a:ln>
                <a:latin typeface="SutonnyOMJ" pitchFamily="2" charset="0"/>
                <a:cs typeface="SutonnyOMJ" pitchFamily="2" charset="0"/>
              </a:rPr>
              <a:t>খরা</a:t>
            </a:r>
          </a:p>
          <a:p>
            <a:r>
              <a:rPr lang="bn-IN" sz="2800" dirty="0" smtClean="0">
                <a:ln>
                  <a:solidFill>
                    <a:schemeClr val="tx1"/>
                  </a:solidFill>
                </a:ln>
                <a:latin typeface="SutonnyOMJ" pitchFamily="2" charset="0"/>
                <a:cs typeface="SutonnyOMJ" pitchFamily="2" charset="0"/>
              </a:rPr>
              <a:t>দীর্ঘ দিন বৃষ্টি না হলে তাকে খরা বলা হয়। তখন মাটিতে রসের ঘাটতি দেখা দেয়। ফলে গাছের স্বভাবিক বৃদ্ধি ব্যহত হয়, এ অবস্থাকে খরা বলে। বাংলাদেশে প্রায় মৌসুমে ফসল খরায় কবলিত হয়। খরার কারণে ১৫-৯০ ভাগ ফলন হ্রাস পেতে পারে। </a:t>
            </a:r>
          </a:p>
          <a:p>
            <a:r>
              <a:rPr lang="bn-IN" sz="2800" dirty="0" smtClean="0">
                <a:ln>
                  <a:solidFill>
                    <a:schemeClr val="tx1"/>
                  </a:solidFill>
                </a:ln>
                <a:latin typeface="SutonnyOMJ" pitchFamily="2" charset="0"/>
                <a:cs typeface="SutonnyOMJ" pitchFamily="2" charset="0"/>
              </a:rPr>
              <a:t>আজ আমরা খরা কবলিত অঞ্চলে ফসল উৎপাদন ব্যবস্থাপনা সম্পর্কে আলোচনা করব।</a:t>
            </a:r>
            <a:endParaRPr lang="en-US" sz="2800" dirty="0">
              <a:ln>
                <a:solidFill>
                  <a:schemeClr val="tx1"/>
                </a:solidFill>
              </a:ln>
              <a:latin typeface="SutonnyOMJ" pitchFamily="2" charset="0"/>
              <a:cs typeface="SutonnyOMJ" pitchFamily="2" charset="0"/>
            </a:endParaRPr>
          </a:p>
        </p:txBody>
      </p:sp>
      <p:pic>
        <p:nvPicPr>
          <p:cNvPr id="6" name="Picture 5" descr="224027Kalerkantho_20-02-07-09.jpg"/>
          <p:cNvPicPr>
            <a:picLocks noChangeAspect="1"/>
          </p:cNvPicPr>
          <p:nvPr/>
        </p:nvPicPr>
        <p:blipFill>
          <a:blip r:embed="rId2"/>
          <a:stretch>
            <a:fillRect/>
          </a:stretch>
        </p:blipFill>
        <p:spPr>
          <a:xfrm>
            <a:off x="2743200" y="1715869"/>
            <a:ext cx="3810000" cy="2300288"/>
          </a:xfrm>
          <a:prstGeom prst="rect">
            <a:avLst/>
          </a:prstGeom>
        </p:spPr>
      </p:pic>
      <p:sp>
        <p:nvSpPr>
          <p:cNvPr id="7" name="TextBox 6"/>
          <p:cNvSpPr txBox="1"/>
          <p:nvPr/>
        </p:nvSpPr>
        <p:spPr>
          <a:xfrm>
            <a:off x="2438400" y="4306669"/>
            <a:ext cx="4343400" cy="646331"/>
          </a:xfrm>
          <a:prstGeom prst="rect">
            <a:avLst/>
          </a:prstGeom>
          <a:noFill/>
        </p:spPr>
        <p:txBody>
          <a:bodyPr wrap="square" rtlCol="0">
            <a:spAutoFit/>
          </a:bodyPr>
          <a:lstStyle/>
          <a:p>
            <a:r>
              <a:rPr lang="bn-IN" sz="3600" dirty="0" smtClean="0">
                <a:ln>
                  <a:solidFill>
                    <a:schemeClr val="tx1"/>
                  </a:solidFill>
                </a:ln>
                <a:latin typeface="SutonnyOMJ" pitchFamily="2" charset="0"/>
                <a:cs typeface="SutonnyOMJ" pitchFamily="2" charset="0"/>
              </a:rPr>
              <a:t>তাহলে বলত খরা কাকে বলে?</a:t>
            </a:r>
            <a:endParaRPr lang="en-US" sz="3600" dirty="0">
              <a:ln>
                <a:solidFill>
                  <a:schemeClr val="tx1"/>
                </a:solidFill>
              </a:ln>
              <a:latin typeface="SutonnyOMJ" pitchFamily="2" charset="0"/>
              <a:cs typeface="SutonnyOMJ"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iterate type="lt">
                                    <p:tmPct val="5000"/>
                                  </p:iterate>
                                  <p:childTnLst>
                                    <p:anim calcmode="lin" valueType="num">
                                      <p:cBhvr>
                                        <p:cTn id="6" dur="1000"/>
                                        <p:tgtEl>
                                          <p:spTgt spid="5"/>
                                        </p:tgtEl>
                                        <p:attrNameLst>
                                          <p:attrName>ppt_w</p:attrName>
                                        </p:attrNameLst>
                                      </p:cBhvr>
                                      <p:tavLst>
                                        <p:tav tm="0">
                                          <p:val>
                                            <p:strVal val="ppt_w"/>
                                          </p:val>
                                        </p:tav>
                                        <p:tav tm="100000">
                                          <p:val>
                                            <p:fltVal val="0"/>
                                          </p:val>
                                        </p:tav>
                                      </p:tavLst>
                                    </p:anim>
                                    <p:anim calcmode="lin" valueType="num">
                                      <p:cBhvr>
                                        <p:cTn id="7" dur="1000"/>
                                        <p:tgtEl>
                                          <p:spTgt spid="5"/>
                                        </p:tgtEl>
                                        <p:attrNameLst>
                                          <p:attrName>ppt_h</p:attrName>
                                        </p:attrNameLst>
                                      </p:cBhvr>
                                      <p:tavLst>
                                        <p:tav tm="0">
                                          <p:val>
                                            <p:strVal val="ppt_h"/>
                                          </p:val>
                                        </p:tav>
                                        <p:tav tm="100000">
                                          <p:val>
                                            <p:fltVal val="0"/>
                                          </p:val>
                                        </p:tav>
                                      </p:tavLst>
                                    </p:anim>
                                    <p:anim calcmode="lin" valueType="num">
                                      <p:cBhvr>
                                        <p:cTn id="8" dur="1000"/>
                                        <p:tgtEl>
                                          <p:spTgt spid="5"/>
                                        </p:tgtEl>
                                        <p:attrNameLst>
                                          <p:attrName>style.rotation</p:attrName>
                                        </p:attrNameLst>
                                      </p:cBhvr>
                                      <p:tavLst>
                                        <p:tav tm="0">
                                          <p:val>
                                            <p:fltVal val="0"/>
                                          </p:val>
                                        </p:tav>
                                        <p:tav tm="100000">
                                          <p:val>
                                            <p:fltVal val="90"/>
                                          </p:val>
                                        </p:tav>
                                      </p:tavLst>
                                    </p:anim>
                                    <p:animEffect transition="out" filter="fade">
                                      <p:cBhvr>
                                        <p:cTn id="9" dur="1000"/>
                                        <p:tgtEl>
                                          <p:spTgt spid="5"/>
                                        </p:tgtEl>
                                      </p:cBhvr>
                                    </p:animEffect>
                                    <p:set>
                                      <p:cBhvr>
                                        <p:cTn id="10" dur="1" fill="hold">
                                          <p:stCondLst>
                                            <p:cond delay="999"/>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7"/>
                                        </p:tgtEl>
                                        <p:attrNameLst>
                                          <p:attrName>ppt_y</p:attrName>
                                        </p:attrNameLst>
                                      </p:cBhvr>
                                      <p:tavLst>
                                        <p:tav tm="0">
                                          <p:val>
                                            <p:strVal val="#ppt_y"/>
                                          </p:val>
                                        </p:tav>
                                        <p:tav tm="100000">
                                          <p:val>
                                            <p:strVal val="#ppt_y"/>
                                          </p:val>
                                        </p:tav>
                                      </p:tavLst>
                                    </p:anim>
                                    <p:anim calcmode="lin" valueType="num">
                                      <p:cBhvr>
                                        <p:cTn id="2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76200"/>
            <a:ext cx="8991600" cy="6705600"/>
            <a:chOff x="76200" y="76200"/>
            <a:chExt cx="8991600" cy="6705600"/>
          </a:xfrm>
        </p:grpSpPr>
        <p:sp>
          <p:nvSpPr>
            <p:cNvPr id="3" name="Rectangle 2"/>
            <p:cNvSpPr/>
            <p:nvPr/>
          </p:nvSpPr>
          <p:spPr>
            <a:xfrm>
              <a:off x="76200" y="76200"/>
              <a:ext cx="8991600" cy="6705600"/>
            </a:xfrm>
            <a:prstGeom prst="rect">
              <a:avLst/>
            </a:prstGeom>
            <a:noFill/>
            <a:ln w="114300">
              <a:solidFill>
                <a:srgbClr val="C00000"/>
              </a:solidFill>
            </a:ln>
            <a:effectLst>
              <a:glow rad="139700">
                <a:schemeClr val="accent2">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28600" y="228600"/>
              <a:ext cx="8686800" cy="6400800"/>
            </a:xfrm>
            <a:prstGeom prst="roundRect">
              <a:avLst>
                <a:gd name="adj" fmla="val 4359"/>
              </a:avLst>
            </a:prstGeom>
            <a:noFill/>
            <a:ln w="38100">
              <a:solidFill>
                <a:schemeClr val="tx1"/>
              </a:solidFill>
              <a:prstDash val="dashDot"/>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1524000" y="457200"/>
            <a:ext cx="5888150" cy="584775"/>
          </a:xfrm>
          <a:prstGeom prst="rect">
            <a:avLst/>
          </a:prstGeom>
        </p:spPr>
        <p:txBody>
          <a:bodyPr wrap="none">
            <a:spAutoFit/>
          </a:bodyPr>
          <a:lstStyle/>
          <a:p>
            <a:r>
              <a:rPr lang="bn-IN" sz="3200" dirty="0" smtClean="0">
                <a:ln>
                  <a:solidFill>
                    <a:srgbClr val="002060"/>
                  </a:solidFill>
                </a:ln>
                <a:solidFill>
                  <a:srgbClr val="002060"/>
                </a:solidFill>
                <a:latin typeface="SutonnyOMJ" pitchFamily="2" charset="0"/>
                <a:cs typeface="SutonnyOMJ" pitchFamily="2" charset="0"/>
              </a:rPr>
              <a:t>খরা কবলিত অঞ্চলে ফসল উৎপাদনব্যবস্থাপনা </a:t>
            </a:r>
            <a:endParaRPr lang="en-US" sz="3200" dirty="0">
              <a:ln>
                <a:solidFill>
                  <a:srgbClr val="002060"/>
                </a:solidFill>
              </a:ln>
              <a:solidFill>
                <a:srgbClr val="002060"/>
              </a:solidFill>
            </a:endParaRPr>
          </a:p>
        </p:txBody>
      </p:sp>
      <p:sp>
        <p:nvSpPr>
          <p:cNvPr id="6" name="TextBox 5"/>
          <p:cNvSpPr txBox="1"/>
          <p:nvPr/>
        </p:nvSpPr>
        <p:spPr>
          <a:xfrm>
            <a:off x="381000" y="1066800"/>
            <a:ext cx="8229600" cy="1692771"/>
          </a:xfrm>
          <a:prstGeom prst="rect">
            <a:avLst/>
          </a:prstGeom>
          <a:noFill/>
        </p:spPr>
        <p:txBody>
          <a:bodyPr wrap="square" rtlCol="0">
            <a:spAutoFit/>
          </a:bodyPr>
          <a:lstStyle/>
          <a:p>
            <a:r>
              <a:rPr lang="bn-IN" sz="3200" dirty="0" smtClean="0">
                <a:ln>
                  <a:solidFill>
                    <a:schemeClr val="tx1"/>
                  </a:solidFill>
                </a:ln>
                <a:latin typeface="SutonnyOMJ" pitchFamily="2" charset="0"/>
                <a:cs typeface="SutonnyOMJ" pitchFamily="2" charset="0"/>
              </a:rPr>
              <a:t>উপযুক্ত ফসল বা ফসলের জাতঃ </a:t>
            </a:r>
            <a:r>
              <a:rPr lang="bn-IN" sz="2400" dirty="0" smtClean="0">
                <a:ln>
                  <a:solidFill>
                    <a:srgbClr val="7030A0"/>
                  </a:solidFill>
                </a:ln>
                <a:solidFill>
                  <a:srgbClr val="FFC000"/>
                </a:solidFill>
                <a:latin typeface="SutonnyOMJ" pitchFamily="2" charset="0"/>
                <a:cs typeface="SutonnyOMJ" pitchFamily="2" charset="0"/>
              </a:rPr>
              <a:t>খরা শুরুর আগে ফসল তোলা যায় বা খরা সহ্য করতে পারে এমন জাতের চাষ করতে হবে। আমন মৌসুমে বিনা ধান-৭ ও ব্রিধান-৩৩ আগে পাকে আবার আমন মৌসুমের ব্রিধান-৫৬ ও ৫৭ খরা সহনশীল। ২১-৩০ দিন খরা সহ্য করতে পারে। বিজয়, প্রদীপ ও সুফী গমের খরা সহনশীল জাত।</a:t>
            </a:r>
            <a:endParaRPr lang="en-US" sz="3200" dirty="0">
              <a:ln>
                <a:solidFill>
                  <a:srgbClr val="7030A0"/>
                </a:solidFill>
              </a:ln>
              <a:solidFill>
                <a:srgbClr val="FFC000"/>
              </a:solidFill>
              <a:latin typeface="SutonnyOMJ" pitchFamily="2" charset="0"/>
              <a:cs typeface="SutonnyOMJ" pitchFamily="2" charset="0"/>
            </a:endParaRPr>
          </a:p>
        </p:txBody>
      </p:sp>
      <p:sp>
        <p:nvSpPr>
          <p:cNvPr id="7" name="Rectangle 6"/>
          <p:cNvSpPr/>
          <p:nvPr/>
        </p:nvSpPr>
        <p:spPr>
          <a:xfrm>
            <a:off x="381000" y="2819401"/>
            <a:ext cx="8153400" cy="1323439"/>
          </a:xfrm>
          <a:prstGeom prst="rect">
            <a:avLst/>
          </a:prstGeom>
        </p:spPr>
        <p:txBody>
          <a:bodyPr wrap="square">
            <a:spAutoFit/>
          </a:bodyPr>
          <a:lstStyle/>
          <a:p>
            <a:r>
              <a:rPr lang="bn-IN" sz="3200" dirty="0" smtClean="0">
                <a:ln>
                  <a:solidFill>
                    <a:schemeClr val="tx1"/>
                  </a:solidFill>
                </a:ln>
                <a:latin typeface="SutonnyOMJ" pitchFamily="2" charset="0"/>
                <a:cs typeface="SutonnyOMJ" pitchFamily="2" charset="0"/>
              </a:rPr>
              <a:t>মাটির ছিদ্র নষ্টকরণঃ </a:t>
            </a:r>
            <a:r>
              <a:rPr lang="bn-IN" sz="2400" dirty="0" smtClean="0">
                <a:ln>
                  <a:solidFill>
                    <a:srgbClr val="7030A0"/>
                  </a:solidFill>
                </a:ln>
                <a:solidFill>
                  <a:schemeClr val="accent6">
                    <a:lumMod val="75000"/>
                  </a:schemeClr>
                </a:solidFill>
                <a:latin typeface="SutonnyOMJ" pitchFamily="2" charset="0"/>
                <a:cs typeface="SutonnyOMJ" pitchFamily="2" charset="0"/>
              </a:rPr>
              <a:t>খরা প্রবণ এলাকায় বৃষ্টি মৌসুম শেষ হওয়ার পর মাটিতে জো আসার সাথে সাথে অগভীর চাষ দিয়ে মাটির উপরিভাগের ছিদ্র বন্ধ করে দিতে হবে তাহলে সূর্যের তাপে মাটির রস শুকিয়ে যাবে না।</a:t>
            </a:r>
            <a:endParaRPr lang="en-US" sz="3200" dirty="0">
              <a:ln>
                <a:solidFill>
                  <a:srgbClr val="7030A0"/>
                </a:solidFill>
              </a:ln>
              <a:solidFill>
                <a:schemeClr val="accent6">
                  <a:lumMod val="75000"/>
                </a:schemeClr>
              </a:solidFill>
            </a:endParaRPr>
          </a:p>
        </p:txBody>
      </p:sp>
      <p:sp>
        <p:nvSpPr>
          <p:cNvPr id="8" name="Rectangle 7"/>
          <p:cNvSpPr/>
          <p:nvPr/>
        </p:nvSpPr>
        <p:spPr>
          <a:xfrm>
            <a:off x="381000" y="4191000"/>
            <a:ext cx="8229600" cy="1323439"/>
          </a:xfrm>
          <a:prstGeom prst="rect">
            <a:avLst/>
          </a:prstGeom>
        </p:spPr>
        <p:txBody>
          <a:bodyPr wrap="square">
            <a:spAutoFit/>
          </a:bodyPr>
          <a:lstStyle/>
          <a:p>
            <a:r>
              <a:rPr lang="bn-IN" sz="3200" dirty="0" smtClean="0">
                <a:ln>
                  <a:solidFill>
                    <a:schemeClr val="tx1"/>
                  </a:solidFill>
                </a:ln>
                <a:latin typeface="SutonnyOMJ" pitchFamily="2" charset="0"/>
                <a:cs typeface="SutonnyOMJ" pitchFamily="2" charset="0"/>
              </a:rPr>
              <a:t>জাবড়া প্রয়োগঃ </a:t>
            </a:r>
            <a:r>
              <a:rPr lang="bn-IN" sz="2400" dirty="0" smtClean="0">
                <a:ln>
                  <a:solidFill>
                    <a:srgbClr val="7030A0"/>
                  </a:solidFill>
                </a:ln>
                <a:solidFill>
                  <a:schemeClr val="accent6">
                    <a:lumMod val="75000"/>
                  </a:schemeClr>
                </a:solidFill>
                <a:latin typeface="SutonnyOMJ" pitchFamily="2" charset="0"/>
                <a:cs typeface="SutonnyOMJ" pitchFamily="2" charset="0"/>
              </a:rPr>
              <a:t>শুকনা খড়, লতা-পাতা, কচুরিপানা দিয়ে বীজ বা চারা রোপণের পর মাটি ঢেকে দিলে রস সংরক্ষিত থাকে, অনেক দেশে কালো পলিথিনও ব্যবহার করে এতে আগাছার উপদ্রবও কম হয়।</a:t>
            </a:r>
            <a:endParaRPr lang="en-US" sz="3200" dirty="0">
              <a:ln>
                <a:solidFill>
                  <a:srgbClr val="7030A0"/>
                </a:solidFill>
              </a:ln>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
                                        </p:tgtEl>
                                        <p:attrNameLst>
                                          <p:attrName>ppt_y</p:attrName>
                                        </p:attrNameLst>
                                      </p:cBhvr>
                                      <p:tavLst>
                                        <p:tav tm="0">
                                          <p:val>
                                            <p:strVal val="#ppt_y"/>
                                          </p:val>
                                        </p:tav>
                                        <p:tav tm="100000">
                                          <p:val>
                                            <p:strVal val="#ppt_y"/>
                                          </p:val>
                                        </p:tav>
                                      </p:tavLst>
                                    </p:anim>
                                    <p:anim calcmode="lin" valueType="num">
                                      <p:cBhvr>
                                        <p:cTn id="18"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8"/>
                                        </p:tgtEl>
                                        <p:attrNameLst>
                                          <p:attrName>ppt_y</p:attrName>
                                        </p:attrNameLst>
                                      </p:cBhvr>
                                      <p:tavLst>
                                        <p:tav tm="0">
                                          <p:val>
                                            <p:strVal val="#ppt_y"/>
                                          </p:val>
                                        </p:tav>
                                        <p:tav tm="100000">
                                          <p:val>
                                            <p:strVal val="#ppt_y"/>
                                          </p:val>
                                        </p:tav>
                                      </p:tavLst>
                                    </p:anim>
                                    <p:anim calcmode="lin" valueType="num">
                                      <p:cBhvr>
                                        <p:cTn id="2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76200"/>
            <a:ext cx="8991600" cy="6705600"/>
            <a:chOff x="76200" y="76200"/>
            <a:chExt cx="8991600" cy="6705600"/>
          </a:xfrm>
        </p:grpSpPr>
        <p:sp>
          <p:nvSpPr>
            <p:cNvPr id="3" name="Rectangle 2"/>
            <p:cNvSpPr/>
            <p:nvPr/>
          </p:nvSpPr>
          <p:spPr>
            <a:xfrm>
              <a:off x="76200" y="76200"/>
              <a:ext cx="8991600" cy="6705600"/>
            </a:xfrm>
            <a:prstGeom prst="rect">
              <a:avLst/>
            </a:prstGeom>
            <a:noFill/>
            <a:ln w="114300">
              <a:solidFill>
                <a:srgbClr val="C00000"/>
              </a:solidFill>
            </a:ln>
            <a:effectLst>
              <a:glow rad="139700">
                <a:schemeClr val="accent2">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28600" y="228600"/>
              <a:ext cx="8686800" cy="6400800"/>
            </a:xfrm>
            <a:prstGeom prst="roundRect">
              <a:avLst>
                <a:gd name="adj" fmla="val 4359"/>
              </a:avLst>
            </a:prstGeom>
            <a:noFill/>
            <a:ln w="38100">
              <a:solidFill>
                <a:schemeClr val="tx1"/>
              </a:solidFill>
              <a:prstDash val="dashDot"/>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381000" y="457200"/>
            <a:ext cx="8381999" cy="954107"/>
          </a:xfrm>
          <a:prstGeom prst="rect">
            <a:avLst/>
          </a:prstGeom>
        </p:spPr>
        <p:txBody>
          <a:bodyPr wrap="square">
            <a:spAutoFit/>
          </a:bodyPr>
          <a:lstStyle/>
          <a:p>
            <a:r>
              <a:rPr lang="bn-IN" sz="3200" dirty="0" smtClean="0">
                <a:ln>
                  <a:solidFill>
                    <a:schemeClr val="tx1"/>
                  </a:solidFill>
                </a:ln>
                <a:latin typeface="SutonnyOMJ" pitchFamily="2" charset="0"/>
                <a:cs typeface="SutonnyOMJ" pitchFamily="2" charset="0"/>
              </a:rPr>
              <a:t>পানি ধরাঃ </a:t>
            </a:r>
            <a:r>
              <a:rPr lang="bn-IN" sz="2400" dirty="0" smtClean="0">
                <a:ln>
                  <a:solidFill>
                    <a:srgbClr val="7030A0"/>
                  </a:solidFill>
                </a:ln>
                <a:solidFill>
                  <a:schemeClr val="accent6">
                    <a:lumMod val="75000"/>
                  </a:schemeClr>
                </a:solidFill>
                <a:latin typeface="SutonnyOMJ" pitchFamily="2" charset="0"/>
                <a:cs typeface="SutonnyOMJ" pitchFamily="2" charset="0"/>
              </a:rPr>
              <a:t>বৃষ্টির সময় জমিতে ছোট ছোট গর্ত করে পানি ধরে রাখতে হয়। বৃষ্টির মৌসুম </a:t>
            </a:r>
          </a:p>
          <a:p>
            <a:r>
              <a:rPr lang="bn-IN" sz="2400" dirty="0" smtClean="0">
                <a:ln>
                  <a:solidFill>
                    <a:srgbClr val="7030A0"/>
                  </a:solidFill>
                </a:ln>
                <a:solidFill>
                  <a:schemeClr val="accent6">
                    <a:lumMod val="75000"/>
                  </a:schemeClr>
                </a:solidFill>
                <a:latin typeface="SutonnyOMJ" pitchFamily="2" charset="0"/>
                <a:cs typeface="SutonnyOMJ" pitchFamily="2" charset="0"/>
              </a:rPr>
              <a:t> শেষ হলে এই পানি দিয়ে চাষাবাদ করতে হয়।</a:t>
            </a:r>
            <a:endParaRPr lang="en-US" sz="3200" dirty="0">
              <a:ln>
                <a:solidFill>
                  <a:srgbClr val="7030A0"/>
                </a:solidFill>
              </a:ln>
              <a:solidFill>
                <a:schemeClr val="accent6">
                  <a:lumMod val="75000"/>
                </a:schemeClr>
              </a:solidFill>
            </a:endParaRPr>
          </a:p>
        </p:txBody>
      </p:sp>
      <p:sp>
        <p:nvSpPr>
          <p:cNvPr id="6" name="Rectangle 5"/>
          <p:cNvSpPr/>
          <p:nvPr/>
        </p:nvSpPr>
        <p:spPr>
          <a:xfrm>
            <a:off x="381000" y="1941493"/>
            <a:ext cx="8153400" cy="954107"/>
          </a:xfrm>
          <a:prstGeom prst="rect">
            <a:avLst/>
          </a:prstGeom>
        </p:spPr>
        <p:txBody>
          <a:bodyPr wrap="square">
            <a:spAutoFit/>
          </a:bodyPr>
          <a:lstStyle/>
          <a:p>
            <a:r>
              <a:rPr lang="bn-IN" sz="3200" dirty="0" smtClean="0">
                <a:ln>
                  <a:solidFill>
                    <a:schemeClr val="tx1"/>
                  </a:solidFill>
                </a:ln>
                <a:latin typeface="SutonnyOMJ" pitchFamily="2" charset="0"/>
                <a:cs typeface="SutonnyOMJ" pitchFamily="2" charset="0"/>
              </a:rPr>
              <a:t>আঁচড়ানোঃ </a:t>
            </a:r>
            <a:r>
              <a:rPr lang="bn-IN" sz="2400" dirty="0" smtClean="0">
                <a:ln>
                  <a:solidFill>
                    <a:srgbClr val="7030A0"/>
                  </a:solidFill>
                </a:ln>
                <a:solidFill>
                  <a:schemeClr val="accent6">
                    <a:lumMod val="75000"/>
                  </a:schemeClr>
                </a:solidFill>
                <a:latin typeface="SutonnyOMJ" pitchFamily="2" charset="0"/>
                <a:cs typeface="SutonnyOMJ" pitchFamily="2" charset="0"/>
              </a:rPr>
              <a:t>মাটির রস দ্রুত শুকিয়ে যেতে থাকলে বীজ গজানোর পর মাটির উপর হালকা করে আঁচড়া দিলে ভিতরে রস সংরক্ষণ থাকে।</a:t>
            </a:r>
            <a:endParaRPr lang="en-US" sz="3200" dirty="0">
              <a:ln>
                <a:solidFill>
                  <a:srgbClr val="7030A0"/>
                </a:solidFill>
              </a:ln>
              <a:solidFill>
                <a:schemeClr val="accent6">
                  <a:lumMod val="75000"/>
                </a:schemeClr>
              </a:solidFill>
            </a:endParaRPr>
          </a:p>
        </p:txBody>
      </p:sp>
      <p:sp>
        <p:nvSpPr>
          <p:cNvPr id="7" name="Rectangle 6"/>
          <p:cNvSpPr/>
          <p:nvPr/>
        </p:nvSpPr>
        <p:spPr>
          <a:xfrm>
            <a:off x="381000" y="3429000"/>
            <a:ext cx="8382000" cy="1371600"/>
          </a:xfrm>
          <a:prstGeom prst="rect">
            <a:avLst/>
          </a:prstGeom>
        </p:spPr>
        <p:txBody>
          <a:bodyPr wrap="square">
            <a:spAutoFit/>
          </a:bodyPr>
          <a:lstStyle/>
          <a:p>
            <a:r>
              <a:rPr lang="bn-IN" sz="3200" dirty="0" smtClean="0">
                <a:ln>
                  <a:solidFill>
                    <a:schemeClr val="tx1"/>
                  </a:solidFill>
                </a:ln>
                <a:latin typeface="SutonnyOMJ" pitchFamily="2" charset="0"/>
                <a:cs typeface="SutonnyOMJ" pitchFamily="2" charset="0"/>
              </a:rPr>
              <a:t>সারির দিক পরিবর্তনঃ </a:t>
            </a:r>
            <a:r>
              <a:rPr lang="bn-IN" sz="2400" dirty="0" smtClean="0">
                <a:ln>
                  <a:solidFill>
                    <a:srgbClr val="7030A0"/>
                  </a:solidFill>
                </a:ln>
                <a:solidFill>
                  <a:schemeClr val="accent6">
                    <a:lumMod val="75000"/>
                  </a:schemeClr>
                </a:solidFill>
                <a:latin typeface="SutonnyOMJ" pitchFamily="2" charset="0"/>
                <a:cs typeface="SutonnyOMJ" pitchFamily="2" charset="0"/>
              </a:rPr>
              <a:t>খরা প্রবণ এলাকায় সূর্যের আলোর বিপরীত দিকে সারি করে ফসল লাগানো উচিৎ। এতে গাছ একটু বড় হলে ফসলের ছায়া দু’সারির মাঝে পড়ে ফলে পানির অপচয় কম হয়।</a:t>
            </a:r>
            <a:endParaRPr lang="en-US" sz="3200" dirty="0">
              <a:ln>
                <a:solidFill>
                  <a:srgbClr val="7030A0"/>
                </a:solidFill>
              </a:ln>
              <a:solidFill>
                <a:schemeClr val="accent6">
                  <a:lumMod val="75000"/>
                </a:schemeClr>
              </a:solidFill>
            </a:endParaRPr>
          </a:p>
        </p:txBody>
      </p:sp>
      <p:sp>
        <p:nvSpPr>
          <p:cNvPr id="8" name="Rectangle 7"/>
          <p:cNvSpPr/>
          <p:nvPr/>
        </p:nvSpPr>
        <p:spPr>
          <a:xfrm>
            <a:off x="381000" y="5065693"/>
            <a:ext cx="8305800" cy="954107"/>
          </a:xfrm>
          <a:prstGeom prst="rect">
            <a:avLst/>
          </a:prstGeom>
        </p:spPr>
        <p:txBody>
          <a:bodyPr wrap="square">
            <a:spAutoFit/>
          </a:bodyPr>
          <a:lstStyle/>
          <a:p>
            <a:r>
              <a:rPr lang="bn-IN" sz="3200" dirty="0" smtClean="0">
                <a:ln>
                  <a:solidFill>
                    <a:schemeClr val="tx1"/>
                  </a:solidFill>
                </a:ln>
                <a:latin typeface="SutonnyOMJ" pitchFamily="2" charset="0"/>
                <a:cs typeface="SutonnyOMJ" pitchFamily="2" charset="0"/>
              </a:rPr>
              <a:t>জৈব সার ব্যবহারঃ </a:t>
            </a:r>
            <a:r>
              <a:rPr lang="bn-IN" sz="2400" dirty="0" smtClean="0">
                <a:ln>
                  <a:solidFill>
                    <a:srgbClr val="7030A0"/>
                  </a:solidFill>
                </a:ln>
                <a:solidFill>
                  <a:schemeClr val="accent6">
                    <a:lumMod val="75000"/>
                  </a:schemeClr>
                </a:solidFill>
                <a:latin typeface="SutonnyOMJ" pitchFamily="2" charset="0"/>
                <a:cs typeface="SutonnyOMJ" pitchFamily="2" charset="0"/>
              </a:rPr>
              <a:t>জমিতে বেশী করে জৈব সার ব্যবহার করলে মাটির হঠন উন্নত হয়, মাটি ঝুরঝুরে হয় ফলে মাটির পানি ধারণ ক্ষমতা বেড়ে যায়। </a:t>
            </a:r>
            <a:endParaRPr lang="en-US" sz="2400" dirty="0">
              <a:ln>
                <a:solidFill>
                  <a:srgbClr val="7030A0"/>
                </a:solidFill>
              </a:ln>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
                                        </p:tgtEl>
                                        <p:attrNameLst>
                                          <p:attrName>ppt_y</p:attrName>
                                        </p:attrNameLst>
                                      </p:cBhvr>
                                      <p:tavLst>
                                        <p:tav tm="0">
                                          <p:val>
                                            <p:strVal val="#ppt_y"/>
                                          </p:val>
                                        </p:tav>
                                        <p:tav tm="100000">
                                          <p:val>
                                            <p:strVal val="#ppt_y"/>
                                          </p:val>
                                        </p:tav>
                                      </p:tavLst>
                                    </p:anim>
                                    <p:anim calcmode="lin" valueType="num">
                                      <p:cBhvr>
                                        <p:cTn id="18"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8"/>
                                        </p:tgtEl>
                                        <p:attrNameLst>
                                          <p:attrName>ppt_y</p:attrName>
                                        </p:attrNameLst>
                                      </p:cBhvr>
                                      <p:tavLst>
                                        <p:tav tm="0">
                                          <p:val>
                                            <p:strVal val="#ppt_y"/>
                                          </p:val>
                                        </p:tav>
                                        <p:tav tm="100000">
                                          <p:val>
                                            <p:strVal val="#ppt_y"/>
                                          </p:val>
                                        </p:tav>
                                      </p:tavLst>
                                    </p:anim>
                                    <p:anim calcmode="lin" valueType="num">
                                      <p:cBhvr>
                                        <p:cTn id="2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76200"/>
            <a:ext cx="8991600" cy="6705600"/>
            <a:chOff x="76200" y="76200"/>
            <a:chExt cx="8991600" cy="6705600"/>
          </a:xfrm>
        </p:grpSpPr>
        <p:sp>
          <p:nvSpPr>
            <p:cNvPr id="3" name="Rectangle 2"/>
            <p:cNvSpPr/>
            <p:nvPr/>
          </p:nvSpPr>
          <p:spPr>
            <a:xfrm>
              <a:off x="76200" y="76200"/>
              <a:ext cx="8991600" cy="6705600"/>
            </a:xfrm>
            <a:prstGeom prst="rect">
              <a:avLst/>
            </a:prstGeom>
            <a:noFill/>
            <a:ln w="114300">
              <a:solidFill>
                <a:srgbClr val="C00000"/>
              </a:solidFill>
            </a:ln>
            <a:effectLst>
              <a:glow rad="139700">
                <a:schemeClr val="accent2">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28600" y="228600"/>
              <a:ext cx="8686800" cy="6400800"/>
            </a:xfrm>
            <a:prstGeom prst="roundRect">
              <a:avLst>
                <a:gd name="adj" fmla="val 4359"/>
              </a:avLst>
            </a:prstGeom>
            <a:noFill/>
            <a:ln w="38100">
              <a:solidFill>
                <a:schemeClr val="tx1"/>
              </a:solidFill>
              <a:prstDash val="dashDot"/>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3200400" y="457200"/>
            <a:ext cx="2133600" cy="1077218"/>
          </a:xfrm>
          <a:prstGeom prst="rect">
            <a:avLst/>
          </a:prstGeom>
          <a:noFill/>
        </p:spPr>
        <p:txBody>
          <a:bodyPr wrap="square" rtlCol="0">
            <a:spAutoFit/>
          </a:bodyPr>
          <a:lstStyle/>
          <a:p>
            <a:r>
              <a:rPr lang="bn-IN" sz="3200" dirty="0" smtClean="0">
                <a:ln>
                  <a:solidFill>
                    <a:sysClr val="windowText" lastClr="000000"/>
                  </a:solidFill>
                </a:ln>
                <a:latin typeface="SutonnyOMJ" pitchFamily="2" charset="0"/>
                <a:cs typeface="SutonnyOMJ" pitchFamily="2" charset="0"/>
              </a:rPr>
              <a:t>দলীয় কাজ</a:t>
            </a:r>
          </a:p>
          <a:p>
            <a:r>
              <a:rPr lang="bn-IN" sz="3200" dirty="0" smtClean="0">
                <a:ln>
                  <a:solidFill>
                    <a:sysClr val="windowText" lastClr="000000"/>
                  </a:solidFill>
                </a:ln>
                <a:latin typeface="SutonnyOMJ" pitchFamily="2" charset="0"/>
                <a:cs typeface="SutonnyOMJ" pitchFamily="2" charset="0"/>
              </a:rPr>
              <a:t>সময়ঃ ৮ মিনিট</a:t>
            </a:r>
            <a:endParaRPr lang="en-US" sz="3200" dirty="0">
              <a:ln>
                <a:solidFill>
                  <a:sysClr val="windowText" lastClr="000000"/>
                </a:solidFill>
              </a:ln>
              <a:latin typeface="SutonnyOMJ" pitchFamily="2" charset="0"/>
              <a:cs typeface="SutonnyOMJ" pitchFamily="2" charset="0"/>
            </a:endParaRPr>
          </a:p>
        </p:txBody>
      </p:sp>
      <p:sp>
        <p:nvSpPr>
          <p:cNvPr id="6" name="Rectangle 5"/>
          <p:cNvSpPr/>
          <p:nvPr/>
        </p:nvSpPr>
        <p:spPr>
          <a:xfrm>
            <a:off x="1505082" y="5739825"/>
            <a:ext cx="6191118" cy="584775"/>
          </a:xfrm>
          <a:prstGeom prst="rect">
            <a:avLst/>
          </a:prstGeom>
        </p:spPr>
        <p:txBody>
          <a:bodyPr wrap="none">
            <a:spAutoFit/>
          </a:bodyPr>
          <a:lstStyle/>
          <a:p>
            <a:pPr lvl="0"/>
            <a:r>
              <a:rPr lang="bn-IN" sz="3200" dirty="0" smtClean="0">
                <a:ln>
                  <a:solidFill>
                    <a:sysClr val="windowText" lastClr="000000"/>
                  </a:solidFill>
                </a:ln>
                <a:latin typeface="SutonnyOMJ" pitchFamily="2" charset="0"/>
                <a:cs typeface="SutonnyOMJ" pitchFamily="2" charset="0"/>
              </a:rPr>
              <a:t>খরা অবস্থায় ফসল উৎপাদন </a:t>
            </a:r>
            <a:r>
              <a:rPr lang="bn-IN" sz="3200" dirty="0" smtClean="0">
                <a:ln>
                  <a:solidFill>
                    <a:sysClr val="windowText" lastClr="000000"/>
                  </a:solidFill>
                </a:ln>
                <a:latin typeface="SutonnyOMJ" pitchFamily="2" charset="0"/>
                <a:cs typeface="SutonnyOMJ" pitchFamily="2" charset="0"/>
              </a:rPr>
              <a:t>কৌশল </a:t>
            </a:r>
            <a:r>
              <a:rPr lang="bn-IN" sz="3200" dirty="0" smtClean="0">
                <a:ln>
                  <a:solidFill>
                    <a:sysClr val="windowText" lastClr="000000"/>
                  </a:solidFill>
                </a:ln>
                <a:latin typeface="SutonnyOMJ" pitchFamily="2" charset="0"/>
                <a:cs typeface="SutonnyOMJ" pitchFamily="2" charset="0"/>
              </a:rPr>
              <a:t>ব্যাখ্যা কর।</a:t>
            </a:r>
          </a:p>
        </p:txBody>
      </p:sp>
      <p:pic>
        <p:nvPicPr>
          <p:cNvPr id="7" name="Picture 6" descr="download (31).jpg"/>
          <p:cNvPicPr>
            <a:picLocks noChangeAspect="1"/>
          </p:cNvPicPr>
          <p:nvPr/>
        </p:nvPicPr>
        <p:blipFill>
          <a:blip r:embed="rId2"/>
          <a:stretch>
            <a:fillRect/>
          </a:stretch>
        </p:blipFill>
        <p:spPr>
          <a:xfrm>
            <a:off x="1600200" y="1524000"/>
            <a:ext cx="5715000" cy="410950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6"/>
                                        </p:tgtEl>
                                        <p:attrNameLst>
                                          <p:attrName>ppt_y</p:attrName>
                                        </p:attrNameLst>
                                      </p:cBhvr>
                                      <p:tavLst>
                                        <p:tav tm="0">
                                          <p:val>
                                            <p:strVal val="#ppt_y"/>
                                          </p:val>
                                        </p:tav>
                                        <p:tav tm="100000">
                                          <p:val>
                                            <p:strVal val="#ppt_y"/>
                                          </p:val>
                                        </p:tav>
                                      </p:tavLst>
                                    </p:anim>
                                    <p:anim calcmode="lin" valueType="num">
                                      <p:cBhvr>
                                        <p:cTn id="18"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76200"/>
            <a:ext cx="8991600" cy="6705600"/>
            <a:chOff x="76200" y="76200"/>
            <a:chExt cx="8991600" cy="6705600"/>
          </a:xfrm>
        </p:grpSpPr>
        <p:sp>
          <p:nvSpPr>
            <p:cNvPr id="3" name="Rectangle 2"/>
            <p:cNvSpPr/>
            <p:nvPr/>
          </p:nvSpPr>
          <p:spPr>
            <a:xfrm>
              <a:off x="76200" y="76200"/>
              <a:ext cx="8991600" cy="6705600"/>
            </a:xfrm>
            <a:prstGeom prst="rect">
              <a:avLst/>
            </a:prstGeom>
            <a:noFill/>
            <a:ln w="114300">
              <a:solidFill>
                <a:srgbClr val="C00000"/>
              </a:solidFill>
            </a:ln>
            <a:effectLst>
              <a:glow rad="139700">
                <a:schemeClr val="accent2">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28600" y="228600"/>
              <a:ext cx="8686800" cy="6400800"/>
            </a:xfrm>
            <a:prstGeom prst="roundRect">
              <a:avLst>
                <a:gd name="adj" fmla="val 4359"/>
              </a:avLst>
            </a:prstGeom>
            <a:noFill/>
            <a:ln w="38100">
              <a:solidFill>
                <a:schemeClr val="tx1"/>
              </a:solidFill>
              <a:prstDash val="dashDot"/>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3581400" y="381000"/>
            <a:ext cx="1905000" cy="769441"/>
          </a:xfrm>
          <a:prstGeom prst="rect">
            <a:avLst/>
          </a:prstGeom>
          <a:noFill/>
        </p:spPr>
        <p:txBody>
          <a:bodyPr wrap="square" rtlCol="0">
            <a:prstTxWarp prst="textPlain">
              <a:avLst/>
            </a:prstTxWarp>
            <a:spAutoFit/>
          </a:bodyPr>
          <a:lstStyle/>
          <a:p>
            <a:r>
              <a:rPr lang="bn-IN" sz="4400" dirty="0" smtClean="0">
                <a:ln>
                  <a:solidFill>
                    <a:schemeClr val="tx1"/>
                  </a:solidFill>
                </a:ln>
                <a:effectLst>
                  <a:glow rad="63500">
                    <a:schemeClr val="accent2">
                      <a:satMod val="175000"/>
                      <a:alpha val="40000"/>
                    </a:schemeClr>
                  </a:glow>
                </a:effectLst>
                <a:latin typeface="SutonnyOMJ" pitchFamily="2" charset="0"/>
                <a:cs typeface="SutonnyOMJ" pitchFamily="2" charset="0"/>
              </a:rPr>
              <a:t>মূল্যায়ন</a:t>
            </a:r>
            <a:endParaRPr lang="en-US" sz="4400" dirty="0">
              <a:ln>
                <a:solidFill>
                  <a:schemeClr val="tx1"/>
                </a:solidFill>
              </a:ln>
              <a:effectLst>
                <a:glow rad="63500">
                  <a:schemeClr val="accent2">
                    <a:satMod val="175000"/>
                    <a:alpha val="40000"/>
                  </a:schemeClr>
                </a:glow>
              </a:effectLst>
              <a:latin typeface="SutonnyOMJ" pitchFamily="2" charset="0"/>
              <a:cs typeface="SutonnyOMJ" pitchFamily="2" charset="0"/>
            </a:endParaRPr>
          </a:p>
        </p:txBody>
      </p:sp>
      <p:pic>
        <p:nvPicPr>
          <p:cNvPr id="6" name="Picture 5" descr="png-clipart-hand-index-finger-fingers-text-photography-thumbnail.png"/>
          <p:cNvPicPr>
            <a:picLocks noChangeAspect="1"/>
          </p:cNvPicPr>
          <p:nvPr/>
        </p:nvPicPr>
        <p:blipFill>
          <a:blip r:embed="rId2" cstate="print"/>
          <a:srcRect l="10919" t="29310" r="8621" b="24713"/>
          <a:stretch>
            <a:fillRect/>
          </a:stretch>
        </p:blipFill>
        <p:spPr>
          <a:xfrm>
            <a:off x="304800" y="1219200"/>
            <a:ext cx="838200" cy="566057"/>
          </a:xfrm>
          <a:prstGeom prst="rect">
            <a:avLst/>
          </a:prstGeom>
        </p:spPr>
      </p:pic>
      <p:pic>
        <p:nvPicPr>
          <p:cNvPr id="7" name="Picture 6" descr="png-clipart-hand-index-finger-fingers-text-photography-thumbnail.png"/>
          <p:cNvPicPr>
            <a:picLocks noChangeAspect="1"/>
          </p:cNvPicPr>
          <p:nvPr/>
        </p:nvPicPr>
        <p:blipFill>
          <a:blip r:embed="rId2" cstate="print"/>
          <a:srcRect l="10919" t="29310" r="8621" b="24713"/>
          <a:stretch>
            <a:fillRect/>
          </a:stretch>
        </p:blipFill>
        <p:spPr>
          <a:xfrm>
            <a:off x="304800" y="1948543"/>
            <a:ext cx="838200" cy="566057"/>
          </a:xfrm>
          <a:prstGeom prst="rect">
            <a:avLst/>
          </a:prstGeom>
        </p:spPr>
      </p:pic>
      <p:pic>
        <p:nvPicPr>
          <p:cNvPr id="8" name="Picture 7" descr="png-clipart-hand-index-finger-fingers-text-photography-thumbnail.png"/>
          <p:cNvPicPr>
            <a:picLocks noChangeAspect="1"/>
          </p:cNvPicPr>
          <p:nvPr/>
        </p:nvPicPr>
        <p:blipFill>
          <a:blip r:embed="rId2" cstate="print"/>
          <a:srcRect l="10919" t="29310" r="8621" b="24713"/>
          <a:stretch>
            <a:fillRect/>
          </a:stretch>
        </p:blipFill>
        <p:spPr>
          <a:xfrm>
            <a:off x="304800" y="2710543"/>
            <a:ext cx="838200" cy="566057"/>
          </a:xfrm>
          <a:prstGeom prst="rect">
            <a:avLst/>
          </a:prstGeom>
        </p:spPr>
      </p:pic>
      <p:pic>
        <p:nvPicPr>
          <p:cNvPr id="9" name="Picture 8" descr="png-clipart-hand-index-finger-fingers-text-photography-thumbnail.png"/>
          <p:cNvPicPr>
            <a:picLocks noChangeAspect="1"/>
          </p:cNvPicPr>
          <p:nvPr/>
        </p:nvPicPr>
        <p:blipFill>
          <a:blip r:embed="rId2" cstate="print"/>
          <a:srcRect l="10919" t="29310" r="8621" b="24713"/>
          <a:stretch>
            <a:fillRect/>
          </a:stretch>
        </p:blipFill>
        <p:spPr>
          <a:xfrm>
            <a:off x="304800" y="3472543"/>
            <a:ext cx="838200" cy="566057"/>
          </a:xfrm>
          <a:prstGeom prst="rect">
            <a:avLst/>
          </a:prstGeom>
        </p:spPr>
      </p:pic>
      <p:pic>
        <p:nvPicPr>
          <p:cNvPr id="10" name="Picture 9" descr="png-clipart-hand-index-finger-fingers-text-photography-thumbnail.png"/>
          <p:cNvPicPr>
            <a:picLocks noChangeAspect="1"/>
          </p:cNvPicPr>
          <p:nvPr/>
        </p:nvPicPr>
        <p:blipFill>
          <a:blip r:embed="rId2" cstate="print"/>
          <a:srcRect l="10919" t="29310" r="8621" b="24713"/>
          <a:stretch>
            <a:fillRect/>
          </a:stretch>
        </p:blipFill>
        <p:spPr>
          <a:xfrm>
            <a:off x="304800" y="4234543"/>
            <a:ext cx="838200" cy="566057"/>
          </a:xfrm>
          <a:prstGeom prst="rect">
            <a:avLst/>
          </a:prstGeom>
        </p:spPr>
      </p:pic>
      <p:pic>
        <p:nvPicPr>
          <p:cNvPr id="11" name="Picture 10" descr="png-clipart-hand-index-finger-fingers-text-photography-thumbnail.png"/>
          <p:cNvPicPr>
            <a:picLocks noChangeAspect="1"/>
          </p:cNvPicPr>
          <p:nvPr/>
        </p:nvPicPr>
        <p:blipFill>
          <a:blip r:embed="rId2" cstate="print"/>
          <a:srcRect l="10919" t="29310" r="8621" b="24713"/>
          <a:stretch>
            <a:fillRect/>
          </a:stretch>
        </p:blipFill>
        <p:spPr>
          <a:xfrm>
            <a:off x="304800" y="5072743"/>
            <a:ext cx="838200" cy="566057"/>
          </a:xfrm>
          <a:prstGeom prst="rect">
            <a:avLst/>
          </a:prstGeom>
        </p:spPr>
      </p:pic>
      <p:pic>
        <p:nvPicPr>
          <p:cNvPr id="12" name="Picture 11" descr="png-clipart-hand-index-finger-fingers-text-photography-thumbnail.png"/>
          <p:cNvPicPr>
            <a:picLocks noChangeAspect="1"/>
          </p:cNvPicPr>
          <p:nvPr/>
        </p:nvPicPr>
        <p:blipFill>
          <a:blip r:embed="rId2" cstate="print"/>
          <a:srcRect l="10919" t="29310" r="8621" b="24713"/>
          <a:stretch>
            <a:fillRect/>
          </a:stretch>
        </p:blipFill>
        <p:spPr>
          <a:xfrm>
            <a:off x="304800" y="5834743"/>
            <a:ext cx="838200" cy="566057"/>
          </a:xfrm>
          <a:prstGeom prst="rect">
            <a:avLst/>
          </a:prstGeom>
        </p:spPr>
      </p:pic>
      <p:sp>
        <p:nvSpPr>
          <p:cNvPr id="13" name="TextBox 12"/>
          <p:cNvSpPr txBox="1"/>
          <p:nvPr/>
        </p:nvSpPr>
        <p:spPr>
          <a:xfrm>
            <a:off x="1219200" y="1143000"/>
            <a:ext cx="5943600" cy="523220"/>
          </a:xfrm>
          <a:prstGeom prst="rect">
            <a:avLst/>
          </a:prstGeom>
          <a:noFill/>
        </p:spPr>
        <p:txBody>
          <a:bodyPr wrap="square" rtlCol="0">
            <a:spAutoFit/>
          </a:bodyPr>
          <a:lstStyle/>
          <a:p>
            <a:r>
              <a:rPr lang="bn-IN" sz="2800" dirty="0" smtClean="0">
                <a:ln>
                  <a:solidFill>
                    <a:schemeClr val="accent2">
                      <a:lumMod val="50000"/>
                    </a:schemeClr>
                  </a:solidFill>
                </a:ln>
                <a:solidFill>
                  <a:schemeClr val="accent6">
                    <a:lumMod val="50000"/>
                  </a:schemeClr>
                </a:solidFill>
                <a:effectLst>
                  <a:glow rad="101600">
                    <a:schemeClr val="accent6">
                      <a:satMod val="175000"/>
                      <a:alpha val="40000"/>
                    </a:schemeClr>
                  </a:glow>
                </a:effectLst>
                <a:latin typeface="SutonnyOMJ" pitchFamily="2" charset="0"/>
                <a:cs typeface="SutonnyOMJ" pitchFamily="2" charset="0"/>
              </a:rPr>
              <a:t>প্রতিকূল পরিবেশ সৃষ্টিকারী জলবায়ুগত উপাদান কয়টি?</a:t>
            </a:r>
            <a:endParaRPr lang="en-US" sz="2800" dirty="0">
              <a:ln>
                <a:solidFill>
                  <a:schemeClr val="accent2">
                    <a:lumMod val="50000"/>
                  </a:schemeClr>
                </a:solidFill>
              </a:ln>
              <a:solidFill>
                <a:schemeClr val="accent6">
                  <a:lumMod val="50000"/>
                </a:schemeClr>
              </a:solidFill>
              <a:effectLst>
                <a:glow rad="101600">
                  <a:schemeClr val="accent6">
                    <a:satMod val="175000"/>
                    <a:alpha val="40000"/>
                  </a:schemeClr>
                </a:glow>
              </a:effectLst>
              <a:latin typeface="SutonnyOMJ" pitchFamily="2" charset="0"/>
              <a:cs typeface="SutonnyOMJ" pitchFamily="2" charset="0"/>
            </a:endParaRPr>
          </a:p>
        </p:txBody>
      </p:sp>
      <p:sp>
        <p:nvSpPr>
          <p:cNvPr id="14" name="Rounded Rectangle 13"/>
          <p:cNvSpPr/>
          <p:nvPr/>
        </p:nvSpPr>
        <p:spPr>
          <a:xfrm>
            <a:off x="7543800" y="1143000"/>
            <a:ext cx="1219200" cy="533400"/>
          </a:xfrm>
          <a:prstGeom prst="roundRect">
            <a:avLst>
              <a:gd name="adj" fmla="val 50000"/>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ln>
                  <a:solidFill>
                    <a:schemeClr val="bg1"/>
                  </a:solidFill>
                </a:ln>
                <a:effectLst>
                  <a:glow rad="101600">
                    <a:schemeClr val="accent2">
                      <a:satMod val="175000"/>
                      <a:alpha val="40000"/>
                    </a:schemeClr>
                  </a:glow>
                </a:effectLst>
                <a:latin typeface="SutonnyOMJ" pitchFamily="2" charset="0"/>
                <a:cs typeface="SutonnyOMJ" pitchFamily="2" charset="0"/>
              </a:rPr>
              <a:t>৪ টি</a:t>
            </a:r>
            <a:endParaRPr lang="en-US" sz="3200" dirty="0">
              <a:ln>
                <a:solidFill>
                  <a:schemeClr val="bg1"/>
                </a:solidFill>
              </a:ln>
              <a:effectLst>
                <a:glow rad="101600">
                  <a:schemeClr val="accent2">
                    <a:satMod val="175000"/>
                    <a:alpha val="40000"/>
                  </a:schemeClr>
                </a:glow>
              </a:effectLst>
              <a:latin typeface="SutonnyOMJ" pitchFamily="2" charset="0"/>
              <a:cs typeface="SutonnyOMJ" pitchFamily="2" charset="0"/>
            </a:endParaRPr>
          </a:p>
        </p:txBody>
      </p:sp>
      <p:sp>
        <p:nvSpPr>
          <p:cNvPr id="15" name="TextBox 14"/>
          <p:cNvSpPr txBox="1"/>
          <p:nvPr/>
        </p:nvSpPr>
        <p:spPr>
          <a:xfrm>
            <a:off x="1219200" y="1915180"/>
            <a:ext cx="5257800" cy="523220"/>
          </a:xfrm>
          <a:prstGeom prst="rect">
            <a:avLst/>
          </a:prstGeom>
          <a:noFill/>
        </p:spPr>
        <p:txBody>
          <a:bodyPr wrap="square" rtlCol="0">
            <a:spAutoFit/>
          </a:bodyPr>
          <a:lstStyle/>
          <a:p>
            <a:r>
              <a:rPr lang="bn-IN" sz="2800" dirty="0" smtClean="0">
                <a:ln>
                  <a:solidFill>
                    <a:schemeClr val="accent2">
                      <a:lumMod val="50000"/>
                    </a:schemeClr>
                  </a:solidFill>
                </a:ln>
                <a:solidFill>
                  <a:schemeClr val="accent6">
                    <a:lumMod val="50000"/>
                  </a:schemeClr>
                </a:solidFill>
                <a:effectLst>
                  <a:glow rad="101600">
                    <a:schemeClr val="accent6">
                      <a:satMod val="175000"/>
                      <a:alpha val="40000"/>
                    </a:schemeClr>
                  </a:glow>
                </a:effectLst>
                <a:latin typeface="SutonnyOMJ" pitchFamily="2" charset="0"/>
                <a:cs typeface="SutonnyOMJ" pitchFamily="2" charset="0"/>
              </a:rPr>
              <a:t>বাংলাদেশের কৃষিতে আশংকাজনক ক্ষেত্র কয়টি?</a:t>
            </a:r>
            <a:endParaRPr lang="en-US" sz="2800" dirty="0">
              <a:ln>
                <a:solidFill>
                  <a:schemeClr val="accent2">
                    <a:lumMod val="50000"/>
                  </a:schemeClr>
                </a:solidFill>
              </a:ln>
              <a:solidFill>
                <a:schemeClr val="accent6">
                  <a:lumMod val="50000"/>
                </a:schemeClr>
              </a:solidFill>
              <a:effectLst>
                <a:glow rad="101600">
                  <a:schemeClr val="accent6">
                    <a:satMod val="175000"/>
                    <a:alpha val="40000"/>
                  </a:schemeClr>
                </a:glow>
              </a:effectLst>
              <a:latin typeface="SutonnyOMJ" pitchFamily="2" charset="0"/>
              <a:cs typeface="SutonnyOMJ" pitchFamily="2" charset="0"/>
            </a:endParaRPr>
          </a:p>
        </p:txBody>
      </p:sp>
      <p:sp>
        <p:nvSpPr>
          <p:cNvPr id="16" name="TextBox 15"/>
          <p:cNvSpPr txBox="1"/>
          <p:nvPr/>
        </p:nvSpPr>
        <p:spPr>
          <a:xfrm>
            <a:off x="1219200" y="2677180"/>
            <a:ext cx="4876800" cy="523220"/>
          </a:xfrm>
          <a:prstGeom prst="rect">
            <a:avLst/>
          </a:prstGeom>
          <a:noFill/>
        </p:spPr>
        <p:txBody>
          <a:bodyPr wrap="square" rtlCol="0">
            <a:spAutoFit/>
          </a:bodyPr>
          <a:lstStyle/>
          <a:p>
            <a:r>
              <a:rPr lang="bn-IN" sz="2800" dirty="0" smtClean="0">
                <a:ln>
                  <a:solidFill>
                    <a:schemeClr val="accent2">
                      <a:lumMod val="50000"/>
                    </a:schemeClr>
                  </a:solidFill>
                </a:ln>
                <a:solidFill>
                  <a:schemeClr val="accent6">
                    <a:lumMod val="50000"/>
                  </a:schemeClr>
                </a:solidFill>
                <a:effectLst>
                  <a:glow rad="101600">
                    <a:schemeClr val="accent6">
                      <a:satMod val="175000"/>
                      <a:alpha val="40000"/>
                    </a:schemeClr>
                  </a:glow>
                </a:effectLst>
                <a:latin typeface="SutonnyOMJ" pitchFamily="2" charset="0"/>
                <a:cs typeface="SutonnyOMJ" pitchFamily="2" charset="0"/>
              </a:rPr>
              <a:t>দীর্ঘ দিন বৃষ্টিপাত নয়া হলে তাকে কি বলে?</a:t>
            </a:r>
          </a:p>
        </p:txBody>
      </p:sp>
      <p:sp>
        <p:nvSpPr>
          <p:cNvPr id="17" name="TextBox 16"/>
          <p:cNvSpPr txBox="1"/>
          <p:nvPr/>
        </p:nvSpPr>
        <p:spPr>
          <a:xfrm>
            <a:off x="1219200" y="3439180"/>
            <a:ext cx="3505200" cy="523220"/>
          </a:xfrm>
          <a:prstGeom prst="rect">
            <a:avLst/>
          </a:prstGeom>
          <a:noFill/>
        </p:spPr>
        <p:txBody>
          <a:bodyPr wrap="square" rtlCol="0">
            <a:spAutoFit/>
          </a:bodyPr>
          <a:lstStyle/>
          <a:p>
            <a:r>
              <a:rPr lang="bn-IN" sz="2800" dirty="0" smtClean="0">
                <a:ln>
                  <a:solidFill>
                    <a:schemeClr val="accent2">
                      <a:lumMod val="50000"/>
                    </a:schemeClr>
                  </a:solidFill>
                </a:ln>
                <a:solidFill>
                  <a:schemeClr val="accent6">
                    <a:lumMod val="50000"/>
                  </a:schemeClr>
                </a:solidFill>
                <a:effectLst>
                  <a:glow rad="101600">
                    <a:schemeClr val="accent6">
                      <a:satMod val="175000"/>
                      <a:alpha val="40000"/>
                    </a:schemeClr>
                  </a:glow>
                </a:effectLst>
                <a:latin typeface="SutonnyOMJ" pitchFamily="2" charset="0"/>
                <a:cs typeface="SutonnyOMJ" pitchFamily="2" charset="0"/>
              </a:rPr>
              <a:t>খরায় কত ভাগ ফলন কম হয়?</a:t>
            </a:r>
            <a:endParaRPr lang="en-US" sz="2800" dirty="0">
              <a:ln>
                <a:solidFill>
                  <a:schemeClr val="accent2">
                    <a:lumMod val="50000"/>
                  </a:schemeClr>
                </a:solidFill>
              </a:ln>
              <a:solidFill>
                <a:schemeClr val="accent6">
                  <a:lumMod val="50000"/>
                </a:schemeClr>
              </a:solidFill>
              <a:effectLst>
                <a:glow rad="101600">
                  <a:schemeClr val="accent6">
                    <a:satMod val="175000"/>
                    <a:alpha val="40000"/>
                  </a:schemeClr>
                </a:glow>
              </a:effectLst>
              <a:latin typeface="SutonnyOMJ" pitchFamily="2" charset="0"/>
              <a:cs typeface="SutonnyOMJ" pitchFamily="2" charset="0"/>
            </a:endParaRPr>
          </a:p>
        </p:txBody>
      </p:sp>
      <p:sp>
        <p:nvSpPr>
          <p:cNvPr id="18" name="Rounded Rectangle 17"/>
          <p:cNvSpPr/>
          <p:nvPr/>
        </p:nvSpPr>
        <p:spPr>
          <a:xfrm>
            <a:off x="7543800" y="1905000"/>
            <a:ext cx="1219200" cy="533400"/>
          </a:xfrm>
          <a:prstGeom prst="roundRect">
            <a:avLst>
              <a:gd name="adj" fmla="val 50000"/>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ln>
                  <a:solidFill>
                    <a:schemeClr val="bg1"/>
                  </a:solidFill>
                </a:ln>
                <a:effectLst>
                  <a:glow rad="101600">
                    <a:schemeClr val="accent2">
                      <a:satMod val="175000"/>
                      <a:alpha val="40000"/>
                    </a:schemeClr>
                  </a:glow>
                </a:effectLst>
                <a:latin typeface="SutonnyOMJ" pitchFamily="2" charset="0"/>
                <a:cs typeface="SutonnyOMJ" pitchFamily="2" charset="0"/>
              </a:rPr>
              <a:t>৩ টি</a:t>
            </a:r>
            <a:endParaRPr lang="en-US" sz="3200" dirty="0">
              <a:ln>
                <a:solidFill>
                  <a:schemeClr val="bg1"/>
                </a:solidFill>
              </a:ln>
              <a:effectLst>
                <a:glow rad="101600">
                  <a:schemeClr val="accent2">
                    <a:satMod val="175000"/>
                    <a:alpha val="40000"/>
                  </a:schemeClr>
                </a:glow>
              </a:effectLst>
              <a:latin typeface="SutonnyOMJ" pitchFamily="2" charset="0"/>
              <a:cs typeface="SutonnyOMJ" pitchFamily="2" charset="0"/>
            </a:endParaRPr>
          </a:p>
        </p:txBody>
      </p:sp>
      <p:sp>
        <p:nvSpPr>
          <p:cNvPr id="19" name="Rounded Rectangle 18"/>
          <p:cNvSpPr/>
          <p:nvPr/>
        </p:nvSpPr>
        <p:spPr>
          <a:xfrm>
            <a:off x="7543800" y="2667000"/>
            <a:ext cx="1219200" cy="533400"/>
          </a:xfrm>
          <a:prstGeom prst="roundRect">
            <a:avLst>
              <a:gd name="adj" fmla="val 50000"/>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ln>
                  <a:solidFill>
                    <a:schemeClr val="bg1"/>
                  </a:solidFill>
                </a:ln>
                <a:effectLst>
                  <a:glow rad="101600">
                    <a:schemeClr val="accent2">
                      <a:satMod val="175000"/>
                      <a:alpha val="40000"/>
                    </a:schemeClr>
                  </a:glow>
                </a:effectLst>
                <a:latin typeface="SutonnyOMJ" pitchFamily="2" charset="0"/>
                <a:cs typeface="SutonnyOMJ" pitchFamily="2" charset="0"/>
              </a:rPr>
              <a:t>খরা</a:t>
            </a:r>
            <a:endParaRPr lang="en-US" sz="3200" dirty="0">
              <a:ln>
                <a:solidFill>
                  <a:schemeClr val="bg1"/>
                </a:solidFill>
              </a:ln>
              <a:effectLst>
                <a:glow rad="101600">
                  <a:schemeClr val="accent2">
                    <a:satMod val="175000"/>
                    <a:alpha val="40000"/>
                  </a:schemeClr>
                </a:glow>
              </a:effectLst>
              <a:latin typeface="SutonnyOMJ" pitchFamily="2" charset="0"/>
              <a:cs typeface="SutonnyOMJ" pitchFamily="2" charset="0"/>
            </a:endParaRPr>
          </a:p>
        </p:txBody>
      </p:sp>
      <p:sp>
        <p:nvSpPr>
          <p:cNvPr id="20" name="Rounded Rectangle 19"/>
          <p:cNvSpPr/>
          <p:nvPr/>
        </p:nvSpPr>
        <p:spPr>
          <a:xfrm>
            <a:off x="7467600" y="3429000"/>
            <a:ext cx="1295400" cy="533400"/>
          </a:xfrm>
          <a:prstGeom prst="roundRect">
            <a:avLst>
              <a:gd name="adj" fmla="val 50000"/>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ln>
                  <a:solidFill>
                    <a:schemeClr val="bg1"/>
                  </a:solidFill>
                </a:ln>
                <a:effectLst>
                  <a:glow rad="101600">
                    <a:schemeClr val="accent2">
                      <a:satMod val="175000"/>
                      <a:alpha val="40000"/>
                    </a:schemeClr>
                  </a:glow>
                </a:effectLst>
                <a:latin typeface="SutonnyOMJ" pitchFamily="2" charset="0"/>
                <a:cs typeface="SutonnyOMJ" pitchFamily="2" charset="0"/>
              </a:rPr>
              <a:t>১৫-৯০%</a:t>
            </a:r>
            <a:endParaRPr lang="en-US" sz="2400" dirty="0">
              <a:ln>
                <a:solidFill>
                  <a:schemeClr val="bg1"/>
                </a:solidFill>
              </a:ln>
              <a:effectLst>
                <a:glow rad="101600">
                  <a:schemeClr val="accent2">
                    <a:satMod val="175000"/>
                    <a:alpha val="40000"/>
                  </a:schemeClr>
                </a:glow>
              </a:effectLst>
              <a:latin typeface="SutonnyOMJ" pitchFamily="2" charset="0"/>
              <a:cs typeface="SutonnyOMJ" pitchFamily="2" charset="0"/>
            </a:endParaRPr>
          </a:p>
        </p:txBody>
      </p:sp>
      <p:sp>
        <p:nvSpPr>
          <p:cNvPr id="21" name="TextBox 20"/>
          <p:cNvSpPr txBox="1"/>
          <p:nvPr/>
        </p:nvSpPr>
        <p:spPr>
          <a:xfrm>
            <a:off x="1219200" y="4201180"/>
            <a:ext cx="5105400" cy="523220"/>
          </a:xfrm>
          <a:prstGeom prst="rect">
            <a:avLst/>
          </a:prstGeom>
          <a:noFill/>
        </p:spPr>
        <p:txBody>
          <a:bodyPr wrap="square" rtlCol="0">
            <a:spAutoFit/>
          </a:bodyPr>
          <a:lstStyle/>
          <a:p>
            <a:r>
              <a:rPr lang="bn-IN" sz="2800" dirty="0" smtClean="0">
                <a:ln>
                  <a:solidFill>
                    <a:schemeClr val="accent2">
                      <a:lumMod val="50000"/>
                    </a:schemeClr>
                  </a:solidFill>
                </a:ln>
                <a:solidFill>
                  <a:schemeClr val="accent6">
                    <a:lumMod val="50000"/>
                  </a:schemeClr>
                </a:solidFill>
                <a:effectLst>
                  <a:glow rad="101600">
                    <a:schemeClr val="accent6">
                      <a:satMod val="175000"/>
                      <a:alpha val="40000"/>
                    </a:schemeClr>
                  </a:glow>
                </a:effectLst>
                <a:latin typeface="SutonnyOMJ" pitchFamily="2" charset="0"/>
                <a:cs typeface="SutonnyOMJ" pitchFamily="2" charset="0"/>
              </a:rPr>
              <a:t>খরা সহনশীল গমের জাতের ১ টি নাম বলো?</a:t>
            </a:r>
            <a:endParaRPr lang="en-US" sz="2800" dirty="0">
              <a:ln>
                <a:solidFill>
                  <a:schemeClr val="accent2">
                    <a:lumMod val="50000"/>
                  </a:schemeClr>
                </a:solidFill>
              </a:ln>
              <a:solidFill>
                <a:schemeClr val="accent6">
                  <a:lumMod val="50000"/>
                </a:schemeClr>
              </a:solidFill>
              <a:effectLst>
                <a:glow rad="101600">
                  <a:schemeClr val="accent6">
                    <a:satMod val="175000"/>
                    <a:alpha val="40000"/>
                  </a:schemeClr>
                </a:glow>
              </a:effectLst>
              <a:latin typeface="SutonnyOMJ" pitchFamily="2" charset="0"/>
              <a:cs typeface="SutonnyOMJ" pitchFamily="2" charset="0"/>
            </a:endParaRPr>
          </a:p>
        </p:txBody>
      </p:sp>
      <p:sp>
        <p:nvSpPr>
          <p:cNvPr id="22" name="TextBox 21"/>
          <p:cNvSpPr txBox="1"/>
          <p:nvPr/>
        </p:nvSpPr>
        <p:spPr>
          <a:xfrm>
            <a:off x="1219200" y="5039380"/>
            <a:ext cx="6400800" cy="523220"/>
          </a:xfrm>
          <a:prstGeom prst="rect">
            <a:avLst/>
          </a:prstGeom>
          <a:noFill/>
        </p:spPr>
        <p:txBody>
          <a:bodyPr wrap="square" rtlCol="0">
            <a:spAutoFit/>
          </a:bodyPr>
          <a:lstStyle/>
          <a:p>
            <a:r>
              <a:rPr lang="bn-IN" sz="2800" dirty="0" smtClean="0">
                <a:ln>
                  <a:solidFill>
                    <a:schemeClr val="accent2">
                      <a:lumMod val="50000"/>
                    </a:schemeClr>
                  </a:solidFill>
                </a:ln>
                <a:solidFill>
                  <a:schemeClr val="accent6">
                    <a:lumMod val="50000"/>
                  </a:schemeClr>
                </a:solidFill>
                <a:effectLst>
                  <a:glow rad="101600">
                    <a:schemeClr val="accent6">
                      <a:satMod val="175000"/>
                      <a:alpha val="40000"/>
                    </a:schemeClr>
                  </a:glow>
                </a:effectLst>
                <a:latin typeface="SutonnyOMJ" pitchFamily="2" charset="0"/>
                <a:cs typeface="SutonnyOMJ" pitchFamily="2" charset="0"/>
              </a:rPr>
              <a:t>খড় লতা-পাতা দিয়ে মাটি ঢেকে রস সংরক্ষণ কে কি বলে?</a:t>
            </a:r>
            <a:endParaRPr lang="en-US" sz="2800" dirty="0">
              <a:ln>
                <a:solidFill>
                  <a:schemeClr val="accent2">
                    <a:lumMod val="50000"/>
                  </a:schemeClr>
                </a:solidFill>
              </a:ln>
              <a:solidFill>
                <a:schemeClr val="accent6">
                  <a:lumMod val="50000"/>
                </a:schemeClr>
              </a:solidFill>
              <a:effectLst>
                <a:glow rad="101600">
                  <a:schemeClr val="accent6">
                    <a:satMod val="175000"/>
                    <a:alpha val="40000"/>
                  </a:schemeClr>
                </a:glow>
              </a:effectLst>
              <a:latin typeface="SutonnyOMJ" pitchFamily="2" charset="0"/>
              <a:cs typeface="SutonnyOMJ" pitchFamily="2" charset="0"/>
            </a:endParaRPr>
          </a:p>
        </p:txBody>
      </p:sp>
      <p:sp>
        <p:nvSpPr>
          <p:cNvPr id="23" name="TextBox 22"/>
          <p:cNvSpPr txBox="1"/>
          <p:nvPr/>
        </p:nvSpPr>
        <p:spPr>
          <a:xfrm>
            <a:off x="1219200" y="5801380"/>
            <a:ext cx="5562600" cy="523220"/>
          </a:xfrm>
          <a:prstGeom prst="rect">
            <a:avLst/>
          </a:prstGeom>
          <a:noFill/>
        </p:spPr>
        <p:txBody>
          <a:bodyPr wrap="square" rtlCol="0">
            <a:spAutoFit/>
          </a:bodyPr>
          <a:lstStyle/>
          <a:p>
            <a:r>
              <a:rPr lang="bn-IN" sz="2800" dirty="0" smtClean="0">
                <a:ln>
                  <a:solidFill>
                    <a:schemeClr val="accent2">
                      <a:lumMod val="50000"/>
                    </a:schemeClr>
                  </a:solidFill>
                </a:ln>
                <a:solidFill>
                  <a:schemeClr val="accent6">
                    <a:lumMod val="50000"/>
                  </a:schemeClr>
                </a:solidFill>
                <a:effectLst>
                  <a:glow rad="101600">
                    <a:schemeClr val="accent6">
                      <a:satMod val="175000"/>
                      <a:alpha val="40000"/>
                    </a:schemeClr>
                  </a:glow>
                </a:effectLst>
                <a:latin typeface="SutonnyOMJ" pitchFamily="2" charset="0"/>
                <a:cs typeface="SutonnyOMJ" pitchFamily="2" charset="0"/>
              </a:rPr>
              <a:t>কি ব্যবহারে মাটির পানি ধারণ ক্ষমতা বৃদ্ধি পায়?</a:t>
            </a:r>
            <a:endParaRPr lang="en-US" sz="2800" dirty="0">
              <a:ln>
                <a:solidFill>
                  <a:schemeClr val="accent2">
                    <a:lumMod val="50000"/>
                  </a:schemeClr>
                </a:solidFill>
              </a:ln>
              <a:solidFill>
                <a:schemeClr val="accent6">
                  <a:lumMod val="50000"/>
                </a:schemeClr>
              </a:solidFill>
              <a:effectLst>
                <a:glow rad="101600">
                  <a:schemeClr val="accent6">
                    <a:satMod val="175000"/>
                    <a:alpha val="40000"/>
                  </a:schemeClr>
                </a:glow>
              </a:effectLst>
              <a:latin typeface="SutonnyOMJ" pitchFamily="2" charset="0"/>
              <a:cs typeface="SutonnyOMJ" pitchFamily="2" charset="0"/>
            </a:endParaRPr>
          </a:p>
        </p:txBody>
      </p:sp>
      <p:sp>
        <p:nvSpPr>
          <p:cNvPr id="24" name="Rounded Rectangle 23"/>
          <p:cNvSpPr/>
          <p:nvPr/>
        </p:nvSpPr>
        <p:spPr>
          <a:xfrm>
            <a:off x="7467600" y="4191000"/>
            <a:ext cx="1295400" cy="533400"/>
          </a:xfrm>
          <a:prstGeom prst="roundRect">
            <a:avLst>
              <a:gd name="adj" fmla="val 50000"/>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ln>
                  <a:solidFill>
                    <a:schemeClr val="bg1"/>
                  </a:solidFill>
                </a:ln>
                <a:effectLst>
                  <a:glow rad="101600">
                    <a:schemeClr val="accent2">
                      <a:satMod val="175000"/>
                      <a:alpha val="40000"/>
                    </a:schemeClr>
                  </a:glow>
                </a:effectLst>
                <a:latin typeface="SutonnyOMJ" pitchFamily="2" charset="0"/>
                <a:cs typeface="SutonnyOMJ" pitchFamily="2" charset="0"/>
              </a:rPr>
              <a:t>বিজয়</a:t>
            </a:r>
            <a:endParaRPr lang="en-US" sz="2400" dirty="0">
              <a:ln>
                <a:solidFill>
                  <a:schemeClr val="bg1"/>
                </a:solidFill>
              </a:ln>
              <a:effectLst>
                <a:glow rad="101600">
                  <a:schemeClr val="accent2">
                    <a:satMod val="175000"/>
                    <a:alpha val="40000"/>
                  </a:schemeClr>
                </a:glow>
              </a:effectLst>
              <a:latin typeface="SutonnyOMJ" pitchFamily="2" charset="0"/>
              <a:cs typeface="SutonnyOMJ" pitchFamily="2" charset="0"/>
            </a:endParaRPr>
          </a:p>
        </p:txBody>
      </p:sp>
      <p:sp>
        <p:nvSpPr>
          <p:cNvPr id="25" name="Rounded Rectangle 24"/>
          <p:cNvSpPr/>
          <p:nvPr/>
        </p:nvSpPr>
        <p:spPr>
          <a:xfrm>
            <a:off x="7467600" y="5029200"/>
            <a:ext cx="1295400" cy="533400"/>
          </a:xfrm>
          <a:prstGeom prst="roundRect">
            <a:avLst>
              <a:gd name="adj" fmla="val 50000"/>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000" dirty="0" smtClean="0">
                <a:ln>
                  <a:solidFill>
                    <a:schemeClr val="bg1"/>
                  </a:solidFill>
                </a:ln>
                <a:effectLst>
                  <a:glow rad="101600">
                    <a:schemeClr val="accent2">
                      <a:satMod val="175000"/>
                      <a:alpha val="40000"/>
                    </a:schemeClr>
                  </a:glow>
                </a:effectLst>
                <a:latin typeface="SutonnyOMJ" pitchFamily="2" charset="0"/>
                <a:cs typeface="SutonnyOMJ" pitchFamily="2" charset="0"/>
              </a:rPr>
              <a:t>জাবড়া প্রয়োগ</a:t>
            </a:r>
            <a:endParaRPr lang="en-US" sz="2000" dirty="0">
              <a:ln>
                <a:solidFill>
                  <a:schemeClr val="bg1"/>
                </a:solidFill>
              </a:ln>
              <a:effectLst>
                <a:glow rad="101600">
                  <a:schemeClr val="accent2">
                    <a:satMod val="175000"/>
                    <a:alpha val="40000"/>
                  </a:schemeClr>
                </a:glow>
              </a:effectLst>
              <a:latin typeface="SutonnyOMJ" pitchFamily="2" charset="0"/>
              <a:cs typeface="SutonnyOMJ" pitchFamily="2" charset="0"/>
            </a:endParaRPr>
          </a:p>
        </p:txBody>
      </p:sp>
      <p:sp>
        <p:nvSpPr>
          <p:cNvPr id="26" name="Rounded Rectangle 25"/>
          <p:cNvSpPr/>
          <p:nvPr/>
        </p:nvSpPr>
        <p:spPr>
          <a:xfrm>
            <a:off x="7467600" y="5791200"/>
            <a:ext cx="1295400" cy="533400"/>
          </a:xfrm>
          <a:prstGeom prst="roundRect">
            <a:avLst>
              <a:gd name="adj" fmla="val 50000"/>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ln>
                  <a:solidFill>
                    <a:schemeClr val="bg1"/>
                  </a:solidFill>
                </a:ln>
                <a:effectLst>
                  <a:glow rad="101600">
                    <a:schemeClr val="accent2">
                      <a:satMod val="175000"/>
                      <a:alpha val="40000"/>
                    </a:schemeClr>
                  </a:glow>
                </a:effectLst>
                <a:latin typeface="SutonnyOMJ" pitchFamily="2" charset="0"/>
                <a:cs typeface="SutonnyOMJ" pitchFamily="2" charset="0"/>
              </a:rPr>
              <a:t>জৈব সার</a:t>
            </a:r>
            <a:endParaRPr lang="en-US" sz="2400" dirty="0">
              <a:ln>
                <a:solidFill>
                  <a:schemeClr val="bg1"/>
                </a:solidFill>
              </a:ln>
              <a:effectLst>
                <a:glow rad="101600">
                  <a:schemeClr val="accent2">
                    <a:satMod val="175000"/>
                    <a:alpha val="40000"/>
                  </a:schemeClr>
                </a:glow>
              </a:effectLst>
              <a:latin typeface="SutonnyOMJ" pitchFamily="2" charset="0"/>
              <a:cs typeface="SutonnyOMJ"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ppt_x"/>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additive="base">
                                        <p:cTn id="71" dur="500" fill="hold"/>
                                        <p:tgtEl>
                                          <p:spTgt spid="10"/>
                                        </p:tgtEl>
                                        <p:attrNameLst>
                                          <p:attrName>ppt_x</p:attrName>
                                        </p:attrNameLst>
                                      </p:cBhvr>
                                      <p:tavLst>
                                        <p:tav tm="0">
                                          <p:val>
                                            <p:strVal val="#ppt_x"/>
                                          </p:val>
                                        </p:tav>
                                        <p:tav tm="100000">
                                          <p:val>
                                            <p:strVal val="#ppt_x"/>
                                          </p:val>
                                        </p:tav>
                                      </p:tavLst>
                                    </p:anim>
                                    <p:anim calcmode="lin" valueType="num">
                                      <p:cBhvr additive="base">
                                        <p:cTn id="72" dur="500" fill="hold"/>
                                        <p:tgtEl>
                                          <p:spTgt spid="1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fill="hold"/>
                                        <p:tgtEl>
                                          <p:spTgt spid="21"/>
                                        </p:tgtEl>
                                        <p:attrNameLst>
                                          <p:attrName>ppt_x</p:attrName>
                                        </p:attrNameLst>
                                      </p:cBhvr>
                                      <p:tavLst>
                                        <p:tav tm="0">
                                          <p:val>
                                            <p:strVal val="#ppt_x"/>
                                          </p:val>
                                        </p:tav>
                                        <p:tav tm="100000">
                                          <p:val>
                                            <p:strVal val="#ppt_x"/>
                                          </p:val>
                                        </p:tav>
                                      </p:tavLst>
                                    </p:anim>
                                    <p:anim calcmode="lin" valueType="num">
                                      <p:cBhvr additive="base">
                                        <p:cTn id="7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500" fill="hold"/>
                                        <p:tgtEl>
                                          <p:spTgt spid="24"/>
                                        </p:tgtEl>
                                        <p:attrNameLst>
                                          <p:attrName>ppt_x</p:attrName>
                                        </p:attrNameLst>
                                      </p:cBhvr>
                                      <p:tavLst>
                                        <p:tav tm="0">
                                          <p:val>
                                            <p:strVal val="#ppt_x"/>
                                          </p:val>
                                        </p:tav>
                                        <p:tav tm="100000">
                                          <p:val>
                                            <p:strVal val="#ppt_x"/>
                                          </p:val>
                                        </p:tav>
                                      </p:tavLst>
                                    </p:anim>
                                    <p:anim calcmode="lin" valueType="num">
                                      <p:cBhvr additive="base">
                                        <p:cTn id="8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1"/>
                                        </p:tgtEl>
                                        <p:attrNameLst>
                                          <p:attrName>style.visibility</p:attrName>
                                        </p:attrNameLst>
                                      </p:cBhvr>
                                      <p:to>
                                        <p:strVal val="visible"/>
                                      </p:to>
                                    </p:set>
                                    <p:anim calcmode="lin" valueType="num">
                                      <p:cBhvr additive="base">
                                        <p:cTn id="87" dur="500" fill="hold"/>
                                        <p:tgtEl>
                                          <p:spTgt spid="11"/>
                                        </p:tgtEl>
                                        <p:attrNameLst>
                                          <p:attrName>ppt_x</p:attrName>
                                        </p:attrNameLst>
                                      </p:cBhvr>
                                      <p:tavLst>
                                        <p:tav tm="0">
                                          <p:val>
                                            <p:strVal val="#ppt_x"/>
                                          </p:val>
                                        </p:tav>
                                        <p:tav tm="100000">
                                          <p:val>
                                            <p:strVal val="#ppt_x"/>
                                          </p:val>
                                        </p:tav>
                                      </p:tavLst>
                                    </p:anim>
                                    <p:anim calcmode="lin" valueType="num">
                                      <p:cBhvr additive="base">
                                        <p:cTn id="88" dur="500" fill="hold"/>
                                        <p:tgtEl>
                                          <p:spTgt spid="1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additive="base">
                                        <p:cTn id="91" dur="500" fill="hold"/>
                                        <p:tgtEl>
                                          <p:spTgt spid="22"/>
                                        </p:tgtEl>
                                        <p:attrNameLst>
                                          <p:attrName>ppt_x</p:attrName>
                                        </p:attrNameLst>
                                      </p:cBhvr>
                                      <p:tavLst>
                                        <p:tav tm="0">
                                          <p:val>
                                            <p:strVal val="#ppt_x"/>
                                          </p:val>
                                        </p:tav>
                                        <p:tav tm="100000">
                                          <p:val>
                                            <p:strVal val="#ppt_x"/>
                                          </p:val>
                                        </p:tav>
                                      </p:tavLst>
                                    </p:anim>
                                    <p:anim calcmode="lin" valueType="num">
                                      <p:cBhvr additive="base">
                                        <p:cTn id="9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additive="base">
                                        <p:cTn id="97" dur="500" fill="hold"/>
                                        <p:tgtEl>
                                          <p:spTgt spid="25"/>
                                        </p:tgtEl>
                                        <p:attrNameLst>
                                          <p:attrName>ppt_x</p:attrName>
                                        </p:attrNameLst>
                                      </p:cBhvr>
                                      <p:tavLst>
                                        <p:tav tm="0">
                                          <p:val>
                                            <p:strVal val="#ppt_x"/>
                                          </p:val>
                                        </p:tav>
                                        <p:tav tm="100000">
                                          <p:val>
                                            <p:strVal val="#ppt_x"/>
                                          </p:val>
                                        </p:tav>
                                      </p:tavLst>
                                    </p:anim>
                                    <p:anim calcmode="lin" valueType="num">
                                      <p:cBhvr additive="base">
                                        <p:cTn id="9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12"/>
                                        </p:tgtEl>
                                        <p:attrNameLst>
                                          <p:attrName>style.visibility</p:attrName>
                                        </p:attrNameLst>
                                      </p:cBhvr>
                                      <p:to>
                                        <p:strVal val="visible"/>
                                      </p:to>
                                    </p:set>
                                    <p:anim calcmode="lin" valueType="num">
                                      <p:cBhvr additive="base">
                                        <p:cTn id="103" dur="500" fill="hold"/>
                                        <p:tgtEl>
                                          <p:spTgt spid="12"/>
                                        </p:tgtEl>
                                        <p:attrNameLst>
                                          <p:attrName>ppt_x</p:attrName>
                                        </p:attrNameLst>
                                      </p:cBhvr>
                                      <p:tavLst>
                                        <p:tav tm="0">
                                          <p:val>
                                            <p:strVal val="#ppt_x"/>
                                          </p:val>
                                        </p:tav>
                                        <p:tav tm="100000">
                                          <p:val>
                                            <p:strVal val="#ppt_x"/>
                                          </p:val>
                                        </p:tav>
                                      </p:tavLst>
                                    </p:anim>
                                    <p:anim calcmode="lin" valueType="num">
                                      <p:cBhvr additive="base">
                                        <p:cTn id="104" dur="500" fill="hold"/>
                                        <p:tgtEl>
                                          <p:spTgt spid="12"/>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additive="base">
                                        <p:cTn id="107" dur="500" fill="hold"/>
                                        <p:tgtEl>
                                          <p:spTgt spid="23"/>
                                        </p:tgtEl>
                                        <p:attrNameLst>
                                          <p:attrName>ppt_x</p:attrName>
                                        </p:attrNameLst>
                                      </p:cBhvr>
                                      <p:tavLst>
                                        <p:tav tm="0">
                                          <p:val>
                                            <p:strVal val="#ppt_x"/>
                                          </p:val>
                                        </p:tav>
                                        <p:tav tm="100000">
                                          <p:val>
                                            <p:strVal val="#ppt_x"/>
                                          </p:val>
                                        </p:tav>
                                      </p:tavLst>
                                    </p:anim>
                                    <p:anim calcmode="lin" valueType="num">
                                      <p:cBhvr additive="base">
                                        <p:cTn id="10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26"/>
                                        </p:tgtEl>
                                        <p:attrNameLst>
                                          <p:attrName>style.visibility</p:attrName>
                                        </p:attrNameLst>
                                      </p:cBhvr>
                                      <p:to>
                                        <p:strVal val="visible"/>
                                      </p:to>
                                    </p:set>
                                    <p:anim calcmode="lin" valueType="num">
                                      <p:cBhvr additive="base">
                                        <p:cTn id="113" dur="500" fill="hold"/>
                                        <p:tgtEl>
                                          <p:spTgt spid="26"/>
                                        </p:tgtEl>
                                        <p:attrNameLst>
                                          <p:attrName>ppt_x</p:attrName>
                                        </p:attrNameLst>
                                      </p:cBhvr>
                                      <p:tavLst>
                                        <p:tav tm="0">
                                          <p:val>
                                            <p:strVal val="#ppt_x"/>
                                          </p:val>
                                        </p:tav>
                                        <p:tav tm="100000">
                                          <p:val>
                                            <p:strVal val="#ppt_x"/>
                                          </p:val>
                                        </p:tav>
                                      </p:tavLst>
                                    </p:anim>
                                    <p:anim calcmode="lin" valueType="num">
                                      <p:cBhvr additive="base">
                                        <p:cTn id="1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p:bldP spid="16" grpId="0"/>
      <p:bldP spid="17" grpId="0"/>
      <p:bldP spid="18" grpId="0" animBg="1"/>
      <p:bldP spid="19" grpId="0" animBg="1"/>
      <p:bldP spid="20" grpId="0" animBg="1"/>
      <p:bldP spid="21" grpId="0"/>
      <p:bldP spid="22" grpId="0"/>
      <p:bldP spid="23" grpId="0"/>
      <p:bldP spid="24" grpId="0" animBg="1"/>
      <p:bldP spid="25"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76200"/>
            <a:ext cx="8991600" cy="6705600"/>
            <a:chOff x="76200" y="76200"/>
            <a:chExt cx="8991600" cy="6705600"/>
          </a:xfrm>
        </p:grpSpPr>
        <p:sp>
          <p:nvSpPr>
            <p:cNvPr id="3" name="Rectangle 2"/>
            <p:cNvSpPr/>
            <p:nvPr/>
          </p:nvSpPr>
          <p:spPr>
            <a:xfrm>
              <a:off x="76200" y="76200"/>
              <a:ext cx="8991600" cy="6705600"/>
            </a:xfrm>
            <a:prstGeom prst="rect">
              <a:avLst/>
            </a:prstGeom>
            <a:noFill/>
            <a:ln w="114300">
              <a:solidFill>
                <a:srgbClr val="C00000"/>
              </a:solidFill>
            </a:ln>
            <a:effectLst>
              <a:glow rad="139700">
                <a:schemeClr val="accent2">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28600" y="228600"/>
              <a:ext cx="8686800" cy="6400800"/>
            </a:xfrm>
            <a:prstGeom prst="roundRect">
              <a:avLst>
                <a:gd name="adj" fmla="val 4359"/>
              </a:avLst>
            </a:prstGeom>
            <a:noFill/>
            <a:ln w="38100">
              <a:solidFill>
                <a:schemeClr val="tx1"/>
              </a:solidFill>
              <a:prstDash val="dashDot"/>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2971800" y="533401"/>
            <a:ext cx="2971800" cy="990599"/>
          </a:xfrm>
          <a:prstGeom prst="rect">
            <a:avLst/>
          </a:prstGeom>
          <a:noFill/>
        </p:spPr>
        <p:txBody>
          <a:bodyPr wrap="square" rtlCol="0">
            <a:prstTxWarp prst="textStop">
              <a:avLst/>
            </a:prstTxWarp>
            <a:spAutoFit/>
          </a:bodyPr>
          <a:lstStyle/>
          <a:p>
            <a:r>
              <a:rPr lang="bn-IN" sz="4400" dirty="0" smtClean="0">
                <a:ln>
                  <a:solidFill>
                    <a:schemeClr val="tx1"/>
                  </a:solidFill>
                </a:ln>
                <a:effectLst>
                  <a:glow rad="101600">
                    <a:schemeClr val="accent1">
                      <a:satMod val="175000"/>
                      <a:alpha val="40000"/>
                    </a:schemeClr>
                  </a:glow>
                </a:effectLst>
                <a:latin typeface="SutonnyOMJ" pitchFamily="2" charset="0"/>
                <a:cs typeface="SutonnyOMJ" pitchFamily="2" charset="0"/>
              </a:rPr>
              <a:t> বাড়ীর কাজ</a:t>
            </a:r>
            <a:endParaRPr lang="en-US" sz="4400" dirty="0">
              <a:ln>
                <a:solidFill>
                  <a:schemeClr val="tx1"/>
                </a:solidFill>
              </a:ln>
              <a:effectLst>
                <a:glow rad="101600">
                  <a:schemeClr val="accent1">
                    <a:satMod val="175000"/>
                    <a:alpha val="40000"/>
                  </a:schemeClr>
                </a:glow>
              </a:effectLst>
              <a:latin typeface="SutonnyOMJ" pitchFamily="2" charset="0"/>
              <a:cs typeface="SutonnyOMJ" pitchFamily="2" charset="0"/>
            </a:endParaRPr>
          </a:p>
        </p:txBody>
      </p:sp>
      <p:pic>
        <p:nvPicPr>
          <p:cNvPr id="6" name="Picture 5" descr="after-css.png"/>
          <p:cNvPicPr>
            <a:picLocks noChangeAspect="1"/>
          </p:cNvPicPr>
          <p:nvPr/>
        </p:nvPicPr>
        <p:blipFill>
          <a:blip r:embed="rId2"/>
          <a:srcRect l="3119" t="1556" r="3119" b="6245"/>
          <a:stretch>
            <a:fillRect/>
          </a:stretch>
        </p:blipFill>
        <p:spPr>
          <a:xfrm>
            <a:off x="2590800" y="1586230"/>
            <a:ext cx="3733800" cy="3671570"/>
          </a:xfrm>
          <a:prstGeom prst="rect">
            <a:avLst/>
          </a:prstGeom>
        </p:spPr>
      </p:pic>
      <p:sp>
        <p:nvSpPr>
          <p:cNvPr id="7" name="TextBox 6"/>
          <p:cNvSpPr txBox="1"/>
          <p:nvPr/>
        </p:nvSpPr>
        <p:spPr>
          <a:xfrm>
            <a:off x="1447800" y="5562600"/>
            <a:ext cx="6400800" cy="584775"/>
          </a:xfrm>
          <a:prstGeom prst="rect">
            <a:avLst/>
          </a:prstGeom>
          <a:noFill/>
        </p:spPr>
        <p:txBody>
          <a:bodyPr wrap="square" rtlCol="0">
            <a:spAutoFit/>
          </a:bodyPr>
          <a:lstStyle/>
          <a:p>
            <a:r>
              <a:rPr lang="bn-IN" sz="3200" dirty="0" smtClean="0">
                <a:ln>
                  <a:solidFill>
                    <a:srgbClr val="002060"/>
                  </a:solidFill>
                </a:ln>
                <a:latin typeface="SutonnyOMJ" pitchFamily="2" charset="0"/>
                <a:cs typeface="SutonnyOMJ" pitchFamily="2" charset="0"/>
              </a:rPr>
              <a:t>খরা অবস্থায় ফসল উৎপাদন কৌশলের গুরুত্ব লিখ।</a:t>
            </a:r>
            <a:endParaRPr lang="en-US" sz="3200" dirty="0">
              <a:ln>
                <a:solidFill>
                  <a:srgbClr val="002060"/>
                </a:solidFill>
              </a:ln>
              <a:latin typeface="SutonnyOMJ" pitchFamily="2" charset="0"/>
              <a:cs typeface="SutonnyOMJ"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
                                        </p:tgtEl>
                                        <p:attrNameLst>
                                          <p:attrName>ppt_y</p:attrName>
                                        </p:attrNameLst>
                                      </p:cBhvr>
                                      <p:tavLst>
                                        <p:tav tm="0">
                                          <p:val>
                                            <p:strVal val="#ppt_y"/>
                                          </p:val>
                                        </p:tav>
                                        <p:tav tm="100000">
                                          <p:val>
                                            <p:strVal val="#ppt_y"/>
                                          </p:val>
                                        </p:tav>
                                      </p:tavLst>
                                    </p:anim>
                                    <p:anim calcmode="lin" valueType="num">
                                      <p:cBhvr>
                                        <p:cTn id="18"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76200"/>
            <a:ext cx="8991600" cy="6705600"/>
            <a:chOff x="76200" y="76200"/>
            <a:chExt cx="8991600" cy="6705600"/>
          </a:xfrm>
        </p:grpSpPr>
        <p:sp>
          <p:nvSpPr>
            <p:cNvPr id="3" name="Rectangle 2"/>
            <p:cNvSpPr/>
            <p:nvPr/>
          </p:nvSpPr>
          <p:spPr>
            <a:xfrm>
              <a:off x="76200" y="76200"/>
              <a:ext cx="8991600" cy="6705600"/>
            </a:xfrm>
            <a:prstGeom prst="rect">
              <a:avLst/>
            </a:prstGeom>
            <a:noFill/>
            <a:ln w="114300">
              <a:solidFill>
                <a:srgbClr val="C00000"/>
              </a:solidFill>
            </a:ln>
            <a:effectLst>
              <a:glow rad="139700">
                <a:schemeClr val="accent2">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28600" y="228600"/>
              <a:ext cx="8686800" cy="6400800"/>
            </a:xfrm>
            <a:prstGeom prst="roundRect">
              <a:avLst>
                <a:gd name="adj" fmla="val 4359"/>
              </a:avLst>
            </a:prstGeom>
            <a:noFill/>
            <a:ln w="38100">
              <a:solidFill>
                <a:schemeClr val="tx1"/>
              </a:solidFill>
              <a:prstDash val="dashDot"/>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4724400" y="5867400"/>
            <a:ext cx="3657600" cy="685800"/>
          </a:xfrm>
          <a:prstGeom prst="rect">
            <a:avLst/>
          </a:prstGeom>
          <a:noFill/>
        </p:spPr>
        <p:txBody>
          <a:bodyPr wrap="square" rtlCol="0">
            <a:prstTxWarp prst="textPlain">
              <a:avLst/>
            </a:prstTxWarp>
            <a:spAutoFit/>
          </a:bodyPr>
          <a:lstStyle/>
          <a:p>
            <a:r>
              <a:rPr lang="bn-IN" sz="3600" dirty="0" smtClean="0">
                <a:ln>
                  <a:solidFill>
                    <a:srgbClr val="FF0000"/>
                  </a:solidFill>
                </a:ln>
                <a:effectLst>
                  <a:glow rad="228600">
                    <a:schemeClr val="accent6">
                      <a:satMod val="175000"/>
                      <a:alpha val="40000"/>
                    </a:schemeClr>
                  </a:glow>
                </a:effectLst>
                <a:latin typeface="SutonnyOMJ" pitchFamily="2" charset="0"/>
                <a:cs typeface="SutonnyOMJ" pitchFamily="2" charset="0"/>
              </a:rPr>
              <a:t>শুভ বিদায় বন্ধুগণ</a:t>
            </a:r>
            <a:endParaRPr lang="en-US" sz="3600" dirty="0">
              <a:ln>
                <a:solidFill>
                  <a:srgbClr val="FF0000"/>
                </a:solidFill>
              </a:ln>
              <a:effectLst>
                <a:glow rad="228600">
                  <a:schemeClr val="accent6">
                    <a:satMod val="175000"/>
                    <a:alpha val="40000"/>
                  </a:schemeClr>
                </a:glow>
              </a:effectLst>
              <a:latin typeface="SutonnyOMJ" pitchFamily="2" charset="0"/>
              <a:cs typeface="SutonnyOMJ" pitchFamily="2" charset="0"/>
            </a:endParaRPr>
          </a:p>
        </p:txBody>
      </p:sp>
      <p:sp>
        <p:nvSpPr>
          <p:cNvPr id="6" name="TextBox 5"/>
          <p:cNvSpPr txBox="1"/>
          <p:nvPr/>
        </p:nvSpPr>
        <p:spPr>
          <a:xfrm>
            <a:off x="2057400" y="381000"/>
            <a:ext cx="4572000" cy="761999"/>
          </a:xfrm>
          <a:prstGeom prst="rect">
            <a:avLst/>
          </a:prstGeom>
          <a:noFill/>
        </p:spPr>
        <p:txBody>
          <a:bodyPr wrap="square" rtlCol="0">
            <a:prstTxWarp prst="textPlain">
              <a:avLst/>
            </a:prstTxWarp>
            <a:spAutoFit/>
          </a:bodyPr>
          <a:lstStyle/>
          <a:p>
            <a:r>
              <a:rPr lang="bn-IN" sz="3200" dirty="0" smtClean="0">
                <a:ln>
                  <a:solidFill>
                    <a:sysClr val="windowText" lastClr="000000"/>
                  </a:solidFill>
                </a:ln>
                <a:effectLst>
                  <a:glow rad="63500">
                    <a:schemeClr val="accent2">
                      <a:satMod val="175000"/>
                      <a:alpha val="40000"/>
                    </a:schemeClr>
                  </a:glow>
                </a:effectLst>
                <a:latin typeface="SutonnyOMJ" pitchFamily="2" charset="0"/>
                <a:cs typeface="SutonnyOMJ" pitchFamily="2" charset="0"/>
              </a:rPr>
              <a:t>ধন্যবাদ</a:t>
            </a:r>
            <a:endParaRPr lang="en-US" sz="3200" dirty="0">
              <a:ln>
                <a:solidFill>
                  <a:sysClr val="windowText" lastClr="000000"/>
                </a:solidFill>
              </a:ln>
              <a:effectLst>
                <a:glow rad="63500">
                  <a:schemeClr val="accent2">
                    <a:satMod val="175000"/>
                    <a:alpha val="40000"/>
                  </a:schemeClr>
                </a:glow>
              </a:effectLst>
              <a:latin typeface="SutonnyOMJ" pitchFamily="2" charset="0"/>
              <a:cs typeface="SutonnyOMJ" pitchFamily="2" charset="0"/>
            </a:endParaRPr>
          </a:p>
        </p:txBody>
      </p:sp>
      <p:pic>
        <p:nvPicPr>
          <p:cNvPr id="7" name="Picture 6" descr="AG-BRIGTER.jpg"/>
          <p:cNvPicPr>
            <a:picLocks noChangeAspect="1"/>
          </p:cNvPicPr>
          <p:nvPr/>
        </p:nvPicPr>
        <p:blipFill>
          <a:blip r:embed="rId2"/>
          <a:stretch>
            <a:fillRect/>
          </a:stretch>
        </p:blipFill>
        <p:spPr>
          <a:xfrm>
            <a:off x="571500" y="1371600"/>
            <a:ext cx="7734300" cy="44196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76200"/>
            <a:ext cx="8991600" cy="6705600"/>
            <a:chOff x="76200" y="76200"/>
            <a:chExt cx="8991600" cy="6705600"/>
          </a:xfrm>
        </p:grpSpPr>
        <p:sp>
          <p:nvSpPr>
            <p:cNvPr id="3" name="Rectangle 2"/>
            <p:cNvSpPr/>
            <p:nvPr/>
          </p:nvSpPr>
          <p:spPr>
            <a:xfrm>
              <a:off x="76200" y="76200"/>
              <a:ext cx="8991600" cy="6705600"/>
            </a:xfrm>
            <a:prstGeom prst="rect">
              <a:avLst/>
            </a:prstGeom>
            <a:noFill/>
            <a:ln w="114300">
              <a:solidFill>
                <a:srgbClr val="C00000"/>
              </a:solidFill>
            </a:ln>
            <a:effectLst>
              <a:glow rad="139700">
                <a:schemeClr val="accent2">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28600" y="228600"/>
              <a:ext cx="8686800" cy="6400800"/>
            </a:xfrm>
            <a:prstGeom prst="roundRect">
              <a:avLst>
                <a:gd name="adj" fmla="val 4359"/>
              </a:avLst>
            </a:prstGeom>
            <a:noFill/>
            <a:ln w="38100">
              <a:solidFill>
                <a:schemeClr val="tx1"/>
              </a:solidFill>
              <a:prstDash val="dashDot"/>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news_242980_1.jpg"/>
          <p:cNvPicPr>
            <a:picLocks noChangeAspect="1"/>
          </p:cNvPicPr>
          <p:nvPr/>
        </p:nvPicPr>
        <p:blipFill>
          <a:blip r:embed="rId2"/>
          <a:srcRect l="37000" t="14444" r="53000" b="25111"/>
          <a:stretch>
            <a:fillRect/>
          </a:stretch>
        </p:blipFill>
        <p:spPr>
          <a:xfrm>
            <a:off x="4182319" y="533400"/>
            <a:ext cx="694481" cy="4511044"/>
          </a:xfrm>
          <a:prstGeom prst="rect">
            <a:avLst/>
          </a:prstGeom>
        </p:spPr>
      </p:pic>
      <p:pic>
        <p:nvPicPr>
          <p:cNvPr id="6" name="Picture 5" descr="20180125_133650.jpg"/>
          <p:cNvPicPr>
            <a:picLocks noChangeAspect="1"/>
          </p:cNvPicPr>
          <p:nvPr/>
        </p:nvPicPr>
        <p:blipFill>
          <a:blip r:embed="rId3" cstate="print"/>
          <a:stretch>
            <a:fillRect/>
          </a:stretch>
        </p:blipFill>
        <p:spPr>
          <a:xfrm>
            <a:off x="685800" y="533400"/>
            <a:ext cx="2232362" cy="228600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7" name="Picture 6" descr="Screenshot_20200114_163424.jpg"/>
          <p:cNvPicPr>
            <a:picLocks noChangeAspect="1"/>
          </p:cNvPicPr>
          <p:nvPr/>
        </p:nvPicPr>
        <p:blipFill>
          <a:blip r:embed="rId4"/>
          <a:stretch>
            <a:fillRect/>
          </a:stretch>
        </p:blipFill>
        <p:spPr>
          <a:xfrm>
            <a:off x="6248400" y="533400"/>
            <a:ext cx="2136140" cy="228600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363415" y="3989962"/>
            <a:ext cx="3751385" cy="2029838"/>
          </a:xfrm>
          <a:prstGeom prst="rect">
            <a:avLst/>
          </a:prstGeom>
          <a:noFill/>
          <a:ln w="28575">
            <a:solidFill>
              <a:schemeClr val="accent6">
                <a:lumMod val="75000"/>
              </a:schemeClr>
            </a:solidFill>
          </a:ln>
        </p:spPr>
        <p:txBody>
          <a:bodyPr wrap="square" rtlCol="0">
            <a:prstTxWarp prst="textPlain">
              <a:avLst/>
            </a:prstTxWarp>
            <a:spAutoFit/>
          </a:bodyPr>
          <a:lstStyle/>
          <a:p>
            <a:r>
              <a:rPr lang="bn-IN" sz="3200" dirty="0" smtClean="0">
                <a:ln>
                  <a:solidFill>
                    <a:srgbClr val="C00000"/>
                  </a:solidFill>
                </a:ln>
                <a:solidFill>
                  <a:srgbClr val="C00000"/>
                </a:solidFill>
                <a:effectLst>
                  <a:glow rad="101600">
                    <a:schemeClr val="accent4">
                      <a:satMod val="175000"/>
                      <a:alpha val="40000"/>
                    </a:schemeClr>
                  </a:glow>
                </a:effectLst>
                <a:latin typeface="SutonnyOMJ" pitchFamily="2" charset="0"/>
                <a:cs typeface="SutonnyOMJ" pitchFamily="2" charset="0"/>
              </a:rPr>
              <a:t>তন্ময় কুমার মণ্ডল</a:t>
            </a:r>
          </a:p>
          <a:p>
            <a:r>
              <a:rPr lang="bn-IN" sz="2800" dirty="0" smtClean="0">
                <a:effectLst>
                  <a:glow rad="101600">
                    <a:schemeClr val="accent4">
                      <a:satMod val="175000"/>
                      <a:alpha val="40000"/>
                    </a:schemeClr>
                  </a:glow>
                </a:effectLst>
                <a:latin typeface="SutonnyOMJ" pitchFamily="2" charset="0"/>
                <a:cs typeface="SutonnyOMJ" pitchFamily="2" charset="0"/>
              </a:rPr>
              <a:t>সহকারী শিক্ষক (কৃষি)</a:t>
            </a:r>
          </a:p>
          <a:p>
            <a:r>
              <a:rPr lang="bn-IN" sz="2400" dirty="0" smtClean="0">
                <a:effectLst>
                  <a:glow rad="101600">
                    <a:schemeClr val="accent4">
                      <a:satMod val="175000"/>
                      <a:alpha val="40000"/>
                    </a:schemeClr>
                  </a:glow>
                </a:effectLst>
                <a:latin typeface="SutonnyOMJ" pitchFamily="2" charset="0"/>
                <a:cs typeface="SutonnyOMJ" pitchFamily="2" charset="0"/>
              </a:rPr>
              <a:t>বিদ্যানন্দী হোসেনপুর দাখিল মাদ্রাসা।</a:t>
            </a:r>
          </a:p>
          <a:p>
            <a:r>
              <a:rPr lang="bn-IN" sz="2800" dirty="0" smtClean="0">
                <a:effectLst>
                  <a:glow rad="101600">
                    <a:schemeClr val="accent4">
                      <a:satMod val="175000"/>
                      <a:alpha val="40000"/>
                    </a:schemeClr>
                  </a:glow>
                </a:effectLst>
                <a:latin typeface="SutonnyOMJ" pitchFamily="2" charset="0"/>
                <a:cs typeface="SutonnyOMJ" pitchFamily="2" charset="0"/>
              </a:rPr>
              <a:t>রাজৈর, মাদারীপুর।</a:t>
            </a:r>
            <a:endParaRPr lang="en-US" sz="2800" dirty="0">
              <a:effectLst>
                <a:glow rad="101600">
                  <a:schemeClr val="accent4">
                    <a:satMod val="175000"/>
                    <a:alpha val="40000"/>
                  </a:schemeClr>
                </a:glow>
              </a:effectLst>
              <a:latin typeface="SutonnyOMJ" pitchFamily="2" charset="0"/>
              <a:cs typeface="SutonnyOMJ" pitchFamily="2" charset="0"/>
            </a:endParaRPr>
          </a:p>
        </p:txBody>
      </p:sp>
      <p:sp>
        <p:nvSpPr>
          <p:cNvPr id="9" name="TextBox 8"/>
          <p:cNvSpPr txBox="1"/>
          <p:nvPr/>
        </p:nvSpPr>
        <p:spPr>
          <a:xfrm>
            <a:off x="4953000" y="3989963"/>
            <a:ext cx="3733800" cy="2029837"/>
          </a:xfrm>
          <a:prstGeom prst="rect">
            <a:avLst/>
          </a:prstGeom>
          <a:noFill/>
          <a:ln w="28575">
            <a:solidFill>
              <a:schemeClr val="accent6">
                <a:lumMod val="75000"/>
              </a:schemeClr>
            </a:solidFill>
          </a:ln>
        </p:spPr>
        <p:txBody>
          <a:bodyPr wrap="square" rtlCol="0">
            <a:prstTxWarp prst="textPlain">
              <a:avLst/>
            </a:prstTxWarp>
            <a:spAutoFit/>
          </a:bodyPr>
          <a:lstStyle/>
          <a:p>
            <a:r>
              <a:rPr lang="bn-IN" sz="3200" dirty="0" smtClean="0">
                <a:ln>
                  <a:solidFill>
                    <a:srgbClr val="C00000"/>
                  </a:solidFill>
                </a:ln>
                <a:solidFill>
                  <a:srgbClr val="C00000"/>
                </a:solidFill>
                <a:effectLst>
                  <a:glow rad="101600">
                    <a:schemeClr val="accent4">
                      <a:satMod val="175000"/>
                      <a:alpha val="40000"/>
                    </a:schemeClr>
                  </a:glow>
                </a:effectLst>
                <a:latin typeface="SutonnyOMJ" pitchFamily="2" charset="0"/>
                <a:cs typeface="SutonnyOMJ" pitchFamily="2" charset="0"/>
              </a:rPr>
              <a:t>অষ্টম শ্রেণি</a:t>
            </a:r>
          </a:p>
          <a:p>
            <a:r>
              <a:rPr lang="bn-IN" sz="2800" dirty="0" smtClean="0">
                <a:effectLst>
                  <a:glow rad="101600">
                    <a:schemeClr val="accent4">
                      <a:satMod val="175000"/>
                      <a:alpha val="40000"/>
                    </a:schemeClr>
                  </a:glow>
                </a:effectLst>
                <a:latin typeface="SutonnyOMJ" pitchFamily="2" charset="0"/>
                <a:cs typeface="SutonnyOMJ" pitchFamily="2" charset="0"/>
              </a:rPr>
              <a:t>কৃষি শিক্ষা</a:t>
            </a:r>
          </a:p>
          <a:p>
            <a:r>
              <a:rPr lang="bn-IN" sz="2800" dirty="0" smtClean="0">
                <a:effectLst>
                  <a:glow rad="101600">
                    <a:schemeClr val="accent4">
                      <a:satMod val="175000"/>
                      <a:alpha val="40000"/>
                    </a:schemeClr>
                  </a:glow>
                </a:effectLst>
                <a:latin typeface="SutonnyOMJ" pitchFamily="2" charset="0"/>
                <a:cs typeface="SutonnyOMJ" pitchFamily="2" charset="0"/>
              </a:rPr>
              <a:t>৪র্থ অধ্যায় (কৃষি ও জলবায়ু)</a:t>
            </a:r>
          </a:p>
          <a:p>
            <a:r>
              <a:rPr lang="bn-IN" sz="2800" dirty="0" smtClean="0">
                <a:effectLst>
                  <a:glow rad="101600">
                    <a:schemeClr val="accent4">
                      <a:satMod val="175000"/>
                      <a:alpha val="40000"/>
                    </a:schemeClr>
                  </a:glow>
                </a:effectLst>
                <a:latin typeface="SutonnyOMJ" pitchFamily="2" charset="0"/>
                <a:cs typeface="SutonnyOMJ" pitchFamily="2" charset="0"/>
              </a:rPr>
              <a:t>১ম পর্ব- পাঠ: ১ ও ২</a:t>
            </a:r>
          </a:p>
          <a:p>
            <a:r>
              <a:rPr lang="bn-IN" sz="2800" dirty="0" smtClean="0">
                <a:effectLst>
                  <a:glow rad="101600">
                    <a:schemeClr val="accent4">
                      <a:satMod val="175000"/>
                      <a:alpha val="40000"/>
                    </a:schemeClr>
                  </a:glow>
                </a:effectLst>
                <a:latin typeface="SutonnyOMJ" pitchFamily="2" charset="0"/>
                <a:cs typeface="SutonnyOMJ" pitchFamily="2" charset="0"/>
              </a:rPr>
              <a:t>সময়ঃ ৪০ মিনিট</a:t>
            </a:r>
            <a:endParaRPr lang="en-US" sz="2800" dirty="0">
              <a:effectLst>
                <a:glow rad="101600">
                  <a:schemeClr val="accent4">
                    <a:satMod val="175000"/>
                    <a:alpha val="40000"/>
                  </a:schemeClr>
                </a:glow>
              </a:effectLst>
              <a:latin typeface="SutonnyOMJ" pitchFamily="2" charset="0"/>
              <a:cs typeface="SutonnyOMJ"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528" fill="hold" grpId="0" nodeType="clickEffect">
                                  <p:stCondLst>
                                    <p:cond delay="0"/>
                                  </p:stCondLst>
                                  <p:iterate type="lt">
                                    <p:tmPct val="10000"/>
                                  </p:iterate>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ppt_x</p:attrName>
                                        </p:attrNameLst>
                                      </p:cBhvr>
                                      <p:tavLst>
                                        <p:tav tm="0">
                                          <p:val>
                                            <p:fltVal val="0.5"/>
                                          </p:val>
                                        </p:tav>
                                        <p:tav tm="100000">
                                          <p:val>
                                            <p:strVal val="#ppt_x"/>
                                          </p:val>
                                        </p:tav>
                                      </p:tavLst>
                                    </p:anim>
                                    <p:anim calcmode="lin" valueType="num">
                                      <p:cBhvr>
                                        <p:cTn id="21" dur="1000" fill="hold"/>
                                        <p:tgtEl>
                                          <p:spTgt spid="8"/>
                                        </p:tgtEl>
                                        <p:attrNameLst>
                                          <p:attrName>ppt_y</p:attrName>
                                        </p:attrNameLst>
                                      </p:cBhvr>
                                      <p:tavLst>
                                        <p:tav tm="0">
                                          <p:val>
                                            <p:fltVal val="0.5"/>
                                          </p:val>
                                        </p:tav>
                                        <p:tav tm="100000">
                                          <p:val>
                                            <p:strVal val="#ppt_y"/>
                                          </p:val>
                                        </p:tav>
                                      </p:tavLst>
                                    </p:anim>
                                  </p:childTnLst>
                                </p:cTn>
                              </p:par>
                            </p:childTnLst>
                          </p:cTn>
                        </p:par>
                        <p:par>
                          <p:cTn id="22" fill="hold">
                            <p:stCondLst>
                              <p:cond delay="9100"/>
                            </p:stCondLst>
                            <p:childTnLst>
                              <p:par>
                                <p:cTn id="23" presetID="23" presetClass="entr" presetSubtype="528" fill="hold" grpId="0" nodeType="afterEffect">
                                  <p:stCondLst>
                                    <p:cond delay="0"/>
                                  </p:stCondLst>
                                  <p:iterate type="lt">
                                    <p:tmPct val="10000"/>
                                  </p:iterate>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ppt_x</p:attrName>
                                        </p:attrNameLst>
                                      </p:cBhvr>
                                      <p:tavLst>
                                        <p:tav tm="0">
                                          <p:val>
                                            <p:fltVal val="0.5"/>
                                          </p:val>
                                        </p:tav>
                                        <p:tav tm="100000">
                                          <p:val>
                                            <p:strVal val="#ppt_x"/>
                                          </p:val>
                                        </p:tav>
                                      </p:tavLst>
                                    </p:anim>
                                    <p:anim calcmode="lin" valueType="num">
                                      <p:cBhvr>
                                        <p:cTn id="28" dur="10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76200"/>
            <a:ext cx="8991600" cy="6705600"/>
            <a:chOff x="76200" y="76200"/>
            <a:chExt cx="8991600" cy="6705600"/>
          </a:xfrm>
        </p:grpSpPr>
        <p:sp>
          <p:nvSpPr>
            <p:cNvPr id="3" name="Rectangle 2"/>
            <p:cNvSpPr/>
            <p:nvPr/>
          </p:nvSpPr>
          <p:spPr>
            <a:xfrm>
              <a:off x="76200" y="76200"/>
              <a:ext cx="8991600" cy="6705600"/>
            </a:xfrm>
            <a:prstGeom prst="rect">
              <a:avLst/>
            </a:prstGeom>
            <a:noFill/>
            <a:ln w="114300">
              <a:solidFill>
                <a:srgbClr val="C00000"/>
              </a:solidFill>
            </a:ln>
            <a:effectLst>
              <a:glow rad="139700">
                <a:schemeClr val="accent2">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28600" y="228600"/>
              <a:ext cx="8686800" cy="6400800"/>
            </a:xfrm>
            <a:prstGeom prst="roundRect">
              <a:avLst>
                <a:gd name="adj" fmla="val 4359"/>
              </a:avLst>
            </a:prstGeom>
            <a:noFill/>
            <a:ln w="38100">
              <a:solidFill>
                <a:schemeClr val="tx1"/>
              </a:solidFill>
              <a:prstDash val="dashDot"/>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1_Z9QPlG7TvSkYMv0OzUbrPg.jpeg"/>
          <p:cNvPicPr>
            <a:picLocks noChangeAspect="1"/>
          </p:cNvPicPr>
          <p:nvPr/>
        </p:nvPicPr>
        <p:blipFill>
          <a:blip r:embed="rId2"/>
          <a:stretch>
            <a:fillRect/>
          </a:stretch>
        </p:blipFill>
        <p:spPr>
          <a:xfrm>
            <a:off x="457200" y="1061508"/>
            <a:ext cx="4038600" cy="2748492"/>
          </a:xfrm>
          <a:prstGeom prst="rect">
            <a:avLst/>
          </a:prstGeom>
        </p:spPr>
      </p:pic>
      <p:pic>
        <p:nvPicPr>
          <p:cNvPr id="6" name="Picture 5" descr="unnamed (7).jpg"/>
          <p:cNvPicPr>
            <a:picLocks noChangeAspect="1"/>
          </p:cNvPicPr>
          <p:nvPr/>
        </p:nvPicPr>
        <p:blipFill>
          <a:blip r:embed="rId3"/>
          <a:stretch>
            <a:fillRect/>
          </a:stretch>
        </p:blipFill>
        <p:spPr>
          <a:xfrm>
            <a:off x="4724400" y="1070424"/>
            <a:ext cx="3962400" cy="2739575"/>
          </a:xfrm>
          <a:prstGeom prst="rect">
            <a:avLst/>
          </a:prstGeom>
        </p:spPr>
      </p:pic>
      <p:sp>
        <p:nvSpPr>
          <p:cNvPr id="8" name="TextBox 7"/>
          <p:cNvSpPr txBox="1"/>
          <p:nvPr/>
        </p:nvSpPr>
        <p:spPr>
          <a:xfrm>
            <a:off x="457200" y="381000"/>
            <a:ext cx="2133600" cy="584775"/>
          </a:xfrm>
          <a:prstGeom prst="rect">
            <a:avLst/>
          </a:prstGeom>
          <a:noFill/>
        </p:spPr>
        <p:txBody>
          <a:bodyPr wrap="square" rtlCol="0">
            <a:prstTxWarp prst="textPlain">
              <a:avLst/>
            </a:prstTxWarp>
            <a:spAutoFit/>
          </a:bodyPr>
          <a:lstStyle/>
          <a:p>
            <a:r>
              <a:rPr lang="bn-IN" sz="3200" dirty="0" smtClean="0">
                <a:ln>
                  <a:solidFill>
                    <a:sysClr val="windowText" lastClr="000000"/>
                  </a:solidFill>
                </a:ln>
                <a:latin typeface="SutonnyOMJ" pitchFamily="2" charset="0"/>
                <a:cs typeface="SutonnyOMJ" pitchFamily="2" charset="0"/>
              </a:rPr>
              <a:t>চিত্রে কি দেখছ?</a:t>
            </a:r>
            <a:endParaRPr lang="en-US" sz="3200" dirty="0">
              <a:ln>
                <a:solidFill>
                  <a:sysClr val="windowText" lastClr="000000"/>
                </a:solidFill>
              </a:ln>
              <a:latin typeface="SutonnyOMJ" pitchFamily="2" charset="0"/>
              <a:cs typeface="SutonnyOMJ" pitchFamily="2" charset="0"/>
            </a:endParaRPr>
          </a:p>
        </p:txBody>
      </p:sp>
      <p:sp>
        <p:nvSpPr>
          <p:cNvPr id="9" name="TextBox 8"/>
          <p:cNvSpPr txBox="1"/>
          <p:nvPr/>
        </p:nvSpPr>
        <p:spPr>
          <a:xfrm>
            <a:off x="1371600" y="3810000"/>
            <a:ext cx="2743200" cy="523220"/>
          </a:xfrm>
          <a:prstGeom prst="rect">
            <a:avLst/>
          </a:prstGeom>
          <a:noFill/>
        </p:spPr>
        <p:txBody>
          <a:bodyPr wrap="square" rtlCol="0">
            <a:spAutoFit/>
          </a:bodyPr>
          <a:lstStyle/>
          <a:p>
            <a:r>
              <a:rPr lang="bn-IN"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latin typeface="SutonnyOMJ" pitchFamily="2" charset="0"/>
                <a:cs typeface="SutonnyOMJ" pitchFamily="2" charset="0"/>
              </a:rPr>
              <a:t>ফসলী ক্ষেতে বন্যা</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latin typeface="SutonnyOMJ" pitchFamily="2" charset="0"/>
              <a:cs typeface="SutonnyOMJ" pitchFamily="2" charset="0"/>
            </a:endParaRPr>
          </a:p>
        </p:txBody>
      </p:sp>
      <p:sp>
        <p:nvSpPr>
          <p:cNvPr id="10" name="TextBox 9"/>
          <p:cNvSpPr txBox="1"/>
          <p:nvPr/>
        </p:nvSpPr>
        <p:spPr>
          <a:xfrm>
            <a:off x="5334000" y="3810000"/>
            <a:ext cx="2971800" cy="523220"/>
          </a:xfrm>
          <a:prstGeom prst="rect">
            <a:avLst/>
          </a:prstGeom>
          <a:noFill/>
        </p:spPr>
        <p:txBody>
          <a:bodyPr wrap="square" rtlCol="0">
            <a:spAutoFit/>
          </a:bodyPr>
          <a:lstStyle/>
          <a:p>
            <a:r>
              <a:rPr lang="bn-IN"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latin typeface="SutonnyOMJ" pitchFamily="2" charset="0"/>
                <a:cs typeface="SutonnyOMJ" pitchFamily="2" charset="0"/>
              </a:rPr>
              <a:t>ফসলী ক্ষেতে খরার প্রভাব</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latin typeface="SutonnyOMJ" pitchFamily="2" charset="0"/>
              <a:cs typeface="SutonnyOMJ" pitchFamily="2" charset="0"/>
            </a:endParaRPr>
          </a:p>
        </p:txBody>
      </p:sp>
      <p:sp>
        <p:nvSpPr>
          <p:cNvPr id="11" name="TextBox 10"/>
          <p:cNvSpPr txBox="1"/>
          <p:nvPr/>
        </p:nvSpPr>
        <p:spPr>
          <a:xfrm>
            <a:off x="533400" y="4724400"/>
            <a:ext cx="4876800" cy="523220"/>
          </a:xfrm>
          <a:prstGeom prst="rect">
            <a:avLst/>
          </a:prstGeom>
          <a:noFill/>
        </p:spPr>
        <p:txBody>
          <a:bodyPr wrap="square" rtlCol="0">
            <a:spAutoFit/>
          </a:bodyPr>
          <a:lstStyle/>
          <a:p>
            <a:r>
              <a:rPr lang="bn-IN" sz="2800" b="1" cap="all" dirty="0" smtClean="0">
                <a:ln w="9000" cmpd="sng">
                  <a:solidFill>
                    <a:srgbClr val="FF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utonnyOMJ" pitchFamily="2" charset="0"/>
                <a:cs typeface="SutonnyOMJ" pitchFamily="2" charset="0"/>
              </a:rPr>
              <a:t>অতএব আমাদের আজকের আলোচ্য বিষয়ঃ-</a:t>
            </a:r>
            <a:endParaRPr lang="en-US" sz="2800" b="1" cap="all" dirty="0">
              <a:ln w="9000" cmpd="sng">
                <a:solidFill>
                  <a:srgbClr val="FF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utonnyOMJ" pitchFamily="2" charset="0"/>
              <a:cs typeface="SutonnyOMJ" pitchFamily="2" charset="0"/>
            </a:endParaRPr>
          </a:p>
        </p:txBody>
      </p:sp>
      <p:sp>
        <p:nvSpPr>
          <p:cNvPr id="12" name="TextBox 11"/>
          <p:cNvSpPr txBox="1"/>
          <p:nvPr/>
        </p:nvSpPr>
        <p:spPr>
          <a:xfrm>
            <a:off x="457200" y="5181600"/>
            <a:ext cx="5334000" cy="1384995"/>
          </a:xfrm>
          <a:prstGeom prst="rect">
            <a:avLst/>
          </a:prstGeom>
          <a:noFill/>
        </p:spPr>
        <p:txBody>
          <a:bodyPr wrap="square" rtlCol="0">
            <a:spAutoFit/>
          </a:bodyPr>
          <a:lstStyle/>
          <a:p>
            <a:r>
              <a:rPr lang="bn-IN"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utonnyOMJ" pitchFamily="2" charset="0"/>
                <a:cs typeface="SutonnyOMJ" pitchFamily="2" charset="0"/>
              </a:rPr>
              <a:t>৪র্থ অধ্যায় (কৃষি ও জলবায়ু)-এর </a:t>
            </a:r>
          </a:p>
          <a:p>
            <a:r>
              <a:rPr lang="bn-IN"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utonnyOMJ" pitchFamily="2" charset="0"/>
                <a:cs typeface="SutonnyOMJ" pitchFamily="2" charset="0"/>
              </a:rPr>
              <a:t>পাঠ- ১: ফসল উৎপাদনে প্রতিকূল পরিবেশ ও</a:t>
            </a:r>
          </a:p>
          <a:p>
            <a:r>
              <a:rPr lang="bn-IN"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utonnyOMJ" pitchFamily="2" charset="0"/>
                <a:cs typeface="SutonnyOMJ" pitchFamily="2" charset="0"/>
              </a:rPr>
              <a:t>পাঠ-২: খরা অবস্থায় ফসল উৎপাদন কৌশল</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utonnyOMJ" pitchFamily="2" charset="0"/>
              <a:cs typeface="SutonnyOMJ" pitchFamily="2" charset="0"/>
            </a:endParaRPr>
          </a:p>
        </p:txBody>
      </p:sp>
      <p:sp>
        <p:nvSpPr>
          <p:cNvPr id="13" name="TextBox 12"/>
          <p:cNvSpPr txBox="1"/>
          <p:nvPr/>
        </p:nvSpPr>
        <p:spPr>
          <a:xfrm>
            <a:off x="457200" y="482025"/>
            <a:ext cx="6248400" cy="584775"/>
          </a:xfrm>
          <a:prstGeom prst="rect">
            <a:avLst/>
          </a:prstGeom>
          <a:noFill/>
        </p:spPr>
        <p:txBody>
          <a:bodyPr wrap="square" rtlCol="0">
            <a:prstTxWarp prst="textPlain">
              <a:avLst/>
            </a:prstTxWarp>
            <a:spAutoFit/>
          </a:bodyPr>
          <a:lstStyle/>
          <a:p>
            <a:r>
              <a:rPr lang="bn-IN" sz="3200" dirty="0" smtClean="0">
                <a:ln>
                  <a:solidFill>
                    <a:sysClr val="windowText" lastClr="000000"/>
                  </a:solidFill>
                </a:ln>
                <a:latin typeface="SutonnyOMJ" pitchFamily="2" charset="0"/>
                <a:cs typeface="SutonnyOMJ" pitchFamily="2" charset="0"/>
              </a:rPr>
              <a:t>কৃষিতে এটি কি ধরণের পরিবেশ বলা যেতে পারে? </a:t>
            </a:r>
            <a:endParaRPr lang="en-US" sz="3200" dirty="0">
              <a:ln>
                <a:solidFill>
                  <a:sysClr val="windowText" lastClr="000000"/>
                </a:solidFill>
              </a:ln>
              <a:latin typeface="SutonnyOMJ" pitchFamily="2" charset="0"/>
              <a:cs typeface="SutonnyOMJ" pitchFamily="2" charset="0"/>
            </a:endParaRPr>
          </a:p>
        </p:txBody>
      </p:sp>
      <p:sp>
        <p:nvSpPr>
          <p:cNvPr id="14" name="TextBox 13"/>
          <p:cNvSpPr txBox="1"/>
          <p:nvPr/>
        </p:nvSpPr>
        <p:spPr>
          <a:xfrm>
            <a:off x="3505200" y="4191000"/>
            <a:ext cx="2057400" cy="523220"/>
          </a:xfrm>
          <a:prstGeom prst="rect">
            <a:avLst/>
          </a:prstGeom>
          <a:noFill/>
        </p:spPr>
        <p:txBody>
          <a:bodyPr wrap="square" rtlCol="0">
            <a:spAutoFit/>
          </a:bodyPr>
          <a:lstStyle/>
          <a:p>
            <a:r>
              <a:rPr lang="bn-IN"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1">
                      <a:satMod val="175000"/>
                      <a:alpha val="40000"/>
                    </a:schemeClr>
                  </a:glow>
                  <a:innerShdw blurRad="69850" dist="43180" dir="5400000">
                    <a:srgbClr val="000000">
                      <a:alpha val="65000"/>
                    </a:srgbClr>
                  </a:innerShdw>
                </a:effectLst>
                <a:latin typeface="SutonnyOMJ" pitchFamily="2" charset="0"/>
                <a:cs typeface="SutonnyOMJ" pitchFamily="2" charset="0"/>
              </a:rPr>
              <a:t>প্রতিকূল পরিবেশ</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1">
                    <a:satMod val="175000"/>
                    <a:alpha val="40000"/>
                  </a:schemeClr>
                </a:glow>
                <a:innerShdw blurRad="69850" dist="43180" dir="5400000">
                  <a:srgbClr val="000000">
                    <a:alpha val="65000"/>
                  </a:srgbClr>
                </a:innerShdw>
              </a:effectLst>
              <a:latin typeface="SutonnyOMJ" pitchFamily="2" charset="0"/>
              <a:cs typeface="SutonnyOMJ"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par>
                                <p:cTn id="10" presetID="31" presetClass="entr" presetSubtype="0" fill="hold" nodeType="withEffect">
                                  <p:stCondLst>
                                    <p:cond delay="0"/>
                                  </p:stCondLst>
                                  <p:iterate type="lt">
                                    <p:tmPct val="5000"/>
                                  </p:iterate>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iterate type="lt">
                                    <p:tmPct val="5000"/>
                                  </p:iterate>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par>
                                <p:cTn id="24" presetID="31" presetClass="entr" presetSubtype="0" fill="hold" grpId="0" nodeType="withEffect">
                                  <p:stCondLst>
                                    <p:cond delay="0"/>
                                  </p:stCondLst>
                                  <p:iterate type="lt">
                                    <p:tmPct val="5000"/>
                                  </p:iterate>
                                  <p:childTnLst>
                                    <p:set>
                                      <p:cBhvr>
                                        <p:cTn id="25" dur="1" fill="hold">
                                          <p:stCondLst>
                                            <p:cond delay="0"/>
                                          </p:stCondLst>
                                        </p:cTn>
                                        <p:tgtEl>
                                          <p:spTgt spid="10"/>
                                        </p:tgtEl>
                                        <p:attrNameLst>
                                          <p:attrName>style.visibility</p:attrName>
                                        </p:attrNameLst>
                                      </p:cBhvr>
                                      <p:to>
                                        <p:strVal val="visible"/>
                                      </p:to>
                                    </p:set>
                                    <p:anim calcmode="lin" valueType="num">
                                      <p:cBhvr>
                                        <p:cTn id="26" dur="1000" fill="hold"/>
                                        <p:tgtEl>
                                          <p:spTgt spid="10"/>
                                        </p:tgtEl>
                                        <p:attrNameLst>
                                          <p:attrName>ppt_w</p:attrName>
                                        </p:attrNameLst>
                                      </p:cBhvr>
                                      <p:tavLst>
                                        <p:tav tm="0">
                                          <p:val>
                                            <p:fltVal val="0"/>
                                          </p:val>
                                        </p:tav>
                                        <p:tav tm="100000">
                                          <p:val>
                                            <p:strVal val="#ppt_w"/>
                                          </p:val>
                                        </p:tav>
                                      </p:tavLst>
                                    </p:anim>
                                    <p:anim calcmode="lin" valueType="num">
                                      <p:cBhvr>
                                        <p:cTn id="27" dur="1000" fill="hold"/>
                                        <p:tgtEl>
                                          <p:spTgt spid="10"/>
                                        </p:tgtEl>
                                        <p:attrNameLst>
                                          <p:attrName>ppt_h</p:attrName>
                                        </p:attrNameLst>
                                      </p:cBhvr>
                                      <p:tavLst>
                                        <p:tav tm="0">
                                          <p:val>
                                            <p:fltVal val="0"/>
                                          </p:val>
                                        </p:tav>
                                        <p:tav tm="100000">
                                          <p:val>
                                            <p:strVal val="#ppt_h"/>
                                          </p:val>
                                        </p:tav>
                                      </p:tavLst>
                                    </p:anim>
                                    <p:anim calcmode="lin" valueType="num">
                                      <p:cBhvr>
                                        <p:cTn id="28" dur="1000" fill="hold"/>
                                        <p:tgtEl>
                                          <p:spTgt spid="10"/>
                                        </p:tgtEl>
                                        <p:attrNameLst>
                                          <p:attrName>style.rotation</p:attrName>
                                        </p:attrNameLst>
                                      </p:cBhvr>
                                      <p:tavLst>
                                        <p:tav tm="0">
                                          <p:val>
                                            <p:fltVal val="90"/>
                                          </p:val>
                                        </p:tav>
                                        <p:tav tm="100000">
                                          <p:val>
                                            <p:fltVal val="0"/>
                                          </p:val>
                                        </p:tav>
                                      </p:tavLst>
                                    </p:anim>
                                    <p:animEffect transition="in" filter="fade">
                                      <p:cBhvr>
                                        <p:cTn id="29" dur="1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xit" presetSubtype="0" fill="hold" grpId="1" nodeType="clickEffect">
                                  <p:stCondLst>
                                    <p:cond delay="0"/>
                                  </p:stCondLst>
                                  <p:iterate type="lt">
                                    <p:tmPct val="5000"/>
                                  </p:iterate>
                                  <p:childTnLst>
                                    <p:anim calcmode="lin" valueType="num">
                                      <p:cBhvr>
                                        <p:cTn id="33" dur="1000"/>
                                        <p:tgtEl>
                                          <p:spTgt spid="8"/>
                                        </p:tgtEl>
                                        <p:attrNameLst>
                                          <p:attrName>ppt_w</p:attrName>
                                        </p:attrNameLst>
                                      </p:cBhvr>
                                      <p:tavLst>
                                        <p:tav tm="0">
                                          <p:val>
                                            <p:strVal val="ppt_w"/>
                                          </p:val>
                                        </p:tav>
                                        <p:tav tm="100000">
                                          <p:val>
                                            <p:fltVal val="0"/>
                                          </p:val>
                                        </p:tav>
                                      </p:tavLst>
                                    </p:anim>
                                    <p:anim calcmode="lin" valueType="num">
                                      <p:cBhvr>
                                        <p:cTn id="34" dur="1000"/>
                                        <p:tgtEl>
                                          <p:spTgt spid="8"/>
                                        </p:tgtEl>
                                        <p:attrNameLst>
                                          <p:attrName>ppt_h</p:attrName>
                                        </p:attrNameLst>
                                      </p:cBhvr>
                                      <p:tavLst>
                                        <p:tav tm="0">
                                          <p:val>
                                            <p:strVal val="ppt_h"/>
                                          </p:val>
                                        </p:tav>
                                        <p:tav tm="100000">
                                          <p:val>
                                            <p:fltVal val="0"/>
                                          </p:val>
                                        </p:tav>
                                      </p:tavLst>
                                    </p:anim>
                                    <p:anim calcmode="lin" valueType="num">
                                      <p:cBhvr>
                                        <p:cTn id="35" dur="1000"/>
                                        <p:tgtEl>
                                          <p:spTgt spid="8"/>
                                        </p:tgtEl>
                                        <p:attrNameLst>
                                          <p:attrName>style.rotation</p:attrName>
                                        </p:attrNameLst>
                                      </p:cBhvr>
                                      <p:tavLst>
                                        <p:tav tm="0">
                                          <p:val>
                                            <p:fltVal val="0"/>
                                          </p:val>
                                        </p:tav>
                                        <p:tav tm="100000">
                                          <p:val>
                                            <p:fltVal val="90"/>
                                          </p:val>
                                        </p:tav>
                                      </p:tavLst>
                                    </p:anim>
                                    <p:animEffect transition="out" filter="fade">
                                      <p:cBhvr>
                                        <p:cTn id="36" dur="1000"/>
                                        <p:tgtEl>
                                          <p:spTgt spid="8"/>
                                        </p:tgtEl>
                                      </p:cBhvr>
                                    </p:animEffect>
                                    <p:set>
                                      <p:cBhvr>
                                        <p:cTn id="37" dur="1" fill="hold">
                                          <p:stCondLst>
                                            <p:cond delay="999"/>
                                          </p:stCondLst>
                                        </p:cTn>
                                        <p:tgtEl>
                                          <p:spTgt spid="8"/>
                                        </p:tgtEl>
                                        <p:attrNameLst>
                                          <p:attrName>style.visibility</p:attrName>
                                        </p:attrNameLst>
                                      </p:cBhvr>
                                      <p:to>
                                        <p:strVal val="hidden"/>
                                      </p:to>
                                    </p:set>
                                  </p:childTnLst>
                                </p:cTn>
                              </p:par>
                              <p:par>
                                <p:cTn id="38" presetID="31" presetClass="entr" presetSubtype="0" fill="hold" grpId="0" nodeType="withEffect">
                                  <p:stCondLst>
                                    <p:cond delay="0"/>
                                  </p:stCondLst>
                                  <p:iterate type="lt">
                                    <p:tmPct val="5000"/>
                                  </p:iterate>
                                  <p:childTnLst>
                                    <p:set>
                                      <p:cBhvr>
                                        <p:cTn id="39" dur="1" fill="hold">
                                          <p:stCondLst>
                                            <p:cond delay="0"/>
                                          </p:stCondLst>
                                        </p:cTn>
                                        <p:tgtEl>
                                          <p:spTgt spid="13"/>
                                        </p:tgtEl>
                                        <p:attrNameLst>
                                          <p:attrName>style.visibility</p:attrName>
                                        </p:attrNameLst>
                                      </p:cBhvr>
                                      <p:to>
                                        <p:strVal val="visible"/>
                                      </p:to>
                                    </p:set>
                                    <p:anim calcmode="lin" valueType="num">
                                      <p:cBhvr>
                                        <p:cTn id="40" dur="1000" fill="hold"/>
                                        <p:tgtEl>
                                          <p:spTgt spid="13"/>
                                        </p:tgtEl>
                                        <p:attrNameLst>
                                          <p:attrName>ppt_w</p:attrName>
                                        </p:attrNameLst>
                                      </p:cBhvr>
                                      <p:tavLst>
                                        <p:tav tm="0">
                                          <p:val>
                                            <p:fltVal val="0"/>
                                          </p:val>
                                        </p:tav>
                                        <p:tav tm="100000">
                                          <p:val>
                                            <p:strVal val="#ppt_w"/>
                                          </p:val>
                                        </p:tav>
                                      </p:tavLst>
                                    </p:anim>
                                    <p:anim calcmode="lin" valueType="num">
                                      <p:cBhvr>
                                        <p:cTn id="41" dur="1000" fill="hold"/>
                                        <p:tgtEl>
                                          <p:spTgt spid="13"/>
                                        </p:tgtEl>
                                        <p:attrNameLst>
                                          <p:attrName>ppt_h</p:attrName>
                                        </p:attrNameLst>
                                      </p:cBhvr>
                                      <p:tavLst>
                                        <p:tav tm="0">
                                          <p:val>
                                            <p:fltVal val="0"/>
                                          </p:val>
                                        </p:tav>
                                        <p:tav tm="100000">
                                          <p:val>
                                            <p:strVal val="#ppt_h"/>
                                          </p:val>
                                        </p:tav>
                                      </p:tavLst>
                                    </p:anim>
                                    <p:anim calcmode="lin" valueType="num">
                                      <p:cBhvr>
                                        <p:cTn id="42" dur="1000" fill="hold"/>
                                        <p:tgtEl>
                                          <p:spTgt spid="13"/>
                                        </p:tgtEl>
                                        <p:attrNameLst>
                                          <p:attrName>style.rotation</p:attrName>
                                        </p:attrNameLst>
                                      </p:cBhvr>
                                      <p:tavLst>
                                        <p:tav tm="0">
                                          <p:val>
                                            <p:fltVal val="90"/>
                                          </p:val>
                                        </p:tav>
                                        <p:tav tm="100000">
                                          <p:val>
                                            <p:fltVal val="0"/>
                                          </p:val>
                                        </p:tav>
                                      </p:tavLst>
                                    </p:anim>
                                    <p:animEffect transition="in" filter="fade">
                                      <p:cBhvr>
                                        <p:cTn id="43" dur="10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41" presetClass="entr" presetSubtype="0" fill="hold" grpId="0" nodeType="clickEffect">
                                  <p:stCondLst>
                                    <p:cond delay="0"/>
                                  </p:stCondLst>
                                  <p:iterate type="lt">
                                    <p:tmPct val="10000"/>
                                  </p:iterate>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11"/>
                                        </p:tgtEl>
                                        <p:attrNameLst>
                                          <p:attrName>ppt_y</p:attrName>
                                        </p:attrNameLst>
                                      </p:cBhvr>
                                      <p:tavLst>
                                        <p:tav tm="0">
                                          <p:val>
                                            <p:strVal val="#ppt_y"/>
                                          </p:val>
                                        </p:tav>
                                        <p:tav tm="100000">
                                          <p:val>
                                            <p:strVal val="#ppt_y"/>
                                          </p:val>
                                        </p:tav>
                                      </p:tavLst>
                                    </p:anim>
                                    <p:anim calcmode="lin" valueType="num">
                                      <p:cBhvr>
                                        <p:cTn id="55"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41" presetClass="entr" presetSubtype="0" fill="hold" grpId="0" nodeType="clickEffect">
                                  <p:stCondLst>
                                    <p:cond delay="0"/>
                                  </p:stCondLst>
                                  <p:iterate type="lt">
                                    <p:tmPct val="10000"/>
                                  </p:iterate>
                                  <p:childTnLst>
                                    <p:set>
                                      <p:cBhvr>
                                        <p:cTn id="61" dur="1" fill="hold">
                                          <p:stCondLst>
                                            <p:cond delay="0"/>
                                          </p:stCondLst>
                                        </p:cTn>
                                        <p:tgtEl>
                                          <p:spTgt spid="12"/>
                                        </p:tgtEl>
                                        <p:attrNameLst>
                                          <p:attrName>style.visibility</p:attrName>
                                        </p:attrNameLst>
                                      </p:cBhvr>
                                      <p:to>
                                        <p:strVal val="visible"/>
                                      </p:to>
                                    </p:set>
                                    <p:anim calcmode="lin" valueType="num">
                                      <p:cBhvr>
                                        <p:cTn id="62"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12"/>
                                        </p:tgtEl>
                                        <p:attrNameLst>
                                          <p:attrName>ppt_y</p:attrName>
                                        </p:attrNameLst>
                                      </p:cBhvr>
                                      <p:tavLst>
                                        <p:tav tm="0">
                                          <p:val>
                                            <p:strVal val="#ppt_y"/>
                                          </p:val>
                                        </p:tav>
                                        <p:tav tm="100000">
                                          <p:val>
                                            <p:strVal val="#ppt_y"/>
                                          </p:val>
                                        </p:tav>
                                      </p:tavLst>
                                    </p:anim>
                                    <p:anim calcmode="lin" valueType="num">
                                      <p:cBhvr>
                                        <p:cTn id="64"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10"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76200"/>
            <a:ext cx="8991600" cy="6705600"/>
            <a:chOff x="76200" y="76200"/>
            <a:chExt cx="8991600" cy="6705600"/>
          </a:xfrm>
        </p:grpSpPr>
        <p:sp>
          <p:nvSpPr>
            <p:cNvPr id="3" name="Rectangle 2"/>
            <p:cNvSpPr/>
            <p:nvPr/>
          </p:nvSpPr>
          <p:spPr>
            <a:xfrm>
              <a:off x="76200" y="76200"/>
              <a:ext cx="8991600" cy="6705600"/>
            </a:xfrm>
            <a:prstGeom prst="rect">
              <a:avLst/>
            </a:prstGeom>
            <a:noFill/>
            <a:ln w="114300">
              <a:solidFill>
                <a:srgbClr val="C00000"/>
              </a:solidFill>
            </a:ln>
            <a:effectLst>
              <a:glow rad="139700">
                <a:schemeClr val="accent2">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28600" y="228600"/>
              <a:ext cx="8686800" cy="6400800"/>
            </a:xfrm>
            <a:prstGeom prst="roundRect">
              <a:avLst>
                <a:gd name="adj" fmla="val 4359"/>
              </a:avLst>
            </a:prstGeom>
            <a:noFill/>
            <a:ln w="38100">
              <a:solidFill>
                <a:schemeClr val="tx1"/>
              </a:solidFill>
              <a:prstDash val="dashDot"/>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3429000" y="457200"/>
            <a:ext cx="2209800" cy="838200"/>
          </a:xfrm>
          <a:prstGeom prst="rect">
            <a:avLst/>
          </a:prstGeom>
          <a:noFill/>
        </p:spPr>
        <p:txBody>
          <a:bodyPr wrap="square" rtlCol="0">
            <a:prstTxWarp prst="textPlain">
              <a:avLst/>
            </a:prstTxWarp>
            <a:spAutoFit/>
          </a:bodyPr>
          <a:lstStyle/>
          <a:p>
            <a:r>
              <a:rPr lang="bn-IN" sz="4000" dirty="0" smtClean="0">
                <a:ln>
                  <a:solidFill>
                    <a:srgbClr val="00B050"/>
                  </a:solidFill>
                </a:ln>
                <a:solidFill>
                  <a:srgbClr val="0070C0"/>
                </a:solidFill>
                <a:effectLst>
                  <a:glow rad="101600">
                    <a:schemeClr val="accent4">
                      <a:satMod val="175000"/>
                      <a:alpha val="40000"/>
                    </a:schemeClr>
                  </a:glow>
                </a:effectLst>
                <a:latin typeface="SutonnyOMJ" pitchFamily="2" charset="0"/>
                <a:cs typeface="SutonnyOMJ" pitchFamily="2" charset="0"/>
              </a:rPr>
              <a:t>শিখনফল</a:t>
            </a:r>
            <a:endParaRPr lang="en-US" sz="4000" dirty="0">
              <a:ln>
                <a:solidFill>
                  <a:srgbClr val="00B050"/>
                </a:solidFill>
              </a:ln>
              <a:solidFill>
                <a:srgbClr val="0070C0"/>
              </a:solidFill>
              <a:effectLst>
                <a:glow rad="101600">
                  <a:schemeClr val="accent4">
                    <a:satMod val="175000"/>
                    <a:alpha val="40000"/>
                  </a:schemeClr>
                </a:glow>
              </a:effectLst>
              <a:latin typeface="SutonnyOMJ" pitchFamily="2" charset="0"/>
              <a:cs typeface="SutonnyOMJ" pitchFamily="2" charset="0"/>
            </a:endParaRPr>
          </a:p>
        </p:txBody>
      </p:sp>
      <p:graphicFrame>
        <p:nvGraphicFramePr>
          <p:cNvPr id="7" name="Diagram 6"/>
          <p:cNvGraphicFramePr/>
          <p:nvPr/>
        </p:nvGraphicFramePr>
        <p:xfrm>
          <a:off x="609600" y="1752600"/>
          <a:ext cx="80010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7">
                                            <p:graphicEl>
                                              <a:dgm id="{AAA41C39-187D-4BEE-8A70-4F793C0BCA4F}"/>
                                            </p:graphicEl>
                                          </p:spTgt>
                                        </p:tgtEl>
                                        <p:attrNameLst>
                                          <p:attrName>style.visibility</p:attrName>
                                        </p:attrNameLst>
                                      </p:cBhvr>
                                      <p:to>
                                        <p:strVal val="visible"/>
                                      </p:to>
                                    </p:set>
                                    <p:anim calcmode="lin" valueType="num">
                                      <p:cBhvr>
                                        <p:cTn id="7" dur="1000" fill="hold"/>
                                        <p:tgtEl>
                                          <p:spTgt spid="7">
                                            <p:graphicEl>
                                              <a:dgm id="{AAA41C39-187D-4BEE-8A70-4F793C0BCA4F}"/>
                                            </p:graphicEl>
                                          </p:spTgt>
                                        </p:tgtEl>
                                        <p:attrNameLst>
                                          <p:attrName>ppt_w</p:attrName>
                                        </p:attrNameLst>
                                      </p:cBhvr>
                                      <p:tavLst>
                                        <p:tav tm="0">
                                          <p:val>
                                            <p:fltVal val="0"/>
                                          </p:val>
                                        </p:tav>
                                        <p:tav tm="100000">
                                          <p:val>
                                            <p:strVal val="#ppt_w"/>
                                          </p:val>
                                        </p:tav>
                                      </p:tavLst>
                                    </p:anim>
                                    <p:anim calcmode="lin" valueType="num">
                                      <p:cBhvr>
                                        <p:cTn id="8" dur="1000" fill="hold"/>
                                        <p:tgtEl>
                                          <p:spTgt spid="7">
                                            <p:graphicEl>
                                              <a:dgm id="{AAA41C39-187D-4BEE-8A70-4F793C0BCA4F}"/>
                                            </p:graphicEl>
                                          </p:spTgt>
                                        </p:tgtEl>
                                        <p:attrNameLst>
                                          <p:attrName>ppt_h</p:attrName>
                                        </p:attrNameLst>
                                      </p:cBhvr>
                                      <p:tavLst>
                                        <p:tav tm="0">
                                          <p:val>
                                            <p:fltVal val="0"/>
                                          </p:val>
                                        </p:tav>
                                        <p:tav tm="100000">
                                          <p:val>
                                            <p:strVal val="#ppt_h"/>
                                          </p:val>
                                        </p:tav>
                                      </p:tavLst>
                                    </p:anim>
                                    <p:anim calcmode="lin" valueType="num">
                                      <p:cBhvr>
                                        <p:cTn id="9" dur="1000" fill="hold"/>
                                        <p:tgtEl>
                                          <p:spTgt spid="7">
                                            <p:graphicEl>
                                              <a:dgm id="{AAA41C39-187D-4BEE-8A70-4F793C0BCA4F}"/>
                                            </p:graphicEl>
                                          </p:spTgt>
                                        </p:tgtEl>
                                        <p:attrNameLst>
                                          <p:attrName>ppt_x</p:attrName>
                                        </p:attrNameLst>
                                      </p:cBhvr>
                                      <p:tavLst>
                                        <p:tav tm="0">
                                          <p:val>
                                            <p:fltVal val="0.5"/>
                                          </p:val>
                                        </p:tav>
                                        <p:tav tm="100000">
                                          <p:val>
                                            <p:strVal val="#ppt_x"/>
                                          </p:val>
                                        </p:tav>
                                      </p:tavLst>
                                    </p:anim>
                                    <p:anim calcmode="lin" valueType="num">
                                      <p:cBhvr>
                                        <p:cTn id="10" dur="1000" fill="hold"/>
                                        <p:tgtEl>
                                          <p:spTgt spid="7">
                                            <p:graphicEl>
                                              <a:dgm id="{AAA41C39-187D-4BEE-8A70-4F793C0BCA4F}"/>
                                            </p:graphicEl>
                                          </p:spTgt>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childTnLst>
                                    <p:set>
                                      <p:cBhvr>
                                        <p:cTn id="12" dur="1" fill="hold">
                                          <p:stCondLst>
                                            <p:cond delay="0"/>
                                          </p:stCondLst>
                                        </p:cTn>
                                        <p:tgtEl>
                                          <p:spTgt spid="7">
                                            <p:graphicEl>
                                              <a:dgm id="{990820CC-39B6-4F3D-9AB7-7AD15E1E65FE}"/>
                                            </p:graphicEl>
                                          </p:spTgt>
                                        </p:tgtEl>
                                        <p:attrNameLst>
                                          <p:attrName>style.visibility</p:attrName>
                                        </p:attrNameLst>
                                      </p:cBhvr>
                                      <p:to>
                                        <p:strVal val="visible"/>
                                      </p:to>
                                    </p:set>
                                    <p:anim calcmode="lin" valueType="num">
                                      <p:cBhvr>
                                        <p:cTn id="13" dur="1000" fill="hold"/>
                                        <p:tgtEl>
                                          <p:spTgt spid="7">
                                            <p:graphicEl>
                                              <a:dgm id="{990820CC-39B6-4F3D-9AB7-7AD15E1E65FE}"/>
                                            </p:graphicEl>
                                          </p:spTgt>
                                        </p:tgtEl>
                                        <p:attrNameLst>
                                          <p:attrName>ppt_w</p:attrName>
                                        </p:attrNameLst>
                                      </p:cBhvr>
                                      <p:tavLst>
                                        <p:tav tm="0">
                                          <p:val>
                                            <p:fltVal val="0"/>
                                          </p:val>
                                        </p:tav>
                                        <p:tav tm="100000">
                                          <p:val>
                                            <p:strVal val="#ppt_w"/>
                                          </p:val>
                                        </p:tav>
                                      </p:tavLst>
                                    </p:anim>
                                    <p:anim calcmode="lin" valueType="num">
                                      <p:cBhvr>
                                        <p:cTn id="14" dur="1000" fill="hold"/>
                                        <p:tgtEl>
                                          <p:spTgt spid="7">
                                            <p:graphicEl>
                                              <a:dgm id="{990820CC-39B6-4F3D-9AB7-7AD15E1E65FE}"/>
                                            </p:graphicEl>
                                          </p:spTgt>
                                        </p:tgtEl>
                                        <p:attrNameLst>
                                          <p:attrName>ppt_h</p:attrName>
                                        </p:attrNameLst>
                                      </p:cBhvr>
                                      <p:tavLst>
                                        <p:tav tm="0">
                                          <p:val>
                                            <p:fltVal val="0"/>
                                          </p:val>
                                        </p:tav>
                                        <p:tav tm="100000">
                                          <p:val>
                                            <p:strVal val="#ppt_h"/>
                                          </p:val>
                                        </p:tav>
                                      </p:tavLst>
                                    </p:anim>
                                    <p:anim calcmode="lin" valueType="num">
                                      <p:cBhvr>
                                        <p:cTn id="15" dur="1000" fill="hold"/>
                                        <p:tgtEl>
                                          <p:spTgt spid="7">
                                            <p:graphicEl>
                                              <a:dgm id="{990820CC-39B6-4F3D-9AB7-7AD15E1E65FE}"/>
                                            </p:graphicEl>
                                          </p:spTgt>
                                        </p:tgtEl>
                                        <p:attrNameLst>
                                          <p:attrName>ppt_x</p:attrName>
                                        </p:attrNameLst>
                                      </p:cBhvr>
                                      <p:tavLst>
                                        <p:tav tm="0">
                                          <p:val>
                                            <p:fltVal val="0.5"/>
                                          </p:val>
                                        </p:tav>
                                        <p:tav tm="100000">
                                          <p:val>
                                            <p:strVal val="#ppt_x"/>
                                          </p:val>
                                        </p:tav>
                                      </p:tavLst>
                                    </p:anim>
                                    <p:anim calcmode="lin" valueType="num">
                                      <p:cBhvr>
                                        <p:cTn id="16" dur="1000" fill="hold"/>
                                        <p:tgtEl>
                                          <p:spTgt spid="7">
                                            <p:graphicEl>
                                              <a:dgm id="{990820CC-39B6-4F3D-9AB7-7AD15E1E65FE}"/>
                                            </p:graphicEl>
                                          </p:spTgt>
                                        </p:tgtEl>
                                        <p:attrNameLst>
                                          <p:attrName>ppt_y</p:attrName>
                                        </p:attrNameLst>
                                      </p:cBhvr>
                                      <p:tavLst>
                                        <p:tav tm="0">
                                          <p:val>
                                            <p:fltVal val="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528" fill="hold" grpId="0" nodeType="clickEffect">
                                  <p:stCondLst>
                                    <p:cond delay="0"/>
                                  </p:stCondLst>
                                  <p:childTnLst>
                                    <p:set>
                                      <p:cBhvr>
                                        <p:cTn id="20" dur="1" fill="hold">
                                          <p:stCondLst>
                                            <p:cond delay="0"/>
                                          </p:stCondLst>
                                        </p:cTn>
                                        <p:tgtEl>
                                          <p:spTgt spid="7">
                                            <p:graphicEl>
                                              <a:dgm id="{9A2AE20C-1E4A-41D8-9C21-323ECC8A7879}"/>
                                            </p:graphicEl>
                                          </p:spTgt>
                                        </p:tgtEl>
                                        <p:attrNameLst>
                                          <p:attrName>style.visibility</p:attrName>
                                        </p:attrNameLst>
                                      </p:cBhvr>
                                      <p:to>
                                        <p:strVal val="visible"/>
                                      </p:to>
                                    </p:set>
                                    <p:anim calcmode="lin" valueType="num">
                                      <p:cBhvr>
                                        <p:cTn id="21" dur="1000" fill="hold"/>
                                        <p:tgtEl>
                                          <p:spTgt spid="7">
                                            <p:graphicEl>
                                              <a:dgm id="{9A2AE20C-1E4A-41D8-9C21-323ECC8A7879}"/>
                                            </p:graphicEl>
                                          </p:spTgt>
                                        </p:tgtEl>
                                        <p:attrNameLst>
                                          <p:attrName>ppt_w</p:attrName>
                                        </p:attrNameLst>
                                      </p:cBhvr>
                                      <p:tavLst>
                                        <p:tav tm="0">
                                          <p:val>
                                            <p:fltVal val="0"/>
                                          </p:val>
                                        </p:tav>
                                        <p:tav tm="100000">
                                          <p:val>
                                            <p:strVal val="#ppt_w"/>
                                          </p:val>
                                        </p:tav>
                                      </p:tavLst>
                                    </p:anim>
                                    <p:anim calcmode="lin" valueType="num">
                                      <p:cBhvr>
                                        <p:cTn id="22" dur="1000" fill="hold"/>
                                        <p:tgtEl>
                                          <p:spTgt spid="7">
                                            <p:graphicEl>
                                              <a:dgm id="{9A2AE20C-1E4A-41D8-9C21-323ECC8A7879}"/>
                                            </p:graphicEl>
                                          </p:spTgt>
                                        </p:tgtEl>
                                        <p:attrNameLst>
                                          <p:attrName>ppt_h</p:attrName>
                                        </p:attrNameLst>
                                      </p:cBhvr>
                                      <p:tavLst>
                                        <p:tav tm="0">
                                          <p:val>
                                            <p:fltVal val="0"/>
                                          </p:val>
                                        </p:tav>
                                        <p:tav tm="100000">
                                          <p:val>
                                            <p:strVal val="#ppt_h"/>
                                          </p:val>
                                        </p:tav>
                                      </p:tavLst>
                                    </p:anim>
                                    <p:anim calcmode="lin" valueType="num">
                                      <p:cBhvr>
                                        <p:cTn id="23" dur="1000" fill="hold"/>
                                        <p:tgtEl>
                                          <p:spTgt spid="7">
                                            <p:graphicEl>
                                              <a:dgm id="{9A2AE20C-1E4A-41D8-9C21-323ECC8A7879}"/>
                                            </p:graphicEl>
                                          </p:spTgt>
                                        </p:tgtEl>
                                        <p:attrNameLst>
                                          <p:attrName>ppt_x</p:attrName>
                                        </p:attrNameLst>
                                      </p:cBhvr>
                                      <p:tavLst>
                                        <p:tav tm="0">
                                          <p:val>
                                            <p:fltVal val="0.5"/>
                                          </p:val>
                                        </p:tav>
                                        <p:tav tm="100000">
                                          <p:val>
                                            <p:strVal val="#ppt_x"/>
                                          </p:val>
                                        </p:tav>
                                      </p:tavLst>
                                    </p:anim>
                                    <p:anim calcmode="lin" valueType="num">
                                      <p:cBhvr>
                                        <p:cTn id="24" dur="1000" fill="hold"/>
                                        <p:tgtEl>
                                          <p:spTgt spid="7">
                                            <p:graphicEl>
                                              <a:dgm id="{9A2AE20C-1E4A-41D8-9C21-323ECC8A7879}"/>
                                            </p:graphicEl>
                                          </p:spTgt>
                                        </p:tgtEl>
                                        <p:attrNameLst>
                                          <p:attrName>ppt_y</p:attrName>
                                        </p:attrNameLst>
                                      </p:cBhvr>
                                      <p:tavLst>
                                        <p:tav tm="0">
                                          <p:val>
                                            <p:fltVal val="0.5"/>
                                          </p:val>
                                        </p:tav>
                                        <p:tav tm="100000">
                                          <p:val>
                                            <p:strVal val="#ppt_y"/>
                                          </p:val>
                                        </p:tav>
                                      </p:tavLst>
                                    </p:anim>
                                  </p:childTnLst>
                                </p:cTn>
                              </p:par>
                              <p:par>
                                <p:cTn id="25" presetID="23" presetClass="entr" presetSubtype="528" fill="hold" grpId="0" nodeType="withEffect">
                                  <p:stCondLst>
                                    <p:cond delay="0"/>
                                  </p:stCondLst>
                                  <p:childTnLst>
                                    <p:set>
                                      <p:cBhvr>
                                        <p:cTn id="26" dur="1" fill="hold">
                                          <p:stCondLst>
                                            <p:cond delay="0"/>
                                          </p:stCondLst>
                                        </p:cTn>
                                        <p:tgtEl>
                                          <p:spTgt spid="7">
                                            <p:graphicEl>
                                              <a:dgm id="{DB359697-B897-445A-81E2-63E973410D4B}"/>
                                            </p:graphicEl>
                                          </p:spTgt>
                                        </p:tgtEl>
                                        <p:attrNameLst>
                                          <p:attrName>style.visibility</p:attrName>
                                        </p:attrNameLst>
                                      </p:cBhvr>
                                      <p:to>
                                        <p:strVal val="visible"/>
                                      </p:to>
                                    </p:set>
                                    <p:anim calcmode="lin" valueType="num">
                                      <p:cBhvr>
                                        <p:cTn id="27" dur="1000" fill="hold"/>
                                        <p:tgtEl>
                                          <p:spTgt spid="7">
                                            <p:graphicEl>
                                              <a:dgm id="{DB359697-B897-445A-81E2-63E973410D4B}"/>
                                            </p:graphicEl>
                                          </p:spTgt>
                                        </p:tgtEl>
                                        <p:attrNameLst>
                                          <p:attrName>ppt_w</p:attrName>
                                        </p:attrNameLst>
                                      </p:cBhvr>
                                      <p:tavLst>
                                        <p:tav tm="0">
                                          <p:val>
                                            <p:fltVal val="0"/>
                                          </p:val>
                                        </p:tav>
                                        <p:tav tm="100000">
                                          <p:val>
                                            <p:strVal val="#ppt_w"/>
                                          </p:val>
                                        </p:tav>
                                      </p:tavLst>
                                    </p:anim>
                                    <p:anim calcmode="lin" valueType="num">
                                      <p:cBhvr>
                                        <p:cTn id="28" dur="1000" fill="hold"/>
                                        <p:tgtEl>
                                          <p:spTgt spid="7">
                                            <p:graphicEl>
                                              <a:dgm id="{DB359697-B897-445A-81E2-63E973410D4B}"/>
                                            </p:graphicEl>
                                          </p:spTgt>
                                        </p:tgtEl>
                                        <p:attrNameLst>
                                          <p:attrName>ppt_h</p:attrName>
                                        </p:attrNameLst>
                                      </p:cBhvr>
                                      <p:tavLst>
                                        <p:tav tm="0">
                                          <p:val>
                                            <p:fltVal val="0"/>
                                          </p:val>
                                        </p:tav>
                                        <p:tav tm="100000">
                                          <p:val>
                                            <p:strVal val="#ppt_h"/>
                                          </p:val>
                                        </p:tav>
                                      </p:tavLst>
                                    </p:anim>
                                    <p:anim calcmode="lin" valueType="num">
                                      <p:cBhvr>
                                        <p:cTn id="29" dur="1000" fill="hold"/>
                                        <p:tgtEl>
                                          <p:spTgt spid="7">
                                            <p:graphicEl>
                                              <a:dgm id="{DB359697-B897-445A-81E2-63E973410D4B}"/>
                                            </p:graphicEl>
                                          </p:spTgt>
                                        </p:tgtEl>
                                        <p:attrNameLst>
                                          <p:attrName>ppt_x</p:attrName>
                                        </p:attrNameLst>
                                      </p:cBhvr>
                                      <p:tavLst>
                                        <p:tav tm="0">
                                          <p:val>
                                            <p:fltVal val="0.5"/>
                                          </p:val>
                                        </p:tav>
                                        <p:tav tm="100000">
                                          <p:val>
                                            <p:strVal val="#ppt_x"/>
                                          </p:val>
                                        </p:tav>
                                      </p:tavLst>
                                    </p:anim>
                                    <p:anim calcmode="lin" valueType="num">
                                      <p:cBhvr>
                                        <p:cTn id="30" dur="1000" fill="hold"/>
                                        <p:tgtEl>
                                          <p:spTgt spid="7">
                                            <p:graphicEl>
                                              <a:dgm id="{DB359697-B897-445A-81E2-63E973410D4B}"/>
                                            </p:graphicEl>
                                          </p:spTgt>
                                        </p:tgtEl>
                                        <p:attrNameLst>
                                          <p:attrName>ppt_y</p:attrName>
                                        </p:attrNameLst>
                                      </p:cBhvr>
                                      <p:tavLst>
                                        <p:tav tm="0">
                                          <p:val>
                                            <p:fltVal val="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528" fill="hold" grpId="0" nodeType="clickEffect">
                                  <p:stCondLst>
                                    <p:cond delay="0"/>
                                  </p:stCondLst>
                                  <p:childTnLst>
                                    <p:set>
                                      <p:cBhvr>
                                        <p:cTn id="34" dur="1" fill="hold">
                                          <p:stCondLst>
                                            <p:cond delay="0"/>
                                          </p:stCondLst>
                                        </p:cTn>
                                        <p:tgtEl>
                                          <p:spTgt spid="7">
                                            <p:graphicEl>
                                              <a:dgm id="{C3814911-1E04-4B88-BA94-18B8F4CA4532}"/>
                                            </p:graphicEl>
                                          </p:spTgt>
                                        </p:tgtEl>
                                        <p:attrNameLst>
                                          <p:attrName>style.visibility</p:attrName>
                                        </p:attrNameLst>
                                      </p:cBhvr>
                                      <p:to>
                                        <p:strVal val="visible"/>
                                      </p:to>
                                    </p:set>
                                    <p:anim calcmode="lin" valueType="num">
                                      <p:cBhvr>
                                        <p:cTn id="35" dur="1000" fill="hold"/>
                                        <p:tgtEl>
                                          <p:spTgt spid="7">
                                            <p:graphicEl>
                                              <a:dgm id="{C3814911-1E04-4B88-BA94-18B8F4CA4532}"/>
                                            </p:graphicEl>
                                          </p:spTgt>
                                        </p:tgtEl>
                                        <p:attrNameLst>
                                          <p:attrName>ppt_w</p:attrName>
                                        </p:attrNameLst>
                                      </p:cBhvr>
                                      <p:tavLst>
                                        <p:tav tm="0">
                                          <p:val>
                                            <p:fltVal val="0"/>
                                          </p:val>
                                        </p:tav>
                                        <p:tav tm="100000">
                                          <p:val>
                                            <p:strVal val="#ppt_w"/>
                                          </p:val>
                                        </p:tav>
                                      </p:tavLst>
                                    </p:anim>
                                    <p:anim calcmode="lin" valueType="num">
                                      <p:cBhvr>
                                        <p:cTn id="36" dur="1000" fill="hold"/>
                                        <p:tgtEl>
                                          <p:spTgt spid="7">
                                            <p:graphicEl>
                                              <a:dgm id="{C3814911-1E04-4B88-BA94-18B8F4CA4532}"/>
                                            </p:graphicEl>
                                          </p:spTgt>
                                        </p:tgtEl>
                                        <p:attrNameLst>
                                          <p:attrName>ppt_h</p:attrName>
                                        </p:attrNameLst>
                                      </p:cBhvr>
                                      <p:tavLst>
                                        <p:tav tm="0">
                                          <p:val>
                                            <p:fltVal val="0"/>
                                          </p:val>
                                        </p:tav>
                                        <p:tav tm="100000">
                                          <p:val>
                                            <p:strVal val="#ppt_h"/>
                                          </p:val>
                                        </p:tav>
                                      </p:tavLst>
                                    </p:anim>
                                    <p:anim calcmode="lin" valueType="num">
                                      <p:cBhvr>
                                        <p:cTn id="37" dur="1000" fill="hold"/>
                                        <p:tgtEl>
                                          <p:spTgt spid="7">
                                            <p:graphicEl>
                                              <a:dgm id="{C3814911-1E04-4B88-BA94-18B8F4CA4532}"/>
                                            </p:graphicEl>
                                          </p:spTgt>
                                        </p:tgtEl>
                                        <p:attrNameLst>
                                          <p:attrName>ppt_x</p:attrName>
                                        </p:attrNameLst>
                                      </p:cBhvr>
                                      <p:tavLst>
                                        <p:tav tm="0">
                                          <p:val>
                                            <p:fltVal val="0.5"/>
                                          </p:val>
                                        </p:tav>
                                        <p:tav tm="100000">
                                          <p:val>
                                            <p:strVal val="#ppt_x"/>
                                          </p:val>
                                        </p:tav>
                                      </p:tavLst>
                                    </p:anim>
                                    <p:anim calcmode="lin" valueType="num">
                                      <p:cBhvr>
                                        <p:cTn id="38" dur="1000" fill="hold"/>
                                        <p:tgtEl>
                                          <p:spTgt spid="7">
                                            <p:graphicEl>
                                              <a:dgm id="{C3814911-1E04-4B88-BA94-18B8F4CA4532}"/>
                                            </p:graphicEl>
                                          </p:spTgt>
                                        </p:tgtEl>
                                        <p:attrNameLst>
                                          <p:attrName>ppt_y</p:attrName>
                                        </p:attrNameLst>
                                      </p:cBhvr>
                                      <p:tavLst>
                                        <p:tav tm="0">
                                          <p:val>
                                            <p:fltVal val="0.5"/>
                                          </p:val>
                                        </p:tav>
                                        <p:tav tm="100000">
                                          <p:val>
                                            <p:strVal val="#ppt_y"/>
                                          </p:val>
                                        </p:tav>
                                      </p:tavLst>
                                    </p:anim>
                                  </p:childTnLst>
                                </p:cTn>
                              </p:par>
                              <p:par>
                                <p:cTn id="39" presetID="23" presetClass="entr" presetSubtype="528" fill="hold" grpId="0" nodeType="withEffect">
                                  <p:stCondLst>
                                    <p:cond delay="0"/>
                                  </p:stCondLst>
                                  <p:childTnLst>
                                    <p:set>
                                      <p:cBhvr>
                                        <p:cTn id="40" dur="1" fill="hold">
                                          <p:stCondLst>
                                            <p:cond delay="0"/>
                                          </p:stCondLst>
                                        </p:cTn>
                                        <p:tgtEl>
                                          <p:spTgt spid="7">
                                            <p:graphicEl>
                                              <a:dgm id="{0C31ECFC-9103-4318-B00D-101D1D12A767}"/>
                                            </p:graphicEl>
                                          </p:spTgt>
                                        </p:tgtEl>
                                        <p:attrNameLst>
                                          <p:attrName>style.visibility</p:attrName>
                                        </p:attrNameLst>
                                      </p:cBhvr>
                                      <p:to>
                                        <p:strVal val="visible"/>
                                      </p:to>
                                    </p:set>
                                    <p:anim calcmode="lin" valueType="num">
                                      <p:cBhvr>
                                        <p:cTn id="41" dur="1000" fill="hold"/>
                                        <p:tgtEl>
                                          <p:spTgt spid="7">
                                            <p:graphicEl>
                                              <a:dgm id="{0C31ECFC-9103-4318-B00D-101D1D12A767}"/>
                                            </p:graphicEl>
                                          </p:spTgt>
                                        </p:tgtEl>
                                        <p:attrNameLst>
                                          <p:attrName>ppt_w</p:attrName>
                                        </p:attrNameLst>
                                      </p:cBhvr>
                                      <p:tavLst>
                                        <p:tav tm="0">
                                          <p:val>
                                            <p:fltVal val="0"/>
                                          </p:val>
                                        </p:tav>
                                        <p:tav tm="100000">
                                          <p:val>
                                            <p:strVal val="#ppt_w"/>
                                          </p:val>
                                        </p:tav>
                                      </p:tavLst>
                                    </p:anim>
                                    <p:anim calcmode="lin" valueType="num">
                                      <p:cBhvr>
                                        <p:cTn id="42" dur="1000" fill="hold"/>
                                        <p:tgtEl>
                                          <p:spTgt spid="7">
                                            <p:graphicEl>
                                              <a:dgm id="{0C31ECFC-9103-4318-B00D-101D1D12A767}"/>
                                            </p:graphicEl>
                                          </p:spTgt>
                                        </p:tgtEl>
                                        <p:attrNameLst>
                                          <p:attrName>ppt_h</p:attrName>
                                        </p:attrNameLst>
                                      </p:cBhvr>
                                      <p:tavLst>
                                        <p:tav tm="0">
                                          <p:val>
                                            <p:fltVal val="0"/>
                                          </p:val>
                                        </p:tav>
                                        <p:tav tm="100000">
                                          <p:val>
                                            <p:strVal val="#ppt_h"/>
                                          </p:val>
                                        </p:tav>
                                      </p:tavLst>
                                    </p:anim>
                                    <p:anim calcmode="lin" valueType="num">
                                      <p:cBhvr>
                                        <p:cTn id="43" dur="1000" fill="hold"/>
                                        <p:tgtEl>
                                          <p:spTgt spid="7">
                                            <p:graphicEl>
                                              <a:dgm id="{0C31ECFC-9103-4318-B00D-101D1D12A767}"/>
                                            </p:graphicEl>
                                          </p:spTgt>
                                        </p:tgtEl>
                                        <p:attrNameLst>
                                          <p:attrName>ppt_x</p:attrName>
                                        </p:attrNameLst>
                                      </p:cBhvr>
                                      <p:tavLst>
                                        <p:tav tm="0">
                                          <p:val>
                                            <p:fltVal val="0.5"/>
                                          </p:val>
                                        </p:tav>
                                        <p:tav tm="100000">
                                          <p:val>
                                            <p:strVal val="#ppt_x"/>
                                          </p:val>
                                        </p:tav>
                                      </p:tavLst>
                                    </p:anim>
                                    <p:anim calcmode="lin" valueType="num">
                                      <p:cBhvr>
                                        <p:cTn id="44" dur="1000" fill="hold"/>
                                        <p:tgtEl>
                                          <p:spTgt spid="7">
                                            <p:graphicEl>
                                              <a:dgm id="{0C31ECFC-9103-4318-B00D-101D1D12A767}"/>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76200"/>
            <a:ext cx="8991600" cy="6705600"/>
            <a:chOff x="76200" y="76200"/>
            <a:chExt cx="8991600" cy="6705600"/>
          </a:xfrm>
        </p:grpSpPr>
        <p:sp>
          <p:nvSpPr>
            <p:cNvPr id="3" name="Rectangle 2"/>
            <p:cNvSpPr/>
            <p:nvPr/>
          </p:nvSpPr>
          <p:spPr>
            <a:xfrm>
              <a:off x="76200" y="76200"/>
              <a:ext cx="8991600" cy="6705600"/>
            </a:xfrm>
            <a:prstGeom prst="rect">
              <a:avLst/>
            </a:prstGeom>
            <a:noFill/>
            <a:ln w="114300">
              <a:solidFill>
                <a:srgbClr val="C00000"/>
              </a:solidFill>
            </a:ln>
            <a:effectLst>
              <a:glow rad="139700">
                <a:schemeClr val="accent2">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28600" y="228600"/>
              <a:ext cx="8686800" cy="6400800"/>
            </a:xfrm>
            <a:prstGeom prst="roundRect">
              <a:avLst>
                <a:gd name="adj" fmla="val 4359"/>
              </a:avLst>
            </a:prstGeom>
            <a:noFill/>
            <a:ln w="38100">
              <a:solidFill>
                <a:schemeClr val="tx1"/>
              </a:solidFill>
              <a:prstDash val="dashDot"/>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a:off x="2438400" y="1676400"/>
            <a:ext cx="3886200" cy="3124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01-1.jpg"/>
          <p:cNvPicPr>
            <a:picLocks noChangeAspect="1"/>
          </p:cNvPicPr>
          <p:nvPr/>
        </p:nvPicPr>
        <p:blipFill>
          <a:blip r:embed="rId2"/>
          <a:stretch>
            <a:fillRect/>
          </a:stretch>
        </p:blipFill>
        <p:spPr>
          <a:xfrm>
            <a:off x="5410201" y="2514600"/>
            <a:ext cx="2362199" cy="1752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descr="220171013115449.jpg"/>
          <p:cNvPicPr>
            <a:picLocks noChangeAspect="1"/>
          </p:cNvPicPr>
          <p:nvPr/>
        </p:nvPicPr>
        <p:blipFill>
          <a:blip r:embed="rId3"/>
          <a:stretch>
            <a:fillRect/>
          </a:stretch>
        </p:blipFill>
        <p:spPr>
          <a:xfrm>
            <a:off x="3276600" y="609601"/>
            <a:ext cx="2402700" cy="1752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descr="s1.jpg"/>
          <p:cNvPicPr>
            <a:picLocks noChangeAspect="1"/>
          </p:cNvPicPr>
          <p:nvPr/>
        </p:nvPicPr>
        <p:blipFill>
          <a:blip r:embed="rId4"/>
          <a:stretch>
            <a:fillRect/>
          </a:stretch>
        </p:blipFill>
        <p:spPr>
          <a:xfrm>
            <a:off x="3276600" y="4038600"/>
            <a:ext cx="2590800" cy="1752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descr="download (28).jpg"/>
          <p:cNvPicPr>
            <a:picLocks noChangeAspect="1"/>
          </p:cNvPicPr>
          <p:nvPr/>
        </p:nvPicPr>
        <p:blipFill>
          <a:blip r:embed="rId5"/>
          <a:stretch>
            <a:fillRect/>
          </a:stretch>
        </p:blipFill>
        <p:spPr>
          <a:xfrm>
            <a:off x="1143000" y="2362200"/>
            <a:ext cx="2362200" cy="1828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p:cNvSpPr txBox="1"/>
          <p:nvPr/>
        </p:nvSpPr>
        <p:spPr>
          <a:xfrm>
            <a:off x="533400" y="533400"/>
            <a:ext cx="2590800" cy="584775"/>
          </a:xfrm>
          <a:prstGeom prst="rect">
            <a:avLst/>
          </a:prstGeom>
          <a:noFill/>
        </p:spPr>
        <p:txBody>
          <a:bodyPr wrap="square" rtlCol="0">
            <a:spAutoFit/>
          </a:bodyPr>
          <a:lstStyle/>
          <a:p>
            <a:r>
              <a:rPr lang="bn-IN" sz="3200" dirty="0" smtClean="0">
                <a:ln>
                  <a:solidFill>
                    <a:schemeClr val="tx1"/>
                  </a:solidFill>
                </a:ln>
                <a:effectLst>
                  <a:glow rad="228600">
                    <a:schemeClr val="accent6">
                      <a:satMod val="175000"/>
                      <a:alpha val="40000"/>
                    </a:schemeClr>
                  </a:glow>
                </a:effectLst>
                <a:latin typeface="SutonnyOMJ" pitchFamily="2" charset="0"/>
                <a:cs typeface="SutonnyOMJ" pitchFamily="2" charset="0"/>
              </a:rPr>
              <a:t>চিত্র অনুধাবন করো</a:t>
            </a:r>
            <a:endParaRPr lang="en-US" sz="3200" dirty="0">
              <a:ln>
                <a:solidFill>
                  <a:schemeClr val="tx1"/>
                </a:solidFill>
              </a:ln>
              <a:effectLst>
                <a:glow rad="228600">
                  <a:schemeClr val="accent6">
                    <a:satMod val="175000"/>
                    <a:alpha val="40000"/>
                  </a:schemeClr>
                </a:glow>
              </a:effectLst>
              <a:latin typeface="SutonnyOMJ" pitchFamily="2" charset="0"/>
              <a:cs typeface="SutonnyOMJ" pitchFamily="2" charset="0"/>
            </a:endParaRPr>
          </a:p>
        </p:txBody>
      </p:sp>
      <p:sp>
        <p:nvSpPr>
          <p:cNvPr id="11" name="TextBox 10"/>
          <p:cNvSpPr txBox="1"/>
          <p:nvPr/>
        </p:nvSpPr>
        <p:spPr>
          <a:xfrm>
            <a:off x="3124200" y="2819400"/>
            <a:ext cx="2362200" cy="954107"/>
          </a:xfrm>
          <a:prstGeom prst="rect">
            <a:avLst/>
          </a:prstGeom>
          <a:noFill/>
        </p:spPr>
        <p:txBody>
          <a:bodyPr wrap="square" rtlCol="0">
            <a:spAutoFit/>
          </a:bodyPr>
          <a:lstStyle/>
          <a:p>
            <a:pPr algn="ctr"/>
            <a:r>
              <a:rPr lang="bn-IN" sz="2800" dirty="0" smtClean="0">
                <a:ln>
                  <a:solidFill>
                    <a:srgbClr val="00B050"/>
                  </a:solidFill>
                </a:ln>
                <a:solidFill>
                  <a:srgbClr val="0070C0"/>
                </a:solidFill>
                <a:effectLst>
                  <a:glow rad="228600">
                    <a:schemeClr val="accent6">
                      <a:satMod val="175000"/>
                      <a:alpha val="40000"/>
                    </a:schemeClr>
                  </a:glow>
                </a:effectLst>
                <a:latin typeface="SutonnyOMJ" pitchFamily="2" charset="0"/>
                <a:cs typeface="SutonnyOMJ" pitchFamily="2" charset="0"/>
              </a:rPr>
              <a:t>প্রকৃতি</a:t>
            </a:r>
          </a:p>
          <a:p>
            <a:pPr algn="ctr"/>
            <a:r>
              <a:rPr lang="bn-IN" sz="2800" dirty="0" smtClean="0">
                <a:ln>
                  <a:solidFill>
                    <a:srgbClr val="00B050"/>
                  </a:solidFill>
                </a:ln>
                <a:solidFill>
                  <a:srgbClr val="0070C0"/>
                </a:solidFill>
                <a:effectLst>
                  <a:glow rad="228600">
                    <a:schemeClr val="accent6">
                      <a:satMod val="175000"/>
                      <a:alpha val="40000"/>
                    </a:schemeClr>
                  </a:glow>
                </a:effectLst>
                <a:latin typeface="SutonnyOMJ" pitchFamily="2" charset="0"/>
                <a:cs typeface="SutonnyOMJ" pitchFamily="2" charset="0"/>
              </a:rPr>
              <a:t> পরিবর্তনশীল</a:t>
            </a:r>
            <a:endParaRPr lang="en-US" sz="2800" dirty="0">
              <a:ln>
                <a:solidFill>
                  <a:srgbClr val="00B050"/>
                </a:solidFill>
              </a:ln>
              <a:solidFill>
                <a:srgbClr val="0070C0"/>
              </a:solidFill>
              <a:effectLst>
                <a:glow rad="228600">
                  <a:schemeClr val="accent6">
                    <a:satMod val="175000"/>
                    <a:alpha val="40000"/>
                  </a:schemeClr>
                </a:glow>
              </a:effectLst>
              <a:latin typeface="SutonnyOMJ" pitchFamily="2" charset="0"/>
              <a:cs typeface="SutonnyOMJ" pitchFamily="2" charset="0"/>
            </a:endParaRPr>
          </a:p>
        </p:txBody>
      </p:sp>
      <p:sp>
        <p:nvSpPr>
          <p:cNvPr id="12" name="TextBox 11"/>
          <p:cNvSpPr txBox="1"/>
          <p:nvPr/>
        </p:nvSpPr>
        <p:spPr>
          <a:xfrm>
            <a:off x="2514600" y="5867400"/>
            <a:ext cx="4419600" cy="537865"/>
          </a:xfrm>
          <a:prstGeom prst="rect">
            <a:avLst/>
          </a:prstGeom>
          <a:noFill/>
        </p:spPr>
        <p:txBody>
          <a:bodyPr wrap="square" rtlCol="0">
            <a:prstTxWarp prst="textPlain">
              <a:avLst/>
            </a:prstTxWarp>
            <a:spAutoFit/>
          </a:bodyPr>
          <a:lstStyle/>
          <a:p>
            <a:r>
              <a:rPr lang="bn-IN" sz="2400" dirty="0" smtClean="0">
                <a:ln>
                  <a:solidFill>
                    <a:srgbClr val="00B050"/>
                  </a:solidFill>
                </a:ln>
                <a:solidFill>
                  <a:srgbClr val="0070C0"/>
                </a:solidFill>
                <a:effectLst>
                  <a:glow rad="228600">
                    <a:schemeClr val="accent6">
                      <a:satMod val="175000"/>
                      <a:alpha val="40000"/>
                    </a:schemeClr>
                  </a:glow>
                </a:effectLst>
                <a:latin typeface="SutonnyOMJ" pitchFamily="2" charset="0"/>
                <a:cs typeface="SutonnyOMJ" pitchFamily="2" charset="0"/>
              </a:rPr>
              <a:t> অর্থাৎ প্রকৃতি সব সময় এক রকম থাকে না। </a:t>
            </a:r>
            <a:endParaRPr lang="en-US" sz="2400" dirty="0">
              <a:ln>
                <a:solidFill>
                  <a:srgbClr val="00B050"/>
                </a:solidFill>
              </a:ln>
              <a:solidFill>
                <a:srgbClr val="0070C0"/>
              </a:solidFill>
              <a:effectLst>
                <a:glow rad="228600">
                  <a:schemeClr val="accent6">
                    <a:satMod val="175000"/>
                    <a:alpha val="40000"/>
                  </a:schemeClr>
                </a:glow>
              </a:effectLst>
              <a:latin typeface="SutonnyOMJ" pitchFamily="2" charset="0"/>
              <a:cs typeface="SutonnyOMJ"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repeatCount="indefinite" accel="50000" decel="50000" fill="hold" nodeType="clickEffect">
                                  <p:stCondLst>
                                    <p:cond delay="0"/>
                                  </p:stCondLst>
                                  <p:childTnLst>
                                    <p:animMotion origin="layout" path="M -0.00677 0.0111 C 0.10364 0.0111 0.19357 0.1191 0.19357 0.25254 C 0.19357 0.38529 0.10364 0.49398 -0.00677 0.49398 C -0.11702 0.49398 -0.20643 0.38529 -0.20643 0.25254 C -0.20643 0.1191 -0.11702 0.0111 -0.00677 0.0111 Z " pathEditMode="relative" rAng="0" ptsTypes="fffff">
                                      <p:cBhvr>
                                        <p:cTn id="6" dur="5000" fill="hold"/>
                                        <p:tgtEl>
                                          <p:spTgt spid="6"/>
                                        </p:tgtEl>
                                        <p:attrNameLst>
                                          <p:attrName>ppt_x</p:attrName>
                                          <p:attrName>ppt_y</p:attrName>
                                        </p:attrNameLst>
                                      </p:cBhvr>
                                      <p:rCtr x="0" y="241"/>
                                    </p:animMotion>
                                  </p:childTnLst>
                                </p:cTn>
                              </p:par>
                              <p:par>
                                <p:cTn id="7" presetID="1" presetClass="path" presetSubtype="0" repeatCount="indefinite" accel="50000" decel="50000" fill="hold" nodeType="withEffect">
                                  <p:stCondLst>
                                    <p:cond delay="0"/>
                                  </p:stCondLst>
                                  <p:childTnLst>
                                    <p:animMotion origin="layout" path="M -0.0559 -0.0414 C -0.05382 0.09759 -0.13941 0.21184 -0.246 0.2123 C -0.35191 0.21184 -0.4375 0.09782 -0.4375 -0.04117 C -0.4375 -0.18178 -0.35208 -0.29418 -0.24635 -0.29094 C -0.1408 -0.29186 -0.05382 -0.18132 -0.0559 -0.0414 Z " pathEditMode="relative" rAng="5400000" ptsTypes="fffff">
                                      <p:cBhvr>
                                        <p:cTn id="8" dur="5000" fill="hold"/>
                                        <p:tgtEl>
                                          <p:spTgt spid="5"/>
                                        </p:tgtEl>
                                        <p:attrNameLst>
                                          <p:attrName>ppt_x</p:attrName>
                                          <p:attrName>ppt_y</p:attrName>
                                        </p:attrNameLst>
                                      </p:cBhvr>
                                      <p:rCtr x="-190" y="0"/>
                                    </p:animMotion>
                                  </p:childTnLst>
                                </p:cTn>
                              </p:par>
                              <p:par>
                                <p:cTn id="9" presetID="1" presetClass="path" presetSubtype="0" repeatCount="indefinite" accel="50000" decel="50000" fill="hold" nodeType="withEffect">
                                  <p:stCondLst>
                                    <p:cond delay="0"/>
                                  </p:stCondLst>
                                  <p:childTnLst>
                                    <p:animMotion origin="layout" path="M -0.00833 -3.70028E-6 C -0.11927 -3.70028E-6 -0.20833 -0.10869 -0.20833 -0.24144 C -0.20833 -0.37488 -0.11927 -0.48288 -0.00833 -0.48288 C 0.10156 -0.48288 0.19167 -0.37488 0.19167 -0.24144 C 0.19167 -0.10869 0.10156 -3.70028E-6 -0.00833 -3.70028E-6 Z " pathEditMode="relative" rAng="0" ptsTypes="fffff">
                                      <p:cBhvr>
                                        <p:cTn id="10" dur="5000" fill="hold"/>
                                        <p:tgtEl>
                                          <p:spTgt spid="7"/>
                                        </p:tgtEl>
                                        <p:attrNameLst>
                                          <p:attrName>ppt_x</p:attrName>
                                          <p:attrName>ppt_y</p:attrName>
                                        </p:attrNameLst>
                                      </p:cBhvr>
                                      <p:rCtr x="0" y="-241"/>
                                    </p:animMotion>
                                  </p:childTnLst>
                                </p:cTn>
                              </p:par>
                              <p:par>
                                <p:cTn id="11" presetID="1" presetClass="path" presetSubtype="0" repeatCount="indefinite" accel="50000" decel="50000" fill="hold" nodeType="withEffect">
                                  <p:stCondLst>
                                    <p:cond delay="0"/>
                                  </p:stCondLst>
                                  <p:childTnLst>
                                    <p:animMotion origin="layout" path="M 0.01319 -0.02059 C 0.02135 -0.15264 0.12031 -0.25555 0.23281 -0.2389 C 0.34444 -0.22572 0.42725 -0.10685 0.41892 0.02636 C 0.41041 0.16211 0.31354 0.25763 0.20191 0.24537 C 0.0901 0.23288 0.00573 0.11632 0.01319 -0.02059 Z " pathEditMode="relative" rAng="-5112086" ptsTypes="fffff">
                                      <p:cBhvr>
                                        <p:cTn id="12" dur="5000" fill="hold"/>
                                        <p:tgtEl>
                                          <p:spTgt spid="8"/>
                                        </p:tgtEl>
                                        <p:attrNameLst>
                                          <p:attrName>ppt_x</p:attrName>
                                          <p:attrName>ppt_y</p:attrName>
                                        </p:attrNameLst>
                                      </p:cBhvr>
                                      <p:rCtr x="203" y="22"/>
                                    </p:animMotion>
                                  </p:childTnLst>
                                </p:cTn>
                              </p:par>
                            </p:childTnLst>
                          </p:cTn>
                        </p:par>
                        <p:par>
                          <p:cTn id="13" fill="hold">
                            <p:stCondLst>
                              <p:cond delay="5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1"/>
                                        </p:tgtEl>
                                        <p:attrNameLst>
                                          <p:attrName>ppt_y</p:attrName>
                                        </p:attrNameLst>
                                      </p:cBhvr>
                                      <p:tavLst>
                                        <p:tav tm="0">
                                          <p:val>
                                            <p:strVal val="#ppt_y"/>
                                          </p:val>
                                        </p:tav>
                                        <p:tav tm="100000">
                                          <p:val>
                                            <p:strVal val="#ppt_y"/>
                                          </p:val>
                                        </p:tav>
                                      </p:tavLst>
                                    </p:anim>
                                    <p:anim calcmode="lin" valueType="num">
                                      <p:cBhvr>
                                        <p:cTn id="1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1"/>
                                        </p:tgtEl>
                                      </p:cBhvr>
                                    </p:animEffect>
                                  </p:childTnLst>
                                </p:cTn>
                              </p:par>
                            </p:childTnLst>
                          </p:cTn>
                        </p:par>
                        <p:par>
                          <p:cTn id="21" fill="hold">
                            <p:stCondLst>
                              <p:cond delay="635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2"/>
                                        </p:tgtEl>
                                        <p:attrNameLst>
                                          <p:attrName>ppt_y</p:attrName>
                                        </p:attrNameLst>
                                      </p:cBhvr>
                                      <p:tavLst>
                                        <p:tav tm="0">
                                          <p:val>
                                            <p:strVal val="#ppt_y"/>
                                          </p:val>
                                        </p:tav>
                                        <p:tav tm="100000">
                                          <p:val>
                                            <p:strVal val="#ppt_y"/>
                                          </p:val>
                                        </p:tav>
                                      </p:tavLst>
                                    </p:anim>
                                    <p:anim calcmode="lin" valueType="num">
                                      <p:cBhvr>
                                        <p:cTn id="26"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76200"/>
            <a:ext cx="8991600" cy="6705600"/>
            <a:chOff x="76200" y="76200"/>
            <a:chExt cx="8991600" cy="6705600"/>
          </a:xfrm>
        </p:grpSpPr>
        <p:sp>
          <p:nvSpPr>
            <p:cNvPr id="3" name="Rectangle 2"/>
            <p:cNvSpPr/>
            <p:nvPr/>
          </p:nvSpPr>
          <p:spPr>
            <a:xfrm>
              <a:off x="76200" y="76200"/>
              <a:ext cx="8991600" cy="6705600"/>
            </a:xfrm>
            <a:prstGeom prst="rect">
              <a:avLst/>
            </a:prstGeom>
            <a:noFill/>
            <a:ln w="114300">
              <a:solidFill>
                <a:srgbClr val="C00000"/>
              </a:solidFill>
            </a:ln>
            <a:effectLst>
              <a:glow rad="139700">
                <a:schemeClr val="accent2">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28600" y="228600"/>
              <a:ext cx="8686800" cy="6400800"/>
            </a:xfrm>
            <a:prstGeom prst="roundRect">
              <a:avLst>
                <a:gd name="adj" fmla="val 4359"/>
              </a:avLst>
            </a:prstGeom>
            <a:noFill/>
            <a:ln w="38100">
              <a:solidFill>
                <a:schemeClr val="tx1"/>
              </a:solidFill>
              <a:prstDash val="dashDot"/>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40087319_303.jpg"/>
          <p:cNvPicPr>
            <a:picLocks noChangeAspect="1"/>
          </p:cNvPicPr>
          <p:nvPr/>
        </p:nvPicPr>
        <p:blipFill>
          <a:blip r:embed="rId2"/>
          <a:srcRect l="5429" t="5330" r="3143" b="11421"/>
          <a:stretch>
            <a:fillRect/>
          </a:stretch>
        </p:blipFill>
        <p:spPr>
          <a:xfrm>
            <a:off x="4648200" y="1065245"/>
            <a:ext cx="4038600" cy="27447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image-67345-1554109157.jpg"/>
          <p:cNvPicPr>
            <a:picLocks noChangeAspect="1"/>
          </p:cNvPicPr>
          <p:nvPr/>
        </p:nvPicPr>
        <p:blipFill>
          <a:blip r:embed="rId3" cstate="print"/>
          <a:srcRect l="12500" t="5992" r="26667" b="23027"/>
          <a:stretch>
            <a:fillRect/>
          </a:stretch>
        </p:blipFill>
        <p:spPr>
          <a:xfrm>
            <a:off x="457200" y="1066800"/>
            <a:ext cx="4005072"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838200" y="381000"/>
            <a:ext cx="2667000" cy="609600"/>
          </a:xfrm>
          <a:prstGeom prst="rect">
            <a:avLst/>
          </a:prstGeom>
          <a:noFill/>
        </p:spPr>
        <p:txBody>
          <a:bodyPr wrap="square" rtlCol="0">
            <a:prstTxWarp prst="textPlain">
              <a:avLst/>
            </a:prstTxWarp>
            <a:spAutoFit/>
          </a:bodyPr>
          <a:lstStyle/>
          <a:p>
            <a:r>
              <a:rPr lang="bn-IN" sz="2800" dirty="0" smtClean="0">
                <a:ln>
                  <a:solidFill>
                    <a:srgbClr val="002060"/>
                  </a:solidFill>
                </a:ln>
                <a:solidFill>
                  <a:srgbClr val="002060"/>
                </a:solidFill>
                <a:effectLst>
                  <a:glow rad="228600">
                    <a:schemeClr val="accent6">
                      <a:satMod val="175000"/>
                      <a:alpha val="40000"/>
                    </a:schemeClr>
                  </a:glow>
                </a:effectLst>
                <a:latin typeface="SutonnyOMJ" pitchFamily="2" charset="0"/>
                <a:cs typeface="SutonnyOMJ" pitchFamily="2" charset="0"/>
              </a:rPr>
              <a:t>চিত্রের প্রকৃতি কেমন?</a:t>
            </a:r>
            <a:endParaRPr lang="en-US" sz="2800" dirty="0">
              <a:ln>
                <a:solidFill>
                  <a:srgbClr val="002060"/>
                </a:solidFill>
              </a:ln>
              <a:solidFill>
                <a:srgbClr val="002060"/>
              </a:solidFill>
              <a:effectLst>
                <a:glow rad="228600">
                  <a:schemeClr val="accent6">
                    <a:satMod val="175000"/>
                    <a:alpha val="40000"/>
                  </a:schemeClr>
                </a:glow>
              </a:effectLst>
              <a:latin typeface="SutonnyOMJ" pitchFamily="2" charset="0"/>
              <a:cs typeface="SutonnyOMJ" pitchFamily="2" charset="0"/>
            </a:endParaRPr>
          </a:p>
        </p:txBody>
      </p:sp>
      <p:sp>
        <p:nvSpPr>
          <p:cNvPr id="8" name="TextBox 7"/>
          <p:cNvSpPr txBox="1"/>
          <p:nvPr/>
        </p:nvSpPr>
        <p:spPr>
          <a:xfrm>
            <a:off x="2667000" y="3886200"/>
            <a:ext cx="4191000" cy="584775"/>
          </a:xfrm>
          <a:prstGeom prst="rect">
            <a:avLst/>
          </a:prstGeom>
          <a:noFill/>
        </p:spPr>
        <p:txBody>
          <a:bodyPr wrap="square" rtlCol="0">
            <a:prstTxWarp prst="textDeflate">
              <a:avLst/>
            </a:prstTxWarp>
            <a:spAutoFit/>
          </a:bodyPr>
          <a:lstStyle/>
          <a:p>
            <a:r>
              <a:rPr lang="bn-IN" sz="3200" dirty="0" smtClean="0">
                <a:ln>
                  <a:solidFill>
                    <a:srgbClr val="002060"/>
                  </a:solidFill>
                </a:ln>
                <a:solidFill>
                  <a:srgbClr val="002060"/>
                </a:solidFill>
                <a:effectLst>
                  <a:glow rad="101600">
                    <a:schemeClr val="accent1">
                      <a:satMod val="175000"/>
                      <a:alpha val="40000"/>
                    </a:schemeClr>
                  </a:glow>
                </a:effectLst>
                <a:latin typeface="SutonnyOMJ" pitchFamily="2" charset="0"/>
                <a:cs typeface="SutonnyOMJ" pitchFamily="2" charset="0"/>
              </a:rPr>
              <a:t>চিত্রে ঝড় ও বন্যা দৃশ্যমান হচ্ছে।</a:t>
            </a:r>
            <a:endParaRPr lang="en-US" sz="3200" dirty="0">
              <a:ln>
                <a:solidFill>
                  <a:srgbClr val="002060"/>
                </a:solidFill>
              </a:ln>
              <a:solidFill>
                <a:srgbClr val="002060"/>
              </a:solidFill>
              <a:effectLst>
                <a:glow rad="101600">
                  <a:schemeClr val="accent1">
                    <a:satMod val="175000"/>
                    <a:alpha val="40000"/>
                  </a:schemeClr>
                </a:glow>
              </a:effectLst>
              <a:latin typeface="SutonnyOMJ" pitchFamily="2" charset="0"/>
              <a:cs typeface="SutonnyOMJ" pitchFamily="2" charset="0"/>
            </a:endParaRPr>
          </a:p>
        </p:txBody>
      </p:sp>
      <p:sp>
        <p:nvSpPr>
          <p:cNvPr id="9" name="TextBox 8"/>
          <p:cNvSpPr txBox="1"/>
          <p:nvPr/>
        </p:nvSpPr>
        <p:spPr>
          <a:xfrm>
            <a:off x="457200" y="4800600"/>
            <a:ext cx="7924800" cy="1569660"/>
          </a:xfrm>
          <a:prstGeom prst="rect">
            <a:avLst/>
          </a:prstGeom>
          <a:noFill/>
        </p:spPr>
        <p:txBody>
          <a:bodyPr wrap="square" rtlCol="0">
            <a:spAutoFit/>
          </a:bodyPr>
          <a:lstStyle/>
          <a:p>
            <a:r>
              <a:rPr lang="bn-IN" sz="2400" dirty="0" smtClean="0">
                <a:ln>
                  <a:solidFill>
                    <a:schemeClr val="tx1"/>
                  </a:solidFill>
                </a:ln>
                <a:effectLst>
                  <a:glow rad="101600">
                    <a:schemeClr val="accent6">
                      <a:satMod val="175000"/>
                      <a:alpha val="40000"/>
                    </a:schemeClr>
                  </a:glow>
                </a:effectLst>
                <a:latin typeface="SutonnyOMJ" pitchFamily="2" charset="0"/>
                <a:cs typeface="SutonnyOMJ" pitchFamily="2" charset="0"/>
              </a:rPr>
              <a:t>হ্যাঁ, এর অর্থ প্রকৃতি সব সময় স্বাভাবিক থাকে না। ফসলের এসব নানা সমস্যার সম্মুখীন হতে হয়। এ ধরণের অবস্থাকে প্রতিকূল পরিবেশ বলে আর এ ধরনের পরিবেশকে ফসল জৈব-রাসায়নিক ও শারীরবৃত্তীয় পরিবর্তনের মাধ্যমে নিজেকে মানিয়ে নিতে চেষ্টা করে একে ফসলের অভিযোজন ক্ষমতা বলে।</a:t>
            </a:r>
            <a:endParaRPr lang="en-US" sz="2400" dirty="0">
              <a:ln>
                <a:solidFill>
                  <a:schemeClr val="tx1"/>
                </a:solidFill>
              </a:ln>
              <a:effectLst>
                <a:glow rad="101600">
                  <a:schemeClr val="accent6">
                    <a:satMod val="175000"/>
                    <a:alpha val="40000"/>
                  </a:schemeClr>
                </a:glow>
              </a:effectLst>
              <a:latin typeface="SutonnyOMJ" pitchFamily="2" charset="0"/>
              <a:cs typeface="SutonnyOMJ" pitchFamily="2" charset="0"/>
            </a:endParaRPr>
          </a:p>
        </p:txBody>
      </p:sp>
      <p:pic>
        <p:nvPicPr>
          <p:cNvPr id="10" name="Picture 9" descr="images (7).jpg"/>
          <p:cNvPicPr>
            <a:picLocks noChangeAspect="1"/>
          </p:cNvPicPr>
          <p:nvPr/>
        </p:nvPicPr>
        <p:blipFill>
          <a:blip r:embed="rId4"/>
          <a:stretch>
            <a:fillRect/>
          </a:stretch>
        </p:blipFill>
        <p:spPr>
          <a:xfrm>
            <a:off x="2438400" y="1107040"/>
            <a:ext cx="4572000" cy="3236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8"/>
                                        </p:tgtEl>
                                        <p:attrNameLst>
                                          <p:attrName>ppt_y</p:attrName>
                                        </p:attrNameLst>
                                      </p:cBhvr>
                                      <p:tavLst>
                                        <p:tav tm="0">
                                          <p:val>
                                            <p:strVal val="#ppt_y"/>
                                          </p:val>
                                        </p:tav>
                                        <p:tav tm="100000">
                                          <p:val>
                                            <p:strVal val="#ppt_y"/>
                                          </p:val>
                                        </p:tav>
                                      </p:tavLst>
                                    </p:anim>
                                    <p:anim calcmode="lin" valueType="num">
                                      <p:cBhvr>
                                        <p:cTn id="1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xit" presetSubtype="0" fill="hold" nodeType="clickEffect">
                                  <p:stCondLst>
                                    <p:cond delay="0"/>
                                  </p:stCondLst>
                                  <p:iterate type="lt">
                                    <p:tmPct val="5000"/>
                                  </p:iterate>
                                  <p:childTnLst>
                                    <p:anim calcmode="lin" valueType="num">
                                      <p:cBhvr>
                                        <p:cTn id="23" dur="1000"/>
                                        <p:tgtEl>
                                          <p:spTgt spid="6"/>
                                        </p:tgtEl>
                                        <p:attrNameLst>
                                          <p:attrName>ppt_w</p:attrName>
                                        </p:attrNameLst>
                                      </p:cBhvr>
                                      <p:tavLst>
                                        <p:tav tm="0">
                                          <p:val>
                                            <p:strVal val="ppt_w"/>
                                          </p:val>
                                        </p:tav>
                                        <p:tav tm="100000">
                                          <p:val>
                                            <p:fltVal val="0"/>
                                          </p:val>
                                        </p:tav>
                                      </p:tavLst>
                                    </p:anim>
                                    <p:anim calcmode="lin" valueType="num">
                                      <p:cBhvr>
                                        <p:cTn id="24" dur="1000"/>
                                        <p:tgtEl>
                                          <p:spTgt spid="6"/>
                                        </p:tgtEl>
                                        <p:attrNameLst>
                                          <p:attrName>ppt_h</p:attrName>
                                        </p:attrNameLst>
                                      </p:cBhvr>
                                      <p:tavLst>
                                        <p:tav tm="0">
                                          <p:val>
                                            <p:strVal val="ppt_h"/>
                                          </p:val>
                                        </p:tav>
                                        <p:tav tm="100000">
                                          <p:val>
                                            <p:fltVal val="0"/>
                                          </p:val>
                                        </p:tav>
                                      </p:tavLst>
                                    </p:anim>
                                    <p:anim calcmode="lin" valueType="num">
                                      <p:cBhvr>
                                        <p:cTn id="25" dur="1000"/>
                                        <p:tgtEl>
                                          <p:spTgt spid="6"/>
                                        </p:tgtEl>
                                        <p:attrNameLst>
                                          <p:attrName>style.rotation</p:attrName>
                                        </p:attrNameLst>
                                      </p:cBhvr>
                                      <p:tavLst>
                                        <p:tav tm="0">
                                          <p:val>
                                            <p:fltVal val="0"/>
                                          </p:val>
                                        </p:tav>
                                        <p:tav tm="100000">
                                          <p:val>
                                            <p:fltVal val="90"/>
                                          </p:val>
                                        </p:tav>
                                      </p:tavLst>
                                    </p:anim>
                                    <p:animEffect transition="out" filter="fade">
                                      <p:cBhvr>
                                        <p:cTn id="26" dur="1000"/>
                                        <p:tgtEl>
                                          <p:spTgt spid="6"/>
                                        </p:tgtEl>
                                      </p:cBhvr>
                                    </p:animEffect>
                                    <p:set>
                                      <p:cBhvr>
                                        <p:cTn id="27" dur="1" fill="hold">
                                          <p:stCondLst>
                                            <p:cond delay="999"/>
                                          </p:stCondLst>
                                        </p:cTn>
                                        <p:tgtEl>
                                          <p:spTgt spid="6"/>
                                        </p:tgtEl>
                                        <p:attrNameLst>
                                          <p:attrName>style.visibility</p:attrName>
                                        </p:attrNameLst>
                                      </p:cBhvr>
                                      <p:to>
                                        <p:strVal val="hidden"/>
                                      </p:to>
                                    </p:set>
                                  </p:childTnLst>
                                </p:cTn>
                              </p:par>
                              <p:par>
                                <p:cTn id="28" presetID="31" presetClass="exit" presetSubtype="0" fill="hold" nodeType="withEffect">
                                  <p:stCondLst>
                                    <p:cond delay="0"/>
                                  </p:stCondLst>
                                  <p:iterate type="lt">
                                    <p:tmPct val="5000"/>
                                  </p:iterate>
                                  <p:childTnLst>
                                    <p:anim calcmode="lin" valueType="num">
                                      <p:cBhvr>
                                        <p:cTn id="29" dur="1000"/>
                                        <p:tgtEl>
                                          <p:spTgt spid="5"/>
                                        </p:tgtEl>
                                        <p:attrNameLst>
                                          <p:attrName>ppt_w</p:attrName>
                                        </p:attrNameLst>
                                      </p:cBhvr>
                                      <p:tavLst>
                                        <p:tav tm="0">
                                          <p:val>
                                            <p:strVal val="ppt_w"/>
                                          </p:val>
                                        </p:tav>
                                        <p:tav tm="100000">
                                          <p:val>
                                            <p:fltVal val="0"/>
                                          </p:val>
                                        </p:tav>
                                      </p:tavLst>
                                    </p:anim>
                                    <p:anim calcmode="lin" valueType="num">
                                      <p:cBhvr>
                                        <p:cTn id="30" dur="1000"/>
                                        <p:tgtEl>
                                          <p:spTgt spid="5"/>
                                        </p:tgtEl>
                                        <p:attrNameLst>
                                          <p:attrName>ppt_h</p:attrName>
                                        </p:attrNameLst>
                                      </p:cBhvr>
                                      <p:tavLst>
                                        <p:tav tm="0">
                                          <p:val>
                                            <p:strVal val="ppt_h"/>
                                          </p:val>
                                        </p:tav>
                                        <p:tav tm="100000">
                                          <p:val>
                                            <p:fltVal val="0"/>
                                          </p:val>
                                        </p:tav>
                                      </p:tavLst>
                                    </p:anim>
                                    <p:anim calcmode="lin" valueType="num">
                                      <p:cBhvr>
                                        <p:cTn id="31" dur="1000"/>
                                        <p:tgtEl>
                                          <p:spTgt spid="5"/>
                                        </p:tgtEl>
                                        <p:attrNameLst>
                                          <p:attrName>style.rotation</p:attrName>
                                        </p:attrNameLst>
                                      </p:cBhvr>
                                      <p:tavLst>
                                        <p:tav tm="0">
                                          <p:val>
                                            <p:fltVal val="0"/>
                                          </p:val>
                                        </p:tav>
                                        <p:tav tm="100000">
                                          <p:val>
                                            <p:fltVal val="90"/>
                                          </p:val>
                                        </p:tav>
                                      </p:tavLst>
                                    </p:anim>
                                    <p:animEffect transition="out" filter="fade">
                                      <p:cBhvr>
                                        <p:cTn id="32" dur="1000"/>
                                        <p:tgtEl>
                                          <p:spTgt spid="5"/>
                                        </p:tgtEl>
                                      </p:cBhvr>
                                    </p:animEffect>
                                    <p:set>
                                      <p:cBhvr>
                                        <p:cTn id="33" dur="1" fill="hold">
                                          <p:stCondLst>
                                            <p:cond delay="999"/>
                                          </p:stCondLst>
                                        </p:cTn>
                                        <p:tgtEl>
                                          <p:spTgt spid="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1" presetClass="entr" presetSubtype="0" fill="hold" grpId="0" nodeType="clickEffect">
                                  <p:stCondLst>
                                    <p:cond delay="0"/>
                                  </p:stCondLst>
                                  <p:iterate type="lt">
                                    <p:tmPct val="10000"/>
                                  </p:iterate>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9"/>
                                        </p:tgtEl>
                                        <p:attrNameLst>
                                          <p:attrName>ppt_y</p:attrName>
                                        </p:attrNameLst>
                                      </p:cBhvr>
                                      <p:tavLst>
                                        <p:tav tm="0">
                                          <p:val>
                                            <p:strVal val="#ppt_y"/>
                                          </p:val>
                                        </p:tav>
                                        <p:tav tm="100000">
                                          <p:val>
                                            <p:strVal val="#ppt_y"/>
                                          </p:val>
                                        </p:tav>
                                      </p:tavLst>
                                    </p:anim>
                                    <p:anim calcmode="lin" valueType="num">
                                      <p:cBhvr>
                                        <p:cTn id="4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9"/>
                                        </p:tgtEl>
                                      </p:cBhvr>
                                    </p:animEffect>
                                  </p:childTnLst>
                                </p:cTn>
                              </p:par>
                              <p:par>
                                <p:cTn id="43" presetID="29"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1000" fill="hold"/>
                                        <p:tgtEl>
                                          <p:spTgt spid="10"/>
                                        </p:tgtEl>
                                        <p:attrNameLst>
                                          <p:attrName>ppt_x</p:attrName>
                                        </p:attrNameLst>
                                      </p:cBhvr>
                                      <p:tavLst>
                                        <p:tav tm="0">
                                          <p:val>
                                            <p:strVal val="#ppt_x-.2"/>
                                          </p:val>
                                        </p:tav>
                                        <p:tav tm="100000">
                                          <p:val>
                                            <p:strVal val="#ppt_x"/>
                                          </p:val>
                                        </p:tav>
                                      </p:tavLst>
                                    </p:anim>
                                    <p:anim calcmode="lin" valueType="num">
                                      <p:cBhvr>
                                        <p:cTn id="46"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4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76200"/>
            <a:ext cx="8991600" cy="6705600"/>
            <a:chOff x="76200" y="76200"/>
            <a:chExt cx="8991600" cy="6705600"/>
          </a:xfrm>
        </p:grpSpPr>
        <p:sp>
          <p:nvSpPr>
            <p:cNvPr id="3" name="Rectangle 2"/>
            <p:cNvSpPr/>
            <p:nvPr/>
          </p:nvSpPr>
          <p:spPr>
            <a:xfrm>
              <a:off x="76200" y="76200"/>
              <a:ext cx="8991600" cy="6705600"/>
            </a:xfrm>
            <a:prstGeom prst="rect">
              <a:avLst/>
            </a:prstGeom>
            <a:noFill/>
            <a:ln w="114300">
              <a:solidFill>
                <a:srgbClr val="C00000"/>
              </a:solidFill>
            </a:ln>
            <a:effectLst>
              <a:glow rad="139700">
                <a:schemeClr val="accent2">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28600" y="228600"/>
              <a:ext cx="8686800" cy="6400800"/>
            </a:xfrm>
            <a:prstGeom prst="roundRect">
              <a:avLst>
                <a:gd name="adj" fmla="val 4359"/>
              </a:avLst>
            </a:prstGeom>
            <a:noFill/>
            <a:ln w="38100">
              <a:solidFill>
                <a:schemeClr val="tx1"/>
              </a:solidFill>
              <a:prstDash val="dashDot"/>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3276600" y="533400"/>
            <a:ext cx="2819400" cy="830997"/>
          </a:xfrm>
          <a:prstGeom prst="rect">
            <a:avLst/>
          </a:prstGeom>
          <a:noFill/>
        </p:spPr>
        <p:txBody>
          <a:bodyPr wrap="square" rtlCol="0">
            <a:prstTxWarp prst="textPlain">
              <a:avLst/>
            </a:prstTxWarp>
            <a:spAutoFit/>
          </a:bodyPr>
          <a:lstStyle/>
          <a:p>
            <a:r>
              <a:rPr lang="bn-IN" sz="2400" dirty="0" smtClean="0">
                <a:ln>
                  <a:solidFill>
                    <a:schemeClr val="tx1"/>
                  </a:solidFill>
                </a:ln>
                <a:solidFill>
                  <a:srgbClr val="002060"/>
                </a:solidFill>
                <a:latin typeface="SutonnyOMJ" pitchFamily="2" charset="0"/>
                <a:cs typeface="SutonnyOMJ" pitchFamily="2" charset="0"/>
              </a:rPr>
              <a:t>একক কাজ</a:t>
            </a:r>
          </a:p>
          <a:p>
            <a:r>
              <a:rPr lang="bn-IN" sz="2400" dirty="0" smtClean="0">
                <a:ln>
                  <a:solidFill>
                    <a:schemeClr val="tx1"/>
                  </a:solidFill>
                </a:ln>
                <a:solidFill>
                  <a:srgbClr val="002060"/>
                </a:solidFill>
                <a:latin typeface="SutonnyOMJ" pitchFamily="2" charset="0"/>
                <a:cs typeface="SutonnyOMJ" pitchFamily="2" charset="0"/>
              </a:rPr>
              <a:t>সময়ঃ ২ মিনিট</a:t>
            </a:r>
            <a:endParaRPr lang="en-US" sz="2400" dirty="0">
              <a:ln>
                <a:solidFill>
                  <a:schemeClr val="tx1"/>
                </a:solidFill>
              </a:ln>
              <a:solidFill>
                <a:srgbClr val="002060"/>
              </a:solidFill>
              <a:latin typeface="SutonnyOMJ" pitchFamily="2" charset="0"/>
              <a:cs typeface="SutonnyOMJ" pitchFamily="2" charset="0"/>
            </a:endParaRPr>
          </a:p>
        </p:txBody>
      </p:sp>
      <p:sp>
        <p:nvSpPr>
          <p:cNvPr id="6" name="TextBox 5"/>
          <p:cNvSpPr txBox="1"/>
          <p:nvPr/>
        </p:nvSpPr>
        <p:spPr>
          <a:xfrm>
            <a:off x="1905000" y="5486400"/>
            <a:ext cx="5410200" cy="584775"/>
          </a:xfrm>
          <a:prstGeom prst="rect">
            <a:avLst/>
          </a:prstGeom>
          <a:noFill/>
        </p:spPr>
        <p:txBody>
          <a:bodyPr wrap="square" rtlCol="0">
            <a:spAutoFit/>
          </a:bodyPr>
          <a:lstStyle/>
          <a:p>
            <a:r>
              <a:rPr lang="bn-IN" sz="3200" dirty="0" smtClean="0">
                <a:ln>
                  <a:solidFill>
                    <a:schemeClr val="accent2"/>
                  </a:solidFill>
                </a:ln>
                <a:effectLst>
                  <a:glow rad="101600">
                    <a:schemeClr val="accent2">
                      <a:satMod val="175000"/>
                      <a:alpha val="40000"/>
                    </a:schemeClr>
                  </a:glow>
                </a:effectLst>
                <a:latin typeface="SutonnyOMJ" pitchFamily="2" charset="0"/>
                <a:cs typeface="SutonnyOMJ" pitchFamily="2" charset="0"/>
              </a:rPr>
              <a:t>ফসলের অভিযোজন ক্ষমতা বলতে কি বুঝ?</a:t>
            </a:r>
            <a:endParaRPr lang="en-US" sz="3200" dirty="0">
              <a:ln>
                <a:solidFill>
                  <a:schemeClr val="accent2"/>
                </a:solidFill>
              </a:ln>
              <a:effectLst>
                <a:glow rad="101600">
                  <a:schemeClr val="accent2">
                    <a:satMod val="175000"/>
                    <a:alpha val="40000"/>
                  </a:schemeClr>
                </a:glow>
              </a:effectLst>
              <a:latin typeface="SutonnyOMJ" pitchFamily="2" charset="0"/>
              <a:cs typeface="SutonnyOMJ" pitchFamily="2" charset="0"/>
            </a:endParaRPr>
          </a:p>
        </p:txBody>
      </p:sp>
      <p:pic>
        <p:nvPicPr>
          <p:cNvPr id="8" name="Picture 7" descr="despite-the-parch-the-impact.jpg"/>
          <p:cNvPicPr>
            <a:picLocks noChangeAspect="1"/>
          </p:cNvPicPr>
          <p:nvPr/>
        </p:nvPicPr>
        <p:blipFill>
          <a:blip r:embed="rId2"/>
          <a:stretch>
            <a:fillRect/>
          </a:stretch>
        </p:blipFill>
        <p:spPr>
          <a:xfrm>
            <a:off x="1714500" y="1528762"/>
            <a:ext cx="5715000" cy="3800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76200"/>
            <a:ext cx="8991600" cy="6705600"/>
            <a:chOff x="76200" y="76200"/>
            <a:chExt cx="8991600" cy="6705600"/>
          </a:xfrm>
        </p:grpSpPr>
        <p:sp>
          <p:nvSpPr>
            <p:cNvPr id="3" name="Rectangle 2"/>
            <p:cNvSpPr/>
            <p:nvPr/>
          </p:nvSpPr>
          <p:spPr>
            <a:xfrm>
              <a:off x="76200" y="76200"/>
              <a:ext cx="8991600" cy="6705600"/>
            </a:xfrm>
            <a:prstGeom prst="rect">
              <a:avLst/>
            </a:prstGeom>
            <a:noFill/>
            <a:ln w="114300">
              <a:solidFill>
                <a:srgbClr val="C00000"/>
              </a:solidFill>
            </a:ln>
            <a:effectLst>
              <a:glow rad="139700">
                <a:schemeClr val="accent2">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28600" y="228600"/>
              <a:ext cx="8686800" cy="6400800"/>
            </a:xfrm>
            <a:prstGeom prst="roundRect">
              <a:avLst>
                <a:gd name="adj" fmla="val 4359"/>
              </a:avLst>
            </a:prstGeom>
            <a:noFill/>
            <a:ln w="38100">
              <a:solidFill>
                <a:schemeClr val="tx1"/>
              </a:solidFill>
              <a:prstDash val="dashDot"/>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3124200" y="381000"/>
            <a:ext cx="3276600" cy="609600"/>
          </a:xfrm>
          <a:prstGeom prst="rect">
            <a:avLst/>
          </a:prstGeom>
          <a:noFill/>
        </p:spPr>
        <p:txBody>
          <a:bodyPr wrap="square" rtlCol="0">
            <a:prstTxWarp prst="textPlain">
              <a:avLst/>
            </a:prstTxWarp>
            <a:spAutoFit/>
          </a:bodyPr>
          <a:lstStyle/>
          <a:p>
            <a:r>
              <a:rPr lang="bn-IN"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39700">
                    <a:schemeClr val="accent2">
                      <a:satMod val="175000"/>
                      <a:alpha val="40000"/>
                    </a:schemeClr>
                  </a:glow>
                </a:effectLst>
                <a:latin typeface="SutonnyOMJ" pitchFamily="2" charset="0"/>
                <a:cs typeface="SutonnyOMJ" pitchFamily="2" charset="0"/>
              </a:rPr>
              <a:t>চিত্রগুলো লক্ষ্য করো</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39700">
                  <a:schemeClr val="accent2">
                    <a:satMod val="175000"/>
                    <a:alpha val="40000"/>
                  </a:schemeClr>
                </a:glow>
              </a:effectLst>
              <a:latin typeface="SutonnyOMJ" pitchFamily="2" charset="0"/>
              <a:cs typeface="SutonnyOMJ" pitchFamily="2" charset="0"/>
            </a:endParaRPr>
          </a:p>
        </p:txBody>
      </p:sp>
      <p:pic>
        <p:nvPicPr>
          <p:cNvPr id="6" name="Picture 5" descr="despite-the-parch-the-impact.jpg"/>
          <p:cNvPicPr>
            <a:picLocks noChangeAspect="1"/>
          </p:cNvPicPr>
          <p:nvPr/>
        </p:nvPicPr>
        <p:blipFill>
          <a:blip r:embed="rId2"/>
          <a:srcRect t="39975" r="44667"/>
          <a:stretch>
            <a:fillRect/>
          </a:stretch>
        </p:blipFill>
        <p:spPr>
          <a:xfrm>
            <a:off x="4800600" y="1219201"/>
            <a:ext cx="3733800" cy="2099733"/>
          </a:xfrm>
          <a:prstGeom prst="rect">
            <a:avLst/>
          </a:prstGeom>
        </p:spPr>
      </p:pic>
      <p:pic>
        <p:nvPicPr>
          <p:cNvPr id="7" name="Picture 6" descr="UN0328202 (1).jpg"/>
          <p:cNvPicPr>
            <a:picLocks noChangeAspect="1"/>
          </p:cNvPicPr>
          <p:nvPr/>
        </p:nvPicPr>
        <p:blipFill>
          <a:blip r:embed="rId3"/>
          <a:srcRect l="5033" t="9216" r="16536" b="12353"/>
          <a:stretch>
            <a:fillRect/>
          </a:stretch>
        </p:blipFill>
        <p:spPr>
          <a:xfrm>
            <a:off x="457200" y="1219200"/>
            <a:ext cx="3733800" cy="2099733"/>
          </a:xfrm>
          <a:prstGeom prst="rect">
            <a:avLst/>
          </a:prstGeom>
        </p:spPr>
      </p:pic>
      <p:pic>
        <p:nvPicPr>
          <p:cNvPr id="8" name="Picture 7" descr="8a064919-india-winter.jpg"/>
          <p:cNvPicPr>
            <a:picLocks noChangeAspect="1"/>
          </p:cNvPicPr>
          <p:nvPr/>
        </p:nvPicPr>
        <p:blipFill>
          <a:blip r:embed="rId4"/>
          <a:srcRect l="6667" t="14444" r="30000" b="4074"/>
          <a:stretch>
            <a:fillRect/>
          </a:stretch>
        </p:blipFill>
        <p:spPr>
          <a:xfrm>
            <a:off x="457200" y="3505200"/>
            <a:ext cx="3714791" cy="2438400"/>
          </a:xfrm>
          <a:prstGeom prst="rect">
            <a:avLst/>
          </a:prstGeom>
        </p:spPr>
      </p:pic>
      <p:pic>
        <p:nvPicPr>
          <p:cNvPr id="9" name="Picture 8" descr="download (29).jpg"/>
          <p:cNvPicPr>
            <a:picLocks noChangeAspect="1"/>
          </p:cNvPicPr>
          <p:nvPr/>
        </p:nvPicPr>
        <p:blipFill>
          <a:blip r:embed="rId5"/>
          <a:stretch>
            <a:fillRect/>
          </a:stretch>
        </p:blipFill>
        <p:spPr>
          <a:xfrm>
            <a:off x="4800600" y="3505200"/>
            <a:ext cx="3733800" cy="2438400"/>
          </a:xfrm>
          <a:prstGeom prst="rect">
            <a:avLst/>
          </a:prstGeom>
        </p:spPr>
      </p:pic>
      <p:sp>
        <p:nvSpPr>
          <p:cNvPr id="10" name="TextBox 9"/>
          <p:cNvSpPr txBox="1"/>
          <p:nvPr/>
        </p:nvSpPr>
        <p:spPr>
          <a:xfrm>
            <a:off x="2743200" y="2514600"/>
            <a:ext cx="1485900" cy="762000"/>
          </a:xfrm>
          <a:prstGeom prst="rect">
            <a:avLst/>
          </a:prstGeom>
          <a:noFill/>
        </p:spPr>
        <p:txBody>
          <a:bodyPr wrap="square" rtlCol="0">
            <a:prstTxWarp prst="textPlain">
              <a:avLst/>
            </a:prstTxWarp>
            <a:spAutoFit/>
          </a:bodyPr>
          <a:lstStyle/>
          <a:p>
            <a:r>
              <a:rPr lang="bn-IN" sz="4000" dirty="0" smtClean="0">
                <a:solidFill>
                  <a:srgbClr val="FFFF00"/>
                </a:solidFill>
                <a:latin typeface="SutonnyOMJ" pitchFamily="2" charset="0"/>
                <a:cs typeface="SutonnyOMJ" pitchFamily="2" charset="0"/>
              </a:rPr>
              <a:t>বন্যা</a:t>
            </a:r>
            <a:endParaRPr lang="en-US" sz="4000" dirty="0">
              <a:solidFill>
                <a:srgbClr val="FFFF00"/>
              </a:solidFill>
              <a:latin typeface="SutonnyOMJ" pitchFamily="2" charset="0"/>
              <a:cs typeface="SutonnyOMJ" pitchFamily="2" charset="0"/>
            </a:endParaRPr>
          </a:p>
        </p:txBody>
      </p:sp>
      <p:sp>
        <p:nvSpPr>
          <p:cNvPr id="11" name="TextBox 10"/>
          <p:cNvSpPr txBox="1"/>
          <p:nvPr/>
        </p:nvSpPr>
        <p:spPr>
          <a:xfrm>
            <a:off x="7315200" y="2514600"/>
            <a:ext cx="1143000" cy="762000"/>
          </a:xfrm>
          <a:prstGeom prst="rect">
            <a:avLst/>
          </a:prstGeom>
          <a:noFill/>
        </p:spPr>
        <p:txBody>
          <a:bodyPr wrap="square" rtlCol="0">
            <a:prstTxWarp prst="textPlain">
              <a:avLst/>
            </a:prstTxWarp>
            <a:spAutoFit/>
          </a:bodyPr>
          <a:lstStyle/>
          <a:p>
            <a:r>
              <a:rPr lang="bn-IN" sz="4000" dirty="0" smtClean="0">
                <a:solidFill>
                  <a:srgbClr val="FFFF00"/>
                </a:solidFill>
                <a:latin typeface="SutonnyOMJ" pitchFamily="2" charset="0"/>
                <a:cs typeface="SutonnyOMJ" pitchFamily="2" charset="0"/>
              </a:rPr>
              <a:t>খরা</a:t>
            </a:r>
            <a:endParaRPr lang="en-US" sz="4000" dirty="0">
              <a:solidFill>
                <a:srgbClr val="FFFF00"/>
              </a:solidFill>
              <a:latin typeface="SutonnyOMJ" pitchFamily="2" charset="0"/>
              <a:cs typeface="SutonnyOMJ" pitchFamily="2" charset="0"/>
            </a:endParaRPr>
          </a:p>
        </p:txBody>
      </p:sp>
      <p:sp>
        <p:nvSpPr>
          <p:cNvPr id="12" name="TextBox 11"/>
          <p:cNvSpPr txBox="1"/>
          <p:nvPr/>
        </p:nvSpPr>
        <p:spPr>
          <a:xfrm>
            <a:off x="6096000" y="5105400"/>
            <a:ext cx="2400300" cy="762000"/>
          </a:xfrm>
          <a:prstGeom prst="rect">
            <a:avLst/>
          </a:prstGeom>
          <a:noFill/>
        </p:spPr>
        <p:txBody>
          <a:bodyPr wrap="square" rtlCol="0">
            <a:prstTxWarp prst="textPlain">
              <a:avLst/>
            </a:prstTxWarp>
            <a:spAutoFit/>
          </a:bodyPr>
          <a:lstStyle/>
          <a:p>
            <a:r>
              <a:rPr lang="bn-IN" sz="4000" dirty="0" smtClean="0">
                <a:solidFill>
                  <a:srgbClr val="FFFF00"/>
                </a:solidFill>
                <a:latin typeface="SutonnyOMJ" pitchFamily="2" charset="0"/>
                <a:cs typeface="SutonnyOMJ" pitchFamily="2" charset="0"/>
              </a:rPr>
              <a:t>উচ্চ তাপ</a:t>
            </a:r>
            <a:endParaRPr lang="en-US" sz="4000" dirty="0">
              <a:solidFill>
                <a:srgbClr val="FFFF00"/>
              </a:solidFill>
              <a:latin typeface="SutonnyOMJ" pitchFamily="2" charset="0"/>
              <a:cs typeface="SutonnyOMJ" pitchFamily="2" charset="0"/>
            </a:endParaRPr>
          </a:p>
        </p:txBody>
      </p:sp>
      <p:sp>
        <p:nvSpPr>
          <p:cNvPr id="13" name="TextBox 12"/>
          <p:cNvSpPr txBox="1"/>
          <p:nvPr/>
        </p:nvSpPr>
        <p:spPr>
          <a:xfrm>
            <a:off x="1790700" y="5105400"/>
            <a:ext cx="2400300" cy="762000"/>
          </a:xfrm>
          <a:prstGeom prst="rect">
            <a:avLst/>
          </a:prstGeom>
          <a:noFill/>
        </p:spPr>
        <p:txBody>
          <a:bodyPr wrap="square" rtlCol="0">
            <a:prstTxWarp prst="textPlain">
              <a:avLst/>
            </a:prstTxWarp>
            <a:spAutoFit/>
          </a:bodyPr>
          <a:lstStyle/>
          <a:p>
            <a:r>
              <a:rPr lang="bn-IN" sz="4000" dirty="0" smtClean="0">
                <a:solidFill>
                  <a:srgbClr val="FFFF00"/>
                </a:solidFill>
                <a:latin typeface="SutonnyOMJ" pitchFamily="2" charset="0"/>
                <a:cs typeface="SutonnyOMJ" pitchFamily="2" charset="0"/>
              </a:rPr>
              <a:t>নিম্ন তাপ</a:t>
            </a:r>
            <a:endParaRPr lang="en-US" sz="4000" dirty="0">
              <a:solidFill>
                <a:srgbClr val="FFFF00"/>
              </a:solidFill>
              <a:latin typeface="SutonnyOMJ" pitchFamily="2" charset="0"/>
              <a:cs typeface="SutonnyOMJ" pitchFamily="2" charset="0"/>
            </a:endParaRPr>
          </a:p>
        </p:txBody>
      </p:sp>
      <p:sp>
        <p:nvSpPr>
          <p:cNvPr id="14" name="TextBox 13"/>
          <p:cNvSpPr txBox="1"/>
          <p:nvPr/>
        </p:nvSpPr>
        <p:spPr>
          <a:xfrm>
            <a:off x="2362200" y="6019800"/>
            <a:ext cx="4495800" cy="461665"/>
          </a:xfrm>
          <a:prstGeom prst="rect">
            <a:avLst/>
          </a:prstGeom>
          <a:noFill/>
        </p:spPr>
        <p:txBody>
          <a:bodyPr wrap="square" rtlCol="0">
            <a:prstTxWarp prst="textPlain">
              <a:avLst/>
            </a:prstTxWarp>
            <a:spAutoFit/>
          </a:bodyPr>
          <a:lstStyle/>
          <a:p>
            <a:r>
              <a:rPr lang="bn-IN" sz="2400" dirty="0" smtClean="0">
                <a:ln>
                  <a:solidFill>
                    <a:schemeClr val="tx2"/>
                  </a:solidFill>
                </a:ln>
                <a:solidFill>
                  <a:schemeClr val="tx2"/>
                </a:solidFill>
                <a:latin typeface="SutonnyOMJ" pitchFamily="2" charset="0"/>
                <a:cs typeface="SutonnyOMJ" pitchFamily="2" charset="0"/>
              </a:rPr>
              <a:t>প্রতিকূল পরিবেশ সৃষ্টিকারী জলবায়ুগত উপাদান</a:t>
            </a:r>
            <a:endParaRPr lang="en-US" sz="2400" dirty="0">
              <a:ln>
                <a:solidFill>
                  <a:schemeClr val="tx2"/>
                </a:solidFill>
              </a:ln>
              <a:solidFill>
                <a:schemeClr val="tx2"/>
              </a:solidFill>
              <a:latin typeface="SutonnyOMJ" pitchFamily="2" charset="0"/>
              <a:cs typeface="SutonnyOMJ"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par>
                          <p:cTn id="18" fill="hold">
                            <p:stCondLst>
                              <p:cond delay="200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 calcmode="lin" valueType="num">
                                      <p:cBhvr>
                                        <p:cTn id="23" dur="1000" fill="hold"/>
                                        <p:tgtEl>
                                          <p:spTgt spid="9"/>
                                        </p:tgtEl>
                                        <p:attrNameLst>
                                          <p:attrName>style.rotation</p:attrName>
                                        </p:attrNameLst>
                                      </p:cBhvr>
                                      <p:tavLst>
                                        <p:tav tm="0">
                                          <p:val>
                                            <p:fltVal val="90"/>
                                          </p:val>
                                        </p:tav>
                                        <p:tav tm="100000">
                                          <p:val>
                                            <p:fltVal val="0"/>
                                          </p:val>
                                        </p:tav>
                                      </p:tavLst>
                                    </p:anim>
                                    <p:animEffect transition="in" filter="fade">
                                      <p:cBhvr>
                                        <p:cTn id="24" dur="1000"/>
                                        <p:tgtEl>
                                          <p:spTgt spid="9"/>
                                        </p:tgtEl>
                                      </p:cBhvr>
                                    </p:animEffect>
                                  </p:childTnLst>
                                </p:cTn>
                              </p:par>
                            </p:childTnLst>
                          </p:cTn>
                        </p:par>
                        <p:par>
                          <p:cTn id="25" fill="hold">
                            <p:stCondLst>
                              <p:cond delay="3000"/>
                            </p:stCondLst>
                            <p:childTnLst>
                              <p:par>
                                <p:cTn id="26" presetID="31" presetClass="entr" presetSubtype="0" fill="hold" nodeType="afterEffect">
                                  <p:stCondLst>
                                    <p:cond delay="0"/>
                                  </p:stCondLst>
                                  <p:iterate type="lt">
                                    <p:tmPct val="5000"/>
                                  </p:iterate>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 calcmode="lin" valueType="num">
                                      <p:cBhvr>
                                        <p:cTn id="30" dur="1000" fill="hold"/>
                                        <p:tgtEl>
                                          <p:spTgt spid="8"/>
                                        </p:tgtEl>
                                        <p:attrNameLst>
                                          <p:attrName>style.rotation</p:attrName>
                                        </p:attrNameLst>
                                      </p:cBhvr>
                                      <p:tavLst>
                                        <p:tav tm="0">
                                          <p:val>
                                            <p:fltVal val="90"/>
                                          </p:val>
                                        </p:tav>
                                        <p:tav tm="100000">
                                          <p:val>
                                            <p:fltVal val="0"/>
                                          </p:val>
                                        </p:tav>
                                      </p:tavLst>
                                    </p:anim>
                                    <p:animEffect transition="in" filter="fade">
                                      <p:cBhvr>
                                        <p:cTn id="31" dur="1000"/>
                                        <p:tgtEl>
                                          <p:spTgt spid="8"/>
                                        </p:tgtEl>
                                      </p:cBhvr>
                                    </p:animEffect>
                                  </p:childTnLst>
                                </p:cTn>
                              </p:par>
                            </p:childTnLst>
                          </p:cTn>
                        </p:par>
                        <p:par>
                          <p:cTn id="32" fill="hold">
                            <p:stCondLst>
                              <p:cond delay="4000"/>
                            </p:stCondLst>
                            <p:childTnLst>
                              <p:par>
                                <p:cTn id="33" presetID="31" presetClass="entr" presetSubtype="0" fill="hold" grpId="0" nodeType="afterEffect">
                                  <p:stCondLst>
                                    <p:cond delay="0"/>
                                  </p:stCondLst>
                                  <p:iterate type="lt">
                                    <p:tmPct val="5000"/>
                                  </p:iterate>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fltVal val="0"/>
                                          </p:val>
                                        </p:tav>
                                        <p:tav tm="100000">
                                          <p:val>
                                            <p:strVal val="#ppt_w"/>
                                          </p:val>
                                        </p:tav>
                                      </p:tavLst>
                                    </p:anim>
                                    <p:anim calcmode="lin" valueType="num">
                                      <p:cBhvr>
                                        <p:cTn id="36" dur="1000" fill="hold"/>
                                        <p:tgtEl>
                                          <p:spTgt spid="10"/>
                                        </p:tgtEl>
                                        <p:attrNameLst>
                                          <p:attrName>ppt_h</p:attrName>
                                        </p:attrNameLst>
                                      </p:cBhvr>
                                      <p:tavLst>
                                        <p:tav tm="0">
                                          <p:val>
                                            <p:fltVal val="0"/>
                                          </p:val>
                                        </p:tav>
                                        <p:tav tm="100000">
                                          <p:val>
                                            <p:strVal val="#ppt_h"/>
                                          </p:val>
                                        </p:tav>
                                      </p:tavLst>
                                    </p:anim>
                                    <p:anim calcmode="lin" valueType="num">
                                      <p:cBhvr>
                                        <p:cTn id="37" dur="1000" fill="hold"/>
                                        <p:tgtEl>
                                          <p:spTgt spid="10"/>
                                        </p:tgtEl>
                                        <p:attrNameLst>
                                          <p:attrName>style.rotation</p:attrName>
                                        </p:attrNameLst>
                                      </p:cBhvr>
                                      <p:tavLst>
                                        <p:tav tm="0">
                                          <p:val>
                                            <p:fltVal val="90"/>
                                          </p:val>
                                        </p:tav>
                                        <p:tav tm="100000">
                                          <p:val>
                                            <p:fltVal val="0"/>
                                          </p:val>
                                        </p:tav>
                                      </p:tavLst>
                                    </p:anim>
                                    <p:animEffect transition="in" filter="fade">
                                      <p:cBhvr>
                                        <p:cTn id="38" dur="1000"/>
                                        <p:tgtEl>
                                          <p:spTgt spid="10"/>
                                        </p:tgtEl>
                                      </p:cBhvr>
                                    </p:animEffect>
                                  </p:childTnLst>
                                </p:cTn>
                              </p:par>
                            </p:childTnLst>
                          </p:cTn>
                        </p:par>
                        <p:par>
                          <p:cTn id="39" fill="hold">
                            <p:stCondLst>
                              <p:cond delay="5200"/>
                            </p:stCondLst>
                            <p:childTnLst>
                              <p:par>
                                <p:cTn id="40" presetID="31" presetClass="entr" presetSubtype="0" fill="hold" grpId="0" nodeType="afterEffect">
                                  <p:stCondLst>
                                    <p:cond delay="0"/>
                                  </p:stCondLst>
                                  <p:iterate type="lt">
                                    <p:tmPct val="5000"/>
                                  </p:iterate>
                                  <p:childTnLst>
                                    <p:set>
                                      <p:cBhvr>
                                        <p:cTn id="41" dur="1" fill="hold">
                                          <p:stCondLst>
                                            <p:cond delay="0"/>
                                          </p:stCondLst>
                                        </p:cTn>
                                        <p:tgtEl>
                                          <p:spTgt spid="11"/>
                                        </p:tgtEl>
                                        <p:attrNameLst>
                                          <p:attrName>style.visibility</p:attrName>
                                        </p:attrNameLst>
                                      </p:cBhvr>
                                      <p:to>
                                        <p:strVal val="visible"/>
                                      </p:to>
                                    </p:set>
                                    <p:anim calcmode="lin" valueType="num">
                                      <p:cBhvr>
                                        <p:cTn id="42" dur="1000" fill="hold"/>
                                        <p:tgtEl>
                                          <p:spTgt spid="11"/>
                                        </p:tgtEl>
                                        <p:attrNameLst>
                                          <p:attrName>ppt_w</p:attrName>
                                        </p:attrNameLst>
                                      </p:cBhvr>
                                      <p:tavLst>
                                        <p:tav tm="0">
                                          <p:val>
                                            <p:fltVal val="0"/>
                                          </p:val>
                                        </p:tav>
                                        <p:tav tm="100000">
                                          <p:val>
                                            <p:strVal val="#ppt_w"/>
                                          </p:val>
                                        </p:tav>
                                      </p:tavLst>
                                    </p:anim>
                                    <p:anim calcmode="lin" valueType="num">
                                      <p:cBhvr>
                                        <p:cTn id="43" dur="1000" fill="hold"/>
                                        <p:tgtEl>
                                          <p:spTgt spid="11"/>
                                        </p:tgtEl>
                                        <p:attrNameLst>
                                          <p:attrName>ppt_h</p:attrName>
                                        </p:attrNameLst>
                                      </p:cBhvr>
                                      <p:tavLst>
                                        <p:tav tm="0">
                                          <p:val>
                                            <p:fltVal val="0"/>
                                          </p:val>
                                        </p:tav>
                                        <p:tav tm="100000">
                                          <p:val>
                                            <p:strVal val="#ppt_h"/>
                                          </p:val>
                                        </p:tav>
                                      </p:tavLst>
                                    </p:anim>
                                    <p:anim calcmode="lin" valueType="num">
                                      <p:cBhvr>
                                        <p:cTn id="44" dur="1000" fill="hold"/>
                                        <p:tgtEl>
                                          <p:spTgt spid="11"/>
                                        </p:tgtEl>
                                        <p:attrNameLst>
                                          <p:attrName>style.rotation</p:attrName>
                                        </p:attrNameLst>
                                      </p:cBhvr>
                                      <p:tavLst>
                                        <p:tav tm="0">
                                          <p:val>
                                            <p:fltVal val="90"/>
                                          </p:val>
                                        </p:tav>
                                        <p:tav tm="100000">
                                          <p:val>
                                            <p:fltVal val="0"/>
                                          </p:val>
                                        </p:tav>
                                      </p:tavLst>
                                    </p:anim>
                                    <p:animEffect transition="in" filter="fade">
                                      <p:cBhvr>
                                        <p:cTn id="45" dur="1000"/>
                                        <p:tgtEl>
                                          <p:spTgt spid="11"/>
                                        </p:tgtEl>
                                      </p:cBhvr>
                                    </p:animEffect>
                                  </p:childTnLst>
                                </p:cTn>
                              </p:par>
                            </p:childTnLst>
                          </p:cTn>
                        </p:par>
                        <p:par>
                          <p:cTn id="46" fill="hold">
                            <p:stCondLst>
                              <p:cond delay="6300"/>
                            </p:stCondLst>
                            <p:childTnLst>
                              <p:par>
                                <p:cTn id="47" presetID="31" presetClass="entr" presetSubtype="0" fill="hold" grpId="0" nodeType="afterEffect">
                                  <p:stCondLst>
                                    <p:cond delay="0"/>
                                  </p:stCondLst>
                                  <p:iterate type="lt">
                                    <p:tmPct val="5000"/>
                                  </p:iterate>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anim calcmode="lin" valueType="num">
                                      <p:cBhvr>
                                        <p:cTn id="51" dur="1000" fill="hold"/>
                                        <p:tgtEl>
                                          <p:spTgt spid="12"/>
                                        </p:tgtEl>
                                        <p:attrNameLst>
                                          <p:attrName>style.rotation</p:attrName>
                                        </p:attrNameLst>
                                      </p:cBhvr>
                                      <p:tavLst>
                                        <p:tav tm="0">
                                          <p:val>
                                            <p:fltVal val="90"/>
                                          </p:val>
                                        </p:tav>
                                        <p:tav tm="100000">
                                          <p:val>
                                            <p:fltVal val="0"/>
                                          </p:val>
                                        </p:tav>
                                      </p:tavLst>
                                    </p:anim>
                                    <p:animEffect transition="in" filter="fade">
                                      <p:cBhvr>
                                        <p:cTn id="52" dur="1000"/>
                                        <p:tgtEl>
                                          <p:spTgt spid="12"/>
                                        </p:tgtEl>
                                      </p:cBhvr>
                                    </p:animEffect>
                                  </p:childTnLst>
                                </p:cTn>
                              </p:par>
                            </p:childTnLst>
                          </p:cTn>
                        </p:par>
                        <p:par>
                          <p:cTn id="53" fill="hold">
                            <p:stCondLst>
                              <p:cond delay="7600"/>
                            </p:stCondLst>
                            <p:childTnLst>
                              <p:par>
                                <p:cTn id="54" presetID="31" presetClass="entr" presetSubtype="0" fill="hold" grpId="0" nodeType="afterEffect">
                                  <p:stCondLst>
                                    <p:cond delay="0"/>
                                  </p:stCondLst>
                                  <p:iterate type="lt">
                                    <p:tmPct val="5000"/>
                                  </p:iterate>
                                  <p:childTnLst>
                                    <p:set>
                                      <p:cBhvr>
                                        <p:cTn id="55" dur="1" fill="hold">
                                          <p:stCondLst>
                                            <p:cond delay="0"/>
                                          </p:stCondLst>
                                        </p:cTn>
                                        <p:tgtEl>
                                          <p:spTgt spid="13"/>
                                        </p:tgtEl>
                                        <p:attrNameLst>
                                          <p:attrName>style.visibility</p:attrName>
                                        </p:attrNameLst>
                                      </p:cBhvr>
                                      <p:to>
                                        <p:strVal val="visible"/>
                                      </p:to>
                                    </p:set>
                                    <p:anim calcmode="lin" valueType="num">
                                      <p:cBhvr>
                                        <p:cTn id="56" dur="1000" fill="hold"/>
                                        <p:tgtEl>
                                          <p:spTgt spid="13"/>
                                        </p:tgtEl>
                                        <p:attrNameLst>
                                          <p:attrName>ppt_w</p:attrName>
                                        </p:attrNameLst>
                                      </p:cBhvr>
                                      <p:tavLst>
                                        <p:tav tm="0">
                                          <p:val>
                                            <p:fltVal val="0"/>
                                          </p:val>
                                        </p:tav>
                                        <p:tav tm="100000">
                                          <p:val>
                                            <p:strVal val="#ppt_w"/>
                                          </p:val>
                                        </p:tav>
                                      </p:tavLst>
                                    </p:anim>
                                    <p:anim calcmode="lin" valueType="num">
                                      <p:cBhvr>
                                        <p:cTn id="57" dur="1000" fill="hold"/>
                                        <p:tgtEl>
                                          <p:spTgt spid="13"/>
                                        </p:tgtEl>
                                        <p:attrNameLst>
                                          <p:attrName>ppt_h</p:attrName>
                                        </p:attrNameLst>
                                      </p:cBhvr>
                                      <p:tavLst>
                                        <p:tav tm="0">
                                          <p:val>
                                            <p:fltVal val="0"/>
                                          </p:val>
                                        </p:tav>
                                        <p:tav tm="100000">
                                          <p:val>
                                            <p:strVal val="#ppt_h"/>
                                          </p:val>
                                        </p:tav>
                                      </p:tavLst>
                                    </p:anim>
                                    <p:anim calcmode="lin" valueType="num">
                                      <p:cBhvr>
                                        <p:cTn id="58" dur="1000" fill="hold"/>
                                        <p:tgtEl>
                                          <p:spTgt spid="13"/>
                                        </p:tgtEl>
                                        <p:attrNameLst>
                                          <p:attrName>style.rotation</p:attrName>
                                        </p:attrNameLst>
                                      </p:cBhvr>
                                      <p:tavLst>
                                        <p:tav tm="0">
                                          <p:val>
                                            <p:fltVal val="90"/>
                                          </p:val>
                                        </p:tav>
                                        <p:tav tm="100000">
                                          <p:val>
                                            <p:fltVal val="0"/>
                                          </p:val>
                                        </p:tav>
                                      </p:tavLst>
                                    </p:anim>
                                    <p:animEffect transition="in" filter="fade">
                                      <p:cBhvr>
                                        <p:cTn id="59" dur="10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41" presetClass="entr" presetSubtype="0" fill="hold" grpId="0" nodeType="clickEffect">
                                  <p:stCondLst>
                                    <p:cond delay="0"/>
                                  </p:stCondLst>
                                  <p:iterate type="lt">
                                    <p:tmPct val="10000"/>
                                  </p:iterate>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14"/>
                                        </p:tgtEl>
                                        <p:attrNameLst>
                                          <p:attrName>ppt_y</p:attrName>
                                        </p:attrNameLst>
                                      </p:cBhvr>
                                      <p:tavLst>
                                        <p:tav tm="0">
                                          <p:val>
                                            <p:strVal val="#ppt_y"/>
                                          </p:val>
                                        </p:tav>
                                        <p:tav tm="100000">
                                          <p:val>
                                            <p:strVal val="#ppt_y"/>
                                          </p:val>
                                        </p:tav>
                                      </p:tavLst>
                                    </p:anim>
                                    <p:anim calcmode="lin" valueType="num">
                                      <p:cBhvr>
                                        <p:cTn id="66"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76200"/>
            <a:ext cx="8991600" cy="6705600"/>
            <a:chOff x="76200" y="76200"/>
            <a:chExt cx="8991600" cy="6705600"/>
          </a:xfrm>
        </p:grpSpPr>
        <p:sp>
          <p:nvSpPr>
            <p:cNvPr id="3" name="Rectangle 2"/>
            <p:cNvSpPr/>
            <p:nvPr/>
          </p:nvSpPr>
          <p:spPr>
            <a:xfrm>
              <a:off x="76200" y="76200"/>
              <a:ext cx="8991600" cy="6705600"/>
            </a:xfrm>
            <a:prstGeom prst="rect">
              <a:avLst/>
            </a:prstGeom>
            <a:noFill/>
            <a:ln w="114300">
              <a:solidFill>
                <a:srgbClr val="C00000"/>
              </a:solidFill>
            </a:ln>
            <a:effectLst>
              <a:glow rad="139700">
                <a:schemeClr val="accent2">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28600" y="228600"/>
              <a:ext cx="8686800" cy="6400800"/>
            </a:xfrm>
            <a:prstGeom prst="roundRect">
              <a:avLst>
                <a:gd name="adj" fmla="val 4359"/>
              </a:avLst>
            </a:prstGeom>
            <a:noFill/>
            <a:ln w="38100">
              <a:solidFill>
                <a:schemeClr val="tx1"/>
              </a:solidFill>
              <a:prstDash val="dashDot"/>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3124200" y="304800"/>
            <a:ext cx="2514600" cy="523220"/>
          </a:xfrm>
          <a:prstGeom prst="rect">
            <a:avLst/>
          </a:prstGeom>
          <a:noFill/>
        </p:spPr>
        <p:txBody>
          <a:bodyPr wrap="square" rtlCol="0">
            <a:prstTxWarp prst="textPlain">
              <a:avLst/>
            </a:prstTxWarp>
            <a:spAutoFit/>
          </a:bodyPr>
          <a:lstStyle/>
          <a:p>
            <a:r>
              <a:rPr lang="bn-IN" sz="2800" dirty="0" smtClean="0">
                <a:ln>
                  <a:solidFill>
                    <a:schemeClr val="tx2"/>
                  </a:solidFill>
                </a:ln>
                <a:effectLst>
                  <a:glow rad="63500">
                    <a:schemeClr val="accent2">
                      <a:satMod val="175000"/>
                      <a:alpha val="40000"/>
                    </a:schemeClr>
                  </a:glow>
                </a:effectLst>
                <a:latin typeface="SutonnyOMJ" pitchFamily="2" charset="0"/>
                <a:cs typeface="SutonnyOMJ" pitchFamily="2" charset="0"/>
              </a:rPr>
              <a:t>পরিবেশগত উপাদান</a:t>
            </a:r>
            <a:endParaRPr lang="en-US" sz="2800" dirty="0">
              <a:ln>
                <a:solidFill>
                  <a:schemeClr val="tx2"/>
                </a:solidFill>
              </a:ln>
              <a:effectLst>
                <a:glow rad="63500">
                  <a:schemeClr val="accent2">
                    <a:satMod val="175000"/>
                    <a:alpha val="40000"/>
                  </a:schemeClr>
                </a:glow>
              </a:effectLst>
              <a:latin typeface="SutonnyOMJ" pitchFamily="2" charset="0"/>
              <a:cs typeface="SutonnyOMJ" pitchFamily="2" charset="0"/>
            </a:endParaRPr>
          </a:p>
        </p:txBody>
      </p:sp>
      <p:pic>
        <p:nvPicPr>
          <p:cNvPr id="6" name="Picture 5" descr="020719_bangladesh_pratidin_df.gif"/>
          <p:cNvPicPr>
            <a:picLocks noChangeAspect="1"/>
          </p:cNvPicPr>
          <p:nvPr/>
        </p:nvPicPr>
        <p:blipFill>
          <a:blip r:embed="rId2"/>
          <a:stretch>
            <a:fillRect/>
          </a:stretch>
        </p:blipFill>
        <p:spPr>
          <a:xfrm>
            <a:off x="4648200" y="939800"/>
            <a:ext cx="4076700" cy="2717800"/>
          </a:xfrm>
          <a:prstGeom prst="rect">
            <a:avLst/>
          </a:prstGeom>
        </p:spPr>
      </p:pic>
      <p:pic>
        <p:nvPicPr>
          <p:cNvPr id="7" name="Picture 6" descr="images (23).jpg"/>
          <p:cNvPicPr>
            <a:picLocks noChangeAspect="1"/>
          </p:cNvPicPr>
          <p:nvPr/>
        </p:nvPicPr>
        <p:blipFill>
          <a:blip r:embed="rId3"/>
          <a:srcRect l="3042" t="4167" r="2662" b="4167"/>
          <a:stretch>
            <a:fillRect/>
          </a:stretch>
        </p:blipFill>
        <p:spPr>
          <a:xfrm>
            <a:off x="4648200" y="3733800"/>
            <a:ext cx="4038600" cy="2590801"/>
          </a:xfrm>
          <a:prstGeom prst="rect">
            <a:avLst/>
          </a:prstGeom>
        </p:spPr>
      </p:pic>
      <p:pic>
        <p:nvPicPr>
          <p:cNvPr id="8" name="Picture 7" descr="download (30).jpg"/>
          <p:cNvPicPr>
            <a:picLocks noChangeAspect="1"/>
          </p:cNvPicPr>
          <p:nvPr/>
        </p:nvPicPr>
        <p:blipFill>
          <a:blip r:embed="rId4"/>
          <a:stretch>
            <a:fillRect/>
          </a:stretch>
        </p:blipFill>
        <p:spPr>
          <a:xfrm>
            <a:off x="411480" y="914400"/>
            <a:ext cx="4084320" cy="2743200"/>
          </a:xfrm>
          <a:prstGeom prst="rect">
            <a:avLst/>
          </a:prstGeom>
        </p:spPr>
      </p:pic>
      <p:sp>
        <p:nvSpPr>
          <p:cNvPr id="9" name="TextBox 8"/>
          <p:cNvSpPr txBox="1"/>
          <p:nvPr/>
        </p:nvSpPr>
        <p:spPr>
          <a:xfrm>
            <a:off x="2057400" y="3124200"/>
            <a:ext cx="2286000" cy="523220"/>
          </a:xfrm>
          <a:prstGeom prst="rect">
            <a:avLst/>
          </a:prstGeom>
          <a:noFill/>
        </p:spPr>
        <p:txBody>
          <a:bodyPr wrap="square" rtlCol="0">
            <a:prstTxWarp prst="textPlain">
              <a:avLst/>
            </a:prstTxWarp>
            <a:spAutoFit/>
          </a:bodyPr>
          <a:lstStyle/>
          <a:p>
            <a:r>
              <a:rPr lang="bn-IN" sz="2800" dirty="0" smtClean="0">
                <a:ln>
                  <a:solidFill>
                    <a:schemeClr val="bg1"/>
                  </a:solidFill>
                </a:ln>
                <a:solidFill>
                  <a:schemeClr val="bg1"/>
                </a:solidFill>
                <a:latin typeface="SutonnyOMJ" pitchFamily="2" charset="0"/>
                <a:cs typeface="SutonnyOMJ" pitchFamily="2" charset="0"/>
              </a:rPr>
              <a:t>মাটির লবনাক্ততা</a:t>
            </a:r>
            <a:endParaRPr lang="en-US" sz="2800" dirty="0">
              <a:ln>
                <a:solidFill>
                  <a:schemeClr val="bg1"/>
                </a:solidFill>
              </a:ln>
              <a:solidFill>
                <a:schemeClr val="bg1"/>
              </a:solidFill>
              <a:latin typeface="SutonnyOMJ" pitchFamily="2" charset="0"/>
              <a:cs typeface="SutonnyOMJ" pitchFamily="2" charset="0"/>
            </a:endParaRPr>
          </a:p>
        </p:txBody>
      </p:sp>
      <p:sp>
        <p:nvSpPr>
          <p:cNvPr id="10" name="TextBox 9"/>
          <p:cNvSpPr txBox="1"/>
          <p:nvPr/>
        </p:nvSpPr>
        <p:spPr>
          <a:xfrm>
            <a:off x="5715000" y="3048000"/>
            <a:ext cx="2895600" cy="523220"/>
          </a:xfrm>
          <a:prstGeom prst="rect">
            <a:avLst/>
          </a:prstGeom>
          <a:noFill/>
        </p:spPr>
        <p:txBody>
          <a:bodyPr wrap="square" rtlCol="0">
            <a:prstTxWarp prst="textPlain">
              <a:avLst/>
            </a:prstTxWarp>
            <a:spAutoFit/>
          </a:bodyPr>
          <a:lstStyle/>
          <a:p>
            <a:r>
              <a:rPr lang="bn-IN" sz="2800" dirty="0" smtClean="0">
                <a:ln>
                  <a:solidFill>
                    <a:schemeClr val="bg1"/>
                  </a:solidFill>
                </a:ln>
                <a:solidFill>
                  <a:schemeClr val="bg1"/>
                </a:solidFill>
                <a:latin typeface="SutonnyOMJ" pitchFamily="2" charset="0"/>
                <a:cs typeface="SutonnyOMJ" pitchFamily="2" charset="0"/>
              </a:rPr>
              <a:t>মাটিতে বিষাক্ত রাসায়নিক</a:t>
            </a:r>
            <a:endParaRPr lang="en-US" sz="2800" dirty="0">
              <a:ln>
                <a:solidFill>
                  <a:schemeClr val="bg1"/>
                </a:solidFill>
              </a:ln>
              <a:solidFill>
                <a:schemeClr val="bg1"/>
              </a:solidFill>
              <a:latin typeface="SutonnyOMJ" pitchFamily="2" charset="0"/>
              <a:cs typeface="SutonnyOMJ" pitchFamily="2" charset="0"/>
            </a:endParaRPr>
          </a:p>
        </p:txBody>
      </p:sp>
      <p:sp>
        <p:nvSpPr>
          <p:cNvPr id="11" name="TextBox 10"/>
          <p:cNvSpPr txBox="1"/>
          <p:nvPr/>
        </p:nvSpPr>
        <p:spPr>
          <a:xfrm>
            <a:off x="4800600" y="5715000"/>
            <a:ext cx="3733800" cy="523220"/>
          </a:xfrm>
          <a:prstGeom prst="rect">
            <a:avLst/>
          </a:prstGeom>
          <a:noFill/>
        </p:spPr>
        <p:txBody>
          <a:bodyPr wrap="square" rtlCol="0">
            <a:prstTxWarp prst="textPlain">
              <a:avLst/>
            </a:prstTxWarp>
            <a:spAutoFit/>
          </a:bodyPr>
          <a:lstStyle/>
          <a:p>
            <a:r>
              <a:rPr lang="bn-IN" sz="2800" dirty="0" smtClean="0">
                <a:ln>
                  <a:solidFill>
                    <a:schemeClr val="bg1"/>
                  </a:solidFill>
                </a:ln>
                <a:solidFill>
                  <a:schemeClr val="bg1"/>
                </a:solidFill>
                <a:latin typeface="SutonnyOMJ" pitchFamily="2" charset="0"/>
                <a:cs typeface="SutonnyOMJ" pitchFamily="2" charset="0"/>
              </a:rPr>
              <a:t>বাতাসে বিষাক্ত গ্যাসের উপস্থিতি</a:t>
            </a:r>
            <a:endParaRPr lang="en-US" sz="2800" dirty="0">
              <a:ln>
                <a:solidFill>
                  <a:schemeClr val="bg1"/>
                </a:solidFill>
              </a:ln>
              <a:solidFill>
                <a:schemeClr val="bg1"/>
              </a:solidFill>
              <a:latin typeface="SutonnyOMJ" pitchFamily="2" charset="0"/>
              <a:cs typeface="SutonnyOMJ" pitchFamily="2" charset="0"/>
            </a:endParaRPr>
          </a:p>
        </p:txBody>
      </p:sp>
      <p:sp>
        <p:nvSpPr>
          <p:cNvPr id="12" name="TextBox 11"/>
          <p:cNvSpPr txBox="1"/>
          <p:nvPr/>
        </p:nvSpPr>
        <p:spPr>
          <a:xfrm>
            <a:off x="457200" y="4038600"/>
            <a:ext cx="4038600" cy="2246769"/>
          </a:xfrm>
          <a:prstGeom prst="rect">
            <a:avLst/>
          </a:prstGeom>
          <a:noFill/>
        </p:spPr>
        <p:txBody>
          <a:bodyPr wrap="square" rtlCol="0">
            <a:spAutoFit/>
          </a:bodyPr>
          <a:lstStyle/>
          <a:p>
            <a:r>
              <a:rPr lang="bn-IN" sz="2800" dirty="0" smtClean="0">
                <a:ln>
                  <a:solidFill>
                    <a:schemeClr val="tx1"/>
                  </a:solidFill>
                </a:ln>
                <a:effectLst>
                  <a:glow rad="139700">
                    <a:schemeClr val="accent5">
                      <a:satMod val="175000"/>
                      <a:alpha val="40000"/>
                    </a:schemeClr>
                  </a:glow>
                </a:effectLst>
                <a:latin typeface="SutonnyOMJ" pitchFamily="2" charset="0"/>
                <a:cs typeface="SutonnyOMJ" pitchFamily="2" charset="0"/>
              </a:rPr>
              <a:t>কৃষিতে প্রতিকূল পরিবেশজনিত সমস্য আগে থেকেই ছিলো। বৈশ্বিক জলবায়ু পরিবর্তনের ফলে প্রতিকূল পরিবেশজনিত সমস্যা আরো বৃদ্ধি পাচ্ছে।</a:t>
            </a:r>
            <a:endParaRPr lang="en-US" sz="2800" dirty="0">
              <a:ln>
                <a:solidFill>
                  <a:schemeClr val="tx1"/>
                </a:solidFill>
              </a:ln>
              <a:effectLst>
                <a:glow rad="139700">
                  <a:schemeClr val="accent5">
                    <a:satMod val="175000"/>
                    <a:alpha val="40000"/>
                  </a:schemeClr>
                </a:glow>
              </a:effectLst>
              <a:latin typeface="SutonnyOMJ" pitchFamily="2" charset="0"/>
              <a:cs typeface="SutonnyOMJ"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par>
                          <p:cTn id="12" fill="hold">
                            <p:stCondLst>
                              <p:cond delay="11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0"/>
                                        </p:tgtEl>
                                        <p:attrNameLst>
                                          <p:attrName>ppt_y</p:attrName>
                                        </p:attrNameLst>
                                      </p:cBhvr>
                                      <p:tavLst>
                                        <p:tav tm="0">
                                          <p:val>
                                            <p:strVal val="#ppt_y"/>
                                          </p:val>
                                        </p:tav>
                                        <p:tav tm="100000">
                                          <p:val>
                                            <p:strVal val="#ppt_y"/>
                                          </p:val>
                                        </p:tav>
                                      </p:tavLst>
                                    </p:anim>
                                    <p:anim calcmode="lin" valueType="num">
                                      <p:cBhvr>
                                        <p:cTn id="17"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0"/>
                                        </p:tgtEl>
                                      </p:cBhvr>
                                    </p:animEffect>
                                  </p:childTnLst>
                                </p:cTn>
                              </p:par>
                            </p:childTnLst>
                          </p:cTn>
                        </p:par>
                        <p:par>
                          <p:cTn id="20" fill="hold">
                            <p:stCondLst>
                              <p:cond delay="265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1"/>
                                        </p:tgtEl>
                                        <p:attrNameLst>
                                          <p:attrName>ppt_y</p:attrName>
                                        </p:attrNameLst>
                                      </p:cBhvr>
                                      <p:tavLst>
                                        <p:tav tm="0">
                                          <p:val>
                                            <p:strVal val="#ppt_y"/>
                                          </p:val>
                                        </p:tav>
                                        <p:tav tm="100000">
                                          <p:val>
                                            <p:strVal val="#ppt_y"/>
                                          </p:val>
                                        </p:tav>
                                      </p:tavLst>
                                    </p:anim>
                                    <p:anim calcmode="lin" valueType="num">
                                      <p:cBhvr>
                                        <p:cTn id="25"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5"/>
                                        </p:tgtEl>
                                        <p:attrNameLst>
                                          <p:attrName>ppt_y</p:attrName>
                                        </p:attrNameLst>
                                      </p:cBhvr>
                                      <p:tavLst>
                                        <p:tav tm="0">
                                          <p:val>
                                            <p:strVal val="#ppt_y"/>
                                          </p:val>
                                        </p:tav>
                                        <p:tav tm="100000">
                                          <p:val>
                                            <p:strVal val="#ppt_y"/>
                                          </p:val>
                                        </p:tav>
                                      </p:tavLst>
                                    </p:anim>
                                    <p:anim calcmode="lin" valueType="num">
                                      <p:cBhvr>
                                        <p:cTn id="3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2"/>
                                        </p:tgtEl>
                                        <p:attrNameLst>
                                          <p:attrName>ppt_y</p:attrName>
                                        </p:attrNameLst>
                                      </p:cBhvr>
                                      <p:tavLst>
                                        <p:tav tm="0">
                                          <p:val>
                                            <p:strVal val="#ppt_y"/>
                                          </p:val>
                                        </p:tav>
                                        <p:tav tm="100000">
                                          <p:val>
                                            <p:strVal val="#ppt_y"/>
                                          </p:val>
                                        </p:tav>
                                      </p:tavLst>
                                    </p:anim>
                                    <p:anim calcmode="lin" valueType="num">
                                      <p:cBhvr>
                                        <p:cTn id="43"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TotalTime>
  <Words>682</Words>
  <Application>Microsoft Office PowerPoint</Application>
  <PresentationFormat>On-screen Show (4:3)</PresentationFormat>
  <Paragraphs>87</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Windows User</cp:lastModifiedBy>
  <cp:revision>51</cp:revision>
  <dcterms:created xsi:type="dcterms:W3CDTF">2006-08-16T00:00:00Z</dcterms:created>
  <dcterms:modified xsi:type="dcterms:W3CDTF">2021-03-21T16:51:32Z</dcterms:modified>
</cp:coreProperties>
</file>