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6" r:id="rId5"/>
    <p:sldId id="267" r:id="rId6"/>
    <p:sldId id="268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1.jpeg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1B2DCE35-1EC7-DA4F-8489-6DA28771F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953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D718B5A-D053-D548-A4C9-92F2BB6B862D}"/>
              </a:ext>
            </a:extLst>
          </p:cNvPr>
          <p:cNvSpPr txBox="1"/>
          <p:nvPr/>
        </p:nvSpPr>
        <p:spPr>
          <a:xfrm>
            <a:off x="4012481" y="4549676"/>
            <a:ext cx="81795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>
                <a:solidFill>
                  <a:srgbClr val="FFFF00"/>
                </a:solidFill>
              </a:rPr>
              <a:t>সবাইকে ফুলেল শুভেচ্ছা </a:t>
            </a:r>
            <a:endParaRPr lang="en-US" sz="72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3052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E4E5F-1A0D-CA4E-8BFF-78F63E1E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H="1" flipV="1">
            <a:off x="4841935" y="1321726"/>
            <a:ext cx="2504951" cy="927761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4400" b="1">
                <a:solidFill>
                  <a:srgbClr val="FFFF00"/>
                </a:solidFill>
              </a:rPr>
              <a:t>মূল্যায়ন</a:t>
            </a:r>
            <a:r>
              <a:rPr lang="en-GB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B9B8C-800A-464B-98BD-1B823F4ED61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3600" b="1">
                <a:solidFill>
                  <a:schemeClr val="accent1">
                    <a:lumMod val="50000"/>
                  </a:schemeClr>
                </a:solidFill>
              </a:rPr>
              <a:t>যে কোনো চতুর্ভুজের চারটি কোণের সমষ্টি কত?</a:t>
            </a:r>
          </a:p>
          <a:p>
            <a:r>
              <a:rPr lang="en-GB" sz="3600" b="1">
                <a:solidFill>
                  <a:schemeClr val="accent1">
                    <a:lumMod val="50000"/>
                  </a:schemeClr>
                </a:solidFill>
              </a:rPr>
              <a:t>চতুর্ভুজের আর কি কি ধর্মাবলী আছে?</a:t>
            </a:r>
            <a:endParaRPr lang="en-US" sz="3600" b="1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543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5AF28-2C3A-A742-8AAE-16CBFA213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7582" y="-49471"/>
            <a:ext cx="4165373" cy="20577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4400" b="1">
                <a:solidFill>
                  <a:schemeClr val="accent1">
                    <a:lumMod val="50000"/>
                  </a:schemeClr>
                </a:solidFill>
              </a:rPr>
              <a:t>বাড়ির কাজ </a:t>
            </a:r>
            <a:endParaRPr lang="en-US" sz="4400" b="1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DC8629F-014B-E54D-8AA6-15ACD14379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549" y="2245179"/>
            <a:ext cx="5001306" cy="442953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D4E098-1B89-124A-8A1C-D2F724F84475}"/>
              </a:ext>
            </a:extLst>
          </p:cNvPr>
          <p:cNvSpPr txBox="1"/>
          <p:nvPr/>
        </p:nvSpPr>
        <p:spPr>
          <a:xfrm>
            <a:off x="5492338" y="2245179"/>
            <a:ext cx="6347113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3600" b="1">
                <a:solidFill>
                  <a:schemeClr val="accent3">
                    <a:lumMod val="50000"/>
                  </a:schemeClr>
                </a:solidFill>
              </a:rPr>
              <a:t>প্রমাণ কর যে, সামান্তরিকের বিপরীত বাহু ও কোণগুলো পরস্পর সমান। </a:t>
            </a:r>
            <a:endParaRPr lang="en-US" sz="3600" b="1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8324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37B5A9B-689F-CA48-8F8A-EFC2D5CEB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86542"/>
            <a:ext cx="12192001" cy="69953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529C62-CE97-B340-8BB2-23D6EDDE6A22}"/>
              </a:ext>
            </a:extLst>
          </p:cNvPr>
          <p:cNvSpPr txBox="1"/>
          <p:nvPr/>
        </p:nvSpPr>
        <p:spPr>
          <a:xfrm>
            <a:off x="2926524" y="2228671"/>
            <a:ext cx="3957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7200" b="1">
                <a:solidFill>
                  <a:srgbClr val="FF0000"/>
                </a:solidFill>
              </a:rPr>
              <a:t>ধন্যবাদ </a:t>
            </a:r>
            <a:endParaRPr lang="en-US" sz="7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150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A5717-037C-814E-8CF2-EFAB941A4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9809" y="910024"/>
            <a:ext cx="2295340" cy="1325878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sz="4800" b="1">
                <a:solidFill>
                  <a:schemeClr val="accent3">
                    <a:lumMod val="75000"/>
                  </a:schemeClr>
                </a:solidFill>
              </a:rPr>
              <a:t>পরিচয়</a:t>
            </a:r>
            <a:r>
              <a:rPr lang="en-GB"/>
              <a:t> </a:t>
            </a:r>
            <a:endParaRPr lang="en-US"/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503F29F0-752B-2640-8C86-834DD2848435}"/>
              </a:ext>
            </a:extLst>
          </p:cNvPr>
          <p:cNvSpPr/>
          <p:nvPr/>
        </p:nvSpPr>
        <p:spPr>
          <a:xfrm>
            <a:off x="206188" y="426769"/>
            <a:ext cx="5955635" cy="6179917"/>
          </a:xfrm>
          <a:prstGeom prst="verticalScroll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C5A4286-85EF-EB48-B780-CAEB39DE9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585" y="1424093"/>
            <a:ext cx="3906839" cy="4185267"/>
          </a:xfrm>
          <a:solidFill>
            <a:schemeClr val="bg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600" b="1" u="sng">
                <a:solidFill>
                  <a:srgbClr val="C00000"/>
                </a:solidFill>
              </a:rPr>
              <a:t>শিক্ষক</a:t>
            </a:r>
            <a:r>
              <a:rPr lang="en-GB" b="1">
                <a:solidFill>
                  <a:srgbClr val="C0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GB" b="1">
                <a:solidFill>
                  <a:srgbClr val="C00000"/>
                </a:solidFill>
              </a:rPr>
              <a:t>তপন কুমার সেন</a:t>
            </a:r>
          </a:p>
          <a:p>
            <a:pPr marL="0" indent="0" algn="ctr">
              <a:buNone/>
            </a:pPr>
            <a:r>
              <a:rPr lang="en-GB"/>
              <a:t> </a:t>
            </a:r>
            <a:r>
              <a:rPr lang="en-GB" sz="2000" b="1">
                <a:solidFill>
                  <a:schemeClr val="bg2">
                    <a:lumMod val="50000"/>
                  </a:schemeClr>
                </a:solidFill>
              </a:rPr>
              <a:t>সহকারী শিক্ষক (গণিত)</a:t>
            </a:r>
          </a:p>
          <a:p>
            <a:pPr marL="0" indent="0" algn="ctr">
              <a:buNone/>
            </a:pPr>
            <a:r>
              <a:rPr lang="en-GB" sz="2000" b="1">
                <a:solidFill>
                  <a:schemeClr val="bg2">
                    <a:lumMod val="50000"/>
                  </a:schemeClr>
                </a:solidFill>
              </a:rPr>
              <a:t> ফুলবাড়ী আদর্শ উচ্চ বিদ্যালয়; </a:t>
            </a:r>
          </a:p>
          <a:p>
            <a:pPr marL="0" indent="0" algn="ctr">
              <a:buNone/>
            </a:pPr>
            <a:r>
              <a:rPr lang="en-GB" sz="2000" b="1">
                <a:solidFill>
                  <a:schemeClr val="bg2">
                    <a:lumMod val="50000"/>
                  </a:schemeClr>
                </a:solidFill>
              </a:rPr>
              <a:t>ফুলবাড়ী, কুড়িগ্রাম।</a:t>
            </a:r>
          </a:p>
          <a:p>
            <a:pPr marL="0" indent="0" algn="ctr">
              <a:buNone/>
            </a:pPr>
            <a:r>
              <a:rPr lang="en-GB" sz="2000" b="1">
                <a:solidFill>
                  <a:schemeClr val="bg2">
                    <a:lumMod val="50000"/>
                  </a:schemeClr>
                </a:solidFill>
              </a:rPr>
              <a:t>মোবাইলঃ ০১৭২৩৬৪২৩৮২</a:t>
            </a:r>
          </a:p>
          <a:p>
            <a:pPr marL="0" indent="0" algn="ctr">
              <a:buNone/>
            </a:pPr>
            <a:r>
              <a:rPr lang="en-GB">
                <a:solidFill>
                  <a:srgbClr val="FF0000"/>
                </a:solidFill>
              </a:rPr>
              <a:t>Email- tapankumar87bd@gmail.com 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98C1EE3C-928C-5847-9A73-676505E73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0338" y="2235902"/>
            <a:ext cx="1840406" cy="1840406"/>
          </a:xfrm>
          <a:prstGeom prst="rect">
            <a:avLst/>
          </a:prstGeom>
        </p:spPr>
      </p:pic>
      <p:sp>
        <p:nvSpPr>
          <p:cNvPr id="12" name="Scroll: Vertical 11">
            <a:extLst>
              <a:ext uri="{FF2B5EF4-FFF2-40B4-BE49-F238E27FC236}">
                <a16:creationId xmlns:a16="http://schemas.microsoft.com/office/drawing/2014/main" id="{F47128C8-547D-E644-BBAD-A0778FDA994F}"/>
              </a:ext>
            </a:extLst>
          </p:cNvPr>
          <p:cNvSpPr/>
          <p:nvPr/>
        </p:nvSpPr>
        <p:spPr>
          <a:xfrm>
            <a:off x="7186220" y="593766"/>
            <a:ext cx="5190095" cy="6012919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u="sng">
                <a:solidFill>
                  <a:srgbClr val="FF0000"/>
                </a:solidFill>
              </a:rPr>
              <a:t>পাঠ</a:t>
            </a:r>
            <a:r>
              <a:rPr lang="en-GB" sz="3600" b="1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GB" sz="2800" b="1">
                <a:solidFill>
                  <a:schemeClr val="accent3">
                    <a:lumMod val="50000"/>
                  </a:schemeClr>
                </a:solidFill>
              </a:rPr>
              <a:t>বিষয়ঃ গণিত </a:t>
            </a:r>
          </a:p>
          <a:p>
            <a:pPr algn="ctr"/>
            <a:r>
              <a:rPr lang="en-GB" sz="2800" b="1">
                <a:solidFill>
                  <a:schemeClr val="accent3">
                    <a:lumMod val="50000"/>
                  </a:schemeClr>
                </a:solidFill>
              </a:rPr>
              <a:t>শ্রেণিঃ অষ্টম </a:t>
            </a:r>
          </a:p>
          <a:p>
            <a:pPr algn="ctr"/>
            <a:r>
              <a:rPr lang="en-GB" sz="2800" b="1">
                <a:solidFill>
                  <a:schemeClr val="accent3">
                    <a:lumMod val="50000"/>
                  </a:schemeClr>
                </a:solidFill>
              </a:rPr>
              <a:t>অধ্যায়ঃ অষ্টম </a:t>
            </a:r>
          </a:p>
          <a:p>
            <a:pPr algn="ctr"/>
            <a:r>
              <a:rPr lang="en-GB" sz="2800" b="1">
                <a:solidFill>
                  <a:schemeClr val="accent3">
                    <a:lumMod val="50000"/>
                  </a:schemeClr>
                </a:solidFill>
              </a:rPr>
              <a:t>সময়ঃ ৫০ মিনিট</a:t>
            </a:r>
          </a:p>
          <a:p>
            <a:pPr algn="ctr"/>
            <a:r>
              <a:rPr lang="en-GB" sz="2800" b="1">
                <a:solidFill>
                  <a:schemeClr val="accent3">
                    <a:lumMod val="50000"/>
                  </a:schemeClr>
                </a:solidFill>
              </a:rPr>
              <a:t>তারিখঃ ২৩/০৩/২০২১ইং</a:t>
            </a:r>
            <a:endParaRPr lang="en-US" sz="2800" b="1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3" name="Picture 13">
            <a:extLst>
              <a:ext uri="{FF2B5EF4-FFF2-40B4-BE49-F238E27FC236}">
                <a16:creationId xmlns:a16="http://schemas.microsoft.com/office/drawing/2014/main" id="{06BB6035-2C36-754D-9BA0-0017508D8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6938" y="4107570"/>
            <a:ext cx="1863806" cy="239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1531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E3E4D-5F9D-9942-8BE5-620ACF5F2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999" y="334543"/>
            <a:ext cx="11309391" cy="1403998"/>
          </a:xfrm>
        </p:spPr>
        <p:txBody>
          <a:bodyPr/>
          <a:lstStyle/>
          <a:p>
            <a:r>
              <a:rPr lang="en-GB" b="1">
                <a:solidFill>
                  <a:srgbClr val="002060"/>
                </a:solidFill>
              </a:rPr>
              <a:t>আমরা জানি,  ত্রিভুজের তিন কোণের সমষ্টি তিন সমকোণ। </a:t>
            </a:r>
            <a:endParaRPr lang="en-US" b="1">
              <a:solidFill>
                <a:srgbClr val="00206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B0F4226-A332-8548-8658-C8A277BDF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999" y="2311604"/>
            <a:ext cx="9633342" cy="42569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4B53B4-974F-824A-B83B-FDBE691121B4}"/>
              </a:ext>
            </a:extLst>
          </p:cNvPr>
          <p:cNvSpPr txBox="1"/>
          <p:nvPr/>
        </p:nvSpPr>
        <p:spPr>
          <a:xfrm rot="10800000" flipH="1" flipV="1">
            <a:off x="580468" y="1603718"/>
            <a:ext cx="48654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1">
                <a:solidFill>
                  <a:schemeClr val="bg2">
                    <a:lumMod val="50000"/>
                  </a:schemeClr>
                </a:solidFill>
              </a:rPr>
              <a:t>অর্থাৎ,  ABC ত্রিভুজে</a:t>
            </a:r>
            <a:endParaRPr lang="en-US" sz="4000" b="1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4084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0C633-5C6D-5446-9512-46926B8C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C00000"/>
                </a:solidFill>
              </a:rPr>
              <a:t>তাহলে, চতুর্ভুজের চার কোণের সমষ্টি কত?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" name=" 3">
            <a:extLst>
              <a:ext uri="{FF2B5EF4-FFF2-40B4-BE49-F238E27FC236}">
                <a16:creationId xmlns:a16="http://schemas.microsoft.com/office/drawing/2014/main" id="{15696FB0-DEC3-A84C-9E40-7B34A51B02B9}"/>
              </a:ext>
            </a:extLst>
          </p:cNvPr>
          <p:cNvSpPr/>
          <p:nvPr/>
        </p:nvSpPr>
        <p:spPr>
          <a:xfrm>
            <a:off x="3538847" y="2260207"/>
            <a:ext cx="4272890" cy="3139355"/>
          </a:xfrm>
          <a:prstGeom prst="trapezoid">
            <a:avLst>
              <a:gd name="adj" fmla="val 8462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3085EA-97DA-9849-9F70-8CF472AF2BCC}"/>
              </a:ext>
            </a:extLst>
          </p:cNvPr>
          <p:cNvSpPr txBox="1"/>
          <p:nvPr/>
        </p:nvSpPr>
        <p:spPr>
          <a:xfrm rot="10800000" flipV="1">
            <a:off x="3149189" y="1967819"/>
            <a:ext cx="1786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>
                <a:solidFill>
                  <a:srgbClr val="FF0000"/>
                </a:solidFill>
              </a:rPr>
              <a:t>A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89D83E-853D-EB43-9873-3FE23CAD1FCE}"/>
              </a:ext>
            </a:extLst>
          </p:cNvPr>
          <p:cNvSpPr txBox="1"/>
          <p:nvPr/>
        </p:nvSpPr>
        <p:spPr>
          <a:xfrm rot="10800000" flipV="1">
            <a:off x="2958318" y="5076396"/>
            <a:ext cx="1786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>
                <a:solidFill>
                  <a:srgbClr val="FF0000"/>
                </a:solidFill>
              </a:rPr>
              <a:t>B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44E1F4-8926-364F-B2F5-C28CBB48DF6A}"/>
              </a:ext>
            </a:extLst>
          </p:cNvPr>
          <p:cNvSpPr txBox="1"/>
          <p:nvPr/>
        </p:nvSpPr>
        <p:spPr>
          <a:xfrm rot="21419441" flipH="1">
            <a:off x="7733558" y="2063204"/>
            <a:ext cx="1317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>
                <a:solidFill>
                  <a:srgbClr val="FF0000"/>
                </a:solidFill>
              </a:rPr>
              <a:t>D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351F1E-B288-3F41-AED5-00E04215AFF0}"/>
              </a:ext>
            </a:extLst>
          </p:cNvPr>
          <p:cNvSpPr txBox="1"/>
          <p:nvPr/>
        </p:nvSpPr>
        <p:spPr>
          <a:xfrm flipH="1">
            <a:off x="7870826" y="4850424"/>
            <a:ext cx="706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>
                <a:solidFill>
                  <a:srgbClr val="FF0000"/>
                </a:solidFill>
              </a:rPr>
              <a:t>C</a:t>
            </a:r>
            <a:endParaRPr lang="en-US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1873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FC32A-745D-4243-AA82-D39FB0469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7009" y="618518"/>
            <a:ext cx="4740584" cy="149677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n-GB" sz="4400" b="1">
                <a:solidFill>
                  <a:srgbClr val="C00000"/>
                </a:solidFill>
              </a:rPr>
              <a:t> </a:t>
            </a:r>
            <a:r>
              <a:rPr lang="en-GB" sz="6000" b="1" u="sng">
                <a:solidFill>
                  <a:srgbClr val="C00000"/>
                </a:solidFill>
              </a:rPr>
              <a:t>আজকের পাঠ</a:t>
            </a:r>
            <a:endParaRPr lang="en-US" sz="6000" b="1" u="sng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B62A-2710-1841-8096-1B939C82F28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>
                <a:solidFill>
                  <a:schemeClr val="accent3">
                    <a:lumMod val="50000"/>
                  </a:schemeClr>
                </a:solidFill>
              </a:rPr>
              <a:t>চতুর্ভুজ সংশ্লিষ্ট উপপাদ্য – ১</a:t>
            </a:r>
          </a:p>
          <a:p>
            <a:pPr marL="0" indent="0">
              <a:buNone/>
            </a:pPr>
            <a:r>
              <a:rPr lang="en-GB" sz="3600" b="1">
                <a:solidFill>
                  <a:schemeClr val="accent3">
                    <a:lumMod val="50000"/>
                  </a:schemeClr>
                </a:solidFill>
              </a:rPr>
              <a:t>প্রমাণ করতে হবে যে চতুর্ভুজের চার কোণের সমষ্টি চার সমকোণ। </a:t>
            </a:r>
            <a:endParaRPr lang="en-US" sz="3600" b="1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809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FF464-637B-E94F-9585-936A1B87A75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4000" b="1">
                <a:solidFill>
                  <a:schemeClr val="accent5">
                    <a:lumMod val="50000"/>
                  </a:schemeClr>
                </a:solidFill>
              </a:rPr>
              <a:t>পাঠ শেষে শিক্ষার্থীরা,</a:t>
            </a:r>
            <a:endParaRPr lang="en-US" sz="4000" b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A0884-3D70-F544-80D7-E77CD8C1C04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sz="3200" b="1">
                <a:solidFill>
                  <a:schemeClr val="accent3">
                    <a:lumMod val="50000"/>
                  </a:schemeClr>
                </a:solidFill>
              </a:rPr>
              <a:t>চতুর্ভুজের ধর্মাবলী যাচাই করতে পারবে। </a:t>
            </a:r>
          </a:p>
          <a:p>
            <a:r>
              <a:rPr lang="en-GB" sz="3200" b="1">
                <a:solidFill>
                  <a:schemeClr val="accent3">
                    <a:lumMod val="50000"/>
                  </a:schemeClr>
                </a:solidFill>
              </a:rPr>
              <a:t>চতুর্ভুজ সংশ্লিষ্ট উপপাদ্যের যুক্তি মূলক প্রমান করতে পারবে</a:t>
            </a:r>
            <a:r>
              <a:rPr lang="en-GB" b="1">
                <a:solidFill>
                  <a:schemeClr val="accent3">
                    <a:lumMod val="50000"/>
                  </a:schemeClr>
                </a:solidFill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7572944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27166-809D-A245-92E1-249B81C75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C00000"/>
                </a:solidFill>
              </a:rPr>
              <a:t>প্রমাণ কর যে, চতুর্ভুজের চার কোণের সমষ্টি চার সমকোণ। </a:t>
            </a:r>
            <a:endParaRPr lang="en-US" b="1">
              <a:solidFill>
                <a:srgbClr val="C0000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1F192CB-01EF-6948-BFCD-5E42972EF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78" y="1826268"/>
            <a:ext cx="12195177" cy="3673929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AD044E3C-10A0-F94C-8FBF-4B520871B1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527" y="4583133"/>
            <a:ext cx="4955473" cy="227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226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EE0EAE1-9F0A-8A49-AC4C-75D0EDC59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77890" cy="6858000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973F5F4A-3937-6C44-BFBA-4004FD455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7890" y="571224"/>
            <a:ext cx="4805795" cy="6268221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9610E153-F035-CC44-AE59-D65734100D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6519" y="3175509"/>
            <a:ext cx="3335481" cy="234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657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C91D0-729C-7B4A-8DC2-B1D5C264B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216" y="500990"/>
            <a:ext cx="3330389" cy="154008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4000" b="1">
                <a:solidFill>
                  <a:schemeClr val="accent1">
                    <a:lumMod val="50000"/>
                  </a:schemeClr>
                </a:solidFill>
              </a:rPr>
              <a:t>একক কাজ</a:t>
            </a:r>
            <a:endParaRPr lang="en-US" sz="40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9420D-8598-624C-9B08-0A8144E21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0" y="2387487"/>
            <a:ext cx="9905999" cy="354171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>
                <a:solidFill>
                  <a:schemeClr val="bg2">
                    <a:lumMod val="50000"/>
                  </a:schemeClr>
                </a:solidFill>
              </a:rPr>
              <a:t>প্রত্যেকেই একটি করে চতুর্ভুজ আঁক, এবং চতুর্ভুজের কোণগুলো নির্ণয় করে সমষ্টি বের কর।</a:t>
            </a:r>
            <a:endParaRPr lang="en-US" sz="3600" b="1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629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Circuit</vt:lpstr>
      <vt:lpstr>PowerPoint Presentation</vt:lpstr>
      <vt:lpstr>পরিচয় </vt:lpstr>
      <vt:lpstr>আমরা জানি,  ত্রিভুজের তিন কোণের সমষ্টি তিন সমকোণ। </vt:lpstr>
      <vt:lpstr>তাহলে, চতুর্ভুজের চার কোণের সমষ্টি কত?</vt:lpstr>
      <vt:lpstr> আজকের পাঠ</vt:lpstr>
      <vt:lpstr>পাঠ শেষে শিক্ষার্থীরা,</vt:lpstr>
      <vt:lpstr>প্রমাণ কর যে, চতুর্ভুজের চার কোণের সমষ্টি চার সমকোণ। </vt:lpstr>
      <vt:lpstr>PowerPoint Presentation</vt:lpstr>
      <vt:lpstr>একক কাজ</vt:lpstr>
      <vt:lpstr>মূল্যায়ন 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tapankumar87bd@gmail.com</dc:creator>
  <cp:lastModifiedBy>tapankumar87bd@gmail.com</cp:lastModifiedBy>
  <cp:revision>4</cp:revision>
  <dcterms:created xsi:type="dcterms:W3CDTF">2021-03-23T09:31:11Z</dcterms:created>
  <dcterms:modified xsi:type="dcterms:W3CDTF">2021-03-23T17:23:26Z</dcterms:modified>
</cp:coreProperties>
</file>