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9" r:id="rId5"/>
    <p:sldId id="259" r:id="rId6"/>
    <p:sldId id="260" r:id="rId7"/>
    <p:sldId id="275" r:id="rId8"/>
    <p:sldId id="285" r:id="rId9"/>
    <p:sldId id="286" r:id="rId10"/>
    <p:sldId id="288" r:id="rId11"/>
    <p:sldId id="282" r:id="rId12"/>
    <p:sldId id="279" r:id="rId13"/>
    <p:sldId id="287" r:id="rId14"/>
    <p:sldId id="291" r:id="rId15"/>
    <p:sldId id="290" r:id="rId16"/>
    <p:sldId id="278" r:id="rId17"/>
    <p:sldId id="271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AA5D8C-7C41-4F96-A3E6-2DCC07B59C5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8B2A97-66FC-4ABE-8B72-AAB5F9D5E6F5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chemeClr val="tx2">
                  <a:lumMod val="10000"/>
                </a:schemeClr>
              </a:solidFill>
              <a:latin typeface="SutonnyOMJ" pitchFamily="2" charset="0"/>
              <a:cs typeface="SutonnyOMJ" pitchFamily="2" charset="0"/>
            </a:rPr>
            <a:t>গন্ধক</a:t>
          </a:r>
          <a:r>
            <a:rPr lang="en-US" sz="2000" b="1" dirty="0" smtClean="0">
              <a:solidFill>
                <a:schemeClr val="tx2">
                  <a:lumMod val="10000"/>
                </a:schemeClr>
              </a:solidFill>
              <a:latin typeface="SutonnyOMJ" pitchFamily="2" charset="0"/>
              <a:cs typeface="SutonnyOMJ" pitchFamily="2" charset="0"/>
            </a:rPr>
            <a:t>/</a:t>
          </a:r>
        </a:p>
        <a:p>
          <a:r>
            <a:rPr lang="en-US" sz="2000" b="1" dirty="0" err="1" smtClean="0">
              <a:solidFill>
                <a:schemeClr val="tx2">
                  <a:lumMod val="10000"/>
                </a:schemeClr>
              </a:solidFill>
              <a:latin typeface="SutonnyOMJ" pitchFamily="2" charset="0"/>
              <a:cs typeface="SutonnyOMJ" pitchFamily="2" charset="0"/>
            </a:rPr>
            <a:t>সালফার</a:t>
          </a:r>
          <a:r>
            <a:rPr lang="en-US" sz="2000" b="1" dirty="0" smtClean="0">
              <a:solidFill>
                <a:schemeClr val="tx2">
                  <a:lumMod val="10000"/>
                </a:schemeClr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2000" b="1" dirty="0" err="1" smtClean="0">
              <a:solidFill>
                <a:schemeClr val="tx2">
                  <a:lumMod val="10000"/>
                </a:schemeClr>
              </a:solidFill>
              <a:latin typeface="SutonnyOMJ" pitchFamily="2" charset="0"/>
              <a:cs typeface="SutonnyOMJ" pitchFamily="2" charset="0"/>
            </a:rPr>
            <a:t>সার</a:t>
          </a:r>
          <a:r>
            <a:rPr lang="en-US" sz="2000" b="1" dirty="0" smtClean="0">
              <a:solidFill>
                <a:schemeClr val="tx2">
                  <a:lumMod val="10000"/>
                </a:schemeClr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2000" b="1" dirty="0" err="1" smtClean="0">
              <a:solidFill>
                <a:schemeClr val="tx2">
                  <a:lumMod val="10000"/>
                </a:schemeClr>
              </a:solidFill>
              <a:latin typeface="SutonnyOMJ" pitchFamily="2" charset="0"/>
              <a:cs typeface="SutonnyOMJ" pitchFamily="2" charset="0"/>
            </a:rPr>
            <a:t>ব্যবহার</a:t>
          </a:r>
          <a:endParaRPr lang="en-US" sz="2000" b="1" dirty="0" smtClean="0">
            <a:solidFill>
              <a:schemeClr val="tx2">
                <a:lumMod val="10000"/>
              </a:schemeClr>
            </a:solidFill>
            <a:latin typeface="SutonnyOMJ" pitchFamily="2" charset="0"/>
            <a:cs typeface="SutonnyOMJ" pitchFamily="2" charset="0"/>
          </a:endParaRPr>
        </a:p>
      </dgm:t>
    </dgm:pt>
    <dgm:pt modelId="{95993D2C-1ACA-48FE-8D67-9FA090FBF05E}" type="parTrans" cxnId="{E7DEA05A-CDA1-4AE4-A4F5-3862C52AE24C}">
      <dgm:prSet/>
      <dgm:spPr/>
      <dgm:t>
        <a:bodyPr/>
        <a:lstStyle/>
        <a:p>
          <a:endParaRPr lang="en-US"/>
        </a:p>
      </dgm:t>
    </dgm:pt>
    <dgm:pt modelId="{3A5A9C85-3439-4741-96D4-DE6355E3C26B}" type="sibTrans" cxnId="{E7DEA05A-CDA1-4AE4-A4F5-3862C52AE24C}">
      <dgm:prSet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E15FA47B-9DF3-44E9-AB82-FF463A061E6A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জৈব</a:t>
          </a:r>
          <a:r>
            <a:rPr lang="en-US" sz="2000" b="1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20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সার</a:t>
          </a:r>
          <a:endParaRPr lang="en-US" sz="2000" b="1" dirty="0" smtClean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  <a:p>
          <a:r>
            <a:rPr lang="en-US" sz="2000" b="1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20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ব্যবহার</a:t>
          </a:r>
          <a:endParaRPr lang="en-US" sz="2000" b="1" dirty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</dgm:t>
    </dgm:pt>
    <dgm:pt modelId="{39CD9678-B0D4-4644-BD5E-B61AD02FCD27}" type="parTrans" cxnId="{6A7B8A9A-F6E8-49FC-9E5C-4C8AB72F4712}">
      <dgm:prSet/>
      <dgm:spPr/>
      <dgm:t>
        <a:bodyPr/>
        <a:lstStyle/>
        <a:p>
          <a:endParaRPr lang="en-US"/>
        </a:p>
      </dgm:t>
    </dgm:pt>
    <dgm:pt modelId="{FECF164C-6F12-4D28-B4F6-60A0697AFF85}" type="sibTrans" cxnId="{6A7B8A9A-F6E8-49FC-9E5C-4C8AB72F4712}">
      <dgm:prSet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964BEB8A-5BFA-4F8F-9A60-551418CC718D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ক্যালসিয়াম</a:t>
          </a:r>
          <a:r>
            <a:rPr lang="en-US" sz="2000" b="1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20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যৌগ</a:t>
          </a:r>
          <a:r>
            <a:rPr lang="en-US" sz="2000" b="1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20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ব্যবহার</a:t>
          </a:r>
          <a:r>
            <a:rPr lang="en-US" sz="2000" b="1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20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করে</a:t>
          </a:r>
          <a:endParaRPr lang="en-US" sz="2000" b="1" dirty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</dgm:t>
    </dgm:pt>
    <dgm:pt modelId="{00552394-A79E-4FB3-A941-6F774C7B9DF8}" type="parTrans" cxnId="{C367984F-93A8-4B3C-99F3-22B676E5E6FC}">
      <dgm:prSet/>
      <dgm:spPr/>
      <dgm:t>
        <a:bodyPr/>
        <a:lstStyle/>
        <a:p>
          <a:endParaRPr lang="en-US"/>
        </a:p>
      </dgm:t>
    </dgm:pt>
    <dgm:pt modelId="{0F01050B-0958-4183-925E-17200771E2D9}" type="sibTrans" cxnId="{C367984F-93A8-4B3C-99F3-22B676E5E6FC}">
      <dgm:prSet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FF8229BE-3D57-4E19-9299-038F9737F73E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চিটাগুড়</a:t>
          </a:r>
          <a:endParaRPr lang="en-US" sz="2000" b="1" dirty="0" smtClean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  <a:p>
          <a:r>
            <a:rPr lang="en-US" sz="2000" b="1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20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প্রয়োগ</a:t>
          </a:r>
          <a:endParaRPr lang="en-US" sz="2000" b="1" dirty="0" smtClean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</dgm:t>
    </dgm:pt>
    <dgm:pt modelId="{F90962DF-D1A1-4160-9BB7-57685C26D0E0}" type="parTrans" cxnId="{DE65C055-BB93-4D86-B524-5ABC52B1339A}">
      <dgm:prSet/>
      <dgm:spPr/>
      <dgm:t>
        <a:bodyPr/>
        <a:lstStyle/>
        <a:p>
          <a:endParaRPr lang="en-US"/>
        </a:p>
      </dgm:t>
    </dgm:pt>
    <dgm:pt modelId="{3065398C-11A7-4D89-A427-88D664F8F4C8}" type="sibTrans" cxnId="{DE65C055-BB93-4D86-B524-5ABC52B1339A}">
      <dgm:prSet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42012B3B-E175-459A-9EF2-5485675D299D}">
      <dgm:prSet phldrT="[Text]" custT="1"/>
      <dgm:spPr/>
      <dgm:t>
        <a:bodyPr/>
        <a:lstStyle/>
        <a:p>
          <a:pPr algn="ctr"/>
          <a:r>
            <a:rPr lang="en-US" sz="18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লবনাক্ততা</a:t>
          </a:r>
          <a:r>
            <a:rPr lang="en-US" sz="1800" b="1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</a:p>
        <a:p>
          <a:pPr algn="ctr"/>
          <a:r>
            <a:rPr lang="en-US" sz="18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নিয়ন্ত্রণ</a:t>
          </a:r>
          <a:endParaRPr lang="en-US" sz="1800" b="1" dirty="0" smtClean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</dgm:t>
    </dgm:pt>
    <dgm:pt modelId="{BF0A830B-2B36-47EE-A5C5-D29344DFD92E}" type="parTrans" cxnId="{640C6549-A749-4E30-9A34-158CC1B0C48A}">
      <dgm:prSet/>
      <dgm:spPr/>
      <dgm:t>
        <a:bodyPr/>
        <a:lstStyle/>
        <a:p>
          <a:endParaRPr lang="en-US"/>
        </a:p>
      </dgm:t>
    </dgm:pt>
    <dgm:pt modelId="{C641A10C-D34E-449C-B568-93A950EB094F}" type="sibTrans" cxnId="{640C6549-A749-4E30-9A34-158CC1B0C48A}">
      <dgm:prSet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752B9025-E24A-4373-8990-6DE6B0F2F5AC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সেচের</a:t>
          </a:r>
          <a:endParaRPr lang="en-US" sz="1800" b="1" dirty="0" smtClean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  <a:p>
          <a:r>
            <a:rPr lang="en-US" sz="1800" b="1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18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পানির</a:t>
          </a:r>
          <a:r>
            <a:rPr lang="en-US" sz="1800" b="1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18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মান</a:t>
          </a:r>
          <a:endParaRPr lang="en-US" sz="1800" b="1" dirty="0" smtClean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  <a:p>
          <a:r>
            <a:rPr lang="en-US" sz="1800" b="1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18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উন্নয়ন</a:t>
          </a:r>
          <a:endParaRPr lang="en-US" sz="1800" b="1" dirty="0" smtClean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</dgm:t>
    </dgm:pt>
    <dgm:pt modelId="{85EA7885-E461-4BEB-891E-48762FB69B40}" type="parTrans" cxnId="{56A6B5E0-4C5A-4195-A335-3BA47CB39A9E}">
      <dgm:prSet/>
      <dgm:spPr/>
      <dgm:t>
        <a:bodyPr/>
        <a:lstStyle/>
        <a:p>
          <a:endParaRPr lang="en-US"/>
        </a:p>
      </dgm:t>
    </dgm:pt>
    <dgm:pt modelId="{D4F4F281-F349-40E3-A07C-ED0A5B765873}" type="sibTrans" cxnId="{56A6B5E0-4C5A-4195-A335-3BA47CB39A9E}">
      <dgm:prSet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0B55F029-F0BA-492F-A917-266100B77804}" type="pres">
      <dgm:prSet presAssocID="{EFAA5D8C-7C41-4F96-A3E6-2DCC07B59C5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D92F36-5F79-44BA-8BC0-B81BB16BD6AC}" type="pres">
      <dgm:prSet presAssocID="{EB8B2A97-66FC-4ABE-8B72-AAB5F9D5E6F5}" presName="node" presStyleLbl="node1" presStyleIdx="0" presStyleCnt="6" custRadScaleRad="88512" custRadScaleInc="-61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22E9E4-36EB-4A3F-8CF2-B729E3804F7C}" type="pres">
      <dgm:prSet presAssocID="{3A5A9C85-3439-4741-96D4-DE6355E3C26B}" presName="sibTrans" presStyleLbl="sibTrans2D1" presStyleIdx="0" presStyleCnt="6"/>
      <dgm:spPr/>
      <dgm:t>
        <a:bodyPr/>
        <a:lstStyle/>
        <a:p>
          <a:endParaRPr lang="en-US"/>
        </a:p>
      </dgm:t>
    </dgm:pt>
    <dgm:pt modelId="{C4EAFD2C-CAAC-4760-9ADC-5FB81D08F4E4}" type="pres">
      <dgm:prSet presAssocID="{3A5A9C85-3439-4741-96D4-DE6355E3C26B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AAC1B61C-12E8-4E51-BA97-E2BC17425552}" type="pres">
      <dgm:prSet presAssocID="{E15FA47B-9DF3-44E9-AB82-FF463A061E6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3DFE99-2114-4998-99A9-B43F243D84D5}" type="pres">
      <dgm:prSet presAssocID="{FECF164C-6F12-4D28-B4F6-60A0697AFF85}" presName="sibTrans" presStyleLbl="sibTrans2D1" presStyleIdx="1" presStyleCnt="6"/>
      <dgm:spPr/>
      <dgm:t>
        <a:bodyPr/>
        <a:lstStyle/>
        <a:p>
          <a:endParaRPr lang="en-US"/>
        </a:p>
      </dgm:t>
    </dgm:pt>
    <dgm:pt modelId="{C1F9A8BC-2A08-40D6-8B30-19558975588C}" type="pres">
      <dgm:prSet presAssocID="{FECF164C-6F12-4D28-B4F6-60A0697AFF85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96C9F586-A35E-49C2-92EF-BED5B1BEC5E6}" type="pres">
      <dgm:prSet presAssocID="{FF8229BE-3D57-4E19-9299-038F9737F73E}" presName="node" presStyleLbl="node1" presStyleIdx="2" presStyleCnt="6" custRadScaleRad="98804" custRadScaleInc="-61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3C85C7-99DB-4281-BF9C-6EC78F35EECA}" type="pres">
      <dgm:prSet presAssocID="{3065398C-11A7-4D89-A427-88D664F8F4C8}" presName="sibTrans" presStyleLbl="sibTrans2D1" presStyleIdx="2" presStyleCnt="6"/>
      <dgm:spPr/>
      <dgm:t>
        <a:bodyPr/>
        <a:lstStyle/>
        <a:p>
          <a:endParaRPr lang="en-US"/>
        </a:p>
      </dgm:t>
    </dgm:pt>
    <dgm:pt modelId="{5AF5068E-E461-4122-A786-7972FE8C909D}" type="pres">
      <dgm:prSet presAssocID="{3065398C-11A7-4D89-A427-88D664F8F4C8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CF68515E-7624-49C7-9A9E-9FEEB9CB9F1B}" type="pres">
      <dgm:prSet presAssocID="{42012B3B-E175-459A-9EF2-5485675D299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329D7C-A7E1-4A35-8157-534734BF2AA2}" type="pres">
      <dgm:prSet presAssocID="{C641A10C-D34E-449C-B568-93A950EB094F}" presName="sibTrans" presStyleLbl="sibTrans2D1" presStyleIdx="3" presStyleCnt="6"/>
      <dgm:spPr/>
      <dgm:t>
        <a:bodyPr/>
        <a:lstStyle/>
        <a:p>
          <a:endParaRPr lang="en-US"/>
        </a:p>
      </dgm:t>
    </dgm:pt>
    <dgm:pt modelId="{8E022050-E23D-4EA1-AE98-35565BCFEC58}" type="pres">
      <dgm:prSet presAssocID="{C641A10C-D34E-449C-B568-93A950EB094F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758755A7-DEA6-432E-88CC-B0F533948BBF}" type="pres">
      <dgm:prSet presAssocID="{752B9025-E24A-4373-8990-6DE6B0F2F5A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5B287D-9DD6-4987-ACFF-C12ED75C0BDC}" type="pres">
      <dgm:prSet presAssocID="{D4F4F281-F349-40E3-A07C-ED0A5B765873}" presName="sibTrans" presStyleLbl="sibTrans2D1" presStyleIdx="4" presStyleCnt="6"/>
      <dgm:spPr/>
      <dgm:t>
        <a:bodyPr/>
        <a:lstStyle/>
        <a:p>
          <a:endParaRPr lang="en-US"/>
        </a:p>
      </dgm:t>
    </dgm:pt>
    <dgm:pt modelId="{7AD1B37F-15C1-4B19-9062-F7724040A29B}" type="pres">
      <dgm:prSet presAssocID="{D4F4F281-F349-40E3-A07C-ED0A5B765873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CB44C52A-AEFC-44E8-9A90-3460EC6B86CC}" type="pres">
      <dgm:prSet presAssocID="{964BEB8A-5BFA-4F8F-9A60-551418CC718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4655DC-D513-48BF-9622-241698C29CC6}" type="pres">
      <dgm:prSet presAssocID="{0F01050B-0958-4183-925E-17200771E2D9}" presName="sibTrans" presStyleLbl="sibTrans2D1" presStyleIdx="5" presStyleCnt="6"/>
      <dgm:spPr/>
      <dgm:t>
        <a:bodyPr/>
        <a:lstStyle/>
        <a:p>
          <a:endParaRPr lang="en-US"/>
        </a:p>
      </dgm:t>
    </dgm:pt>
    <dgm:pt modelId="{F97CB2B0-4656-4501-A58A-0800AEEA8FC1}" type="pres">
      <dgm:prSet presAssocID="{0F01050B-0958-4183-925E-17200771E2D9}" presName="connectorText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56A6B5E0-4C5A-4195-A335-3BA47CB39A9E}" srcId="{EFAA5D8C-7C41-4F96-A3E6-2DCC07B59C5D}" destId="{752B9025-E24A-4373-8990-6DE6B0F2F5AC}" srcOrd="4" destOrd="0" parTransId="{85EA7885-E461-4BEB-891E-48762FB69B40}" sibTransId="{D4F4F281-F349-40E3-A07C-ED0A5B765873}"/>
    <dgm:cxn modelId="{DE65C055-BB93-4D86-B524-5ABC52B1339A}" srcId="{EFAA5D8C-7C41-4F96-A3E6-2DCC07B59C5D}" destId="{FF8229BE-3D57-4E19-9299-038F9737F73E}" srcOrd="2" destOrd="0" parTransId="{F90962DF-D1A1-4160-9BB7-57685C26D0E0}" sibTransId="{3065398C-11A7-4D89-A427-88D664F8F4C8}"/>
    <dgm:cxn modelId="{171A6312-974D-4A64-B9D3-B717843B2045}" type="presOf" srcId="{0F01050B-0958-4183-925E-17200771E2D9}" destId="{D94655DC-D513-48BF-9622-241698C29CC6}" srcOrd="0" destOrd="0" presId="urn:microsoft.com/office/officeart/2005/8/layout/cycle2"/>
    <dgm:cxn modelId="{3DC0793F-D714-4843-A0A6-79675647DF8D}" type="presOf" srcId="{EB8B2A97-66FC-4ABE-8B72-AAB5F9D5E6F5}" destId="{1FD92F36-5F79-44BA-8BC0-B81BB16BD6AC}" srcOrd="0" destOrd="0" presId="urn:microsoft.com/office/officeart/2005/8/layout/cycle2"/>
    <dgm:cxn modelId="{09702E10-854C-4ABD-9DE9-714613BA1D79}" type="presOf" srcId="{3065398C-11A7-4D89-A427-88D664F8F4C8}" destId="{5AF5068E-E461-4122-A786-7972FE8C909D}" srcOrd="1" destOrd="0" presId="urn:microsoft.com/office/officeart/2005/8/layout/cycle2"/>
    <dgm:cxn modelId="{2D778B0F-F59D-4D22-8D1A-5B5050AB1F0D}" type="presOf" srcId="{EFAA5D8C-7C41-4F96-A3E6-2DCC07B59C5D}" destId="{0B55F029-F0BA-492F-A917-266100B77804}" srcOrd="0" destOrd="0" presId="urn:microsoft.com/office/officeart/2005/8/layout/cycle2"/>
    <dgm:cxn modelId="{E7DEA05A-CDA1-4AE4-A4F5-3862C52AE24C}" srcId="{EFAA5D8C-7C41-4F96-A3E6-2DCC07B59C5D}" destId="{EB8B2A97-66FC-4ABE-8B72-AAB5F9D5E6F5}" srcOrd="0" destOrd="0" parTransId="{95993D2C-1ACA-48FE-8D67-9FA090FBF05E}" sibTransId="{3A5A9C85-3439-4741-96D4-DE6355E3C26B}"/>
    <dgm:cxn modelId="{05D4F774-3011-4967-BB81-8302B1883F90}" type="presOf" srcId="{964BEB8A-5BFA-4F8F-9A60-551418CC718D}" destId="{CB44C52A-AEFC-44E8-9A90-3460EC6B86CC}" srcOrd="0" destOrd="0" presId="urn:microsoft.com/office/officeart/2005/8/layout/cycle2"/>
    <dgm:cxn modelId="{640C6549-A749-4E30-9A34-158CC1B0C48A}" srcId="{EFAA5D8C-7C41-4F96-A3E6-2DCC07B59C5D}" destId="{42012B3B-E175-459A-9EF2-5485675D299D}" srcOrd="3" destOrd="0" parTransId="{BF0A830B-2B36-47EE-A5C5-D29344DFD92E}" sibTransId="{C641A10C-D34E-449C-B568-93A950EB094F}"/>
    <dgm:cxn modelId="{F46775CC-DB9B-4E43-9CB0-C212C97B0B31}" type="presOf" srcId="{0F01050B-0958-4183-925E-17200771E2D9}" destId="{F97CB2B0-4656-4501-A58A-0800AEEA8FC1}" srcOrd="1" destOrd="0" presId="urn:microsoft.com/office/officeart/2005/8/layout/cycle2"/>
    <dgm:cxn modelId="{D9F95DA5-6D1A-42D5-8EE8-681E48AF654F}" type="presOf" srcId="{C641A10C-D34E-449C-B568-93A950EB094F}" destId="{E8329D7C-A7E1-4A35-8157-534734BF2AA2}" srcOrd="0" destOrd="0" presId="urn:microsoft.com/office/officeart/2005/8/layout/cycle2"/>
    <dgm:cxn modelId="{A688C19F-9999-40DD-9E7C-825F7F60552B}" type="presOf" srcId="{FECF164C-6F12-4D28-B4F6-60A0697AFF85}" destId="{B73DFE99-2114-4998-99A9-B43F243D84D5}" srcOrd="0" destOrd="0" presId="urn:microsoft.com/office/officeart/2005/8/layout/cycle2"/>
    <dgm:cxn modelId="{61626A89-9F3F-4792-8F65-5F1C8E947031}" type="presOf" srcId="{E15FA47B-9DF3-44E9-AB82-FF463A061E6A}" destId="{AAC1B61C-12E8-4E51-BA97-E2BC17425552}" srcOrd="0" destOrd="0" presId="urn:microsoft.com/office/officeart/2005/8/layout/cycle2"/>
    <dgm:cxn modelId="{9291C848-1912-4F72-8830-13926CE957FB}" type="presOf" srcId="{C641A10C-D34E-449C-B568-93A950EB094F}" destId="{8E022050-E23D-4EA1-AE98-35565BCFEC58}" srcOrd="1" destOrd="0" presId="urn:microsoft.com/office/officeart/2005/8/layout/cycle2"/>
    <dgm:cxn modelId="{6A7B8A9A-F6E8-49FC-9E5C-4C8AB72F4712}" srcId="{EFAA5D8C-7C41-4F96-A3E6-2DCC07B59C5D}" destId="{E15FA47B-9DF3-44E9-AB82-FF463A061E6A}" srcOrd="1" destOrd="0" parTransId="{39CD9678-B0D4-4644-BD5E-B61AD02FCD27}" sibTransId="{FECF164C-6F12-4D28-B4F6-60A0697AFF85}"/>
    <dgm:cxn modelId="{46E98164-6B3C-4466-B349-3401FDF17587}" type="presOf" srcId="{42012B3B-E175-459A-9EF2-5485675D299D}" destId="{CF68515E-7624-49C7-9A9E-9FEEB9CB9F1B}" srcOrd="0" destOrd="0" presId="urn:microsoft.com/office/officeart/2005/8/layout/cycle2"/>
    <dgm:cxn modelId="{A5364D3F-A518-4592-8818-AE39173364E1}" type="presOf" srcId="{752B9025-E24A-4373-8990-6DE6B0F2F5AC}" destId="{758755A7-DEA6-432E-88CC-B0F533948BBF}" srcOrd="0" destOrd="0" presId="urn:microsoft.com/office/officeart/2005/8/layout/cycle2"/>
    <dgm:cxn modelId="{4D2DFBCB-6710-4FEA-AB02-8BFF21608957}" type="presOf" srcId="{3A5A9C85-3439-4741-96D4-DE6355E3C26B}" destId="{C4EAFD2C-CAAC-4760-9ADC-5FB81D08F4E4}" srcOrd="1" destOrd="0" presId="urn:microsoft.com/office/officeart/2005/8/layout/cycle2"/>
    <dgm:cxn modelId="{EACBBECE-B5EE-4350-84B3-F42A6F89CF7B}" type="presOf" srcId="{3A5A9C85-3439-4741-96D4-DE6355E3C26B}" destId="{EF22E9E4-36EB-4A3F-8CF2-B729E3804F7C}" srcOrd="0" destOrd="0" presId="urn:microsoft.com/office/officeart/2005/8/layout/cycle2"/>
    <dgm:cxn modelId="{088AD374-14F9-4F83-B739-39FABA40CDC3}" type="presOf" srcId="{FECF164C-6F12-4D28-B4F6-60A0697AFF85}" destId="{C1F9A8BC-2A08-40D6-8B30-19558975588C}" srcOrd="1" destOrd="0" presId="urn:microsoft.com/office/officeart/2005/8/layout/cycle2"/>
    <dgm:cxn modelId="{D72219FF-48F7-4C18-9523-649D4C006CE2}" type="presOf" srcId="{3065398C-11A7-4D89-A427-88D664F8F4C8}" destId="{6F3C85C7-99DB-4281-BF9C-6EC78F35EECA}" srcOrd="0" destOrd="0" presId="urn:microsoft.com/office/officeart/2005/8/layout/cycle2"/>
    <dgm:cxn modelId="{C367984F-93A8-4B3C-99F3-22B676E5E6FC}" srcId="{EFAA5D8C-7C41-4F96-A3E6-2DCC07B59C5D}" destId="{964BEB8A-5BFA-4F8F-9A60-551418CC718D}" srcOrd="5" destOrd="0" parTransId="{00552394-A79E-4FB3-A941-6F774C7B9DF8}" sibTransId="{0F01050B-0958-4183-925E-17200771E2D9}"/>
    <dgm:cxn modelId="{E2B8997E-4A3D-43A7-896A-150A56DDFA9D}" type="presOf" srcId="{D4F4F281-F349-40E3-A07C-ED0A5B765873}" destId="{7AD1B37F-15C1-4B19-9062-F7724040A29B}" srcOrd="1" destOrd="0" presId="urn:microsoft.com/office/officeart/2005/8/layout/cycle2"/>
    <dgm:cxn modelId="{DE4328AF-E013-45D4-BB58-A0E6BC5635AB}" type="presOf" srcId="{D4F4F281-F349-40E3-A07C-ED0A5B765873}" destId="{235B287D-9DD6-4987-ACFF-C12ED75C0BDC}" srcOrd="0" destOrd="0" presId="urn:microsoft.com/office/officeart/2005/8/layout/cycle2"/>
    <dgm:cxn modelId="{9DBACD31-F8F9-486E-8D9E-8BD2FC2CA9E3}" type="presOf" srcId="{FF8229BE-3D57-4E19-9299-038F9737F73E}" destId="{96C9F586-A35E-49C2-92EF-BED5B1BEC5E6}" srcOrd="0" destOrd="0" presId="urn:microsoft.com/office/officeart/2005/8/layout/cycle2"/>
    <dgm:cxn modelId="{D866DEC9-C299-414C-8CA0-CF9348D00A2D}" type="presParOf" srcId="{0B55F029-F0BA-492F-A917-266100B77804}" destId="{1FD92F36-5F79-44BA-8BC0-B81BB16BD6AC}" srcOrd="0" destOrd="0" presId="urn:microsoft.com/office/officeart/2005/8/layout/cycle2"/>
    <dgm:cxn modelId="{6DEAEA1B-B2E2-4A14-A785-B132D5B3EA6E}" type="presParOf" srcId="{0B55F029-F0BA-492F-A917-266100B77804}" destId="{EF22E9E4-36EB-4A3F-8CF2-B729E3804F7C}" srcOrd="1" destOrd="0" presId="urn:microsoft.com/office/officeart/2005/8/layout/cycle2"/>
    <dgm:cxn modelId="{7E2A8AD4-D3A1-45EB-A4DA-153C66FCDF4E}" type="presParOf" srcId="{EF22E9E4-36EB-4A3F-8CF2-B729E3804F7C}" destId="{C4EAFD2C-CAAC-4760-9ADC-5FB81D08F4E4}" srcOrd="0" destOrd="0" presId="urn:microsoft.com/office/officeart/2005/8/layout/cycle2"/>
    <dgm:cxn modelId="{034218ED-D749-4D2E-A1A0-548659B53FA3}" type="presParOf" srcId="{0B55F029-F0BA-492F-A917-266100B77804}" destId="{AAC1B61C-12E8-4E51-BA97-E2BC17425552}" srcOrd="2" destOrd="0" presId="urn:microsoft.com/office/officeart/2005/8/layout/cycle2"/>
    <dgm:cxn modelId="{41858127-9C07-41B9-9F6D-C15B515BD51C}" type="presParOf" srcId="{0B55F029-F0BA-492F-A917-266100B77804}" destId="{B73DFE99-2114-4998-99A9-B43F243D84D5}" srcOrd="3" destOrd="0" presId="urn:microsoft.com/office/officeart/2005/8/layout/cycle2"/>
    <dgm:cxn modelId="{1E41E6B0-2121-42C2-87CC-30EF53507D28}" type="presParOf" srcId="{B73DFE99-2114-4998-99A9-B43F243D84D5}" destId="{C1F9A8BC-2A08-40D6-8B30-19558975588C}" srcOrd="0" destOrd="0" presId="urn:microsoft.com/office/officeart/2005/8/layout/cycle2"/>
    <dgm:cxn modelId="{167C163D-FA9B-475D-B641-65206DD00489}" type="presParOf" srcId="{0B55F029-F0BA-492F-A917-266100B77804}" destId="{96C9F586-A35E-49C2-92EF-BED5B1BEC5E6}" srcOrd="4" destOrd="0" presId="urn:microsoft.com/office/officeart/2005/8/layout/cycle2"/>
    <dgm:cxn modelId="{511C718E-BFEA-4818-BD40-43B52838B27A}" type="presParOf" srcId="{0B55F029-F0BA-492F-A917-266100B77804}" destId="{6F3C85C7-99DB-4281-BF9C-6EC78F35EECA}" srcOrd="5" destOrd="0" presId="urn:microsoft.com/office/officeart/2005/8/layout/cycle2"/>
    <dgm:cxn modelId="{4A2A889D-3CF7-4648-AD57-4395D41D2A27}" type="presParOf" srcId="{6F3C85C7-99DB-4281-BF9C-6EC78F35EECA}" destId="{5AF5068E-E461-4122-A786-7972FE8C909D}" srcOrd="0" destOrd="0" presId="urn:microsoft.com/office/officeart/2005/8/layout/cycle2"/>
    <dgm:cxn modelId="{9EB01B08-8DE5-421E-B91A-79B5768E50AF}" type="presParOf" srcId="{0B55F029-F0BA-492F-A917-266100B77804}" destId="{CF68515E-7624-49C7-9A9E-9FEEB9CB9F1B}" srcOrd="6" destOrd="0" presId="urn:microsoft.com/office/officeart/2005/8/layout/cycle2"/>
    <dgm:cxn modelId="{DA0E9D39-4139-4205-AB24-0F1837CEA240}" type="presParOf" srcId="{0B55F029-F0BA-492F-A917-266100B77804}" destId="{E8329D7C-A7E1-4A35-8157-534734BF2AA2}" srcOrd="7" destOrd="0" presId="urn:microsoft.com/office/officeart/2005/8/layout/cycle2"/>
    <dgm:cxn modelId="{AE994683-53D4-4710-8B5D-2A43864EB6E1}" type="presParOf" srcId="{E8329D7C-A7E1-4A35-8157-534734BF2AA2}" destId="{8E022050-E23D-4EA1-AE98-35565BCFEC58}" srcOrd="0" destOrd="0" presId="urn:microsoft.com/office/officeart/2005/8/layout/cycle2"/>
    <dgm:cxn modelId="{7B37ACF1-1ECB-4896-BE7C-B3E71B2EAE41}" type="presParOf" srcId="{0B55F029-F0BA-492F-A917-266100B77804}" destId="{758755A7-DEA6-432E-88CC-B0F533948BBF}" srcOrd="8" destOrd="0" presId="urn:microsoft.com/office/officeart/2005/8/layout/cycle2"/>
    <dgm:cxn modelId="{35FBECC6-1000-415A-A1CD-CF385A70416E}" type="presParOf" srcId="{0B55F029-F0BA-492F-A917-266100B77804}" destId="{235B287D-9DD6-4987-ACFF-C12ED75C0BDC}" srcOrd="9" destOrd="0" presId="urn:microsoft.com/office/officeart/2005/8/layout/cycle2"/>
    <dgm:cxn modelId="{6D2DC66D-7E05-49A4-88F3-5F16597CE670}" type="presParOf" srcId="{235B287D-9DD6-4987-ACFF-C12ED75C0BDC}" destId="{7AD1B37F-15C1-4B19-9062-F7724040A29B}" srcOrd="0" destOrd="0" presId="urn:microsoft.com/office/officeart/2005/8/layout/cycle2"/>
    <dgm:cxn modelId="{FD38541F-5EC0-495E-B7F8-C376DB611AE9}" type="presParOf" srcId="{0B55F029-F0BA-492F-A917-266100B77804}" destId="{CB44C52A-AEFC-44E8-9A90-3460EC6B86CC}" srcOrd="10" destOrd="0" presId="urn:microsoft.com/office/officeart/2005/8/layout/cycle2"/>
    <dgm:cxn modelId="{C020B2F3-A645-45C8-A0C3-98C5FDAE607D}" type="presParOf" srcId="{0B55F029-F0BA-492F-A917-266100B77804}" destId="{D94655DC-D513-48BF-9622-241698C29CC6}" srcOrd="11" destOrd="0" presId="urn:microsoft.com/office/officeart/2005/8/layout/cycle2"/>
    <dgm:cxn modelId="{84E4673A-D7C6-49AA-A0CC-70AB94062DFA}" type="presParOf" srcId="{D94655DC-D513-48BF-9622-241698C29CC6}" destId="{F97CB2B0-4656-4501-A58A-0800AEEA8FC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D92F36-5F79-44BA-8BC0-B81BB16BD6AC}">
      <dsp:nvSpPr>
        <dsp:cNvPr id="0" name=""/>
        <dsp:cNvSpPr/>
      </dsp:nvSpPr>
      <dsp:spPr>
        <a:xfrm>
          <a:off x="2661575" y="222727"/>
          <a:ext cx="1273671" cy="12736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chemeClr val="tx2">
                  <a:lumMod val="10000"/>
                </a:schemeClr>
              </a:solidFill>
              <a:latin typeface="SutonnyOMJ" pitchFamily="2" charset="0"/>
              <a:cs typeface="SutonnyOMJ" pitchFamily="2" charset="0"/>
            </a:rPr>
            <a:t>গন্ধক</a:t>
          </a:r>
          <a:r>
            <a:rPr lang="en-US" sz="2000" b="1" kern="1200" dirty="0" smtClean="0">
              <a:solidFill>
                <a:schemeClr val="tx2">
                  <a:lumMod val="10000"/>
                </a:schemeClr>
              </a:solidFill>
              <a:latin typeface="SutonnyOMJ" pitchFamily="2" charset="0"/>
              <a:cs typeface="SutonnyOMJ" pitchFamily="2" charset="0"/>
            </a:rPr>
            <a:t>/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chemeClr val="tx2">
                  <a:lumMod val="10000"/>
                </a:schemeClr>
              </a:solidFill>
              <a:latin typeface="SutonnyOMJ" pitchFamily="2" charset="0"/>
              <a:cs typeface="SutonnyOMJ" pitchFamily="2" charset="0"/>
            </a:rPr>
            <a:t>সালফার</a:t>
          </a:r>
          <a:r>
            <a:rPr lang="en-US" sz="2000" b="1" kern="1200" dirty="0" smtClean="0">
              <a:solidFill>
                <a:schemeClr val="tx2">
                  <a:lumMod val="10000"/>
                </a:schemeClr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2000" b="1" kern="1200" dirty="0" err="1" smtClean="0">
              <a:solidFill>
                <a:schemeClr val="tx2">
                  <a:lumMod val="10000"/>
                </a:schemeClr>
              </a:solidFill>
              <a:latin typeface="SutonnyOMJ" pitchFamily="2" charset="0"/>
              <a:cs typeface="SutonnyOMJ" pitchFamily="2" charset="0"/>
            </a:rPr>
            <a:t>সার</a:t>
          </a:r>
          <a:r>
            <a:rPr lang="en-US" sz="2000" b="1" kern="1200" dirty="0" smtClean="0">
              <a:solidFill>
                <a:schemeClr val="tx2">
                  <a:lumMod val="10000"/>
                </a:schemeClr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2000" b="1" kern="1200" dirty="0" err="1" smtClean="0">
              <a:solidFill>
                <a:schemeClr val="tx2">
                  <a:lumMod val="10000"/>
                </a:schemeClr>
              </a:solidFill>
              <a:latin typeface="SutonnyOMJ" pitchFamily="2" charset="0"/>
              <a:cs typeface="SutonnyOMJ" pitchFamily="2" charset="0"/>
            </a:rPr>
            <a:t>ব্যবহার</a:t>
          </a:r>
          <a:endParaRPr lang="en-US" sz="2000" b="1" kern="1200" dirty="0" smtClean="0">
            <a:solidFill>
              <a:schemeClr val="tx2">
                <a:lumMod val="10000"/>
              </a:schemeClr>
            </a:solidFill>
            <a:latin typeface="SutonnyOMJ" pitchFamily="2" charset="0"/>
            <a:cs typeface="SutonnyOMJ" pitchFamily="2" charset="0"/>
          </a:endParaRPr>
        </a:p>
      </dsp:txBody>
      <dsp:txXfrm>
        <a:off x="2848100" y="409252"/>
        <a:ext cx="900621" cy="900621"/>
      </dsp:txXfrm>
    </dsp:sp>
    <dsp:sp modelId="{EF22E9E4-36EB-4A3F-8CF2-B729E3804F7C}">
      <dsp:nvSpPr>
        <dsp:cNvPr id="0" name=""/>
        <dsp:cNvSpPr/>
      </dsp:nvSpPr>
      <dsp:spPr>
        <a:xfrm rot="1396234">
          <a:off x="3989920" y="1009235"/>
          <a:ext cx="312581" cy="429863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3993734" y="1076684"/>
        <a:ext cx="218807" cy="257917"/>
      </dsp:txXfrm>
    </dsp:sp>
    <dsp:sp modelId="{AAC1B61C-12E8-4E51-BA97-E2BC17425552}">
      <dsp:nvSpPr>
        <dsp:cNvPr id="0" name=""/>
        <dsp:cNvSpPr/>
      </dsp:nvSpPr>
      <dsp:spPr>
        <a:xfrm>
          <a:off x="4373429" y="958926"/>
          <a:ext cx="1273671" cy="12736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জৈব</a:t>
          </a:r>
          <a:r>
            <a:rPr lang="en-US" sz="2000" b="1" kern="1200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2000" b="1" kern="1200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সার</a:t>
          </a:r>
          <a:endParaRPr lang="en-US" sz="2000" b="1" kern="1200" dirty="0" smtClean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2000" b="1" kern="1200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ব্যবহার</a:t>
          </a:r>
          <a:endParaRPr lang="en-US" sz="2000" b="1" kern="1200" dirty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</dsp:txBody>
      <dsp:txXfrm>
        <a:off x="4559954" y="1145451"/>
        <a:ext cx="900621" cy="900621"/>
      </dsp:txXfrm>
    </dsp:sp>
    <dsp:sp modelId="{B73DFE99-2114-4998-99A9-B43F243D84D5}">
      <dsp:nvSpPr>
        <dsp:cNvPr id="0" name=""/>
        <dsp:cNvSpPr/>
      </dsp:nvSpPr>
      <dsp:spPr>
        <a:xfrm rot="5382112">
          <a:off x="4862434" y="2296935"/>
          <a:ext cx="305195" cy="429863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907975" y="2337130"/>
        <a:ext cx="213637" cy="257917"/>
      </dsp:txXfrm>
    </dsp:sp>
    <dsp:sp modelId="{96C9F586-A35E-49C2-92EF-BED5B1BEC5E6}">
      <dsp:nvSpPr>
        <dsp:cNvPr id="0" name=""/>
        <dsp:cNvSpPr/>
      </dsp:nvSpPr>
      <dsp:spPr>
        <a:xfrm>
          <a:off x="4383053" y="2808412"/>
          <a:ext cx="1273671" cy="12736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চিটাগুড়</a:t>
          </a:r>
          <a:endParaRPr lang="en-US" sz="2000" b="1" kern="1200" dirty="0" smtClean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2000" b="1" kern="1200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প্রয়োগ</a:t>
          </a:r>
          <a:endParaRPr lang="en-US" sz="2000" b="1" kern="1200" dirty="0" smtClean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</dsp:txBody>
      <dsp:txXfrm>
        <a:off x="4569578" y="2994937"/>
        <a:ext cx="900621" cy="900621"/>
      </dsp:txXfrm>
    </dsp:sp>
    <dsp:sp modelId="{6F3C85C7-99DB-4281-BF9C-6EC78F35EECA}">
      <dsp:nvSpPr>
        <dsp:cNvPr id="0" name=""/>
        <dsp:cNvSpPr/>
      </dsp:nvSpPr>
      <dsp:spPr>
        <a:xfrm rot="8910398">
          <a:off x="4014489" y="3735640"/>
          <a:ext cx="361141" cy="429863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4114852" y="3793314"/>
        <a:ext cx="252799" cy="257917"/>
      </dsp:txXfrm>
    </dsp:sp>
    <dsp:sp modelId="{CF68515E-7624-49C7-9A9E-9FEEB9CB9F1B}">
      <dsp:nvSpPr>
        <dsp:cNvPr id="0" name=""/>
        <dsp:cNvSpPr/>
      </dsp:nvSpPr>
      <dsp:spPr>
        <a:xfrm>
          <a:off x="2715964" y="3829740"/>
          <a:ext cx="1273671" cy="12736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লবনাক্ততা</a:t>
          </a:r>
          <a:r>
            <a:rPr lang="en-US" sz="1800" b="1" kern="1200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নিয়ন্ত্রণ</a:t>
          </a:r>
          <a:endParaRPr lang="en-US" sz="1800" b="1" kern="1200" dirty="0" smtClean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</dsp:txBody>
      <dsp:txXfrm>
        <a:off x="2902489" y="4016265"/>
        <a:ext cx="900621" cy="900621"/>
      </dsp:txXfrm>
    </dsp:sp>
    <dsp:sp modelId="{E8329D7C-A7E1-4A35-8157-534734BF2AA2}">
      <dsp:nvSpPr>
        <dsp:cNvPr id="0" name=""/>
        <dsp:cNvSpPr/>
      </dsp:nvSpPr>
      <dsp:spPr>
        <a:xfrm rot="12600000">
          <a:off x="2362729" y="3777976"/>
          <a:ext cx="339308" cy="429863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2457702" y="3889397"/>
        <a:ext cx="237516" cy="257917"/>
      </dsp:txXfrm>
    </dsp:sp>
    <dsp:sp modelId="{758755A7-DEA6-432E-88CC-B0F533948BBF}">
      <dsp:nvSpPr>
        <dsp:cNvPr id="0" name=""/>
        <dsp:cNvSpPr/>
      </dsp:nvSpPr>
      <dsp:spPr>
        <a:xfrm>
          <a:off x="1058499" y="2872802"/>
          <a:ext cx="1273671" cy="12736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সেচের</a:t>
          </a:r>
          <a:endParaRPr lang="en-US" sz="1800" b="1" kern="1200" dirty="0" smtClean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1800" b="1" kern="1200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পানির</a:t>
          </a:r>
          <a:r>
            <a:rPr lang="en-US" sz="1800" b="1" kern="1200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1800" b="1" kern="1200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মান</a:t>
          </a:r>
          <a:endParaRPr lang="en-US" sz="1800" b="1" kern="1200" dirty="0" smtClean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1800" b="1" kern="1200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উন্নয়ন</a:t>
          </a:r>
          <a:endParaRPr lang="en-US" sz="1800" b="1" kern="1200" dirty="0" smtClean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</dsp:txBody>
      <dsp:txXfrm>
        <a:off x="1245024" y="3059327"/>
        <a:ext cx="900621" cy="900621"/>
      </dsp:txXfrm>
    </dsp:sp>
    <dsp:sp modelId="{235B287D-9DD6-4987-ACFF-C12ED75C0BDC}">
      <dsp:nvSpPr>
        <dsp:cNvPr id="0" name=""/>
        <dsp:cNvSpPr/>
      </dsp:nvSpPr>
      <dsp:spPr>
        <a:xfrm rot="16200000">
          <a:off x="1525680" y="2347371"/>
          <a:ext cx="339308" cy="429863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1576576" y="2484240"/>
        <a:ext cx="237516" cy="257917"/>
      </dsp:txXfrm>
    </dsp:sp>
    <dsp:sp modelId="{CB44C52A-AEFC-44E8-9A90-3460EC6B86CC}">
      <dsp:nvSpPr>
        <dsp:cNvPr id="0" name=""/>
        <dsp:cNvSpPr/>
      </dsp:nvSpPr>
      <dsp:spPr>
        <a:xfrm>
          <a:off x="1058499" y="958926"/>
          <a:ext cx="1273671" cy="12736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ক্যালসিয়াম</a:t>
          </a:r>
          <a:r>
            <a:rPr lang="en-US" sz="2000" b="1" kern="1200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2000" b="1" kern="1200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যৌগ</a:t>
          </a:r>
          <a:r>
            <a:rPr lang="en-US" sz="2000" b="1" kern="1200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2000" b="1" kern="1200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ব্যবহার</a:t>
          </a:r>
          <a:r>
            <a:rPr lang="en-US" sz="2000" b="1" kern="1200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2000" b="1" kern="1200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করে</a:t>
          </a:r>
          <a:endParaRPr lang="en-US" sz="2000" b="1" kern="1200" dirty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</dsp:txBody>
      <dsp:txXfrm>
        <a:off x="1245024" y="1145451"/>
        <a:ext cx="900621" cy="900621"/>
      </dsp:txXfrm>
    </dsp:sp>
    <dsp:sp modelId="{D94655DC-D513-48BF-9622-241698C29CC6}">
      <dsp:nvSpPr>
        <dsp:cNvPr id="0" name=""/>
        <dsp:cNvSpPr/>
      </dsp:nvSpPr>
      <dsp:spPr>
        <a:xfrm rot="20120008">
          <a:off x="2360240" y="1015800"/>
          <a:ext cx="259896" cy="429863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2363797" y="1118043"/>
        <a:ext cx="181927" cy="2579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A4B6-9FD3-4B66-88B2-27A9BF248FA1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8A474-2C89-46B1-99E3-59036F224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17124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A4B6-9FD3-4B66-88B2-27A9BF248FA1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8A474-2C89-46B1-99E3-59036F224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302263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A4B6-9FD3-4B66-88B2-27A9BF248FA1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8A474-2C89-46B1-99E3-59036F224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435644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A4B6-9FD3-4B66-88B2-27A9BF248FA1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8A474-2C89-46B1-99E3-59036F224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81115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A4B6-9FD3-4B66-88B2-27A9BF248FA1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8A474-2C89-46B1-99E3-59036F224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34984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A4B6-9FD3-4B66-88B2-27A9BF248FA1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8A474-2C89-46B1-99E3-59036F224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752018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A4B6-9FD3-4B66-88B2-27A9BF248FA1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8A474-2C89-46B1-99E3-59036F224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96665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A4B6-9FD3-4B66-88B2-27A9BF248FA1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8A474-2C89-46B1-99E3-59036F224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61892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A4B6-9FD3-4B66-88B2-27A9BF248FA1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8A474-2C89-46B1-99E3-59036F224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4997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A4B6-9FD3-4B66-88B2-27A9BF248FA1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8A474-2C89-46B1-99E3-59036F224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13765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A4B6-9FD3-4B66-88B2-27A9BF248FA1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8A474-2C89-46B1-99E3-59036F224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45222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DA4B6-9FD3-4B66-88B2-27A9BF248FA1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8A474-2C89-46B1-99E3-59036F224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74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4856" y="501680"/>
            <a:ext cx="698765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6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অনলাইন ক্লাসে সকলকে </a:t>
            </a:r>
            <a:r>
              <a:rPr lang="en-US" sz="600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স্বাগত</a:t>
            </a:r>
            <a:endParaRPr lang="en-US" sz="600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4" name="AutoShape 2" descr="Image result for soil acidit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75" y="319225"/>
            <a:ext cx="1428750" cy="1428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0640" y="118925"/>
            <a:ext cx="2562225" cy="17811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9834" y="6303585"/>
            <a:ext cx="111775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smtClean="0">
                <a:solidFill>
                  <a:schemeClr val="bg1"/>
                </a:solidFill>
              </a:rPr>
              <a:t>Dr. Pronay Bala, Assistant Professor, Agricultural </a:t>
            </a:r>
            <a:r>
              <a:rPr lang="en-US" sz="2200" dirty="0" err="1" smtClean="0">
                <a:solidFill>
                  <a:schemeClr val="bg1"/>
                </a:solidFill>
              </a:rPr>
              <a:t>studies,Haji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Lalmia</a:t>
            </a:r>
            <a:r>
              <a:rPr lang="en-US" sz="2200" dirty="0" smtClean="0">
                <a:solidFill>
                  <a:schemeClr val="bg1"/>
                </a:solidFill>
              </a:rPr>
              <a:t> City </a:t>
            </a:r>
            <a:r>
              <a:rPr lang="en-US" sz="2200" dirty="0" err="1" smtClean="0">
                <a:solidFill>
                  <a:schemeClr val="bg1"/>
                </a:solidFill>
              </a:rPr>
              <a:t>College,Gopalganj</a:t>
            </a:r>
            <a:endParaRPr lang="en-US" sz="2200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545" y="2320119"/>
            <a:ext cx="8747662" cy="360300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4430332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2495266" y="406021"/>
            <a:ext cx="5867400" cy="7620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মাটির অম্লত্ব ও ক্ষারত্ব পরিমাপ পদ্ধতি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679812" y="1349992"/>
            <a:ext cx="5867400" cy="7386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চার উপায়ে মাটির অম্লত্ব ও ক্ষারত্ব পরিমাপ করা যায়।</a:t>
            </a:r>
          </a:p>
          <a:p>
            <a:endParaRPr lang="en-US" dirty="0"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443404" y="2270627"/>
            <a:ext cx="788988" cy="1127124"/>
            <a:chOff x="0" y="0"/>
            <a:chExt cx="788988" cy="1127124"/>
          </a:xfrm>
        </p:grpSpPr>
        <p:sp>
          <p:nvSpPr>
            <p:cNvPr id="5" name="Chevron 4"/>
            <p:cNvSpPr/>
            <p:nvPr/>
          </p:nvSpPr>
          <p:spPr>
            <a:xfrm rot="5400000">
              <a:off x="-169068" y="169068"/>
              <a:ext cx="1127124" cy="788987"/>
            </a:xfrm>
            <a:prstGeom prst="chevron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Chevron 4"/>
            <p:cNvSpPr/>
            <p:nvPr/>
          </p:nvSpPr>
          <p:spPr>
            <a:xfrm>
              <a:off x="1" y="394494"/>
              <a:ext cx="788987" cy="3381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" tIns="13335" rIns="13335" bIns="1333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100" kern="1200" dirty="0" smtClean="0"/>
                <a:t> </a:t>
              </a:r>
              <a:r>
                <a:rPr lang="bn-BD" sz="2100" kern="1200" dirty="0" smtClean="0">
                  <a:latin typeface="Nikosh" pitchFamily="2" charset="0"/>
                  <a:cs typeface="Nikosh" pitchFamily="2" charset="0"/>
                </a:rPr>
                <a:t>১</a:t>
              </a:r>
              <a:endParaRPr lang="en-US" sz="2100" kern="1200" dirty="0">
                <a:latin typeface="Nikosh" pitchFamily="2" charset="0"/>
                <a:cs typeface="Nikosh" pitchFamily="2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443404" y="3228684"/>
            <a:ext cx="788988" cy="1127124"/>
            <a:chOff x="0" y="914406"/>
            <a:chExt cx="788988" cy="1127124"/>
          </a:xfrm>
        </p:grpSpPr>
        <p:sp>
          <p:nvSpPr>
            <p:cNvPr id="8" name="Chevron 7"/>
            <p:cNvSpPr/>
            <p:nvPr/>
          </p:nvSpPr>
          <p:spPr>
            <a:xfrm rot="5400000">
              <a:off x="-169068" y="1083474"/>
              <a:ext cx="1127124" cy="788987"/>
            </a:xfrm>
            <a:prstGeom prst="chevron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hevron 4"/>
            <p:cNvSpPr/>
            <p:nvPr/>
          </p:nvSpPr>
          <p:spPr>
            <a:xfrm>
              <a:off x="1" y="1308900"/>
              <a:ext cx="788987" cy="3381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" tIns="13335" rIns="13335" bIns="1333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100" kern="1200" dirty="0" smtClean="0">
                  <a:latin typeface="Nikosh" pitchFamily="2" charset="0"/>
                  <a:cs typeface="Nikosh" pitchFamily="2" charset="0"/>
                </a:rPr>
                <a:t>২</a:t>
              </a:r>
              <a:endParaRPr lang="en-US" sz="2100" kern="1200" dirty="0">
                <a:latin typeface="Nikosh" pitchFamily="2" charset="0"/>
                <a:cs typeface="Nikosh" pitchFamily="2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443404" y="4186741"/>
            <a:ext cx="788988" cy="1127124"/>
            <a:chOff x="0" y="1905001"/>
            <a:chExt cx="788988" cy="1127124"/>
          </a:xfrm>
        </p:grpSpPr>
        <p:sp>
          <p:nvSpPr>
            <p:cNvPr id="11" name="Chevron 10"/>
            <p:cNvSpPr/>
            <p:nvPr/>
          </p:nvSpPr>
          <p:spPr>
            <a:xfrm rot="5400000">
              <a:off x="-169068" y="2074069"/>
              <a:ext cx="1127124" cy="788987"/>
            </a:xfrm>
            <a:prstGeom prst="chevron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Chevron 4"/>
            <p:cNvSpPr/>
            <p:nvPr/>
          </p:nvSpPr>
          <p:spPr>
            <a:xfrm>
              <a:off x="1" y="2299495"/>
              <a:ext cx="788987" cy="3381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" tIns="13335" rIns="13335" bIns="1333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100" kern="1200" dirty="0" smtClean="0">
                  <a:latin typeface="Nikosh" pitchFamily="2" charset="0"/>
                  <a:cs typeface="Nikosh" pitchFamily="2" charset="0"/>
                </a:rPr>
                <a:t>৩</a:t>
              </a:r>
              <a:endParaRPr lang="en-US" sz="2100" kern="1200" dirty="0">
                <a:latin typeface="Nikosh" pitchFamily="2" charset="0"/>
                <a:cs typeface="Nikosh" pitchFamily="2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443404" y="5144797"/>
            <a:ext cx="788988" cy="1127124"/>
            <a:chOff x="0" y="2936274"/>
            <a:chExt cx="788988" cy="1127124"/>
          </a:xfrm>
        </p:grpSpPr>
        <p:sp>
          <p:nvSpPr>
            <p:cNvPr id="14" name="Chevron 13"/>
            <p:cNvSpPr/>
            <p:nvPr/>
          </p:nvSpPr>
          <p:spPr>
            <a:xfrm rot="5400000">
              <a:off x="-169068" y="3105342"/>
              <a:ext cx="1127124" cy="788987"/>
            </a:xfrm>
            <a:prstGeom prst="chevron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Chevron 4"/>
            <p:cNvSpPr/>
            <p:nvPr/>
          </p:nvSpPr>
          <p:spPr>
            <a:xfrm>
              <a:off x="1" y="3330768"/>
              <a:ext cx="788987" cy="3381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" tIns="13335" rIns="13335" bIns="1333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100" kern="1200" dirty="0" smtClean="0">
                  <a:latin typeface="Nikosh" pitchFamily="2" charset="0"/>
                  <a:cs typeface="Nikosh" pitchFamily="2" charset="0"/>
                </a:rPr>
                <a:t>৪</a:t>
              </a:r>
              <a:endParaRPr lang="en-US" sz="2100" kern="1200" dirty="0">
                <a:latin typeface="Nikosh" pitchFamily="2" charset="0"/>
                <a:cs typeface="Nikosh" pitchFamily="2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240200" y="2186699"/>
            <a:ext cx="5307012" cy="732631"/>
            <a:chOff x="788988" y="601"/>
            <a:chExt cx="5307012" cy="732631"/>
          </a:xfrm>
        </p:grpSpPr>
        <p:sp>
          <p:nvSpPr>
            <p:cNvPr id="17" name="Round Same Side Corner Rectangle 16"/>
            <p:cNvSpPr/>
            <p:nvPr/>
          </p:nvSpPr>
          <p:spPr>
            <a:xfrm rot="5400000">
              <a:off x="3076178" y="-2286589"/>
              <a:ext cx="732631" cy="5307012"/>
            </a:xfrm>
            <a:prstGeom prst="round2SameRect">
              <a:avLst/>
            </a:prstGeom>
            <a:solidFill>
              <a:srgbClr val="00B0F0">
                <a:alpha val="90000"/>
              </a:srgbClr>
            </a:solidFill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ound Same Side Corner Rectangle 4"/>
            <p:cNvSpPr/>
            <p:nvPr/>
          </p:nvSpPr>
          <p:spPr>
            <a:xfrm>
              <a:off x="788988" y="36365"/>
              <a:ext cx="5271248" cy="6611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6032" tIns="22860" rIns="22860" bIns="22860" numCol="1" spcCol="1270" anchor="ctr" anchorCtr="0">
              <a:noAutofit/>
            </a:bodyPr>
            <a:lstStyle/>
            <a:p>
              <a:pPr marL="285750" lvl="1" indent="-28575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bn-BD" sz="3600" kern="1200" dirty="0" smtClean="0">
                  <a:latin typeface="Nikosh" pitchFamily="2" charset="0"/>
                  <a:cs typeface="Nikosh" pitchFamily="2" charset="0"/>
                </a:rPr>
                <a:t>লিটমাস পেপারের সাহায্যে </a:t>
              </a:r>
              <a:endParaRPr lang="en-US" sz="3600" kern="1200" dirty="0">
                <a:latin typeface="Nikosh" pitchFamily="2" charset="0"/>
                <a:cs typeface="Nikosh" pitchFamily="2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384791" y="3099041"/>
            <a:ext cx="5307012" cy="732631"/>
            <a:chOff x="788988" y="979159"/>
            <a:chExt cx="5307012" cy="732631"/>
          </a:xfrm>
        </p:grpSpPr>
        <p:sp>
          <p:nvSpPr>
            <p:cNvPr id="20" name="Round Same Side Corner Rectangle 19"/>
            <p:cNvSpPr/>
            <p:nvPr/>
          </p:nvSpPr>
          <p:spPr>
            <a:xfrm rot="5400000">
              <a:off x="3076178" y="-1308031"/>
              <a:ext cx="732631" cy="5307012"/>
            </a:xfrm>
            <a:prstGeom prst="round2SameRect">
              <a:avLst/>
            </a:prstGeom>
            <a:solidFill>
              <a:schemeClr val="accent6">
                <a:lumMod val="60000"/>
                <a:lumOff val="40000"/>
                <a:alpha val="90000"/>
              </a:schemeClr>
            </a:solidFill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ound Same Side Corner Rectangle 4"/>
            <p:cNvSpPr/>
            <p:nvPr/>
          </p:nvSpPr>
          <p:spPr>
            <a:xfrm>
              <a:off x="788988" y="1014923"/>
              <a:ext cx="5271248" cy="6611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6032" tIns="22860" rIns="22860" bIns="22860" numCol="1" spcCol="1270" anchor="ctr" anchorCtr="0">
              <a:noAutofit/>
            </a:bodyPr>
            <a:lstStyle/>
            <a:p>
              <a:pPr marL="285750" lvl="1" indent="-28575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3600" kern="1200" dirty="0" smtClean="0">
                  <a:latin typeface="Nikosh" pitchFamily="2" charset="0"/>
                  <a:cs typeface="Nikosh" pitchFamily="2" charset="0"/>
                </a:rPr>
                <a:t>pH</a:t>
              </a:r>
              <a:r>
                <a:rPr lang="bn-BD" sz="3600" kern="1200" dirty="0" smtClean="0">
                  <a:latin typeface="Nikosh" pitchFamily="2" charset="0"/>
                  <a:cs typeface="Nikosh" pitchFamily="2" charset="0"/>
                </a:rPr>
                <a:t> মিটারের সাহায্যে</a:t>
              </a:r>
              <a:endParaRPr lang="en-US" sz="3600" kern="12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420554" y="4186740"/>
            <a:ext cx="5345960" cy="758111"/>
            <a:chOff x="-232952" y="3081772"/>
            <a:chExt cx="5345960" cy="758111"/>
          </a:xfrm>
        </p:grpSpPr>
        <p:sp>
          <p:nvSpPr>
            <p:cNvPr id="23" name="Round Same Side Corner Rectangle 22"/>
            <p:cNvSpPr/>
            <p:nvPr/>
          </p:nvSpPr>
          <p:spPr>
            <a:xfrm rot="5400000">
              <a:off x="2093186" y="794582"/>
              <a:ext cx="732631" cy="5307012"/>
            </a:xfrm>
            <a:prstGeom prst="round2SameRect">
              <a:avLst/>
            </a:prstGeom>
            <a:solidFill>
              <a:schemeClr val="accent2">
                <a:lumMod val="60000"/>
                <a:lumOff val="40000"/>
                <a:alpha val="90000"/>
              </a:schemeClr>
            </a:solidFill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 Same Side Corner Rectangle 4"/>
            <p:cNvSpPr/>
            <p:nvPr/>
          </p:nvSpPr>
          <p:spPr>
            <a:xfrm>
              <a:off x="-232952" y="3178780"/>
              <a:ext cx="5271248" cy="6611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4480" tIns="25400" rIns="25400" bIns="25400" numCol="1" spcCol="1270" anchor="ctr" anchorCtr="0">
              <a:noAutofit/>
            </a:bodyPr>
            <a:lstStyle/>
            <a:p>
              <a:pPr marL="285750" lvl="1" indent="-285750" algn="l" defTabSz="1778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bn-BD" sz="4000" kern="1200" dirty="0" smtClean="0">
                  <a:latin typeface="Nikosh" pitchFamily="2" charset="0"/>
                  <a:cs typeface="Nikosh" pitchFamily="2" charset="0"/>
                </a:rPr>
                <a:t>মৃত্তিকা পরীক্ষা কিটের সাহায্যে</a:t>
              </a:r>
              <a:endParaRPr lang="en-US" sz="4000" kern="1200" dirty="0">
                <a:latin typeface="Nikosh" pitchFamily="2" charset="0"/>
                <a:cs typeface="Nikosh" pitchFamily="2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384790" y="5172975"/>
            <a:ext cx="5459409" cy="732632"/>
            <a:chOff x="-421116" y="4894164"/>
            <a:chExt cx="5459409" cy="732632"/>
          </a:xfrm>
        </p:grpSpPr>
        <p:sp>
          <p:nvSpPr>
            <p:cNvPr id="26" name="Round Same Side Corner Rectangle 25"/>
            <p:cNvSpPr/>
            <p:nvPr/>
          </p:nvSpPr>
          <p:spPr>
            <a:xfrm rot="5400000">
              <a:off x="1866074" y="2606974"/>
              <a:ext cx="732631" cy="5307012"/>
            </a:xfrm>
            <a:prstGeom prst="round2SameRect">
              <a:avLst/>
            </a:prstGeom>
            <a:solidFill>
              <a:schemeClr val="bg2">
                <a:lumMod val="75000"/>
                <a:alpha val="90000"/>
              </a:schemeClr>
            </a:solidFill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Round Same Side Corner Rectangle 4"/>
            <p:cNvSpPr/>
            <p:nvPr/>
          </p:nvSpPr>
          <p:spPr>
            <a:xfrm>
              <a:off x="-232955" y="4965693"/>
              <a:ext cx="5271248" cy="6611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4480" tIns="25400" rIns="25400" bIns="25400" numCol="1" spcCol="1270" anchor="ctr" anchorCtr="0">
              <a:noAutofit/>
            </a:bodyPr>
            <a:lstStyle/>
            <a:p>
              <a:pPr marL="285750" lvl="1" indent="-285750" algn="l" defTabSz="1778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bn-BD" sz="4000" kern="1200" dirty="0" smtClean="0">
                  <a:latin typeface="Nikosh" pitchFamily="2" charset="0"/>
                  <a:cs typeface="Nikosh" pitchFamily="2" charset="0"/>
                </a:rPr>
                <a:t>রঙ চার্টের সাহায্যে</a:t>
              </a:r>
              <a:endParaRPr lang="en-US" sz="4000" kern="1200" dirty="0">
                <a:latin typeface="Nikosh" pitchFamily="2" charset="0"/>
                <a:cs typeface="Nikosh" pitchFamily="2" charset="0"/>
              </a:endParaRPr>
            </a:p>
          </p:txBody>
        </p:sp>
      </p:grp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4199" y="1602421"/>
            <a:ext cx="842190" cy="133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8756" y="2919331"/>
            <a:ext cx="1147820" cy="106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26284" y="4153633"/>
            <a:ext cx="1218078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8180644" y="4741488"/>
            <a:ext cx="112395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196211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60644" y="303399"/>
            <a:ext cx="64826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ক্ষারত্বের প্রভাব</a:t>
            </a:r>
            <a:endParaRPr lang="en-US" sz="44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21474" y="1533972"/>
            <a:ext cx="64826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পানি ও বায়ু চলাচল বাধাগ্রস্থ হয়।</a:t>
            </a:r>
            <a:endParaRPr lang="en-US" sz="44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60225" y="2379824"/>
            <a:ext cx="90939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গাছের মূল ভালোভাবে প্রবেশ করতে পারে না।</a:t>
            </a:r>
            <a:endParaRPr lang="en-US" sz="44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60224" y="3225676"/>
            <a:ext cx="90939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ক্যালসিয়াম, ম্যাগনেশিয়াম অগহণযোগ্য হয়।</a:t>
            </a:r>
            <a:endParaRPr lang="en-US" sz="44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60224" y="4071528"/>
            <a:ext cx="90939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ম্যাগনেশিয়াম ও মলিবডেনামের আধিক্য দেখা যায়।</a:t>
            </a:r>
            <a:endParaRPr lang="en-US" sz="44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6186" y="6098868"/>
            <a:ext cx="111775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smtClean="0">
                <a:solidFill>
                  <a:schemeClr val="bg1"/>
                </a:solidFill>
              </a:rPr>
              <a:t>Dr. Pronay Bala, Assistant Professor, Agricultural </a:t>
            </a:r>
            <a:r>
              <a:rPr lang="en-US" sz="2200" dirty="0" err="1" smtClean="0">
                <a:solidFill>
                  <a:schemeClr val="bg1"/>
                </a:solidFill>
              </a:rPr>
              <a:t>studies,Haji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Lalmia</a:t>
            </a:r>
            <a:r>
              <a:rPr lang="en-US" sz="2200" dirty="0" smtClean="0">
                <a:solidFill>
                  <a:schemeClr val="bg1"/>
                </a:solidFill>
              </a:rPr>
              <a:t> City </a:t>
            </a:r>
            <a:r>
              <a:rPr lang="en-US" sz="2200" dirty="0" err="1" smtClean="0">
                <a:solidFill>
                  <a:schemeClr val="bg1"/>
                </a:solidFill>
              </a:rPr>
              <a:t>College,Gopalganj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6566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804788" y="299113"/>
            <a:ext cx="8686800" cy="762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ms-MY" sz="4800" b="1" dirty="0" smtClean="0">
                <a:solidFill>
                  <a:schemeClr val="bg1"/>
                </a:solidFill>
                <a:effectLst/>
                <a:latin typeface="NikoshBAN" pitchFamily="2" charset="0"/>
                <a:cs typeface="NikoshBAN" pitchFamily="2" charset="0"/>
              </a:rPr>
              <a:t>মাটিতে ক্ষারত্ব সৃষ্টির কারণ </a:t>
            </a:r>
            <a:endParaRPr lang="ms-MY" sz="4800" b="1" dirty="0">
              <a:solidFill>
                <a:schemeClr val="bg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3964619" y="1245076"/>
            <a:ext cx="1273671" cy="1273671"/>
          </a:xfrm>
          <a:custGeom>
            <a:avLst/>
            <a:gdLst>
              <a:gd name="connsiteX0" fmla="*/ 0 w 1273671"/>
              <a:gd name="connsiteY0" fmla="*/ 636836 h 1273671"/>
              <a:gd name="connsiteX1" fmla="*/ 636836 w 1273671"/>
              <a:gd name="connsiteY1" fmla="*/ 0 h 1273671"/>
              <a:gd name="connsiteX2" fmla="*/ 1273672 w 1273671"/>
              <a:gd name="connsiteY2" fmla="*/ 636836 h 1273671"/>
              <a:gd name="connsiteX3" fmla="*/ 636836 w 1273671"/>
              <a:gd name="connsiteY3" fmla="*/ 1273672 h 1273671"/>
              <a:gd name="connsiteX4" fmla="*/ 0 w 1273671"/>
              <a:gd name="connsiteY4" fmla="*/ 636836 h 1273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3671" h="1273671">
                <a:moveTo>
                  <a:pt x="0" y="636836"/>
                </a:moveTo>
                <a:cubicBezTo>
                  <a:pt x="0" y="285121"/>
                  <a:pt x="285121" y="0"/>
                  <a:pt x="636836" y="0"/>
                </a:cubicBezTo>
                <a:cubicBezTo>
                  <a:pt x="988551" y="0"/>
                  <a:pt x="1273672" y="285121"/>
                  <a:pt x="1273672" y="636836"/>
                </a:cubicBezTo>
                <a:cubicBezTo>
                  <a:pt x="1273672" y="988551"/>
                  <a:pt x="988551" y="1273672"/>
                  <a:pt x="636836" y="1273672"/>
                </a:cubicBezTo>
                <a:cubicBezTo>
                  <a:pt x="285121" y="1273672"/>
                  <a:pt x="0" y="988551"/>
                  <a:pt x="0" y="636836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1925" tIns="211925" rIns="211925" bIns="211925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kern="1200" dirty="0" err="1" smtClean="0">
                <a:solidFill>
                  <a:schemeClr val="tx2">
                    <a:lumMod val="10000"/>
                  </a:schemeClr>
                </a:solidFill>
                <a:latin typeface="SutonnyOMJ" pitchFamily="2" charset="0"/>
                <a:cs typeface="SutonnyOMJ" pitchFamily="2" charset="0"/>
              </a:rPr>
              <a:t>ক্ষারীয়</a:t>
            </a:r>
            <a:endParaRPr lang="en-US" sz="2000" b="1" kern="1200" dirty="0" smtClean="0">
              <a:solidFill>
                <a:schemeClr val="tx2">
                  <a:lumMod val="10000"/>
                </a:schemeClr>
              </a:solidFill>
              <a:latin typeface="SutonnyOMJ" pitchFamily="2" charset="0"/>
              <a:cs typeface="SutonnyOMJ" pitchFamily="2" charset="0"/>
            </a:endParaRP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kern="1200" baseline="0" dirty="0" smtClean="0">
                <a:solidFill>
                  <a:schemeClr val="tx2">
                    <a:lumMod val="10000"/>
                  </a:schemeClr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b="1" kern="1200" baseline="0" dirty="0" err="1" smtClean="0">
                <a:solidFill>
                  <a:schemeClr val="tx2">
                    <a:lumMod val="10000"/>
                  </a:schemeClr>
                </a:solidFill>
                <a:latin typeface="SutonnyOMJ" pitchFamily="2" charset="0"/>
                <a:cs typeface="SutonnyOMJ" pitchFamily="2" charset="0"/>
              </a:rPr>
              <a:t>শিলা</a:t>
            </a:r>
            <a:endParaRPr lang="en-US" sz="2000" b="1" kern="1200" dirty="0">
              <a:solidFill>
                <a:schemeClr val="tx2">
                  <a:lumMod val="10000"/>
                </a:schemeClr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Freeform 5"/>
          <p:cNvSpPr/>
          <p:nvPr/>
        </p:nvSpPr>
        <p:spPr>
          <a:xfrm rot="1469053">
            <a:off x="5291419" y="2056715"/>
            <a:ext cx="331714" cy="429863"/>
          </a:xfrm>
          <a:custGeom>
            <a:avLst/>
            <a:gdLst>
              <a:gd name="connsiteX0" fmla="*/ 0 w 331714"/>
              <a:gd name="connsiteY0" fmla="*/ 85973 h 429863"/>
              <a:gd name="connsiteX1" fmla="*/ 165857 w 331714"/>
              <a:gd name="connsiteY1" fmla="*/ 85973 h 429863"/>
              <a:gd name="connsiteX2" fmla="*/ 165857 w 331714"/>
              <a:gd name="connsiteY2" fmla="*/ 0 h 429863"/>
              <a:gd name="connsiteX3" fmla="*/ 331714 w 331714"/>
              <a:gd name="connsiteY3" fmla="*/ 214932 h 429863"/>
              <a:gd name="connsiteX4" fmla="*/ 165857 w 331714"/>
              <a:gd name="connsiteY4" fmla="*/ 429863 h 429863"/>
              <a:gd name="connsiteX5" fmla="*/ 165857 w 331714"/>
              <a:gd name="connsiteY5" fmla="*/ 343890 h 429863"/>
              <a:gd name="connsiteX6" fmla="*/ 0 w 331714"/>
              <a:gd name="connsiteY6" fmla="*/ 343890 h 429863"/>
              <a:gd name="connsiteX7" fmla="*/ 0 w 331714"/>
              <a:gd name="connsiteY7" fmla="*/ 85973 h 429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714" h="429863">
                <a:moveTo>
                  <a:pt x="0" y="85973"/>
                </a:moveTo>
                <a:lnTo>
                  <a:pt x="165857" y="85973"/>
                </a:lnTo>
                <a:lnTo>
                  <a:pt x="165857" y="0"/>
                </a:lnTo>
                <a:lnTo>
                  <a:pt x="331714" y="214932"/>
                </a:lnTo>
                <a:lnTo>
                  <a:pt x="165857" y="429863"/>
                </a:lnTo>
                <a:lnTo>
                  <a:pt x="165857" y="343890"/>
                </a:lnTo>
                <a:lnTo>
                  <a:pt x="0" y="343890"/>
                </a:lnTo>
                <a:lnTo>
                  <a:pt x="0" y="85973"/>
                </a:lnTo>
                <a:close/>
              </a:path>
            </a:pathLst>
          </a:custGeom>
          <a:solidFill>
            <a:srgbClr val="FFC00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85973" rIns="99513" bIns="8597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800" kern="1200"/>
          </a:p>
        </p:txBody>
      </p:sp>
      <p:sp>
        <p:nvSpPr>
          <p:cNvPr id="7" name="Freeform 6"/>
          <p:cNvSpPr/>
          <p:nvPr/>
        </p:nvSpPr>
        <p:spPr>
          <a:xfrm>
            <a:off x="5693565" y="1988038"/>
            <a:ext cx="1348677" cy="1396605"/>
          </a:xfrm>
          <a:custGeom>
            <a:avLst/>
            <a:gdLst>
              <a:gd name="connsiteX0" fmla="*/ 0 w 1348677"/>
              <a:gd name="connsiteY0" fmla="*/ 698303 h 1396605"/>
              <a:gd name="connsiteX1" fmla="*/ 674339 w 1348677"/>
              <a:gd name="connsiteY1" fmla="*/ 0 h 1396605"/>
              <a:gd name="connsiteX2" fmla="*/ 1348678 w 1348677"/>
              <a:gd name="connsiteY2" fmla="*/ 698303 h 1396605"/>
              <a:gd name="connsiteX3" fmla="*/ 674339 w 1348677"/>
              <a:gd name="connsiteY3" fmla="*/ 1396606 h 1396605"/>
              <a:gd name="connsiteX4" fmla="*/ 0 w 1348677"/>
              <a:gd name="connsiteY4" fmla="*/ 698303 h 1396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8677" h="1396605">
                <a:moveTo>
                  <a:pt x="0" y="698303"/>
                </a:moveTo>
                <a:cubicBezTo>
                  <a:pt x="0" y="312641"/>
                  <a:pt x="301912" y="0"/>
                  <a:pt x="674339" y="0"/>
                </a:cubicBezTo>
                <a:cubicBezTo>
                  <a:pt x="1046766" y="0"/>
                  <a:pt x="1348678" y="312641"/>
                  <a:pt x="1348678" y="698303"/>
                </a:cubicBezTo>
                <a:cubicBezTo>
                  <a:pt x="1348678" y="1083965"/>
                  <a:pt x="1046766" y="1396606"/>
                  <a:pt x="674339" y="1396606"/>
                </a:cubicBezTo>
                <a:cubicBezTo>
                  <a:pt x="301912" y="1396606"/>
                  <a:pt x="0" y="1083965"/>
                  <a:pt x="0" y="698303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989" tIns="235008" rIns="227989" bIns="235008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400" kern="1200" dirty="0" smtClean="0"/>
              <a:t>ক্ষারীয় সার</a:t>
            </a:r>
            <a:endParaRPr lang="en-US" sz="2400" kern="1200" dirty="0"/>
          </a:p>
        </p:txBody>
      </p:sp>
      <p:sp>
        <p:nvSpPr>
          <p:cNvPr id="8" name="Freeform 7"/>
          <p:cNvSpPr/>
          <p:nvPr/>
        </p:nvSpPr>
        <p:spPr>
          <a:xfrm rot="16301661">
            <a:off x="6277890" y="3289769"/>
            <a:ext cx="131612" cy="429864"/>
          </a:xfrm>
          <a:custGeom>
            <a:avLst/>
            <a:gdLst>
              <a:gd name="connsiteX0" fmla="*/ 0 w 131612"/>
              <a:gd name="connsiteY0" fmla="*/ 85973 h 429863"/>
              <a:gd name="connsiteX1" fmla="*/ 65806 w 131612"/>
              <a:gd name="connsiteY1" fmla="*/ 85973 h 429863"/>
              <a:gd name="connsiteX2" fmla="*/ 65806 w 131612"/>
              <a:gd name="connsiteY2" fmla="*/ 0 h 429863"/>
              <a:gd name="connsiteX3" fmla="*/ 131612 w 131612"/>
              <a:gd name="connsiteY3" fmla="*/ 214932 h 429863"/>
              <a:gd name="connsiteX4" fmla="*/ 65806 w 131612"/>
              <a:gd name="connsiteY4" fmla="*/ 429863 h 429863"/>
              <a:gd name="connsiteX5" fmla="*/ 65806 w 131612"/>
              <a:gd name="connsiteY5" fmla="*/ 343890 h 429863"/>
              <a:gd name="connsiteX6" fmla="*/ 0 w 131612"/>
              <a:gd name="connsiteY6" fmla="*/ 343890 h 429863"/>
              <a:gd name="connsiteX7" fmla="*/ 0 w 131612"/>
              <a:gd name="connsiteY7" fmla="*/ 85973 h 429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612" h="429863">
                <a:moveTo>
                  <a:pt x="131611" y="343890"/>
                </a:moveTo>
                <a:lnTo>
                  <a:pt x="65806" y="343890"/>
                </a:lnTo>
                <a:lnTo>
                  <a:pt x="65806" y="429863"/>
                </a:lnTo>
                <a:lnTo>
                  <a:pt x="1" y="214931"/>
                </a:lnTo>
                <a:lnTo>
                  <a:pt x="65806" y="0"/>
                </a:lnTo>
                <a:lnTo>
                  <a:pt x="65806" y="85973"/>
                </a:lnTo>
                <a:lnTo>
                  <a:pt x="131611" y="85973"/>
                </a:lnTo>
                <a:lnTo>
                  <a:pt x="131611" y="343890"/>
                </a:lnTo>
                <a:close/>
              </a:path>
            </a:pathLst>
          </a:custGeom>
          <a:solidFill>
            <a:schemeClr val="accent2"/>
          </a:solidFill>
          <a:ln>
            <a:solidFill>
              <a:srgbClr val="FFFF00"/>
            </a:solidFill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483" tIns="85973" rIns="0" bIns="85973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800" kern="1200"/>
          </a:p>
        </p:txBody>
      </p:sp>
      <p:sp>
        <p:nvSpPr>
          <p:cNvPr id="9" name="Freeform 8"/>
          <p:cNvSpPr/>
          <p:nvPr/>
        </p:nvSpPr>
        <p:spPr>
          <a:xfrm>
            <a:off x="5386962" y="3632163"/>
            <a:ext cx="1852694" cy="1799646"/>
          </a:xfrm>
          <a:custGeom>
            <a:avLst/>
            <a:gdLst>
              <a:gd name="connsiteX0" fmla="*/ 0 w 1852694"/>
              <a:gd name="connsiteY0" fmla="*/ 899823 h 1799646"/>
              <a:gd name="connsiteX1" fmla="*/ 926347 w 1852694"/>
              <a:gd name="connsiteY1" fmla="*/ 0 h 1799646"/>
              <a:gd name="connsiteX2" fmla="*/ 1852694 w 1852694"/>
              <a:gd name="connsiteY2" fmla="*/ 899823 h 1799646"/>
              <a:gd name="connsiteX3" fmla="*/ 926347 w 1852694"/>
              <a:gd name="connsiteY3" fmla="*/ 1799646 h 1799646"/>
              <a:gd name="connsiteX4" fmla="*/ 0 w 1852694"/>
              <a:gd name="connsiteY4" fmla="*/ 899823 h 1799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2694" h="1799646">
                <a:moveTo>
                  <a:pt x="0" y="899823"/>
                </a:moveTo>
                <a:cubicBezTo>
                  <a:pt x="0" y="402864"/>
                  <a:pt x="414740" y="0"/>
                  <a:pt x="926347" y="0"/>
                </a:cubicBezTo>
                <a:cubicBezTo>
                  <a:pt x="1437954" y="0"/>
                  <a:pt x="1852694" y="402864"/>
                  <a:pt x="1852694" y="899823"/>
                </a:cubicBezTo>
                <a:cubicBezTo>
                  <a:pt x="1852694" y="1396782"/>
                  <a:pt x="1437954" y="1799646"/>
                  <a:pt x="926347" y="1799646"/>
                </a:cubicBezTo>
                <a:cubicBezTo>
                  <a:pt x="414740" y="1799646"/>
                  <a:pt x="0" y="1396782"/>
                  <a:pt x="0" y="899823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721" tIns="288952" rIns="296721" bIns="288952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kern="12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সামুদ্রিক</a:t>
            </a:r>
            <a:endParaRPr lang="en-US" sz="2000" b="1" kern="1200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kern="12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b="1" kern="12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জলোচ্ছ্বাস</a:t>
            </a:r>
            <a:endParaRPr lang="en-US" sz="2000" b="1" kern="1200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Freeform 9"/>
          <p:cNvSpPr/>
          <p:nvPr/>
        </p:nvSpPr>
        <p:spPr>
          <a:xfrm rot="19782112">
            <a:off x="5466080" y="4799997"/>
            <a:ext cx="41415" cy="429864"/>
          </a:xfrm>
          <a:custGeom>
            <a:avLst/>
            <a:gdLst>
              <a:gd name="connsiteX0" fmla="*/ 0 w 41414"/>
              <a:gd name="connsiteY0" fmla="*/ 85973 h 429863"/>
              <a:gd name="connsiteX1" fmla="*/ 20707 w 41414"/>
              <a:gd name="connsiteY1" fmla="*/ 85973 h 429863"/>
              <a:gd name="connsiteX2" fmla="*/ 20707 w 41414"/>
              <a:gd name="connsiteY2" fmla="*/ 0 h 429863"/>
              <a:gd name="connsiteX3" fmla="*/ 41414 w 41414"/>
              <a:gd name="connsiteY3" fmla="*/ 214932 h 429863"/>
              <a:gd name="connsiteX4" fmla="*/ 20707 w 41414"/>
              <a:gd name="connsiteY4" fmla="*/ 429863 h 429863"/>
              <a:gd name="connsiteX5" fmla="*/ 20707 w 41414"/>
              <a:gd name="connsiteY5" fmla="*/ 343890 h 429863"/>
              <a:gd name="connsiteX6" fmla="*/ 0 w 41414"/>
              <a:gd name="connsiteY6" fmla="*/ 343890 h 429863"/>
              <a:gd name="connsiteX7" fmla="*/ 0 w 41414"/>
              <a:gd name="connsiteY7" fmla="*/ 85973 h 429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414" h="429863">
                <a:moveTo>
                  <a:pt x="41413" y="343890"/>
                </a:moveTo>
                <a:lnTo>
                  <a:pt x="20707" y="343890"/>
                </a:lnTo>
                <a:lnTo>
                  <a:pt x="20707" y="429863"/>
                </a:lnTo>
                <a:lnTo>
                  <a:pt x="1" y="214931"/>
                </a:lnTo>
                <a:lnTo>
                  <a:pt x="20707" y="0"/>
                </a:lnTo>
                <a:lnTo>
                  <a:pt x="20707" y="85973"/>
                </a:lnTo>
                <a:lnTo>
                  <a:pt x="41413" y="85973"/>
                </a:lnTo>
                <a:lnTo>
                  <a:pt x="41413" y="343890"/>
                </a:lnTo>
                <a:close/>
              </a:path>
            </a:pathLst>
          </a:custGeom>
          <a:solidFill>
            <a:srgbClr val="FFC00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24" tIns="85974" rIns="0" bIns="8597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800" kern="1200"/>
          </a:p>
        </p:txBody>
      </p:sp>
      <p:sp>
        <p:nvSpPr>
          <p:cNvPr id="11" name="Freeform 10"/>
          <p:cNvSpPr/>
          <p:nvPr/>
        </p:nvSpPr>
        <p:spPr>
          <a:xfrm>
            <a:off x="3872828" y="4586925"/>
            <a:ext cx="1687181" cy="1756277"/>
          </a:xfrm>
          <a:custGeom>
            <a:avLst/>
            <a:gdLst>
              <a:gd name="connsiteX0" fmla="*/ 0 w 1687181"/>
              <a:gd name="connsiteY0" fmla="*/ 878139 h 1756277"/>
              <a:gd name="connsiteX1" fmla="*/ 843591 w 1687181"/>
              <a:gd name="connsiteY1" fmla="*/ 0 h 1756277"/>
              <a:gd name="connsiteX2" fmla="*/ 1687182 w 1687181"/>
              <a:gd name="connsiteY2" fmla="*/ 878139 h 1756277"/>
              <a:gd name="connsiteX3" fmla="*/ 843591 w 1687181"/>
              <a:gd name="connsiteY3" fmla="*/ 1756278 h 1756277"/>
              <a:gd name="connsiteX4" fmla="*/ 0 w 1687181"/>
              <a:gd name="connsiteY4" fmla="*/ 878139 h 175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7181" h="1756277">
                <a:moveTo>
                  <a:pt x="0" y="878139"/>
                </a:moveTo>
                <a:cubicBezTo>
                  <a:pt x="0" y="393156"/>
                  <a:pt x="377689" y="0"/>
                  <a:pt x="843591" y="0"/>
                </a:cubicBezTo>
                <a:cubicBezTo>
                  <a:pt x="1309493" y="0"/>
                  <a:pt x="1687182" y="393156"/>
                  <a:pt x="1687182" y="878139"/>
                </a:cubicBezTo>
                <a:cubicBezTo>
                  <a:pt x="1687182" y="1363122"/>
                  <a:pt x="1309493" y="1756278"/>
                  <a:pt x="843591" y="1756278"/>
                </a:cubicBezTo>
                <a:cubicBezTo>
                  <a:pt x="377689" y="1756278"/>
                  <a:pt x="0" y="1363122"/>
                  <a:pt x="0" y="878139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2482" tIns="282601" rIns="272482" bIns="282601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kern="1200" baseline="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জলবায়ুগত</a:t>
            </a:r>
            <a:endParaRPr lang="en-US" sz="2000" b="1" kern="1200" baseline="0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kern="1200" baseline="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b="1" kern="1200" baseline="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কারণ</a:t>
            </a:r>
            <a:r>
              <a:rPr lang="en-US" sz="2000" b="1" kern="1200" baseline="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kern="1200" baseline="0" dirty="0" smtClean="0">
                <a:solidFill>
                  <a:schemeClr val="bg1"/>
                </a:solidFill>
                <a:latin typeface="+mj-lt"/>
                <a:cs typeface="SutonnyOMJ" pitchFamily="2" charset="0"/>
              </a:rPr>
              <a:t>(&lt;</a:t>
            </a:r>
            <a:r>
              <a:rPr lang="en-US" sz="2000" b="1" kern="1200" baseline="0" dirty="0" err="1" smtClean="0">
                <a:solidFill>
                  <a:schemeClr val="bg1"/>
                </a:solidFill>
                <a:latin typeface="+mj-lt"/>
                <a:cs typeface="SutonnyOMJ" pitchFamily="2" charset="0"/>
              </a:rPr>
              <a:t>Ca</a:t>
            </a:r>
            <a:r>
              <a:rPr lang="en-US" sz="2000" b="1" kern="1200" baseline="0" dirty="0" smtClean="0">
                <a:solidFill>
                  <a:schemeClr val="bg1"/>
                </a:solidFill>
                <a:latin typeface="+mj-lt"/>
                <a:cs typeface="SutonnyOMJ" pitchFamily="2" charset="0"/>
              </a:rPr>
              <a:t>, Mg </a:t>
            </a:r>
            <a:r>
              <a:rPr lang="en-US" sz="2000" b="1" kern="1200" baseline="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চুয়ানী</a:t>
            </a:r>
            <a:r>
              <a:rPr lang="en-US" sz="2000" b="1" kern="1200" baseline="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)</a:t>
            </a:r>
          </a:p>
        </p:txBody>
      </p:sp>
      <p:sp>
        <p:nvSpPr>
          <p:cNvPr id="12" name="Freeform 11"/>
          <p:cNvSpPr/>
          <p:nvPr/>
        </p:nvSpPr>
        <p:spPr>
          <a:xfrm rot="1714152">
            <a:off x="3688322" y="4748911"/>
            <a:ext cx="215238" cy="429864"/>
          </a:xfrm>
          <a:custGeom>
            <a:avLst/>
            <a:gdLst>
              <a:gd name="connsiteX0" fmla="*/ 0 w 215237"/>
              <a:gd name="connsiteY0" fmla="*/ 85973 h 429863"/>
              <a:gd name="connsiteX1" fmla="*/ 107619 w 215237"/>
              <a:gd name="connsiteY1" fmla="*/ 85973 h 429863"/>
              <a:gd name="connsiteX2" fmla="*/ 107619 w 215237"/>
              <a:gd name="connsiteY2" fmla="*/ 0 h 429863"/>
              <a:gd name="connsiteX3" fmla="*/ 215237 w 215237"/>
              <a:gd name="connsiteY3" fmla="*/ 214932 h 429863"/>
              <a:gd name="connsiteX4" fmla="*/ 107619 w 215237"/>
              <a:gd name="connsiteY4" fmla="*/ 429863 h 429863"/>
              <a:gd name="connsiteX5" fmla="*/ 107619 w 215237"/>
              <a:gd name="connsiteY5" fmla="*/ 343890 h 429863"/>
              <a:gd name="connsiteX6" fmla="*/ 0 w 215237"/>
              <a:gd name="connsiteY6" fmla="*/ 343890 h 429863"/>
              <a:gd name="connsiteX7" fmla="*/ 0 w 215237"/>
              <a:gd name="connsiteY7" fmla="*/ 85973 h 429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5237" h="429863">
                <a:moveTo>
                  <a:pt x="215236" y="343890"/>
                </a:moveTo>
                <a:lnTo>
                  <a:pt x="107618" y="343890"/>
                </a:lnTo>
                <a:lnTo>
                  <a:pt x="107618" y="429863"/>
                </a:lnTo>
                <a:lnTo>
                  <a:pt x="1" y="214931"/>
                </a:lnTo>
                <a:lnTo>
                  <a:pt x="107618" y="0"/>
                </a:lnTo>
                <a:lnTo>
                  <a:pt x="107618" y="85973"/>
                </a:lnTo>
                <a:lnTo>
                  <a:pt x="215236" y="85973"/>
                </a:lnTo>
                <a:lnTo>
                  <a:pt x="215236" y="343890"/>
                </a:lnTo>
                <a:close/>
              </a:path>
            </a:pathLst>
          </a:custGeom>
          <a:solidFill>
            <a:srgbClr val="FFC00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571" tIns="85974" rIns="0" bIns="8597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800" kern="1200"/>
          </a:p>
        </p:txBody>
      </p:sp>
      <p:sp>
        <p:nvSpPr>
          <p:cNvPr id="13" name="Freeform 12"/>
          <p:cNvSpPr/>
          <p:nvPr/>
        </p:nvSpPr>
        <p:spPr>
          <a:xfrm>
            <a:off x="2416130" y="3922444"/>
            <a:ext cx="1273671" cy="1273671"/>
          </a:xfrm>
          <a:custGeom>
            <a:avLst/>
            <a:gdLst>
              <a:gd name="connsiteX0" fmla="*/ 0 w 1273671"/>
              <a:gd name="connsiteY0" fmla="*/ 636836 h 1273671"/>
              <a:gd name="connsiteX1" fmla="*/ 636836 w 1273671"/>
              <a:gd name="connsiteY1" fmla="*/ 0 h 1273671"/>
              <a:gd name="connsiteX2" fmla="*/ 1273672 w 1273671"/>
              <a:gd name="connsiteY2" fmla="*/ 636836 h 1273671"/>
              <a:gd name="connsiteX3" fmla="*/ 636836 w 1273671"/>
              <a:gd name="connsiteY3" fmla="*/ 1273672 h 1273671"/>
              <a:gd name="connsiteX4" fmla="*/ 0 w 1273671"/>
              <a:gd name="connsiteY4" fmla="*/ 636836 h 1273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3671" h="1273671">
                <a:moveTo>
                  <a:pt x="0" y="636836"/>
                </a:moveTo>
                <a:cubicBezTo>
                  <a:pt x="0" y="285121"/>
                  <a:pt x="285121" y="0"/>
                  <a:pt x="636836" y="0"/>
                </a:cubicBezTo>
                <a:cubicBezTo>
                  <a:pt x="988551" y="0"/>
                  <a:pt x="1273672" y="285121"/>
                  <a:pt x="1273672" y="636836"/>
                </a:cubicBezTo>
                <a:cubicBezTo>
                  <a:pt x="1273672" y="988551"/>
                  <a:pt x="988551" y="1273672"/>
                  <a:pt x="636836" y="1273672"/>
                </a:cubicBezTo>
                <a:cubicBezTo>
                  <a:pt x="285121" y="1273672"/>
                  <a:pt x="0" y="988551"/>
                  <a:pt x="0" y="636836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9385" tIns="209385" rIns="209385" bIns="209385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smtClean="0">
                <a:solidFill>
                  <a:schemeClr val="bg1"/>
                </a:solidFill>
                <a:latin typeface="+mj-lt"/>
                <a:cs typeface="SutonnyOMJ" pitchFamily="2" charset="0"/>
              </a:rPr>
              <a:t>Na</a:t>
            </a:r>
            <a:r>
              <a:rPr lang="en-US" sz="1800" b="1" kern="1200" baseline="0" dirty="0" smtClean="0">
                <a:solidFill>
                  <a:schemeClr val="bg1"/>
                </a:solidFill>
                <a:latin typeface="+mj-lt"/>
                <a:cs typeface="SutonnyOMJ" pitchFamily="2" charset="0"/>
              </a:rPr>
              <a:t> </a:t>
            </a:r>
            <a:r>
              <a:rPr lang="en-US" sz="1800" b="1" kern="1200" baseline="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যুক্ত</a:t>
            </a:r>
            <a:endParaRPr lang="en-US" sz="1800" b="1" kern="1200" baseline="0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baseline="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1800" b="1" kern="1200" baseline="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সেচের</a:t>
            </a:r>
            <a:r>
              <a:rPr lang="en-US" sz="1800" b="1" kern="1200" baseline="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1800" b="1" kern="1200" baseline="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পানি</a:t>
            </a:r>
            <a:endParaRPr lang="en-US" sz="1800" b="1" kern="1200" baseline="0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baseline="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1800" b="1" kern="1200" baseline="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ব্যবহার</a:t>
            </a:r>
            <a:endParaRPr lang="en-US" sz="1800" b="1" kern="12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4" name="Freeform 13"/>
          <p:cNvSpPr/>
          <p:nvPr/>
        </p:nvSpPr>
        <p:spPr>
          <a:xfrm rot="5303353">
            <a:off x="2848863" y="3383783"/>
            <a:ext cx="354181" cy="429863"/>
          </a:xfrm>
          <a:custGeom>
            <a:avLst/>
            <a:gdLst>
              <a:gd name="connsiteX0" fmla="*/ 0 w 354180"/>
              <a:gd name="connsiteY0" fmla="*/ 85973 h 429863"/>
              <a:gd name="connsiteX1" fmla="*/ 177090 w 354180"/>
              <a:gd name="connsiteY1" fmla="*/ 85973 h 429863"/>
              <a:gd name="connsiteX2" fmla="*/ 177090 w 354180"/>
              <a:gd name="connsiteY2" fmla="*/ 0 h 429863"/>
              <a:gd name="connsiteX3" fmla="*/ 354180 w 354180"/>
              <a:gd name="connsiteY3" fmla="*/ 214932 h 429863"/>
              <a:gd name="connsiteX4" fmla="*/ 177090 w 354180"/>
              <a:gd name="connsiteY4" fmla="*/ 429863 h 429863"/>
              <a:gd name="connsiteX5" fmla="*/ 177090 w 354180"/>
              <a:gd name="connsiteY5" fmla="*/ 343890 h 429863"/>
              <a:gd name="connsiteX6" fmla="*/ 0 w 354180"/>
              <a:gd name="connsiteY6" fmla="*/ 343890 h 429863"/>
              <a:gd name="connsiteX7" fmla="*/ 0 w 354180"/>
              <a:gd name="connsiteY7" fmla="*/ 85973 h 429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4180" h="429863">
                <a:moveTo>
                  <a:pt x="354180" y="343890"/>
                </a:moveTo>
                <a:lnTo>
                  <a:pt x="177090" y="343890"/>
                </a:lnTo>
                <a:lnTo>
                  <a:pt x="177090" y="429863"/>
                </a:lnTo>
                <a:lnTo>
                  <a:pt x="0" y="214931"/>
                </a:lnTo>
                <a:lnTo>
                  <a:pt x="177090" y="0"/>
                </a:lnTo>
                <a:lnTo>
                  <a:pt x="177090" y="85973"/>
                </a:lnTo>
                <a:lnTo>
                  <a:pt x="354180" y="85973"/>
                </a:lnTo>
                <a:lnTo>
                  <a:pt x="354180" y="343890"/>
                </a:lnTo>
                <a:close/>
              </a:path>
            </a:pathLst>
          </a:custGeom>
          <a:solidFill>
            <a:srgbClr val="FFC00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6254" tIns="85972" rIns="0" bIns="85973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800" kern="1200"/>
          </a:p>
        </p:txBody>
      </p:sp>
      <p:sp>
        <p:nvSpPr>
          <p:cNvPr id="15" name="Freeform 14"/>
          <p:cNvSpPr/>
          <p:nvPr/>
        </p:nvSpPr>
        <p:spPr>
          <a:xfrm>
            <a:off x="2361543" y="1981274"/>
            <a:ext cx="1273671" cy="1273671"/>
          </a:xfrm>
          <a:custGeom>
            <a:avLst/>
            <a:gdLst>
              <a:gd name="connsiteX0" fmla="*/ 0 w 1273671"/>
              <a:gd name="connsiteY0" fmla="*/ 636836 h 1273671"/>
              <a:gd name="connsiteX1" fmla="*/ 636836 w 1273671"/>
              <a:gd name="connsiteY1" fmla="*/ 0 h 1273671"/>
              <a:gd name="connsiteX2" fmla="*/ 1273672 w 1273671"/>
              <a:gd name="connsiteY2" fmla="*/ 636836 h 1273671"/>
              <a:gd name="connsiteX3" fmla="*/ 636836 w 1273671"/>
              <a:gd name="connsiteY3" fmla="*/ 1273672 h 1273671"/>
              <a:gd name="connsiteX4" fmla="*/ 0 w 1273671"/>
              <a:gd name="connsiteY4" fmla="*/ 636836 h 1273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3671" h="1273671">
                <a:moveTo>
                  <a:pt x="0" y="636836"/>
                </a:moveTo>
                <a:cubicBezTo>
                  <a:pt x="0" y="285121"/>
                  <a:pt x="285121" y="0"/>
                  <a:pt x="636836" y="0"/>
                </a:cubicBezTo>
                <a:cubicBezTo>
                  <a:pt x="988551" y="0"/>
                  <a:pt x="1273672" y="285121"/>
                  <a:pt x="1273672" y="636836"/>
                </a:cubicBezTo>
                <a:cubicBezTo>
                  <a:pt x="1273672" y="988551"/>
                  <a:pt x="988551" y="1273672"/>
                  <a:pt x="636836" y="1273672"/>
                </a:cubicBezTo>
                <a:cubicBezTo>
                  <a:pt x="285121" y="1273672"/>
                  <a:pt x="0" y="988551"/>
                  <a:pt x="0" y="636836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9385" tIns="209385" rIns="209385" bIns="209385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ক্রুটিপূর্ণ</a:t>
            </a:r>
            <a:endParaRPr lang="en-US" sz="1800" b="1" kern="1200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নিষ্কাশন</a:t>
            </a:r>
            <a:endParaRPr lang="en-US" sz="1800" b="1" kern="12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6" name="Freeform 15"/>
          <p:cNvSpPr/>
          <p:nvPr/>
        </p:nvSpPr>
        <p:spPr>
          <a:xfrm rot="20120008">
            <a:off x="3663284" y="2038148"/>
            <a:ext cx="259896" cy="429863"/>
          </a:xfrm>
          <a:custGeom>
            <a:avLst/>
            <a:gdLst>
              <a:gd name="connsiteX0" fmla="*/ 0 w 259896"/>
              <a:gd name="connsiteY0" fmla="*/ 85973 h 429863"/>
              <a:gd name="connsiteX1" fmla="*/ 129948 w 259896"/>
              <a:gd name="connsiteY1" fmla="*/ 85973 h 429863"/>
              <a:gd name="connsiteX2" fmla="*/ 129948 w 259896"/>
              <a:gd name="connsiteY2" fmla="*/ 0 h 429863"/>
              <a:gd name="connsiteX3" fmla="*/ 259896 w 259896"/>
              <a:gd name="connsiteY3" fmla="*/ 214932 h 429863"/>
              <a:gd name="connsiteX4" fmla="*/ 129948 w 259896"/>
              <a:gd name="connsiteY4" fmla="*/ 429863 h 429863"/>
              <a:gd name="connsiteX5" fmla="*/ 129948 w 259896"/>
              <a:gd name="connsiteY5" fmla="*/ 343890 h 429863"/>
              <a:gd name="connsiteX6" fmla="*/ 0 w 259896"/>
              <a:gd name="connsiteY6" fmla="*/ 343890 h 429863"/>
              <a:gd name="connsiteX7" fmla="*/ 0 w 259896"/>
              <a:gd name="connsiteY7" fmla="*/ 85973 h 429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9896" h="429863">
                <a:moveTo>
                  <a:pt x="0" y="85973"/>
                </a:moveTo>
                <a:lnTo>
                  <a:pt x="129948" y="85973"/>
                </a:lnTo>
                <a:lnTo>
                  <a:pt x="129948" y="0"/>
                </a:lnTo>
                <a:lnTo>
                  <a:pt x="259896" y="214932"/>
                </a:lnTo>
                <a:lnTo>
                  <a:pt x="129948" y="429863"/>
                </a:lnTo>
                <a:lnTo>
                  <a:pt x="129948" y="343890"/>
                </a:lnTo>
                <a:lnTo>
                  <a:pt x="0" y="343890"/>
                </a:lnTo>
                <a:lnTo>
                  <a:pt x="0" y="85973"/>
                </a:lnTo>
                <a:close/>
              </a:path>
            </a:pathLst>
          </a:custGeom>
          <a:solidFill>
            <a:srgbClr val="FFC00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85973" rIns="77969" bIns="8597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800" kern="1200"/>
          </a:p>
        </p:txBody>
      </p:sp>
    </p:spTree>
    <p:extLst>
      <p:ext uri="{BB962C8B-B14F-4D97-AF65-F5344CB8AC3E}">
        <p14:creationId xmlns:p14="http://schemas.microsoft.com/office/powerpoint/2010/main" val="15321073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9" grpId="0" animBg="1"/>
      <p:bldP spid="11" grpId="0" animBg="1"/>
      <p:bldP spid="13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244221" y="408296"/>
            <a:ext cx="8686800" cy="762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ms-MY" sz="3600" b="1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মাটির ক্ষারকতা দূরীকরণের উপায়  </a:t>
            </a:r>
            <a:endParaRPr lang="ms-MY" sz="3600" b="1" dirty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="" xmlns:a16="http://schemas.microsoft.com/office/drawing/2014/main" id="{0EBCE071-4E80-41ED-9709-DD823F59B3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509050"/>
              </p:ext>
            </p:extLst>
          </p:nvPr>
        </p:nvGraphicFramePr>
        <p:xfrm>
          <a:off x="2234821" y="1207828"/>
          <a:ext cx="6705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94383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FD92F36-5F79-44BA-8BC0-B81BB16BD6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graphicEl>
                                              <a:dgm id="{1FD92F36-5F79-44BA-8BC0-B81BB16BD6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graphicEl>
                                              <a:dgm id="{1FD92F36-5F79-44BA-8BC0-B81BB16BD6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22E9E4-36EB-4A3F-8CF2-B729E3804F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graphicEl>
                                              <a:dgm id="{EF22E9E4-36EB-4A3F-8CF2-B729E3804F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graphicEl>
                                              <a:dgm id="{EF22E9E4-36EB-4A3F-8CF2-B729E3804F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AC1B61C-12E8-4E51-BA97-E2BC174255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">
                                            <p:graphicEl>
                                              <a:dgm id="{AAC1B61C-12E8-4E51-BA97-E2BC174255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>
                                            <p:graphicEl>
                                              <a:dgm id="{AAC1B61C-12E8-4E51-BA97-E2BC174255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73DFE99-2114-4998-99A9-B43F243D84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">
                                            <p:graphicEl>
                                              <a:dgm id="{B73DFE99-2114-4998-99A9-B43F243D84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">
                                            <p:graphicEl>
                                              <a:dgm id="{B73DFE99-2114-4998-99A9-B43F243D84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C9F586-A35E-49C2-92EF-BED5B1BEC5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3">
                                            <p:graphicEl>
                                              <a:dgm id="{96C9F586-A35E-49C2-92EF-BED5B1BEC5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3">
                                            <p:graphicEl>
                                              <a:dgm id="{96C9F586-A35E-49C2-92EF-BED5B1BEC5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3C85C7-99DB-4281-BF9C-6EC78F35EE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3">
                                            <p:graphicEl>
                                              <a:dgm id="{6F3C85C7-99DB-4281-BF9C-6EC78F35EE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3">
                                            <p:graphicEl>
                                              <a:dgm id="{6F3C85C7-99DB-4281-BF9C-6EC78F35EE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68515E-7624-49C7-9A9E-9FEEB9CB9F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3">
                                            <p:graphicEl>
                                              <a:dgm id="{CF68515E-7624-49C7-9A9E-9FEEB9CB9F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3">
                                            <p:graphicEl>
                                              <a:dgm id="{CF68515E-7624-49C7-9A9E-9FEEB9CB9F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8329D7C-A7E1-4A35-8157-534734BF2A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3">
                                            <p:graphicEl>
                                              <a:dgm id="{E8329D7C-A7E1-4A35-8157-534734BF2A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3">
                                            <p:graphicEl>
                                              <a:dgm id="{E8329D7C-A7E1-4A35-8157-534734BF2A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58755A7-DEA6-432E-88CC-B0F533948B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3">
                                            <p:graphicEl>
                                              <a:dgm id="{758755A7-DEA6-432E-88CC-B0F533948B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3">
                                            <p:graphicEl>
                                              <a:dgm id="{758755A7-DEA6-432E-88CC-B0F533948B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35B287D-9DD6-4987-ACFF-C12ED75C0B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3">
                                            <p:graphicEl>
                                              <a:dgm id="{235B287D-9DD6-4987-ACFF-C12ED75C0B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3">
                                            <p:graphicEl>
                                              <a:dgm id="{235B287D-9DD6-4987-ACFF-C12ED75C0B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44C52A-AEFC-44E8-9A90-3460EC6B86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3">
                                            <p:graphicEl>
                                              <a:dgm id="{CB44C52A-AEFC-44E8-9A90-3460EC6B86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3">
                                            <p:graphicEl>
                                              <a:dgm id="{CB44C52A-AEFC-44E8-9A90-3460EC6B86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94655DC-D513-48BF-9622-241698C29C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3">
                                            <p:graphicEl>
                                              <a:dgm id="{D94655DC-D513-48BF-9622-241698C29C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0" fill="hold"/>
                                        <p:tgtEl>
                                          <p:spTgt spid="3">
                                            <p:graphicEl>
                                              <a:dgm id="{D94655DC-D513-48BF-9622-241698C29C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82889" y="733246"/>
            <a:ext cx="999016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b="1" dirty="0">
                <a:solidFill>
                  <a:schemeClr val="bg2"/>
                </a:solidFill>
                <a:latin typeface="+mj-lt"/>
              </a:rPr>
              <a:t>(1) With </a:t>
            </a:r>
            <a:r>
              <a:rPr lang="en-US" sz="4400" b="1" dirty="0" err="1">
                <a:solidFill>
                  <a:schemeClr val="bg2"/>
                </a:solidFill>
                <a:latin typeface="+mj-lt"/>
              </a:rPr>
              <a:t>Sulphur</a:t>
            </a:r>
            <a:r>
              <a:rPr lang="en-US" sz="4400" b="1" dirty="0">
                <a:solidFill>
                  <a:schemeClr val="bg2"/>
                </a:solidFill>
                <a:latin typeface="+mj-lt"/>
              </a:rPr>
              <a:t>:</a:t>
            </a:r>
          </a:p>
          <a:p>
            <a:pPr algn="just"/>
            <a:endParaRPr lang="bn-BD" sz="4000" dirty="0" smtClean="0">
              <a:latin typeface="+mj-lt"/>
            </a:endParaRPr>
          </a:p>
          <a:p>
            <a:pPr algn="just"/>
            <a:r>
              <a:rPr lang="en-US" sz="4000" dirty="0" smtClean="0">
                <a:latin typeface="+mj-lt"/>
              </a:rPr>
              <a:t>(</a:t>
            </a:r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) 2S + 3O2 = 2SO3</a:t>
            </a:r>
          </a:p>
          <a:p>
            <a:pPr algn="just"/>
            <a:r>
              <a:rPr lang="en-US" sz="4000" dirty="0">
                <a:latin typeface="+mj-lt"/>
              </a:rPr>
              <a:t>(ii) SO3 + H2O = H2SO4</a:t>
            </a:r>
          </a:p>
          <a:p>
            <a:pPr algn="just"/>
            <a:r>
              <a:rPr lang="en-US" sz="4000" dirty="0">
                <a:latin typeface="+mj-lt"/>
              </a:rPr>
              <a:t>In the next step, if soil is calcareous—</a:t>
            </a:r>
          </a:p>
          <a:p>
            <a:pPr algn="just"/>
            <a:r>
              <a:rPr lang="en-US" sz="4000" dirty="0">
                <a:latin typeface="+mj-lt"/>
              </a:rPr>
              <a:t>(iii) H2SO4 + CaCO3 = CaSO4 + CO2 + H2O</a:t>
            </a:r>
          </a:p>
          <a:p>
            <a:pPr algn="just"/>
            <a:r>
              <a:rPr lang="en-US" sz="4000" dirty="0">
                <a:latin typeface="+mj-lt"/>
              </a:rPr>
              <a:t>(iv) 2Na-Clay + CaSO4= </a:t>
            </a:r>
            <a:r>
              <a:rPr lang="en-US" sz="4000" dirty="0" err="1">
                <a:latin typeface="+mj-lt"/>
              </a:rPr>
              <a:t>Ca</a:t>
            </a:r>
            <a:r>
              <a:rPr lang="en-US" sz="4000" dirty="0">
                <a:latin typeface="+mj-lt"/>
              </a:rPr>
              <a:t>-Clay + Na2SO4</a:t>
            </a:r>
          </a:p>
          <a:p>
            <a:pPr algn="just"/>
            <a:r>
              <a:rPr lang="en-US" sz="4000" dirty="0">
                <a:latin typeface="+mj-lt"/>
              </a:rPr>
              <a:t>But if the soil is non-calcareous—</a:t>
            </a:r>
          </a:p>
          <a:p>
            <a:pPr algn="just"/>
            <a:r>
              <a:rPr lang="en-US" sz="4000" dirty="0">
                <a:latin typeface="+mj-lt"/>
              </a:rPr>
              <a:t>(v) 2Na-Clay + H2S04= 2H-clay + Na2S04</a:t>
            </a:r>
          </a:p>
        </p:txBody>
      </p:sp>
    </p:spTree>
    <p:extLst>
      <p:ext uri="{BB962C8B-B14F-4D97-AF65-F5344CB8AC3E}">
        <p14:creationId xmlns:p14="http://schemas.microsoft.com/office/powerpoint/2010/main" val="31183094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65279" y="532263"/>
            <a:ext cx="39305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মাটি সংশোধন</a:t>
            </a:r>
            <a:endParaRPr lang="en-US" sz="54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4599" y="1455593"/>
            <a:ext cx="89370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4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রাসায়নিক পদার্থ প্রয়োগ করে মাটির প্রতিক্রিয়া পরিবার্তন করে ফাল চাষের উপযোগী ক্রে তোলাকে মাটি সংশোধন বলে।</a:t>
            </a:r>
            <a:endParaRPr lang="en-US" sz="40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24337" y="2950190"/>
            <a:ext cx="7915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মাটি সংশোধনের উপযোগিতা</a:t>
            </a:r>
            <a:endParaRPr lang="en-US" sz="5400" dirty="0">
              <a:solidFill>
                <a:srgbClr val="0070C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0134" y="3702362"/>
            <a:ext cx="7915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bg2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মাটি ফসল উৎপাদনের উপযোগী হয়।</a:t>
            </a:r>
            <a:endParaRPr lang="en-US" sz="4000" dirty="0">
              <a:solidFill>
                <a:schemeClr val="bg2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10691" y="4454534"/>
            <a:ext cx="7915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bg2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মাটির উর্বরতা  বৃদ্ধি পায়।</a:t>
            </a:r>
            <a:endParaRPr lang="en-US" sz="4000" dirty="0">
              <a:solidFill>
                <a:schemeClr val="bg2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65279" y="5162420"/>
            <a:ext cx="7915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bg2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ফসল উৎপাদন বাড়ে।</a:t>
            </a:r>
            <a:endParaRPr lang="en-US" sz="4000" dirty="0">
              <a:solidFill>
                <a:schemeClr val="bg2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5518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8390" y="4994031"/>
            <a:ext cx="7731370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মাটির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ক্ষারত্ব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ফসলের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ফেলে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কর।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3321" y="378655"/>
            <a:ext cx="5334000" cy="3928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781562" y="6049931"/>
            <a:ext cx="111775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smtClean="0">
                <a:solidFill>
                  <a:schemeClr val="bg1"/>
                </a:solidFill>
              </a:rPr>
              <a:t>Dr. Pronay Bala, Assistant Professor, Agricultural </a:t>
            </a:r>
            <a:r>
              <a:rPr lang="en-US" sz="2200" dirty="0" err="1" smtClean="0">
                <a:solidFill>
                  <a:schemeClr val="bg1"/>
                </a:solidFill>
              </a:rPr>
              <a:t>studies,Haji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Lalmia</a:t>
            </a:r>
            <a:r>
              <a:rPr lang="en-US" sz="2200" dirty="0" smtClean="0">
                <a:solidFill>
                  <a:schemeClr val="bg1"/>
                </a:solidFill>
              </a:rPr>
              <a:t> City </a:t>
            </a:r>
            <a:r>
              <a:rPr lang="en-US" sz="2200" dirty="0" err="1" smtClean="0">
                <a:solidFill>
                  <a:schemeClr val="bg1"/>
                </a:solidFill>
              </a:rPr>
              <a:t>College,Gopalganj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477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289637" y="315945"/>
            <a:ext cx="18742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6000" b="1" dirty="0" smtClean="0">
                <a:solidFill>
                  <a:schemeClr val="bg1"/>
                </a:solidFill>
                <a:ea typeface="Calibri"/>
                <a:cs typeface="NikoshBAN"/>
              </a:rPr>
              <a:t>মূল্যায়ন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A357183-E1BE-46F4-BF28-8EB9B437BB28}"/>
              </a:ext>
            </a:extLst>
          </p:cNvPr>
          <p:cNvSpPr/>
          <p:nvPr/>
        </p:nvSpPr>
        <p:spPr>
          <a:xfrm>
            <a:off x="1924335" y="1983475"/>
            <a:ext cx="52030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Nikosh" pitchFamily="2" charset="0"/>
                <a:cs typeface="Nikosh" pitchFamily="2" charset="0"/>
              </a:rPr>
              <a:t>১</a:t>
            </a:r>
            <a:r>
              <a:rPr lang="bn-BD" sz="40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মাটির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ক্ষারকত্ব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কী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?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endParaRPr lang="bn-BD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A357183-E1BE-46F4-BF28-8EB9B437BB28}"/>
              </a:ext>
            </a:extLst>
          </p:cNvPr>
          <p:cNvSpPr/>
          <p:nvPr/>
        </p:nvSpPr>
        <p:spPr>
          <a:xfrm>
            <a:off x="1517737" y="2820008"/>
            <a:ext cx="7543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Nikosh" pitchFamily="2" charset="0"/>
                <a:cs typeface="Nikosh" pitchFamily="2" charset="0"/>
              </a:rPr>
              <a:t>২</a:t>
            </a:r>
            <a:r>
              <a:rPr lang="bn-BD" sz="40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মাটির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ক্ষারকত্ব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সৃষ্টির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কারণগুলো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কী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কী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?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endParaRPr lang="bn-BD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A357183-E1BE-46F4-BF28-8EB9B437BB28}"/>
              </a:ext>
            </a:extLst>
          </p:cNvPr>
          <p:cNvSpPr/>
          <p:nvPr/>
        </p:nvSpPr>
        <p:spPr>
          <a:xfrm>
            <a:off x="1315872" y="3656541"/>
            <a:ext cx="86469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Nikosh" pitchFamily="2" charset="0"/>
                <a:cs typeface="Nikosh" pitchFamily="2" charset="0"/>
              </a:rPr>
              <a:t>৩</a:t>
            </a:r>
            <a:r>
              <a:rPr lang="bn-BD" sz="40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ক্ষারীয়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মাটি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সংশোধনের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উপায়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গুলো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কী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কী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?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endParaRPr lang="bn-BD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7130" y="6071573"/>
            <a:ext cx="111775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smtClean="0">
                <a:solidFill>
                  <a:schemeClr val="bg1"/>
                </a:solidFill>
              </a:rPr>
              <a:t>Dr. Pronay Bala, Assistant Professor, Agricultural </a:t>
            </a:r>
            <a:r>
              <a:rPr lang="en-US" sz="2200" dirty="0" err="1" smtClean="0">
                <a:solidFill>
                  <a:schemeClr val="bg1"/>
                </a:solidFill>
              </a:rPr>
              <a:t>studies,Haji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Lalmia</a:t>
            </a:r>
            <a:r>
              <a:rPr lang="en-US" sz="2200" dirty="0" smtClean="0">
                <a:solidFill>
                  <a:schemeClr val="bg1"/>
                </a:solidFill>
              </a:rPr>
              <a:t> City </a:t>
            </a:r>
            <a:r>
              <a:rPr lang="en-US" sz="2200" dirty="0" err="1" smtClean="0">
                <a:solidFill>
                  <a:schemeClr val="bg1"/>
                </a:solidFill>
              </a:rPr>
              <a:t>College,Gopalganj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759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19988" y="866724"/>
            <a:ext cx="322235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6600" dirty="0">
                <a:solidFill>
                  <a:srgbClr val="0070C0"/>
                </a:solidFill>
                <a:latin typeface="Shonar Bangla" panose="020B0502040204020203" pitchFamily="34" charset="0"/>
                <a:ea typeface="Calibri"/>
                <a:cs typeface="Shonar Bangla" panose="020B0502040204020203" pitchFamily="34" charset="0"/>
              </a:rPr>
              <a:t>বাড়ির কাজ  </a:t>
            </a:r>
            <a:endParaRPr lang="en-US" sz="6600" dirty="0">
              <a:solidFill>
                <a:srgbClr val="0070C0"/>
              </a:solidFill>
              <a:latin typeface="Shonar Bangla" panose="020B0502040204020203" pitchFamily="34" charset="0"/>
              <a:ea typeface="Calibri"/>
              <a:cs typeface="Shonar Bangla" panose="020B05020402040202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028" y="722097"/>
            <a:ext cx="3621245" cy="27109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BA7A9CB-DCDC-4821-9600-FF6A7981F5D6}"/>
              </a:ext>
            </a:extLst>
          </p:cNvPr>
          <p:cNvSpPr txBox="1"/>
          <p:nvPr/>
        </p:nvSpPr>
        <p:spPr>
          <a:xfrm>
            <a:off x="1069145" y="3812345"/>
            <a:ext cx="995824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bn-IN" sz="5400" dirty="0">
                <a:latin typeface="Shonar Bangla" panose="020B0502040204020203" pitchFamily="34" charset="0"/>
                <a:cs typeface="Shonar Bangla" panose="020B0502040204020203" pitchFamily="34" charset="0"/>
              </a:rPr>
              <a:t>বাংলাদেশের </a:t>
            </a:r>
            <a:r>
              <a:rPr lang="bn-IN" sz="5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মাটি</a:t>
            </a:r>
            <a:r>
              <a:rPr lang="bn-BD" sz="5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5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BD" sz="5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ক্ষার</a:t>
            </a:r>
            <a:r>
              <a:rPr lang="bn-IN" sz="5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ত্ত্বের </a:t>
            </a:r>
            <a:r>
              <a:rPr lang="bn-IN" sz="5400" dirty="0">
                <a:latin typeface="Shonar Bangla" panose="020B0502040204020203" pitchFamily="34" charset="0"/>
                <a:cs typeface="Shonar Bangla" panose="020B0502040204020203" pitchFamily="34" charset="0"/>
              </a:rPr>
              <a:t>প্রভাব এবং </a:t>
            </a:r>
            <a:r>
              <a:rPr lang="bn-BD" sz="5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ক্ষার</a:t>
            </a:r>
            <a:r>
              <a:rPr lang="bn-IN" sz="5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মাটি সংশোধনে</a:t>
            </a:r>
            <a:r>
              <a:rPr lang="bn-BD" sz="5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র উপায় লেখ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4028" y="6126165"/>
            <a:ext cx="111775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smtClean="0">
                <a:solidFill>
                  <a:schemeClr val="bg1"/>
                </a:solidFill>
              </a:rPr>
              <a:t>Dr. Pronay Bala, Assistant Professor, Agricultural </a:t>
            </a:r>
            <a:r>
              <a:rPr lang="en-US" sz="2200" dirty="0" err="1" smtClean="0">
                <a:solidFill>
                  <a:schemeClr val="bg1"/>
                </a:solidFill>
              </a:rPr>
              <a:t>studies,Haji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Lalmia</a:t>
            </a:r>
            <a:r>
              <a:rPr lang="en-US" sz="2200" dirty="0" smtClean="0">
                <a:solidFill>
                  <a:schemeClr val="bg1"/>
                </a:solidFill>
              </a:rPr>
              <a:t> City </a:t>
            </a:r>
            <a:r>
              <a:rPr lang="en-US" sz="2200" dirty="0" err="1" smtClean="0">
                <a:solidFill>
                  <a:schemeClr val="bg1"/>
                </a:solidFill>
              </a:rPr>
              <a:t>College,Gopalganj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39104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2678809" y="436098"/>
            <a:ext cx="7378418" cy="935338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BD" sz="8000" b="1" kern="10" spc="50" dirty="0" smtClean="0">
                <a:ln w="11430"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000" b="1" kern="10" spc="50" dirty="0">
              <a:ln w="11430"/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436" y="1371436"/>
            <a:ext cx="8674642" cy="49030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9834" y="6303585"/>
            <a:ext cx="111775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smtClean="0">
                <a:solidFill>
                  <a:schemeClr val="bg1"/>
                </a:solidFill>
              </a:rPr>
              <a:t>Dr. Pronay Bala, Assistant Professor, Agricultural </a:t>
            </a:r>
            <a:r>
              <a:rPr lang="en-US" sz="2200" dirty="0" err="1" smtClean="0">
                <a:solidFill>
                  <a:schemeClr val="bg1"/>
                </a:solidFill>
              </a:rPr>
              <a:t>studies,Haji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Lalmia</a:t>
            </a:r>
            <a:r>
              <a:rPr lang="en-US" sz="2200" dirty="0" smtClean="0">
                <a:solidFill>
                  <a:schemeClr val="bg1"/>
                </a:solidFill>
              </a:rPr>
              <a:t> City </a:t>
            </a:r>
            <a:r>
              <a:rPr lang="en-US" sz="2200" dirty="0" err="1" smtClean="0">
                <a:solidFill>
                  <a:schemeClr val="bg1"/>
                </a:solidFill>
              </a:rPr>
              <a:t>College,Gopalganj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6926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528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548418" y="365822"/>
            <a:ext cx="6237027" cy="1095508"/>
          </a:xfrm>
          <a:prstGeom prst="rect">
            <a:avLst/>
          </a:prstGeom>
          <a:ln w="57150">
            <a:solidFill>
              <a:srgbClr val="7030A0"/>
            </a:solidFill>
          </a:ln>
        </p:spPr>
        <p:txBody>
          <a:bodyPr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6000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6000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160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br>
              <a:rPr lang="en-US" sz="160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</a:br>
            <a:endParaRPr lang="en-US" sz="16000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098037" y="1632311"/>
            <a:ext cx="4313864" cy="377762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3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bn-BD" sz="36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6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7190747" y="2126222"/>
            <a:ext cx="4313864" cy="377762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047" y="2210096"/>
            <a:ext cx="1700190" cy="170019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880381" y="3910286"/>
            <a:ext cx="511126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i="1" dirty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4000" i="1" dirty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</a:t>
            </a:r>
            <a:r>
              <a:rPr lang="en-US" sz="4000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i="1" dirty="0">
                <a:latin typeface="NikoshBAN" panose="02000000000000000000" pitchFamily="2" charset="0"/>
                <a:cs typeface="NikoshBAN" panose="02000000000000000000" pitchFamily="2" charset="0"/>
              </a:rPr>
              <a:t>প্রণয় বালা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অধ্যাপক, কৃষিশিক্ষা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u="wavy" dirty="0">
                <a:latin typeface="NikoshBAN" panose="02000000000000000000" pitchFamily="2" charset="0"/>
                <a:cs typeface="NikoshBAN" panose="02000000000000000000" pitchFamily="2" charset="0"/>
              </a:rPr>
              <a:t>হাজী লালমিয়া সিটি কলেজ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গোপালগঞ্জ </a:t>
            </a:r>
            <a:r>
              <a:rPr lang="hi-IN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82550" y="3091703"/>
            <a:ext cx="412206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কৃষিশিক্ষা ১ম পত্র</a:t>
            </a:r>
          </a:p>
          <a:p>
            <a:pPr algn="ctr"/>
            <a:r>
              <a:rPr lang="bn-IN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একাদশ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  <a:r>
              <a:rPr lang="bn-BD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দ্বাদশ</a:t>
            </a:r>
            <a:r>
              <a:rPr lang="bn-IN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শ্রেণি</a:t>
            </a:r>
          </a:p>
          <a:p>
            <a:pPr algn="ctr"/>
            <a:r>
              <a:rPr lang="bn-BD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bn-BD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২য়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অ</a:t>
            </a:r>
            <a:r>
              <a:rPr lang="bn-IN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ধ্যায়</a:t>
            </a:r>
            <a:endParaRPr lang="bn-BD" sz="4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48256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5417" y="454925"/>
            <a:ext cx="64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ভিডিও</a:t>
            </a:r>
            <a:r>
              <a:rPr lang="bn-BD" sz="4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দে</a:t>
            </a:r>
            <a:r>
              <a:rPr lang="en-US" sz="44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খি</a:t>
            </a:r>
            <a:endParaRPr lang="en-US" sz="4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71167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9869" y="1119116"/>
            <a:ext cx="72879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আজকের পাঠ</a:t>
            </a:r>
            <a:endParaRPr lang="en-US" sz="66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03780" y="3250441"/>
            <a:ext cx="72879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chemeClr val="bg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মাটির ক্ষারত্ব</a:t>
            </a:r>
            <a:endParaRPr lang="en-US" sz="6600" dirty="0">
              <a:solidFill>
                <a:schemeClr val="bg1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9834" y="6303585"/>
            <a:ext cx="111775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smtClean="0">
                <a:solidFill>
                  <a:schemeClr val="bg1"/>
                </a:solidFill>
              </a:rPr>
              <a:t>Dr. Pronay Bala, Assistant Professor, Agricultural </a:t>
            </a:r>
            <a:r>
              <a:rPr lang="en-US" sz="2200" dirty="0" err="1" smtClean="0">
                <a:solidFill>
                  <a:schemeClr val="bg1"/>
                </a:solidFill>
              </a:rPr>
              <a:t>studies,Haji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Lalmia</a:t>
            </a:r>
            <a:r>
              <a:rPr lang="en-US" sz="2200" dirty="0" smtClean="0">
                <a:solidFill>
                  <a:schemeClr val="bg1"/>
                </a:solidFill>
              </a:rPr>
              <a:t> City </a:t>
            </a:r>
            <a:r>
              <a:rPr lang="en-US" sz="2200" dirty="0" err="1" smtClean="0">
                <a:solidFill>
                  <a:schemeClr val="bg1"/>
                </a:solidFill>
              </a:rPr>
              <a:t>College,Gopalganj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4750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22711" y="158087"/>
            <a:ext cx="229101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শিখনফল</a:t>
            </a:r>
            <a:r>
              <a:rPr lang="bn-BD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Vrind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83028" y="1081417"/>
            <a:ext cx="838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শিক্ষার্থীরা... 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BD" sz="36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BD" sz="36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BD" sz="36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BD" sz="36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56A7C99-9039-4DCF-9429-9814547527A3}"/>
              </a:ext>
            </a:extLst>
          </p:cNvPr>
          <p:cNvSpPr txBox="1"/>
          <p:nvPr/>
        </p:nvSpPr>
        <p:spPr>
          <a:xfrm>
            <a:off x="2642318" y="1660737"/>
            <a:ext cx="685823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ক্ষারত্ব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 ধারণা লাভ করতে পারবে।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56A7C99-9039-4DCF-9429-9814547527A3}"/>
              </a:ext>
            </a:extLst>
          </p:cNvPr>
          <p:cNvSpPr txBox="1"/>
          <p:nvPr/>
        </p:nvSpPr>
        <p:spPr>
          <a:xfrm>
            <a:off x="2655849" y="2376649"/>
            <a:ext cx="685823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ক্ষারীয় 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 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42318" y="3584544"/>
            <a:ext cx="74892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spcAft>
                <a:spcPts val="3000"/>
              </a:spcAft>
              <a:buFont typeface="Wingdings" pitchFamily="2" charset="2"/>
              <a:buChar char="Ø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মাটির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ক্ষারকতা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দূরীকরণের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707248" y="3166206"/>
            <a:ext cx="68582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3000"/>
              </a:spcAft>
              <a:buFont typeface="Wingdings" pitchFamily="2" charset="2"/>
              <a:buChar char="Ø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মাটিতে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ক্ষারত্ব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সৃষ্টির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56A7C99-9039-4DCF-9429-9814547527A3}"/>
              </a:ext>
            </a:extLst>
          </p:cNvPr>
          <p:cNvSpPr txBox="1"/>
          <p:nvPr/>
        </p:nvSpPr>
        <p:spPr>
          <a:xfrm>
            <a:off x="2707248" y="4449218"/>
            <a:ext cx="7751811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সংশোধনের উপযোগিতা বিশ্লেষণ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 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56A7C99-9039-4DCF-9429-9814547527A3}"/>
              </a:ext>
            </a:extLst>
          </p:cNvPr>
          <p:cNvSpPr txBox="1"/>
          <p:nvPr/>
        </p:nvSpPr>
        <p:spPr>
          <a:xfrm>
            <a:off x="2707248" y="5238971"/>
            <a:ext cx="8120187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ভূমির উর্বরতা বৃদ্ধিতে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সংশোধনের গুরুত্ব উপলব্ধি 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 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403519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0" grpId="0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 txBox="1">
            <a:spLocks/>
          </p:cNvSpPr>
          <p:nvPr/>
        </p:nvSpPr>
        <p:spPr>
          <a:xfrm>
            <a:off x="1367052" y="555136"/>
            <a:ext cx="8686800" cy="762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ms-MY" sz="4800" b="1" dirty="0" smtClean="0">
                <a:solidFill>
                  <a:schemeClr val="tx1"/>
                </a:solidFill>
                <a:effectLst/>
                <a:latin typeface="Shonar Bangla" panose="020B0502040204020203" pitchFamily="34" charset="0"/>
                <a:cs typeface="Shonar Bangla" panose="020B0502040204020203" pitchFamily="34" charset="0"/>
              </a:rPr>
              <a:t>ক্ষারীয় মাটি কী/ ক্ষারীয় মাটি কাকে বলে? </a:t>
            </a:r>
            <a:endParaRPr lang="ms-MY" sz="4800" b="1" dirty="0">
              <a:solidFill>
                <a:schemeClr val="tx1"/>
              </a:solidFill>
              <a:effectLst/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90516" y="1856095"/>
            <a:ext cx="101914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ms-MY" sz="4400" b="1" dirty="0" smtClean="0">
                <a:solidFill>
                  <a:srgbClr val="FFFF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ক্ষারীয় মাটি -   </a:t>
            </a:r>
            <a:r>
              <a:rPr lang="en-US" sz="4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মাটিতে</a:t>
            </a:r>
            <a:r>
              <a:rPr lang="en-US" sz="4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  </a:t>
            </a:r>
            <a:r>
              <a:rPr lang="en-US" sz="4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হাইড্রোজেন</a:t>
            </a:r>
            <a:r>
              <a:rPr lang="en-US" sz="4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আয়ন</a:t>
            </a:r>
            <a:r>
              <a:rPr lang="en-US" sz="4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 (H+) </a:t>
            </a:r>
            <a:r>
              <a:rPr lang="en-US" sz="4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এর</a:t>
            </a:r>
            <a:r>
              <a:rPr lang="en-US" sz="4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চেয়ে</a:t>
            </a:r>
            <a:r>
              <a:rPr lang="en-US" sz="4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হাইড্রোক্সিল</a:t>
            </a:r>
            <a:r>
              <a:rPr lang="en-US" sz="4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আয়ন</a:t>
            </a:r>
            <a:r>
              <a:rPr lang="en-US" sz="4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 (OH-) </a:t>
            </a:r>
            <a:r>
              <a:rPr lang="en-US" sz="4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এর</a:t>
            </a:r>
            <a:r>
              <a:rPr lang="en-US" sz="4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ঘনত্ব</a:t>
            </a:r>
            <a:r>
              <a:rPr lang="en-US" sz="4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বেড়ে</a:t>
            </a:r>
            <a:r>
              <a:rPr lang="en-US" sz="4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গেলে</a:t>
            </a:r>
            <a:r>
              <a:rPr lang="en-US" sz="4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মাটির</a:t>
            </a:r>
            <a:r>
              <a:rPr lang="en-US" sz="4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pH ৭ </a:t>
            </a:r>
            <a:r>
              <a:rPr lang="en-US" sz="44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এর</a:t>
            </a:r>
            <a:r>
              <a:rPr lang="en-US" sz="44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উপরে</a:t>
            </a:r>
            <a:r>
              <a:rPr lang="en-US" sz="44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ওঠে</a:t>
            </a:r>
            <a:r>
              <a:rPr lang="en-US" sz="44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যায়</a:t>
            </a:r>
            <a:r>
              <a:rPr lang="en-US" sz="44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, </a:t>
            </a:r>
            <a:r>
              <a:rPr lang="en-US" sz="44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তখন</a:t>
            </a:r>
            <a:r>
              <a:rPr lang="en-US" sz="44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ঐ </a:t>
            </a:r>
            <a:r>
              <a:rPr lang="en-US" sz="44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মাটিকে</a:t>
            </a:r>
            <a:r>
              <a:rPr lang="en-US" sz="44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ms-MY" sz="44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ক্ষারীয় মাটি বলে।</a:t>
            </a:r>
            <a:r>
              <a:rPr lang="en-US" sz="44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US" sz="44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15243" y="6164966"/>
            <a:ext cx="111775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smtClean="0">
                <a:solidFill>
                  <a:schemeClr val="bg1"/>
                </a:solidFill>
              </a:rPr>
              <a:t>Dr. Pronay Bala, Assistant Professor, Agricultural </a:t>
            </a:r>
            <a:r>
              <a:rPr lang="en-US" sz="2200" dirty="0" err="1" smtClean="0">
                <a:solidFill>
                  <a:schemeClr val="bg1"/>
                </a:solidFill>
              </a:rPr>
              <a:t>studies,Haji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Lalmia</a:t>
            </a:r>
            <a:r>
              <a:rPr lang="en-US" sz="2200" dirty="0" smtClean="0">
                <a:solidFill>
                  <a:schemeClr val="bg1"/>
                </a:solidFill>
              </a:rPr>
              <a:t> City </a:t>
            </a:r>
            <a:r>
              <a:rPr lang="en-US" sz="2200" dirty="0" err="1" smtClean="0">
                <a:solidFill>
                  <a:schemeClr val="bg1"/>
                </a:solidFill>
              </a:rPr>
              <a:t>College,Gopalganj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73383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76" b="9537"/>
          <a:stretch/>
        </p:blipFill>
        <p:spPr>
          <a:xfrm>
            <a:off x="1268204" y="1091821"/>
            <a:ext cx="10086872" cy="47767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2881" y="6235347"/>
            <a:ext cx="111775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smtClean="0">
                <a:solidFill>
                  <a:schemeClr val="bg1"/>
                </a:solidFill>
              </a:rPr>
              <a:t>Dr. Pronay Bala, Assistant Professor, Agricultural </a:t>
            </a:r>
            <a:r>
              <a:rPr lang="en-US" sz="2200" dirty="0" err="1" smtClean="0">
                <a:solidFill>
                  <a:schemeClr val="bg1"/>
                </a:solidFill>
              </a:rPr>
              <a:t>studies,Haji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Lalmia</a:t>
            </a:r>
            <a:r>
              <a:rPr lang="en-US" sz="2200" dirty="0" smtClean="0">
                <a:solidFill>
                  <a:schemeClr val="bg1"/>
                </a:solidFill>
              </a:rPr>
              <a:t> City </a:t>
            </a:r>
            <a:r>
              <a:rPr lang="en-US" sz="2200" dirty="0" err="1" smtClean="0">
                <a:solidFill>
                  <a:schemeClr val="bg1"/>
                </a:solidFill>
              </a:rPr>
              <a:t>College,Gopalganj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7480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504" y="1098936"/>
            <a:ext cx="8352430" cy="587618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84143" y="329494"/>
            <a:ext cx="77792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বাংলাদেশের মাটির অম্লত্ব ও ক্ষারত্বের অবস্থা</a:t>
            </a:r>
            <a:endParaRPr lang="en-US" sz="44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4622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421642" y="490182"/>
            <a:ext cx="8686800" cy="762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ms-MY" sz="4800" b="1" dirty="0" smtClean="0">
                <a:solidFill>
                  <a:srgbClr val="002060"/>
                </a:solidFill>
                <a:effectLst/>
                <a:latin typeface="Shonar Bangla" panose="020B0502040204020203" pitchFamily="34" charset="0"/>
                <a:cs typeface="Shonar Bangla" panose="020B0502040204020203" pitchFamily="34" charset="0"/>
              </a:rPr>
              <a:t>ক্ষারীয় মাটির বৈশিষ্ট্য </a:t>
            </a:r>
            <a:endParaRPr lang="ms-MY" sz="4800" b="1" dirty="0">
              <a:solidFill>
                <a:srgbClr val="002060"/>
              </a:solidFill>
              <a:effectLst/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4093F020-DBDD-4C4F-933A-0CB7A11C0B37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-1177860" y="3493430"/>
            <a:ext cx="4572000" cy="794"/>
          </a:xfrm>
          <a:prstGeom prst="line">
            <a:avLst/>
          </a:prstGeom>
          <a:ln w="539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ight Arrow 43">
            <a:extLst>
              <a:ext uri="{FF2B5EF4-FFF2-40B4-BE49-F238E27FC236}">
                <a16:creationId xmlns="" xmlns:a16="http://schemas.microsoft.com/office/drawing/2014/main" id="{5EF1B758-5A59-43B3-A3AE-801360CC52F1}"/>
              </a:ext>
            </a:extLst>
          </p:cNvPr>
          <p:cNvSpPr/>
          <p:nvPr/>
        </p:nvSpPr>
        <p:spPr>
          <a:xfrm>
            <a:off x="1107743" y="1166883"/>
            <a:ext cx="838200" cy="381000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ight Arrow 43">
            <a:extLst>
              <a:ext uri="{FF2B5EF4-FFF2-40B4-BE49-F238E27FC236}">
                <a16:creationId xmlns="" xmlns:a16="http://schemas.microsoft.com/office/drawing/2014/main" id="{5EF1B758-5A59-43B3-A3AE-801360CC52F1}"/>
              </a:ext>
            </a:extLst>
          </p:cNvPr>
          <p:cNvSpPr/>
          <p:nvPr/>
        </p:nvSpPr>
        <p:spPr>
          <a:xfrm>
            <a:off x="1107743" y="1920921"/>
            <a:ext cx="815453" cy="381000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ight Arrow 43">
            <a:extLst>
              <a:ext uri="{FF2B5EF4-FFF2-40B4-BE49-F238E27FC236}">
                <a16:creationId xmlns="" xmlns:a16="http://schemas.microsoft.com/office/drawing/2014/main" id="{5EF1B758-5A59-43B3-A3AE-801360CC52F1}"/>
              </a:ext>
            </a:extLst>
          </p:cNvPr>
          <p:cNvSpPr/>
          <p:nvPr/>
        </p:nvSpPr>
        <p:spPr>
          <a:xfrm>
            <a:off x="1130490" y="2610135"/>
            <a:ext cx="815453" cy="381000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Arrow 43">
            <a:extLst>
              <a:ext uri="{FF2B5EF4-FFF2-40B4-BE49-F238E27FC236}">
                <a16:creationId xmlns="" xmlns:a16="http://schemas.microsoft.com/office/drawing/2014/main" id="{5EF1B758-5A59-43B3-A3AE-801360CC52F1}"/>
              </a:ext>
            </a:extLst>
          </p:cNvPr>
          <p:cNvSpPr/>
          <p:nvPr/>
        </p:nvSpPr>
        <p:spPr>
          <a:xfrm>
            <a:off x="1147375" y="3197553"/>
            <a:ext cx="815453" cy="381000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ight Arrow 43">
            <a:extLst>
              <a:ext uri="{FF2B5EF4-FFF2-40B4-BE49-F238E27FC236}">
                <a16:creationId xmlns="" xmlns:a16="http://schemas.microsoft.com/office/drawing/2014/main" id="{5EF1B758-5A59-43B3-A3AE-801360CC52F1}"/>
              </a:ext>
            </a:extLst>
          </p:cNvPr>
          <p:cNvSpPr/>
          <p:nvPr/>
        </p:nvSpPr>
        <p:spPr>
          <a:xfrm>
            <a:off x="1130489" y="3794364"/>
            <a:ext cx="815453" cy="381000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ight Arrow 43">
            <a:extLst>
              <a:ext uri="{FF2B5EF4-FFF2-40B4-BE49-F238E27FC236}">
                <a16:creationId xmlns="" xmlns:a16="http://schemas.microsoft.com/office/drawing/2014/main" id="{5EF1B758-5A59-43B3-A3AE-801360CC52F1}"/>
              </a:ext>
            </a:extLst>
          </p:cNvPr>
          <p:cNvSpPr/>
          <p:nvPr/>
        </p:nvSpPr>
        <p:spPr>
          <a:xfrm>
            <a:off x="1119116" y="4376582"/>
            <a:ext cx="815453" cy="381000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ight Arrow 43">
            <a:extLst>
              <a:ext uri="{FF2B5EF4-FFF2-40B4-BE49-F238E27FC236}">
                <a16:creationId xmlns="" xmlns:a16="http://schemas.microsoft.com/office/drawing/2014/main" id="{5EF1B758-5A59-43B3-A3AE-801360CC52F1}"/>
              </a:ext>
            </a:extLst>
          </p:cNvPr>
          <p:cNvSpPr/>
          <p:nvPr/>
        </p:nvSpPr>
        <p:spPr>
          <a:xfrm>
            <a:off x="1130490" y="4926479"/>
            <a:ext cx="815453" cy="381000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E04E67A6-6B3F-4E6F-B3F5-A5ADC21BE98C}"/>
              </a:ext>
            </a:extLst>
          </p:cNvPr>
          <p:cNvSpPr/>
          <p:nvPr/>
        </p:nvSpPr>
        <p:spPr>
          <a:xfrm>
            <a:off x="1945943" y="1134302"/>
            <a:ext cx="387604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pH &gt; 7</a:t>
            </a:r>
            <a:endParaRPr lang="en-US" sz="2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22EF0DB6-45E4-4EE1-9B2C-F81B961FCC86}"/>
              </a:ext>
            </a:extLst>
          </p:cNvPr>
          <p:cNvSpPr/>
          <p:nvPr/>
        </p:nvSpPr>
        <p:spPr>
          <a:xfrm>
            <a:off x="2076734" y="1872218"/>
            <a:ext cx="70866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অণুজীবের</a:t>
            </a:r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কার্যাবলি</a:t>
            </a:r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কমে</a:t>
            </a:r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যায়</a:t>
            </a:r>
            <a:r>
              <a:rPr lang="bn-BD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endParaRPr lang="en-US" sz="2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04106" y="2492254"/>
            <a:ext cx="373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&lt; Fe, Al,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Mn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2065781" y="3142032"/>
            <a:ext cx="27504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&gt; Ca, Mg, Na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2076734" y="3877842"/>
            <a:ext cx="5715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latin typeface="NikoshBAN"/>
                <a:cs typeface="Arial" pitchFamily="34" charset="0"/>
              </a:rPr>
              <a:t>ফসফরাস</a:t>
            </a:r>
            <a:r>
              <a:rPr lang="en-US" sz="2800" b="1" dirty="0" smtClean="0">
                <a:latin typeface="NikoshBAN"/>
                <a:cs typeface="Arial" pitchFamily="34" charset="0"/>
              </a:rPr>
              <a:t> </a:t>
            </a:r>
            <a:r>
              <a:rPr lang="en-US" sz="2800" b="1" dirty="0" err="1" smtClean="0">
                <a:latin typeface="NikoshBAN"/>
                <a:cs typeface="Arial" pitchFamily="34" charset="0"/>
              </a:rPr>
              <a:t>এর</a:t>
            </a:r>
            <a:r>
              <a:rPr lang="en-US" sz="2800" b="1" dirty="0" smtClean="0">
                <a:latin typeface="NikoshBAN"/>
                <a:cs typeface="Arial" pitchFamily="34" charset="0"/>
              </a:rPr>
              <a:t> </a:t>
            </a:r>
            <a:r>
              <a:rPr lang="en-US" sz="2800" b="1" dirty="0" err="1" smtClean="0">
                <a:latin typeface="NikoshBAN"/>
                <a:cs typeface="Arial" pitchFamily="34" charset="0"/>
              </a:rPr>
              <a:t>অভাব</a:t>
            </a:r>
            <a:r>
              <a:rPr lang="en-US" sz="2800" b="1" dirty="0" smtClean="0">
                <a:latin typeface="NikoshBAN"/>
                <a:cs typeface="Arial" pitchFamily="34" charset="0"/>
              </a:rPr>
              <a:t> </a:t>
            </a:r>
            <a:r>
              <a:rPr lang="en-US" sz="2800" b="1" dirty="0" err="1" smtClean="0">
                <a:latin typeface="NikoshBAN"/>
                <a:cs typeface="Arial" pitchFamily="34" charset="0"/>
              </a:rPr>
              <a:t>দেখা</a:t>
            </a:r>
            <a:r>
              <a:rPr lang="en-US" sz="2800" b="1" dirty="0" smtClean="0">
                <a:latin typeface="NikoshBAN"/>
                <a:cs typeface="Arial" pitchFamily="34" charset="0"/>
              </a:rPr>
              <a:t> </a:t>
            </a:r>
            <a:r>
              <a:rPr lang="en-US" sz="2800" b="1" dirty="0" err="1" smtClean="0">
                <a:latin typeface="NikoshBAN"/>
                <a:cs typeface="Arial" pitchFamily="34" charset="0"/>
              </a:rPr>
              <a:t>দেয়</a:t>
            </a:r>
            <a:endParaRPr lang="en-US" sz="2800" dirty="0">
              <a:latin typeface="NikoshBAN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22EF0DB6-45E4-4EE1-9B2C-F81B961FCC86}"/>
              </a:ext>
            </a:extLst>
          </p:cNvPr>
          <p:cNvSpPr/>
          <p:nvPr/>
        </p:nvSpPr>
        <p:spPr>
          <a:xfrm>
            <a:off x="2014048" y="4414784"/>
            <a:ext cx="70866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কর্দম</a:t>
            </a:r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বা</a:t>
            </a:r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এঁটেল</a:t>
            </a:r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কণা</a:t>
            </a:r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ও </a:t>
            </a:r>
            <a:r>
              <a:rPr lang="en-US" sz="2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জৈব</a:t>
            </a:r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পদার্থ</a:t>
            </a:r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কমে</a:t>
            </a:r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যায়</a:t>
            </a:r>
            <a:r>
              <a:rPr lang="bn-BD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endParaRPr lang="en-US" sz="2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65780" y="5001820"/>
            <a:ext cx="27504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&lt; N </a:t>
            </a:r>
            <a:r>
              <a:rPr lang="en-US" sz="2800" b="1" dirty="0" err="1" smtClean="0">
                <a:latin typeface="NikoshBAN"/>
                <a:cs typeface="Arial" pitchFamily="34" charset="0"/>
              </a:rPr>
              <a:t>অপচয়</a:t>
            </a:r>
            <a:endParaRPr lang="en-US" sz="2800" dirty="0"/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22EF0DB6-45E4-4EE1-9B2C-F81B961FCC86}"/>
              </a:ext>
            </a:extLst>
          </p:cNvPr>
          <p:cNvSpPr/>
          <p:nvPr/>
        </p:nvSpPr>
        <p:spPr>
          <a:xfrm>
            <a:off x="2014048" y="5509643"/>
            <a:ext cx="7239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খেজুর</a:t>
            </a:r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, </a:t>
            </a:r>
            <a:r>
              <a:rPr lang="en-US" sz="2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তাল</a:t>
            </a:r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, </a:t>
            </a:r>
            <a:r>
              <a:rPr lang="en-US" sz="2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নারিকেল</a:t>
            </a:r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, </a:t>
            </a:r>
            <a:r>
              <a:rPr lang="en-US" sz="2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আখ</a:t>
            </a:r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, </a:t>
            </a:r>
            <a:r>
              <a:rPr lang="en-US" sz="2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ডাল</a:t>
            </a:r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জাতীয়</a:t>
            </a:r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ফসল</a:t>
            </a:r>
            <a:r>
              <a:rPr lang="bn-BD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endParaRPr lang="en-US" sz="2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19" name="Right Arrow 43">
            <a:extLst>
              <a:ext uri="{FF2B5EF4-FFF2-40B4-BE49-F238E27FC236}">
                <a16:creationId xmlns="" xmlns:a16="http://schemas.microsoft.com/office/drawing/2014/main" id="{5EF1B758-5A59-43B3-A3AE-801360CC52F1}"/>
              </a:ext>
            </a:extLst>
          </p:cNvPr>
          <p:cNvSpPr/>
          <p:nvPr/>
        </p:nvSpPr>
        <p:spPr>
          <a:xfrm>
            <a:off x="1138676" y="5523290"/>
            <a:ext cx="815453" cy="381000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32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|1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5|1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5|1.8|1.1|1.4|1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599</Words>
  <Application>Microsoft Office PowerPoint</Application>
  <PresentationFormat>Widescreen</PresentationFormat>
  <Paragraphs>111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Arial</vt:lpstr>
      <vt:lpstr>Calibri</vt:lpstr>
      <vt:lpstr>Calibri Light</vt:lpstr>
      <vt:lpstr>Nikosh</vt:lpstr>
      <vt:lpstr>NikoshBAN</vt:lpstr>
      <vt:lpstr>Shonar Bangla</vt:lpstr>
      <vt:lpstr>SutonnyOMJ</vt:lpstr>
      <vt:lpstr>Symbol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Dr.Pronay Bala</cp:lastModifiedBy>
  <cp:revision>42</cp:revision>
  <dcterms:created xsi:type="dcterms:W3CDTF">2019-11-14T09:43:17Z</dcterms:created>
  <dcterms:modified xsi:type="dcterms:W3CDTF">2021-02-11T16:17:10Z</dcterms:modified>
</cp:coreProperties>
</file>