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5" r:id="rId2"/>
    <p:sldId id="257" r:id="rId3"/>
    <p:sldId id="349" r:id="rId4"/>
    <p:sldId id="321" r:id="rId5"/>
    <p:sldId id="259" r:id="rId6"/>
    <p:sldId id="324" r:id="rId7"/>
    <p:sldId id="359" r:id="rId8"/>
    <p:sldId id="350" r:id="rId9"/>
    <p:sldId id="353" r:id="rId10"/>
    <p:sldId id="330" r:id="rId11"/>
    <p:sldId id="344" r:id="rId12"/>
    <p:sldId id="360" r:id="rId13"/>
    <p:sldId id="341" r:id="rId14"/>
    <p:sldId id="342" r:id="rId15"/>
    <p:sldId id="261" r:id="rId16"/>
    <p:sldId id="292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8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48A58-092A-44F3-B7D1-CB8B13D8F818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98C7AF-D51E-4CEA-AC43-433C04DC6B36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455AF-8A80-461E-B9F7-DD8595AA7E2F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30ACC-A79D-4A09-B2DB-B5AE757798BC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F5B34D-A007-4462-AC51-84BBFA455DAA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E27B0-941C-4AA0-8165-EB141DE0F5C5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727EA6-5FCA-4A82-B82E-A2A9B08E73A0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3FD3D-1370-4CA6-8016-50FDA08B02CE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FE1F-67A4-4C9C-902C-2ED2CD86ADCB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B8A52-D5F9-4241-9AD5-AA5D66B1E868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13899-E323-4EB2-A058-DBF4C00FB3DE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5210936"/>
            <a:ext cx="1676400" cy="1647063"/>
          </a:xfrm>
          <a:prstGeom prst="rect">
            <a:avLst/>
          </a:prstGeom>
        </p:spPr>
      </p:pic>
      <p:pic>
        <p:nvPicPr>
          <p:cNvPr id="8" name="Picture 7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14669" y="14669"/>
            <a:ext cx="1676400" cy="1647063"/>
          </a:xfrm>
          <a:prstGeom prst="rect">
            <a:avLst/>
          </a:prstGeom>
        </p:spPr>
      </p:pic>
      <p:pic>
        <p:nvPicPr>
          <p:cNvPr id="9" name="Picture 8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0800000">
            <a:off x="7444947" y="14669"/>
            <a:ext cx="1676400" cy="1647063"/>
          </a:xfrm>
          <a:prstGeom prst="rect">
            <a:avLst/>
          </a:prstGeom>
        </p:spPr>
      </p:pic>
      <p:pic>
        <p:nvPicPr>
          <p:cNvPr id="10" name="Picture 9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482269" y="5196268"/>
            <a:ext cx="1676400" cy="1647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F5B9213-C35C-4025-A387-F70ACBB2B944}" type="datetime1">
              <a:rPr lang="en-US" smtClean="0"/>
              <a:pPr/>
              <a:t>3/23/2021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EFD1D-6E81-4B63-8A69-79648248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" y="1358024"/>
            <a:ext cx="7296574" cy="51189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152400"/>
            <a:ext cx="3045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834"/>
          <a:stretch/>
        </p:blipFill>
        <p:spPr>
          <a:xfrm>
            <a:off x="-1428" y="0"/>
            <a:ext cx="6935627" cy="822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17"/>
          <a:stretch/>
        </p:blipFill>
        <p:spPr>
          <a:xfrm>
            <a:off x="6781800" y="0"/>
            <a:ext cx="705793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পাঠ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উপস্থাপন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00200"/>
            <a:ext cx="815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solidFill>
                  <a:srgbClr val="FF0000"/>
                </a:solidFill>
              </a:rPr>
              <a:t>ষ-ত্ব </a:t>
            </a:r>
            <a:r>
              <a:rPr lang="as-IN" sz="2400" b="1" dirty="0" smtClean="0">
                <a:solidFill>
                  <a:srgbClr val="FF0000"/>
                </a:solidFill>
              </a:rPr>
              <a:t>বিধান হলো বাংলা ব্যাকরণের একটি বিশেষ নিয়ম।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362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solidFill>
                  <a:srgbClr val="00B050"/>
                </a:solidFill>
              </a:rPr>
              <a:t>যে বিধানে তৎসম শব্দে ‘ষ’-এর ব্যবহার নিয়ন্ত্রিত হয়, তাকে ষত্ব বিধান বলে।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505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>
                <a:solidFill>
                  <a:srgbClr val="00B0F0"/>
                </a:solidFill>
              </a:rPr>
              <a:t>দন্ত্য-স </a:t>
            </a:r>
            <a:r>
              <a:rPr lang="as-IN" sz="2400" b="1" dirty="0" smtClean="0">
                <a:solidFill>
                  <a:srgbClr val="00B0F0"/>
                </a:solidFill>
              </a:rPr>
              <a:t>এর মূর্ধন্য-ষ তে পরিবর্তনের নিয়মসমূহকে ষ-ত্ব বিধান বলা হয়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7244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>
                <a:solidFill>
                  <a:srgbClr val="FF0000"/>
                </a:solidFill>
              </a:rPr>
              <a:t>যেমন – </a:t>
            </a:r>
            <a:r>
              <a:rPr lang="as-IN" sz="2400" b="1" dirty="0" smtClean="0">
                <a:solidFill>
                  <a:srgbClr val="FF0000"/>
                </a:solidFill>
              </a:rPr>
              <a:t>পুষ্টি, </a:t>
            </a:r>
            <a:r>
              <a:rPr lang="as-IN" sz="2400" b="1" dirty="0" smtClean="0">
                <a:solidFill>
                  <a:srgbClr val="FF0000"/>
                </a:solidFill>
              </a:rPr>
              <a:t>সৃষ্টি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পাষাণ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 build="p"/>
      <p:bldP spid="12" grpId="0" build="p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11288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FF0000"/>
                </a:solidFill>
              </a:rPr>
              <a:t>ষ-ত্ব বিধান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28602"/>
            <a:ext cx="5410200" cy="11348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133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ঋ-কারে পরে মূর্ধন্য-ষ হয়। যেমন: ঋষি, বৃষ, বৃষ্টি।</a:t>
            </a:r>
            <a:endParaRPr lang="as-I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4191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অতি', 'অভি' এমন শব্দের শেষে ই-কার উপসর্গ এবং 'অনু' আর 'সু' উপসর্গের পরে কতগুলো ধাতুর দন্ত্য-স এর মূর্ধন্য-ষ হয়। যেমন: অতিষ্ঠ, অনুষ্ঠান, নিষেধ, অভিষেক, বিষণ্ন('ণ্ন' মূর্ধ-ণ পরে দন্ত্য-ন), সুষম।</a:t>
            </a:r>
            <a:endParaRPr lang="as-I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2971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অ, আ, বাদে অন্য স্বরবর্ণ, ক এবং র বর্ণের পরের প্রত্যয়াদির দন্ত্য-স এর মূর্ধন্য-ষ হয়। যেমন: ভবিষ্যৎ, পরিষ্কার, মুমূর্ষ</a:t>
            </a:r>
            <a:r>
              <a:rPr lang="as-IN" sz="2400" dirty="0" smtClean="0"/>
              <a:t>।</a:t>
            </a:r>
            <a:endParaRPr lang="as-IN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0" y="1600200"/>
            <a:ext cx="4951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solidFill>
                  <a:srgbClr val="92D050"/>
                </a:solidFill>
              </a:rPr>
              <a:t>ষ ব্যবহারের নিয়ম</a:t>
            </a:r>
            <a:endParaRPr lang="as-IN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24" grpId="0" build="p"/>
      <p:bldP spid="40" grpId="0" build="p"/>
      <p:bldP spid="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11288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FF0000"/>
                </a:solidFill>
              </a:rPr>
              <a:t>ষ-ত্ব বিধান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28602"/>
            <a:ext cx="5410200" cy="11348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981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নিঃ, দুঃ, বহিঃ, আবিঃ, চতুঃ, প্রাদুঃ এ শব্দগুলোর পর ক্‌, খ্‌, প্‌, ফ্‌ থাকলে বিসর্গ (ঃ) এর জায়গায় মূর্ধন্য-ষ হয়। যেমন: নিঃ + কাম &gt; নিষ্কাম, দুঃ + কর &gt; দুষ্কর, বহিঃ + কার &gt; বহিষ্কার, নিঃ + পাপ &gt; নিষ্পাপ।</a:t>
            </a:r>
            <a:endParaRPr lang="as-I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480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কতগুলো শব্দ বিশেষ নিয়মে মূর্ধন্য-ষ হয়। যেমন: সুষুপ্তি, বিষম, বিষয়, দুর্বিষহ, যুধিষ্ঠির ইত্যাদি।</a:t>
            </a:r>
            <a:endParaRPr lang="as-I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3733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কিছু শব্দ স্বভাবতই মূর্ধন্য-ষ হয়। যেমন: আষাঢ়, নিষ্কর, পাষাণ, ষোড়শ ইত্যাদি।</a:t>
            </a:r>
            <a:endParaRPr lang="as-IN" sz="2400" dirty="0"/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4951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solidFill>
                  <a:srgbClr val="92D050"/>
                </a:solidFill>
              </a:rPr>
              <a:t>ষ ব্যবহারের নিয়ম</a:t>
            </a:r>
            <a:endParaRPr lang="as-IN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24" grpId="0" build="p"/>
      <p:bldP spid="40" grpId="0" build="p"/>
      <p:bldP spid="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>
            <a:off x="1447800" y="381000"/>
            <a:ext cx="6477000" cy="1905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একক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কাজ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105835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ষ</a:t>
            </a:r>
            <a:r>
              <a:rPr lang="as-IN" sz="2800" dirty="0" smtClean="0">
                <a:solidFill>
                  <a:srgbClr val="FF0000"/>
                </a:solidFill>
              </a:rPr>
              <a:t>-ত্ব </a:t>
            </a:r>
            <a:r>
              <a:rPr lang="as-IN" sz="2800" dirty="0" smtClean="0">
                <a:solidFill>
                  <a:srgbClr val="FF0000"/>
                </a:solidFill>
              </a:rPr>
              <a:t>বিধান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90800" y="609600"/>
            <a:ext cx="4419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/>
            <a:r>
              <a:rPr lang="en-US" sz="4400" b="1" dirty="0" err="1" smtClean="0">
                <a:solidFill>
                  <a:srgbClr val="00B0F0"/>
                </a:solidFill>
              </a:rPr>
              <a:t>দলীয়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</a:rPr>
              <a:t>কাজ</a:t>
            </a:r>
            <a:r>
              <a:rPr lang="en-US" sz="4400" b="1" dirty="0" smtClean="0">
                <a:solidFill>
                  <a:srgbClr val="00B0F0"/>
                </a:solidFill>
              </a:rPr>
              <a:t> 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00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ষ</a:t>
            </a:r>
            <a:r>
              <a:rPr lang="as-IN" sz="2800" dirty="0" smtClean="0">
                <a:solidFill>
                  <a:srgbClr val="FF0000"/>
                </a:solidFill>
              </a:rPr>
              <a:t>-ত্ব </a:t>
            </a:r>
            <a:r>
              <a:rPr lang="as-IN" sz="2800" dirty="0" smtClean="0">
                <a:solidFill>
                  <a:srgbClr val="FF0000"/>
                </a:solidFill>
              </a:rPr>
              <a:t>বিধান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পাঁচ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1000" y="3581400"/>
            <a:ext cx="845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ষ</a:t>
            </a:r>
            <a:r>
              <a:rPr lang="as-IN" sz="2800" dirty="0" smtClean="0">
                <a:solidFill>
                  <a:srgbClr val="00B0F0"/>
                </a:solidFill>
                <a:latin typeface="Nikosh"/>
              </a:rPr>
              <a:t>-ত্ব </a:t>
            </a:r>
            <a:r>
              <a:rPr lang="as-IN" sz="2800" dirty="0" smtClean="0">
                <a:solidFill>
                  <a:srgbClr val="00B0F0"/>
                </a:solidFill>
                <a:latin typeface="Nikosh"/>
              </a:rPr>
              <a:t>বিধা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ন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এর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নিয়ম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গুলো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ভালো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করে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পড়ে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উদাহরণ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সহ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লিখে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আনবে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endParaRPr lang="en-US" sz="2800" dirty="0" smtClean="0">
              <a:solidFill>
                <a:srgbClr val="00B0F0"/>
              </a:solidFill>
              <a:latin typeface="Nikosh"/>
              <a:cs typeface="NikoshBAN" panose="02000000000000000000" pitchFamily="2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8" name="Explosion 2 17"/>
          <p:cNvSpPr/>
          <p:nvPr/>
        </p:nvSpPr>
        <p:spPr>
          <a:xfrm>
            <a:off x="2438400" y="304800"/>
            <a:ext cx="4648200" cy="2971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rgbClr val="FFFF00"/>
                </a:solidFill>
              </a:rPr>
              <a:t>বাড়ির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কাজ</a:t>
            </a:r>
            <a:endParaRPr lang="en-US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  <p:bldP spid="1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6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গড়ি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447800"/>
            <a:ext cx="7739511" cy="3276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Shahadat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/>
              <a:t>ধন্যবাদ</a:t>
            </a:r>
            <a:endParaRPr lang="en-US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814" y="1446973"/>
            <a:ext cx="7308986" cy="48513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733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নাইন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২য়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পত্র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– ৫০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/>
              <a:solidFill>
                <a:schemeClr val="accent2"/>
              </a:solidFill>
              <a:latin typeface="Nikosh" pitchFamily="2" charset="0"/>
              <a:cs typeface="NikoshBAN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শাহাদাত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হোসাইন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রাজারগাঁও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মাদ্রাসা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- ০১৭৫৩৮১৩২১৭ 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1752600" cy="1752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28950"/>
          <a:ext cx="914400" cy="800100"/>
        </p:xfrm>
        <a:graphic>
          <a:graphicData uri="http://schemas.openxmlformats.org/presentationml/2006/ole">
            <p:oleObj spid="_x0000_s1026" name="Packager Shell Object" showAsIcon="1" r:id="rId3" imgW="914400" imgH="8002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1295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চলুন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900" b="1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1" y="3244334"/>
            <a:ext cx="746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  <a:p>
            <a:pPr algn="ctr"/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2286001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1" y="2667000"/>
            <a:ext cx="6652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as-IN" sz="7200" b="1" dirty="0" smtClean="0">
                <a:solidFill>
                  <a:srgbClr val="FF0000"/>
                </a:solidFill>
              </a:rPr>
              <a:t>ষ-ত্ব বিধান</a:t>
            </a:r>
            <a:endParaRPr lang="bn-BD" sz="12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1" y="1371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as-IN" sz="5400" b="1" dirty="0" smtClean="0"/>
              <a:t>ষ</a:t>
            </a:r>
            <a:r>
              <a:rPr lang="as-IN" sz="5400" dirty="0" smtClean="0"/>
              <a:t>-</a:t>
            </a:r>
            <a:r>
              <a:rPr lang="as-IN" sz="5400" b="1" dirty="0" smtClean="0"/>
              <a:t>ত্ব </a:t>
            </a:r>
            <a:r>
              <a:rPr lang="as-IN" sz="5400" b="1" dirty="0" smtClean="0"/>
              <a:t>বিধান</a:t>
            </a:r>
            <a:endParaRPr lang="bn-BD" sz="3200" b="1" dirty="0" smtClean="0">
              <a:ln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85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4338" name="AutoShape 2" descr="সমাস - BCS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সমাস - BCS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সমাস - BCS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286000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1400" b="1" dirty="0" smtClean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2971800"/>
            <a:ext cx="302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050" b="1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676400"/>
            <a:ext cx="4852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পাঠ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শেষে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শিক্ষার্থীরা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ষ</a:t>
            </a:r>
            <a:r>
              <a:rPr lang="as-IN" sz="2400" dirty="0" smtClean="0"/>
              <a:t>-</a:t>
            </a:r>
            <a:r>
              <a:rPr lang="as-IN" sz="2400" b="1" dirty="0" smtClean="0"/>
              <a:t>ত্ব </a:t>
            </a:r>
            <a:r>
              <a:rPr lang="as-IN" sz="2400" b="1" dirty="0" smtClean="0"/>
              <a:t>বিধান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সংজ্ঞা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90600" y="31058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ষ</a:t>
            </a:r>
            <a:r>
              <a:rPr lang="as-IN" sz="2400" dirty="0" smtClean="0"/>
              <a:t>-</a:t>
            </a:r>
            <a:r>
              <a:rPr lang="as-IN" sz="2400" b="1" dirty="0" smtClean="0"/>
              <a:t>ত্ব </a:t>
            </a:r>
            <a:r>
              <a:rPr lang="as-IN" sz="2400" b="1" dirty="0" smtClean="0"/>
              <a:t>বিধান ও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নিয়মগুলো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</a:t>
            </a:r>
            <a:endParaRPr lang="en-US" sz="2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2060"/>
              </a:solidFill>
              <a:latin typeface="Adarsha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467600" cy="4791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1524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‘ষ’ এর পরে ‘ণ’</a:t>
            </a:r>
            <a:endParaRPr lang="en-US" sz="3200" b="1" cap="none" spc="1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19150"/>
            <a:ext cx="7772400" cy="5200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spc="150" dirty="0" smtClean="0">
                <a:ln w="1143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bn-BD" sz="4800" b="1" cap="none" spc="150" dirty="0" smtClean="0">
                <a:ln w="1143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800" b="1" cap="none" spc="150" dirty="0" smtClean="0">
                <a:ln w="1143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আগে ‘ণ</a:t>
            </a:r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0"/>
            <a:ext cx="579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s-IN" sz="5400" dirty="0" smtClean="0">
                <a:solidFill>
                  <a:srgbClr val="FF0000"/>
                </a:solidFill>
              </a:rPr>
              <a:t>অনুষ্ঠান</a:t>
            </a:r>
            <a:endParaRPr lang="en-US" sz="4400" b="1" cap="none" spc="15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163800"/>
            <a:ext cx="19100800" cy="143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33" y="1524000"/>
            <a:ext cx="7535855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28600"/>
            <a:ext cx="579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s-IN" sz="4400" b="1" dirty="0" smtClean="0">
                <a:solidFill>
                  <a:srgbClr val="7030A0"/>
                </a:solidFill>
              </a:rPr>
              <a:t> </a:t>
            </a:r>
            <a:r>
              <a:rPr lang="as-IN" sz="4400" dirty="0" smtClean="0">
                <a:solidFill>
                  <a:srgbClr val="FF0000"/>
                </a:solidFill>
              </a:rPr>
              <a:t> পাষাণ</a:t>
            </a:r>
            <a:endParaRPr lang="en-US" sz="4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5400" b="1" spc="1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‘ণ’</a:t>
            </a:r>
            <a:endParaRPr lang="en-US" sz="3200" b="1" cap="none" spc="150" dirty="0">
              <a:ln w="11430"/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420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c</cp:lastModifiedBy>
  <cp:revision>176</cp:revision>
  <dcterms:created xsi:type="dcterms:W3CDTF">2016-02-06T16:22:56Z</dcterms:created>
  <dcterms:modified xsi:type="dcterms:W3CDTF">2021-03-23T01:34:46Z</dcterms:modified>
</cp:coreProperties>
</file>