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321" r:id="rId4"/>
    <p:sldId id="334" r:id="rId5"/>
    <p:sldId id="335" r:id="rId6"/>
    <p:sldId id="330" r:id="rId7"/>
    <p:sldId id="336" r:id="rId8"/>
    <p:sldId id="337" r:id="rId9"/>
    <p:sldId id="338" r:id="rId10"/>
    <p:sldId id="325" r:id="rId11"/>
    <p:sldId id="327" r:id="rId12"/>
    <p:sldId id="333" r:id="rId13"/>
    <p:sldId id="261" r:id="rId14"/>
    <p:sldId id="292" r:id="rId15"/>
    <p:sldId id="32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D18B4-990D-4F2F-A290-DE94115162DE}" type="datetimeFigureOut">
              <a:rPr lang="en-US" smtClean="0"/>
              <a:pPr/>
              <a:t>3/23/2021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83926-BA35-4C5D-9102-B6C7CADECFD3}" type="slidenum">
              <a:rPr lang="en-US" smtClean="0"/>
              <a:pPr/>
              <a:t>‹#›</a:t>
            </a:fld>
            <a:endParaRPr lang="en-US"/>
          </a:p>
        </p:txBody>
      </p:sp>
    </p:spTree>
    <p:extLst>
      <p:ext uri="{BB962C8B-B14F-4D97-AF65-F5344CB8AC3E}">
        <p14:creationId xmlns="" xmlns:p14="http://schemas.microsoft.com/office/powerpoint/2010/main" val="140487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Bangla" pitchFamily="66" charset="0"/>
              <a:cs typeface="Bangla" pitchFamily="66" charset="0"/>
            </a:endParaRPr>
          </a:p>
        </p:txBody>
      </p:sp>
      <p:sp>
        <p:nvSpPr>
          <p:cNvPr id="4" name="Slide Number Placeholder 3"/>
          <p:cNvSpPr>
            <a:spLocks noGrp="1"/>
          </p:cNvSpPr>
          <p:nvPr>
            <p:ph type="sldNum" sz="quarter" idx="10"/>
          </p:nvPr>
        </p:nvSpPr>
        <p:spPr/>
        <p:txBody>
          <a:bodyPr/>
          <a:lstStyle/>
          <a:p>
            <a:fld id="{7A483926-BA35-4C5D-9102-B6C7CADECFD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C48A58-092A-44F3-B7D1-CB8B13D8F818}"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98C7AF-D51E-4CEA-AC43-433C04DC6B36}"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E455AF-8A80-461E-B9F7-DD8595AA7E2F}"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030ACC-A79D-4A09-B2DB-B5AE757798BC}"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F5B34D-A007-4462-AC51-84BBFA455DAA}"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BE27B0-941C-4AA0-8165-EB141DE0F5C5}" type="datetime1">
              <a:rPr lang="en-US" smtClean="0"/>
              <a:pPr/>
              <a:t>3/23/2021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727EA6-5FCA-4A82-B82E-A2A9B08E73A0}" type="datetime1">
              <a:rPr lang="en-US" smtClean="0"/>
              <a:pPr/>
              <a:t>3/23/2021</a:t>
            </a:fld>
            <a:endParaRPr lang="en-US"/>
          </a:p>
        </p:txBody>
      </p:sp>
      <p:sp>
        <p:nvSpPr>
          <p:cNvPr id="8" name="Footer Placeholder 7"/>
          <p:cNvSpPr>
            <a:spLocks noGrp="1"/>
          </p:cNvSpPr>
          <p:nvPr>
            <p:ph type="ftr" sz="quarter" idx="11"/>
          </p:nvPr>
        </p:nvSpPr>
        <p:spPr/>
        <p:txBody>
          <a:bodyPr/>
          <a:lstStyle/>
          <a:p>
            <a:r>
              <a:rPr lang="en-US" smtClean="0"/>
              <a:t>Md. Shahadat Hossain</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A3FD3D-1370-4CA6-8016-50FDA08B02CE}" type="datetime1">
              <a:rPr lang="en-US" smtClean="0"/>
              <a:pPr/>
              <a:t>3/23/2021</a:t>
            </a:fld>
            <a:endParaRPr lang="en-US"/>
          </a:p>
        </p:txBody>
      </p:sp>
      <p:sp>
        <p:nvSpPr>
          <p:cNvPr id="4" name="Footer Placeholder 3"/>
          <p:cNvSpPr>
            <a:spLocks noGrp="1"/>
          </p:cNvSpPr>
          <p:nvPr>
            <p:ph type="ftr" sz="quarter" idx="11"/>
          </p:nvPr>
        </p:nvSpPr>
        <p:spPr/>
        <p:txBody>
          <a:bodyPr/>
          <a:lstStyle/>
          <a:p>
            <a:r>
              <a:rPr lang="en-US" smtClean="0"/>
              <a:t>Md. Shahadat Hossain</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CBFE1F-67A4-4C9C-902C-2ED2CD86ADCB}" type="datetime1">
              <a:rPr lang="en-US" smtClean="0"/>
              <a:pPr/>
              <a:t>3/23/2021</a:t>
            </a:fld>
            <a:endParaRPr lang="en-US"/>
          </a:p>
        </p:txBody>
      </p:sp>
      <p:sp>
        <p:nvSpPr>
          <p:cNvPr id="3" name="Footer Placeholder 2"/>
          <p:cNvSpPr>
            <a:spLocks noGrp="1"/>
          </p:cNvSpPr>
          <p:nvPr>
            <p:ph type="ftr" sz="quarter" idx="11"/>
          </p:nvPr>
        </p:nvSpPr>
        <p:spPr/>
        <p:txBody>
          <a:bodyPr/>
          <a:lstStyle/>
          <a:p>
            <a:r>
              <a:rPr lang="en-US" smtClean="0"/>
              <a:t>Md. Shahadat Hossain</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3B8A52-D5F9-4241-9AD5-AA5D66B1E868}" type="datetime1">
              <a:rPr lang="en-US" smtClean="0"/>
              <a:pPr/>
              <a:t>3/23/2021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13899-E323-4EB2-A058-DBF4C00FB3DE}" type="datetime1">
              <a:rPr lang="en-US" smtClean="0"/>
              <a:pPr/>
              <a:t>3/23/2021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TEyEEzGc.png"/>
          <p:cNvPicPr>
            <a:picLocks noChangeAspect="1"/>
          </p:cNvPicPr>
          <p:nvPr userDrawn="1"/>
        </p:nvPicPr>
        <p:blipFill>
          <a:blip r:embed="rId13" cstate="print"/>
          <a:stretch>
            <a:fillRect/>
          </a:stretch>
        </p:blipFill>
        <p:spPr>
          <a:xfrm>
            <a:off x="1" y="5210936"/>
            <a:ext cx="1676400" cy="1647063"/>
          </a:xfrm>
          <a:prstGeom prst="rect">
            <a:avLst/>
          </a:prstGeom>
        </p:spPr>
      </p:pic>
      <p:pic>
        <p:nvPicPr>
          <p:cNvPr id="8" name="Picture 7" descr="nTEyEEzGc.png"/>
          <p:cNvPicPr>
            <a:picLocks noChangeAspect="1"/>
          </p:cNvPicPr>
          <p:nvPr userDrawn="1"/>
        </p:nvPicPr>
        <p:blipFill>
          <a:blip r:embed="rId13" cstate="print"/>
          <a:stretch>
            <a:fillRect/>
          </a:stretch>
        </p:blipFill>
        <p:spPr>
          <a:xfrm rot="5400000">
            <a:off x="-14669" y="14669"/>
            <a:ext cx="1676400" cy="1647063"/>
          </a:xfrm>
          <a:prstGeom prst="rect">
            <a:avLst/>
          </a:prstGeom>
        </p:spPr>
      </p:pic>
      <p:pic>
        <p:nvPicPr>
          <p:cNvPr id="9" name="Picture 8" descr="nTEyEEzGc.png"/>
          <p:cNvPicPr>
            <a:picLocks noChangeAspect="1"/>
          </p:cNvPicPr>
          <p:nvPr userDrawn="1"/>
        </p:nvPicPr>
        <p:blipFill>
          <a:blip r:embed="rId13" cstate="print"/>
          <a:stretch>
            <a:fillRect/>
          </a:stretch>
        </p:blipFill>
        <p:spPr>
          <a:xfrm rot="10800000">
            <a:off x="7444947" y="14669"/>
            <a:ext cx="1676400" cy="1647063"/>
          </a:xfrm>
          <a:prstGeom prst="rect">
            <a:avLst/>
          </a:prstGeom>
        </p:spPr>
      </p:pic>
      <p:pic>
        <p:nvPicPr>
          <p:cNvPr id="10" name="Picture 9" descr="nTEyEEzGc.png"/>
          <p:cNvPicPr>
            <a:picLocks noChangeAspect="1"/>
          </p:cNvPicPr>
          <p:nvPr userDrawn="1"/>
        </p:nvPicPr>
        <p:blipFill>
          <a:blip r:embed="rId13" cstate="print"/>
          <a:stretch>
            <a:fillRect/>
          </a:stretch>
        </p:blipFill>
        <p:spPr>
          <a:xfrm rot="16200000">
            <a:off x="7482269" y="5196268"/>
            <a:ext cx="1676400" cy="1647063"/>
          </a:xfrm>
          <a:prstGeom prst="rect">
            <a:avLst/>
          </a:prstGeom>
        </p:spPr>
      </p:pic>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Md. Shahadat Hossain</a:t>
            </a:r>
            <a:endParaRPr lang="en-US"/>
          </a:p>
        </p:txBody>
      </p:sp>
      <p:sp>
        <p:nvSpPr>
          <p:cNvPr id="12" name="Date Placeholder 2"/>
          <p:cNvSpPr>
            <a:spLocks noGrp="1"/>
          </p:cNvSpPr>
          <p:nvPr userDrawn="1">
            <p:ph type="dt" sz="half" idx="2"/>
          </p:nvPr>
        </p:nvSpPr>
        <p:spPr>
          <a:xfrm>
            <a:off x="457200" y="6356350"/>
            <a:ext cx="2133600" cy="365125"/>
          </a:xfrm>
          <a:prstGeom prst="rect">
            <a:avLst/>
          </a:prstGeom>
        </p:spPr>
        <p:txBody>
          <a:bodyPr/>
          <a:lstStyle>
            <a:lvl1pPr algn="r">
              <a:defRPr/>
            </a:lvl1pPr>
          </a:lstStyle>
          <a:p>
            <a:fld id="{BF5B9213-C35C-4025-A387-F70ACBB2B944}" type="datetime1">
              <a:rPr lang="en-US" smtClean="0"/>
              <a:pPr/>
              <a:t>3/23/2021</a:t>
            </a:fld>
            <a:endParaRPr lang="en-US"/>
          </a:p>
        </p:txBody>
      </p:sp>
      <p:sp>
        <p:nvSpPr>
          <p:cNvPr id="13" name="Slide Number Placeholder 3"/>
          <p:cNvSpPr>
            <a:spLocks noGrp="1"/>
          </p:cNvSpPr>
          <p:nvPr userDrawn="1">
            <p:ph type="sldNum" sz="quarter" idx="4"/>
          </p:nvPr>
        </p:nvSpPr>
        <p:spPr>
          <a:xfrm>
            <a:off x="6553200" y="6356350"/>
            <a:ext cx="2133600" cy="365125"/>
          </a:xfrm>
          <a:prstGeom prst="rect">
            <a:avLst/>
          </a:prstGeom>
        </p:spPr>
        <p:txBody>
          <a:bodyPr/>
          <a:lstStyle/>
          <a:p>
            <a:fld id="{B26EFD1D-6E81-4B63-8A69-79648248B8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28608" t="23197" r="24588" b="60161"/>
          <a:stretch>
            <a:fillRect/>
          </a:stretch>
        </p:blipFill>
        <p:spPr bwMode="auto">
          <a:xfrm>
            <a:off x="2133600" y="457200"/>
            <a:ext cx="5486400" cy="10668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Md. Shahadat Hossain</a:t>
            </a:r>
            <a:endParaRPr lang="en-US"/>
          </a:p>
        </p:txBody>
      </p:sp>
      <p:pic>
        <p:nvPicPr>
          <p:cNvPr id="7" name="Picture 6">
            <a:hlinkClick r:id="" action="ppaction://hlinkshowjump?jump=endshow"/>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82562" y="1447800"/>
            <a:ext cx="5189838" cy="4800600"/>
          </a:xfrm>
          <a:prstGeom prst="roundRect">
            <a:avLst>
              <a:gd name="adj" fmla="val 27309"/>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rotWithShape="1">
          <a:blip r:embed="rId4">
            <a:extLst>
              <a:ext uri="{28A0092B-C50C-407E-A947-70E740481C1C}">
                <a14:useLocalDpi xmlns="" xmlns:a14="http://schemas.microsoft.com/office/drawing/2010/main" val="0"/>
              </a:ext>
            </a:extLst>
          </a:blip>
          <a:srcRect r="55834"/>
          <a:stretch/>
        </p:blipFill>
        <p:spPr>
          <a:xfrm>
            <a:off x="-1428" y="0"/>
            <a:ext cx="6935627" cy="8229600"/>
          </a:xfrm>
          <a:prstGeom prst="rect">
            <a:avLst/>
          </a:prstGeom>
        </p:spPr>
      </p:pic>
      <p:pic>
        <p:nvPicPr>
          <p:cNvPr id="6" name="Picture 5"/>
          <p:cNvPicPr>
            <a:picLocks noChangeAspect="1"/>
          </p:cNvPicPr>
          <p:nvPr/>
        </p:nvPicPr>
        <p:blipFill rotWithShape="1">
          <a:blip r:embed="rId4">
            <a:extLst>
              <a:ext uri="{28A0092B-C50C-407E-A947-70E740481C1C}">
                <a14:useLocalDpi xmlns="" xmlns:a14="http://schemas.microsoft.com/office/drawing/2010/main" val="0"/>
              </a:ext>
            </a:extLst>
          </a:blip>
          <a:srcRect l="45417"/>
          <a:stretch/>
        </p:blipFill>
        <p:spPr>
          <a:xfrm>
            <a:off x="6781800" y="0"/>
            <a:ext cx="7057931" cy="822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500"/>
                                        <p:tgtEl>
                                          <p:spTgt spid="5"/>
                                        </p:tgtEl>
                                        <p:attrNameLst>
                                          <p:attrName>ppt_x</p:attrName>
                                        </p:attrNameLst>
                                      </p:cBhvr>
                                      <p:tavLst>
                                        <p:tav tm="0">
                                          <p:val>
                                            <p:strVal val="ppt_x"/>
                                          </p:val>
                                        </p:tav>
                                        <p:tav tm="100000">
                                          <p:val>
                                            <p:strVal val="0-ppt_w/2"/>
                                          </p:val>
                                        </p:tav>
                                      </p:tavLst>
                                    </p:anim>
                                    <p:anim calcmode="lin" valueType="num">
                                      <p:cBhvr additive="base">
                                        <p:cTn id="12" dur="5500"/>
                                        <p:tgtEl>
                                          <p:spTgt spid="5"/>
                                        </p:tgtEl>
                                        <p:attrNameLst>
                                          <p:attrName>ppt_y</p:attrName>
                                        </p:attrNameLst>
                                      </p:cBhvr>
                                      <p:tavLst>
                                        <p:tav tm="0">
                                          <p:val>
                                            <p:strVal val="ppt_y"/>
                                          </p:val>
                                        </p:tav>
                                        <p:tav tm="100000">
                                          <p:val>
                                            <p:strVal val="ppt_y"/>
                                          </p:val>
                                        </p:tav>
                                      </p:tavLst>
                                    </p:anim>
                                    <p:set>
                                      <p:cBhvr>
                                        <p:cTn id="13" dur="1" fill="hold">
                                          <p:stCondLst>
                                            <p:cond delay="5499"/>
                                          </p:stCondLst>
                                        </p:cTn>
                                        <p:tgtEl>
                                          <p:spTgt spid="5"/>
                                        </p:tgtEl>
                                        <p:attrNameLst>
                                          <p:attrName>style.visibility</p:attrName>
                                        </p:attrNameLst>
                                      </p:cBhvr>
                                      <p:to>
                                        <p:strVal val="hidden"/>
                                      </p:to>
                                    </p:set>
                                  </p:childTnLst>
                                </p:cTn>
                              </p:par>
                              <p:par>
                                <p:cTn id="14" presetID="2" presetClass="exit" presetSubtype="2" fill="hold" nodeType="withEffect">
                                  <p:stCondLst>
                                    <p:cond delay="0"/>
                                  </p:stCondLst>
                                  <p:childTnLst>
                                    <p:anim calcmode="lin" valueType="num">
                                      <p:cBhvr additive="base">
                                        <p:cTn id="15" dur="5500"/>
                                        <p:tgtEl>
                                          <p:spTgt spid="6"/>
                                        </p:tgtEl>
                                        <p:attrNameLst>
                                          <p:attrName>ppt_x</p:attrName>
                                        </p:attrNameLst>
                                      </p:cBhvr>
                                      <p:tavLst>
                                        <p:tav tm="0">
                                          <p:val>
                                            <p:strVal val="ppt_x"/>
                                          </p:val>
                                        </p:tav>
                                        <p:tav tm="100000">
                                          <p:val>
                                            <p:strVal val="1+ppt_w/2"/>
                                          </p:val>
                                        </p:tav>
                                      </p:tavLst>
                                    </p:anim>
                                    <p:anim calcmode="lin" valueType="num">
                                      <p:cBhvr additive="base">
                                        <p:cTn id="16" dur="5500"/>
                                        <p:tgtEl>
                                          <p:spTgt spid="6"/>
                                        </p:tgtEl>
                                        <p:attrNameLst>
                                          <p:attrName>ppt_y</p:attrName>
                                        </p:attrNameLst>
                                      </p:cBhvr>
                                      <p:tavLst>
                                        <p:tav tm="0">
                                          <p:val>
                                            <p:strVal val="ppt_y"/>
                                          </p:val>
                                        </p:tav>
                                        <p:tav tm="100000">
                                          <p:val>
                                            <p:strVal val="ppt_y"/>
                                          </p:val>
                                        </p:tav>
                                      </p:tavLst>
                                    </p:anim>
                                    <p:set>
                                      <p:cBhvr>
                                        <p:cTn id="17" dur="1" fill="hold">
                                          <p:stCondLst>
                                            <p:cond delay="5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6" name="Rectangle 5"/>
          <p:cNvSpPr/>
          <p:nvPr/>
        </p:nvSpPr>
        <p:spPr>
          <a:xfrm>
            <a:off x="152400" y="5334001"/>
            <a:ext cx="8839200" cy="461665"/>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latin typeface="NikoshBAN" pitchFamily="2" charset="0"/>
                <a:cs typeface="NikoshBAN" pitchFamily="2" charset="0"/>
              </a:rPr>
              <a:t>(</a:t>
            </a:r>
            <a:endParaRPr lang="en-US" sz="2400" b="1" dirty="0">
              <a:solidFill>
                <a:srgbClr val="FF0000"/>
              </a:solidFill>
              <a:latin typeface="NikoshBAN" pitchFamily="2" charset="0"/>
              <a:cs typeface="NikoshBAN" pitchFamily="2" charset="0"/>
            </a:endParaRPr>
          </a:p>
        </p:txBody>
      </p:sp>
      <p:sp>
        <p:nvSpPr>
          <p:cNvPr id="7" name="Oval Callout 6"/>
          <p:cNvSpPr/>
          <p:nvPr/>
        </p:nvSpPr>
        <p:spPr>
          <a:xfrm>
            <a:off x="2209800" y="1066800"/>
            <a:ext cx="4648200" cy="1447800"/>
          </a:xfrm>
          <a:prstGeom prst="wedgeEllipseCallout">
            <a:avLst>
              <a:gd name="adj1" fmla="val -32955"/>
              <a:gd name="adj2" fmla="val 81909"/>
            </a:avLst>
          </a:prstGeom>
          <a:solidFill>
            <a:srgbClr val="00B050"/>
          </a:solidFill>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sp3d extrusionH="57150">
              <a:bevelT w="38100" h="38100"/>
            </a:sp3d>
          </a:bodyPr>
          <a:lstStyle/>
          <a:p>
            <a:pPr algn="ctr"/>
            <a:r>
              <a:rPr lang="en-US" sz="4000" b="1" dirty="0" err="1" smtClean="0">
                <a:ln w="18000">
                  <a:solidFill>
                    <a:schemeClr val="accent2">
                      <a:satMod val="140000"/>
                    </a:schemeClr>
                  </a:solidFill>
                  <a:prstDash val="solid"/>
                  <a:miter lim="800000"/>
                </a:ln>
                <a:solidFill>
                  <a:srgbClr val="0070C0"/>
                </a:solidFill>
              </a:rPr>
              <a:t>একক</a:t>
            </a:r>
            <a:r>
              <a:rPr lang="en-US" sz="4000" b="1" dirty="0" smtClean="0">
                <a:ln w="18000">
                  <a:solidFill>
                    <a:schemeClr val="accent2">
                      <a:satMod val="140000"/>
                    </a:schemeClr>
                  </a:solidFill>
                  <a:prstDash val="solid"/>
                  <a:miter lim="800000"/>
                </a:ln>
                <a:solidFill>
                  <a:srgbClr val="0070C0"/>
                </a:solidFill>
              </a:rPr>
              <a:t> </a:t>
            </a:r>
            <a:r>
              <a:rPr lang="en-US" sz="4000" b="1" dirty="0" err="1" smtClean="0">
                <a:ln w="18000">
                  <a:solidFill>
                    <a:schemeClr val="accent2">
                      <a:satMod val="140000"/>
                    </a:schemeClr>
                  </a:solidFill>
                  <a:prstDash val="solid"/>
                  <a:miter lim="800000"/>
                </a:ln>
                <a:solidFill>
                  <a:srgbClr val="0070C0"/>
                </a:solidFill>
              </a:rPr>
              <a:t>কাজ</a:t>
            </a:r>
            <a:endParaRPr lang="en-US" sz="11500" b="1" dirty="0">
              <a:ln w="18000">
                <a:solidFill>
                  <a:schemeClr val="accent2">
                    <a:satMod val="140000"/>
                  </a:schemeClr>
                </a:solidFill>
                <a:prstDash val="solid"/>
                <a:miter lim="800000"/>
              </a:ln>
              <a:solidFill>
                <a:srgbClr val="0070C0"/>
              </a:solidFill>
            </a:endParaRPr>
          </a:p>
        </p:txBody>
      </p:sp>
      <p:sp>
        <p:nvSpPr>
          <p:cNvPr id="8" name="Rectangle 7"/>
          <p:cNvSpPr/>
          <p:nvPr/>
        </p:nvSpPr>
        <p:spPr>
          <a:xfrm>
            <a:off x="990600" y="3200400"/>
            <a:ext cx="7772400" cy="523220"/>
          </a:xfrm>
          <a:prstGeom prst="rect">
            <a:avLst/>
          </a:prstGeom>
        </p:spPr>
        <p:txBody>
          <a:bodyPr wrap="square">
            <a:spAutoFit/>
          </a:bodyPr>
          <a:lstStyle/>
          <a:p>
            <a:pPr algn="just"/>
            <a:r>
              <a:rPr lang="en-US" sz="2800" dirty="0" err="1" smtClean="0">
                <a:latin typeface="Nikosh"/>
              </a:rPr>
              <a:t>দুর্ঘটনা</a:t>
            </a:r>
            <a:r>
              <a:rPr lang="en-US" sz="2800" dirty="0" smtClean="0">
                <a:latin typeface="Nikosh"/>
              </a:rPr>
              <a:t> </a:t>
            </a:r>
            <a:r>
              <a:rPr lang="en-US" sz="2800" dirty="0" err="1" smtClean="0">
                <a:latin typeface="Nikosh"/>
              </a:rPr>
              <a:t>বলতে</a:t>
            </a:r>
            <a:r>
              <a:rPr lang="en-US" sz="2800" dirty="0" smtClean="0">
                <a:latin typeface="Nikosh"/>
              </a:rPr>
              <a:t> </a:t>
            </a:r>
            <a:r>
              <a:rPr lang="en-US" sz="2800" dirty="0" err="1" smtClean="0">
                <a:latin typeface="Nikosh"/>
              </a:rPr>
              <a:t>কি</a:t>
            </a:r>
            <a:r>
              <a:rPr lang="en-US" sz="2800" dirty="0" smtClean="0">
                <a:latin typeface="Nikosh"/>
              </a:rPr>
              <a:t> </a:t>
            </a:r>
            <a:r>
              <a:rPr lang="en-US" sz="2800" dirty="0" err="1" smtClean="0">
                <a:latin typeface="Nikosh"/>
              </a:rPr>
              <a:t>বুঝ</a:t>
            </a:r>
            <a:r>
              <a:rPr lang="as-IN" sz="2800" dirty="0" smtClean="0">
                <a:latin typeface="Nikosh"/>
              </a:rPr>
              <a:t> </a:t>
            </a:r>
            <a:endParaRPr lang="en-US" sz="2800" dirty="0">
              <a:latin typeface="Nikos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304800" y="228600"/>
            <a:ext cx="8534400" cy="1107996"/>
          </a:xfrm>
          <a:prstGeom prst="rect">
            <a:avLst/>
          </a:prstGeom>
        </p:spPr>
        <p:txBody>
          <a:bodyPr wrap="square">
            <a:spAutoFit/>
          </a:bodyPr>
          <a:lstStyle/>
          <a:p>
            <a:pPr lvl="0" algn="ctr"/>
            <a:r>
              <a:rPr lang="en-US" sz="6600" b="1"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জোড়ায়</a:t>
            </a:r>
            <a:r>
              <a:rPr lang="en-US" sz="66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6600" b="1"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কাজ</a:t>
            </a:r>
            <a:r>
              <a:rPr lang="en-US" sz="66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endParaRPr lang="en-US" sz="6600" b="1" dirty="0">
              <a:solidFill>
                <a:srgbClr val="00B0F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1295400" y="3244334"/>
            <a:ext cx="6172200" cy="523220"/>
          </a:xfrm>
          <a:prstGeom prst="rect">
            <a:avLst/>
          </a:prstGeom>
        </p:spPr>
        <p:txBody>
          <a:bodyPr wrap="square">
            <a:spAutoFit/>
          </a:bodyPr>
          <a:lstStyle/>
          <a:p>
            <a:pPr algn="ctr"/>
            <a:r>
              <a:rPr lang="as-IN" sz="2800" dirty="0" smtClean="0"/>
              <a:t>প্রাথমিক চিকিৎসায় করণীয়</a:t>
            </a:r>
            <a:r>
              <a:rPr lang="en-US" sz="2800" dirty="0" smtClean="0"/>
              <a:t> </a:t>
            </a:r>
            <a:r>
              <a:rPr lang="en-US" sz="2800" dirty="0" err="1" smtClean="0"/>
              <a:t>গুলো</a:t>
            </a:r>
            <a:r>
              <a:rPr lang="en-US" sz="2800" dirty="0" smtClean="0"/>
              <a:t> </a:t>
            </a:r>
            <a:r>
              <a:rPr lang="en-US" sz="2800" dirty="0" err="1" smtClean="0"/>
              <a:t>কি</a:t>
            </a:r>
            <a:r>
              <a:rPr lang="en-US" sz="2800" dirty="0" smtClean="0"/>
              <a:t> </a:t>
            </a:r>
            <a:r>
              <a:rPr lang="en-US" sz="2800" dirty="0" err="1" smtClean="0"/>
              <a:t>কি</a:t>
            </a:r>
            <a:r>
              <a:rPr lang="en-US" sz="2800" dirty="0" smtClean="0"/>
              <a:t> </a:t>
            </a:r>
            <a:endParaRPr lang="en-US" sz="2800" b="1" dirty="0">
              <a:ln w="18000">
                <a:solidFill>
                  <a:schemeClr val="accent2">
                    <a:satMod val="140000"/>
                  </a:schemeClr>
                </a:solidFill>
                <a:prstDash val="solid"/>
                <a:miter lim="800000"/>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4" name="Rectangle 3"/>
          <p:cNvSpPr/>
          <p:nvPr/>
        </p:nvSpPr>
        <p:spPr>
          <a:xfrm>
            <a:off x="2286000" y="3105835"/>
            <a:ext cx="4572000" cy="369332"/>
          </a:xfrm>
          <a:prstGeom prst="rect">
            <a:avLst/>
          </a:prstGeom>
        </p:spPr>
        <p:txBody>
          <a:bodyPr>
            <a:spAutoFit/>
          </a:bodyPr>
          <a:lstStyle/>
          <a:p>
            <a:pPr marL="571500" indent="-571500" algn="ctr"/>
            <a:r>
              <a:rPr lang="en-US" dirty="0" smtClean="0"/>
              <a:t> </a:t>
            </a:r>
            <a:endParaRPr lang="en-US" dirty="0"/>
          </a:p>
        </p:txBody>
      </p:sp>
      <p:sp>
        <p:nvSpPr>
          <p:cNvPr id="6" name="Oval 5"/>
          <p:cNvSpPr/>
          <p:nvPr/>
        </p:nvSpPr>
        <p:spPr>
          <a:xfrm>
            <a:off x="2590800" y="609600"/>
            <a:ext cx="4419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r>
              <a:rPr lang="en-US" sz="4400" b="1" dirty="0" err="1" smtClean="0">
                <a:solidFill>
                  <a:srgbClr val="00B0F0"/>
                </a:solidFill>
              </a:rPr>
              <a:t>দলীয়</a:t>
            </a:r>
            <a:r>
              <a:rPr lang="en-US" sz="4400" b="1" dirty="0" smtClean="0">
                <a:solidFill>
                  <a:srgbClr val="00B0F0"/>
                </a:solidFill>
              </a:rPr>
              <a:t> </a:t>
            </a:r>
            <a:r>
              <a:rPr lang="en-US" sz="4400" b="1" dirty="0" err="1" smtClean="0">
                <a:solidFill>
                  <a:srgbClr val="00B0F0"/>
                </a:solidFill>
              </a:rPr>
              <a:t>কাজ</a:t>
            </a:r>
            <a:r>
              <a:rPr lang="en-US" sz="4400" b="1" dirty="0" smtClean="0">
                <a:solidFill>
                  <a:srgbClr val="00B0F0"/>
                </a:solidFill>
              </a:rPr>
              <a:t>  </a:t>
            </a:r>
            <a:endParaRPr lang="en-US" sz="4400" b="1" dirty="0">
              <a:solidFill>
                <a:srgbClr val="00B0F0"/>
              </a:solidFill>
            </a:endParaRPr>
          </a:p>
        </p:txBody>
      </p:sp>
      <p:sp>
        <p:nvSpPr>
          <p:cNvPr id="7" name="Rectangle 6"/>
          <p:cNvSpPr/>
          <p:nvPr/>
        </p:nvSpPr>
        <p:spPr>
          <a:xfrm>
            <a:off x="457200" y="3105835"/>
            <a:ext cx="8153400" cy="523220"/>
          </a:xfrm>
          <a:prstGeom prst="rect">
            <a:avLst/>
          </a:prstGeom>
        </p:spPr>
        <p:txBody>
          <a:bodyPr wrap="square">
            <a:spAutoFit/>
          </a:bodyPr>
          <a:lstStyle/>
          <a:p>
            <a:pPr marL="571500" indent="-571500" algn="ctr"/>
            <a:r>
              <a:rPr lang="en-US" sz="2800" dirty="0" err="1" smtClean="0">
                <a:latin typeface="NikoshBAN" pitchFamily="2" charset="0"/>
                <a:cs typeface="NikoshBAN" pitchFamily="2" charset="0"/>
              </a:rPr>
              <a:t>দুর্ঘটনা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এড়ানোর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কৌশলগুলো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81000" y="3581400"/>
            <a:ext cx="8458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bn-BD" sz="3200" dirty="0" smtClean="0">
                <a:latin typeface="NikoshBAN" pitchFamily="2" charset="0"/>
                <a:cs typeface="NikoshBAN" pitchFamily="2" charset="0"/>
              </a:rPr>
              <a:t>আমরা কীভাবে দুর্ঘটনার পরিমাণ হ্রাস করতে পারি </a:t>
            </a:r>
            <a:endParaRPr kumimoji="0" lang="en-US" sz="4800" b="0" i="0" u="none" strike="noStrike" cap="none" normalizeH="0" baseline="0" dirty="0" smtClean="0">
              <a:ln>
                <a:noFill/>
              </a:ln>
              <a:solidFill>
                <a:srgbClr val="002060"/>
              </a:solidFill>
              <a:effectLst/>
              <a:latin typeface="NikoshBAN" pitchFamily="2" charset="0"/>
              <a:cs typeface="NikoshBAN" pitchFamily="2" charset="0"/>
            </a:endParaRPr>
          </a:p>
        </p:txBody>
      </p:sp>
      <p:sp>
        <p:nvSpPr>
          <p:cNvPr id="19" name="Footer Placeholder 18"/>
          <p:cNvSpPr>
            <a:spLocks noGrp="1"/>
          </p:cNvSpPr>
          <p:nvPr>
            <p:ph type="ftr" sz="quarter" idx="11"/>
          </p:nvPr>
        </p:nvSpPr>
        <p:spPr/>
        <p:txBody>
          <a:bodyPr/>
          <a:lstStyle/>
          <a:p>
            <a:r>
              <a:rPr lang="en-US" smtClean="0"/>
              <a:t>Md. Shahadat Hossain</a:t>
            </a:r>
            <a:endParaRPr lang="en-US"/>
          </a:p>
        </p:txBody>
      </p:sp>
      <p:sp>
        <p:nvSpPr>
          <p:cNvPr id="18" name="Explosion 2 17"/>
          <p:cNvSpPr/>
          <p:nvPr/>
        </p:nvSpPr>
        <p:spPr>
          <a:xfrm>
            <a:off x="2438400" y="304800"/>
            <a:ext cx="4648200" cy="2971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err="1" smtClean="0">
                <a:solidFill>
                  <a:srgbClr val="FFFF00"/>
                </a:solidFill>
              </a:rPr>
              <a:t>বাড়ির</a:t>
            </a:r>
            <a:r>
              <a:rPr lang="en-US" sz="4800" b="1" dirty="0" smtClean="0">
                <a:solidFill>
                  <a:srgbClr val="FFFF00"/>
                </a:solidFill>
              </a:rPr>
              <a:t> </a:t>
            </a:r>
            <a:r>
              <a:rPr lang="en-US" sz="4800" b="1" dirty="0" err="1" smtClean="0">
                <a:solidFill>
                  <a:srgbClr val="FFFF00"/>
                </a:solidFill>
              </a:rPr>
              <a:t>কাজ</a:t>
            </a:r>
            <a:endParaRPr lang="en-US" sz="2000" b="1" dirty="0">
              <a:ln w="18000">
                <a:solidFill>
                  <a:schemeClr val="tx1"/>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0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0" end="0"/>
                                            </p:txEl>
                                          </p:spTgt>
                                        </p:tgtEl>
                                        <p:attrNameLst>
                                          <p:attrName>style.visibility</p:attrName>
                                        </p:attrNameLst>
                                      </p:cBhvr>
                                      <p:to>
                                        <p:strVal val="visible"/>
                                      </p:to>
                                    </p:set>
                                    <p:animEffect transition="in" filter="fade">
                                      <p:cBhvr>
                                        <p:cTn id="17" dur="2000"/>
                                        <p:tgtEl>
                                          <p:spTgt spid="10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bldP spid="1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81600"/>
            <a:ext cx="8458200" cy="707886"/>
          </a:xfrm>
          <a:prstGeom prst="rect">
            <a:avLst/>
          </a:prstGeom>
          <a:noFill/>
        </p:spPr>
        <p:txBody>
          <a:bodyPr wrap="square" rtlCol="0">
            <a:spAutoFit/>
          </a:bodyPr>
          <a:lstStyle/>
          <a:p>
            <a:pPr algn="ctr"/>
            <a:r>
              <a:rPr lang="en-US" sz="4000" dirty="0" err="1" smtClean="0">
                <a:solidFill>
                  <a:srgbClr val="7030A0"/>
                </a:solidFill>
                <a:latin typeface="NikoshBAN" pitchFamily="2" charset="0"/>
                <a:cs typeface="NikoshBAN" pitchFamily="2" charset="0"/>
              </a:rPr>
              <a:t>একটি</a:t>
            </a:r>
            <a:r>
              <a:rPr lang="en-US" sz="4000" dirty="0" smtClean="0">
                <a:solidFill>
                  <a:srgbClr val="7030A0"/>
                </a:solidFill>
                <a:latin typeface="NikoshBAN" pitchFamily="2" charset="0"/>
                <a:cs typeface="NikoshBAN" pitchFamily="2" charset="0"/>
              </a:rPr>
              <a:t> </a:t>
            </a:r>
            <a:r>
              <a:rPr lang="en-US" sz="4000" dirty="0" err="1" smtClean="0">
                <a:solidFill>
                  <a:srgbClr val="7030A0"/>
                </a:solidFill>
                <a:latin typeface="NikoshBAN" pitchFamily="2" charset="0"/>
                <a:cs typeface="NikoshBAN" pitchFamily="2" charset="0"/>
              </a:rPr>
              <a:t>দুর্ঘটনা</a:t>
            </a:r>
            <a:r>
              <a:rPr lang="en-US" sz="4000" dirty="0" smtClean="0">
                <a:solidFill>
                  <a:srgbClr val="7030A0"/>
                </a:solidFill>
                <a:latin typeface="NikoshBAN" pitchFamily="2" charset="0"/>
                <a:cs typeface="NikoshBAN" pitchFamily="2" charset="0"/>
              </a:rPr>
              <a:t> </a:t>
            </a:r>
            <a:r>
              <a:rPr lang="en-US" sz="4000" dirty="0" err="1" smtClean="0">
                <a:solidFill>
                  <a:srgbClr val="7030A0"/>
                </a:solidFill>
                <a:latin typeface="NikoshBAN" pitchFamily="2" charset="0"/>
                <a:cs typeface="NikoshBAN" pitchFamily="2" charset="0"/>
              </a:rPr>
              <a:t>সারা</a:t>
            </a:r>
            <a:r>
              <a:rPr lang="en-US" sz="4000" dirty="0" smtClean="0">
                <a:solidFill>
                  <a:srgbClr val="7030A0"/>
                </a:solidFill>
                <a:latin typeface="NikoshBAN" pitchFamily="2" charset="0"/>
                <a:cs typeface="NikoshBAN" pitchFamily="2" charset="0"/>
              </a:rPr>
              <a:t> </a:t>
            </a:r>
            <a:r>
              <a:rPr lang="en-US" sz="4000" dirty="0" err="1" smtClean="0">
                <a:solidFill>
                  <a:srgbClr val="7030A0"/>
                </a:solidFill>
                <a:latin typeface="NikoshBAN" pitchFamily="2" charset="0"/>
                <a:cs typeface="NikoshBAN" pitchFamily="2" charset="0"/>
              </a:rPr>
              <a:t>জীবনের</a:t>
            </a:r>
            <a:r>
              <a:rPr lang="en-US" sz="4000" dirty="0" smtClean="0">
                <a:solidFill>
                  <a:srgbClr val="7030A0"/>
                </a:solidFill>
                <a:latin typeface="NikoshBAN" pitchFamily="2" charset="0"/>
                <a:cs typeface="NikoshBAN" pitchFamily="2" charset="0"/>
              </a:rPr>
              <a:t> </a:t>
            </a:r>
            <a:r>
              <a:rPr lang="en-US" sz="4000" smtClean="0">
                <a:solidFill>
                  <a:srgbClr val="7030A0"/>
                </a:solidFill>
                <a:latin typeface="NikoshBAN" pitchFamily="2" charset="0"/>
                <a:cs typeface="NikoshBAN" pitchFamily="2" charset="0"/>
              </a:rPr>
              <a:t>কান্না।</a:t>
            </a:r>
            <a:endParaRPr lang="en-US" sz="4000" dirty="0">
              <a:solidFill>
                <a:srgbClr val="7030A0"/>
              </a:solidFill>
              <a:latin typeface="NikoshBAN" pitchFamily="2" charset="0"/>
              <a:cs typeface="NikoshBAN" pitchFamily="2" charset="0"/>
            </a:endParaRPr>
          </a:p>
        </p:txBody>
      </p:sp>
      <p:pic>
        <p:nvPicPr>
          <p:cNvPr id="28674" name="Picture 2" descr="http://www.plateaelectronica.es/adm/wp-content/uploads/2012/07/elearning.png"/>
          <p:cNvPicPr>
            <a:picLocks noChangeAspect="1" noChangeArrowheads="1"/>
          </p:cNvPicPr>
          <p:nvPr/>
        </p:nvPicPr>
        <p:blipFill>
          <a:blip r:embed="rId2"/>
          <a:stretch>
            <a:fillRect/>
          </a:stretch>
        </p:blipFill>
        <p:spPr bwMode="auto">
          <a:xfrm>
            <a:off x="826800" y="1066801"/>
            <a:ext cx="6945600" cy="3839844"/>
          </a:xfrm>
          <a:prstGeom prst="rect">
            <a:avLst/>
          </a:prstGeom>
          <a:noFill/>
        </p:spPr>
      </p:pic>
      <p:sp>
        <p:nvSpPr>
          <p:cNvPr id="5" name="Footer Placeholder 4"/>
          <p:cNvSpPr>
            <a:spLocks noGrp="1"/>
          </p:cNvSpPr>
          <p:nvPr>
            <p:ph type="ftr" sz="quarter" idx="11"/>
          </p:nvPr>
        </p:nvSpPr>
        <p:spPr/>
        <p:txBody>
          <a:bodyPr/>
          <a:lstStyle/>
          <a:p>
            <a:r>
              <a:rPr lang="en-US" dirty="0" smtClean="0"/>
              <a:t>Md. </a:t>
            </a:r>
            <a:r>
              <a:rPr lang="en-US" dirty="0" err="1" smtClean="0"/>
              <a:t>Shahadat</a:t>
            </a:r>
            <a:r>
              <a:rPr lang="en-US" dirty="0" smtClean="0"/>
              <a:t> </a:t>
            </a:r>
            <a:r>
              <a:rPr lang="en-US" dirty="0" err="1" smtClean="0"/>
              <a:t>Hossain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edg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err="1" smtClean="0"/>
              <a:t>ধন্যবাদ</a:t>
            </a:r>
            <a:endParaRPr lang="en-US" sz="8800" dirty="0"/>
          </a:p>
        </p:txBody>
      </p:sp>
      <p:pic>
        <p:nvPicPr>
          <p:cNvPr id="5" name="Content Placeholder 4"/>
          <p:cNvPicPr>
            <a:picLocks noGrp="1" noChangeAspect="1"/>
          </p:cNvPicPr>
          <p:nvPr>
            <p:ph idx="1"/>
          </p:nvPr>
        </p:nvPicPr>
        <p:blipFill>
          <a:blip r:embed="rId2"/>
          <a:stretch>
            <a:fillRect/>
          </a:stretch>
        </p:blipFill>
        <p:spPr>
          <a:xfrm>
            <a:off x="996814" y="1446973"/>
            <a:ext cx="7308986" cy="4851338"/>
          </a:xfrm>
          <a:prstGeom prst="rect">
            <a:avLst/>
          </a:prstGeom>
        </p:spPr>
      </p:pic>
      <p:sp>
        <p:nvSpPr>
          <p:cNvPr id="6" name="Footer Placeholder 5"/>
          <p:cNvSpPr>
            <a:spLocks noGrp="1"/>
          </p:cNvSpPr>
          <p:nvPr>
            <p:ph type="ftr" sz="quarter" idx="11"/>
          </p:nvPr>
        </p:nvSpPr>
        <p:spPr/>
        <p:txBody>
          <a:bodyPr/>
          <a:lstStyle/>
          <a:p>
            <a:r>
              <a:rPr lang="en-US" smtClean="0"/>
              <a:t>Md. Shahadat Hossain</a:t>
            </a:r>
            <a:endParaRPr lang="en-US"/>
          </a:p>
        </p:txBody>
      </p:sp>
    </p:spTree>
    <p:extLst>
      <p:ext uri="{BB962C8B-B14F-4D97-AF65-F5344CB8AC3E}">
        <p14:creationId xmlns="" xmlns:p14="http://schemas.microsoft.com/office/powerpoint/2010/main" val="2098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953000" y="914400"/>
            <a:ext cx="3733800" cy="5181600"/>
          </a:xfrm>
        </p:spPr>
        <p:txBody>
          <a:bodyPr/>
          <a:lstStyle/>
          <a:p>
            <a:pPr>
              <a:lnSpc>
                <a:spcPct val="90000"/>
              </a:lnSpc>
            </a:pP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শ্রেণী</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পরিচিতি</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endParaRPr>
          </a:p>
          <a:p>
            <a:pPr>
              <a:lnSpc>
                <a:spcPct val="90000"/>
              </a:lnSpc>
            </a:pPr>
            <a:endPar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BAN"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rgbClr val="FF0000"/>
                </a:solidFill>
                <a:latin typeface="Nikosh" pitchFamily="2" charset="0"/>
                <a:cs typeface="Nikosh" pitchFamily="2" charset="0"/>
              </a:rPr>
              <a:t>শ্রেণী</a:t>
            </a:r>
            <a:r>
              <a:rPr lang="en-US" sz="2000" dirty="0" smtClean="0">
                <a:solidFill>
                  <a:srgbClr val="FF0000"/>
                </a:solidFill>
                <a:latin typeface="Nikosh" pitchFamily="2" charset="0"/>
                <a:cs typeface="Nikosh" pitchFamily="2" charset="0"/>
              </a:rPr>
              <a:t> – </a:t>
            </a:r>
            <a:r>
              <a:rPr lang="en-US" sz="2000" dirty="0" err="1" smtClean="0">
                <a:solidFill>
                  <a:srgbClr val="FF0000"/>
                </a:solidFill>
                <a:latin typeface="Nikosh" pitchFamily="2" charset="0"/>
                <a:cs typeface="Nikosh" pitchFamily="2" charset="0"/>
              </a:rPr>
              <a:t>অষ্টম</a:t>
            </a:r>
            <a:r>
              <a:rPr lang="en-US" sz="2000" dirty="0" smtClean="0">
                <a:solidFill>
                  <a:srgbClr val="FF0000"/>
                </a:solidFill>
                <a:latin typeface="Nikosh" pitchFamily="2" charset="0"/>
                <a:cs typeface="Nikosh" pitchFamily="2" charset="0"/>
              </a:rPr>
              <a:t> </a:t>
            </a:r>
          </a:p>
          <a:p>
            <a:pPr>
              <a:lnSpc>
                <a:spcPct val="90000"/>
              </a:lnSpc>
            </a:pPr>
            <a:r>
              <a:rPr lang="en-US" sz="2000" dirty="0" err="1" smtClean="0">
                <a:solidFill>
                  <a:srgbClr val="FF0000"/>
                </a:solidFill>
                <a:latin typeface="Nikosh" pitchFamily="2" charset="0"/>
                <a:cs typeface="Nikosh" pitchFamily="2" charset="0"/>
              </a:rPr>
              <a:t>বিষয়</a:t>
            </a:r>
            <a:r>
              <a:rPr lang="en-US" sz="2000" dirty="0" smtClean="0">
                <a:solidFill>
                  <a:srgbClr val="FF0000"/>
                </a:solidFill>
                <a:latin typeface="Nikosh" pitchFamily="2" charset="0"/>
                <a:cs typeface="Nikosh" pitchFamily="2" charset="0"/>
              </a:rPr>
              <a:t> – </a:t>
            </a:r>
            <a:r>
              <a:rPr lang="en-US" sz="2000" dirty="0" err="1" smtClean="0">
                <a:solidFill>
                  <a:srgbClr val="FF0000"/>
                </a:solidFill>
                <a:latin typeface="Nikosh" pitchFamily="2" charset="0"/>
                <a:cs typeface="Nikosh" pitchFamily="2" charset="0"/>
              </a:rPr>
              <a:t>শারীরিক</a:t>
            </a:r>
            <a:r>
              <a:rPr lang="en-US" sz="2000" dirty="0" smtClean="0">
                <a:solidFill>
                  <a:srgbClr val="FF0000"/>
                </a:solidFill>
                <a:latin typeface="Nikosh" pitchFamily="2" charset="0"/>
                <a:cs typeface="Nikosh" pitchFamily="2" charset="0"/>
              </a:rPr>
              <a:t> </a:t>
            </a:r>
            <a:r>
              <a:rPr lang="en-US" sz="2000" dirty="0" err="1" smtClean="0">
                <a:solidFill>
                  <a:srgbClr val="FF0000"/>
                </a:solidFill>
                <a:latin typeface="Nikosh" pitchFamily="2" charset="0"/>
                <a:cs typeface="Nikosh" pitchFamily="2" charset="0"/>
              </a:rPr>
              <a:t>শিক্ষা</a:t>
            </a:r>
            <a:r>
              <a:rPr lang="en-US" sz="2000" dirty="0" smtClean="0">
                <a:solidFill>
                  <a:srgbClr val="FF0000"/>
                </a:solidFill>
                <a:latin typeface="Nikosh" pitchFamily="2" charset="0"/>
                <a:cs typeface="Nikosh" pitchFamily="2" charset="0"/>
              </a:rPr>
              <a:t> </a:t>
            </a:r>
          </a:p>
          <a:p>
            <a:pPr>
              <a:lnSpc>
                <a:spcPct val="90000"/>
              </a:lnSpc>
            </a:pPr>
            <a:r>
              <a:rPr lang="en-US" sz="2000" dirty="0" err="1" smtClean="0">
                <a:solidFill>
                  <a:srgbClr val="FF0000"/>
                </a:solidFill>
                <a:latin typeface="Nikosh" pitchFamily="2" charset="0"/>
                <a:cs typeface="Nikosh" pitchFamily="2" charset="0"/>
              </a:rPr>
              <a:t>সময়</a:t>
            </a:r>
            <a:r>
              <a:rPr lang="en-US" sz="2000" dirty="0" smtClean="0">
                <a:solidFill>
                  <a:srgbClr val="FF0000"/>
                </a:solidFill>
                <a:latin typeface="Nikosh" pitchFamily="2" charset="0"/>
                <a:cs typeface="Nikosh" pitchFamily="2" charset="0"/>
              </a:rPr>
              <a:t> – ৫০ </a:t>
            </a:r>
            <a:r>
              <a:rPr lang="en-US" sz="2000" dirty="0" err="1" smtClean="0">
                <a:solidFill>
                  <a:srgbClr val="FF0000"/>
                </a:solidFill>
                <a:latin typeface="Nikosh" pitchFamily="2" charset="0"/>
                <a:cs typeface="Nikosh" pitchFamily="2" charset="0"/>
              </a:rPr>
              <a:t>মিনিট</a:t>
            </a:r>
            <a:r>
              <a:rPr lang="en-US" sz="2000" dirty="0" smtClean="0">
                <a:solidFill>
                  <a:srgbClr val="FF0000"/>
                </a:solidFill>
                <a:latin typeface="Nikosh" pitchFamily="2" charset="0"/>
                <a:cs typeface="Nikosh" pitchFamily="2" charset="0"/>
              </a:rPr>
              <a:t> </a:t>
            </a:r>
          </a:p>
          <a:p>
            <a:pPr lvl="0">
              <a:lnSpc>
                <a:spcPct val="90000"/>
              </a:lnSpc>
            </a:pPr>
            <a:r>
              <a:rPr lang="en-US" sz="2000" dirty="0" err="1" smtClean="0">
                <a:solidFill>
                  <a:srgbClr val="FF0000"/>
                </a:solidFill>
                <a:latin typeface="Nikosh" pitchFamily="2" charset="0"/>
                <a:cs typeface="Nikosh" pitchFamily="2" charset="0"/>
              </a:rPr>
              <a:t>পাঠদানের</a:t>
            </a:r>
            <a:r>
              <a:rPr lang="en-US" sz="2000" dirty="0" smtClean="0">
                <a:solidFill>
                  <a:srgbClr val="FF0000"/>
                </a:solidFill>
                <a:latin typeface="Nikosh" pitchFamily="2" charset="0"/>
                <a:cs typeface="Nikosh" pitchFamily="2" charset="0"/>
              </a:rPr>
              <a:t> </a:t>
            </a:r>
            <a:r>
              <a:rPr lang="en-US" sz="2000" dirty="0" err="1" smtClean="0">
                <a:solidFill>
                  <a:srgbClr val="FF0000"/>
                </a:solidFill>
                <a:latin typeface="Nikosh" pitchFamily="2" charset="0"/>
                <a:cs typeface="Nikosh" pitchFamily="2" charset="0"/>
              </a:rPr>
              <a:t>বিষয়</a:t>
            </a:r>
            <a:r>
              <a:rPr lang="en-US" sz="2000" dirty="0" smtClean="0">
                <a:solidFill>
                  <a:srgbClr val="FF0000"/>
                </a:solidFill>
                <a:latin typeface="Nikosh" pitchFamily="2" charset="0"/>
                <a:cs typeface="Nikosh" pitchFamily="2" charset="0"/>
              </a:rPr>
              <a:t> – </a:t>
            </a:r>
            <a:r>
              <a:rPr lang="bn-BD" sz="2000" dirty="0" smtClean="0">
                <a:solidFill>
                  <a:srgbClr val="FF0000"/>
                </a:solidFill>
                <a:latin typeface="NikoshBAN" pitchFamily="2" charset="0"/>
                <a:cs typeface="NikoshBAN" pitchFamily="2" charset="0"/>
              </a:rPr>
              <a:t>দৈনন্দিন দুর্ঘটনা ও প্রাথমিক চিকিৎসা</a:t>
            </a:r>
            <a:endParaRPr lang="en-US" sz="2000" dirty="0" smtClean="0">
              <a:solidFill>
                <a:srgbClr val="FF0000"/>
              </a:solidFill>
              <a:latin typeface="NikoshBAN" pitchFamily="2" charset="0"/>
              <a:cs typeface="NikoshBAN"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b="1" u="sng" dirty="0" smtClean="0">
              <a:ln/>
              <a:solidFill>
                <a:schemeClr val="accent2"/>
              </a:solidFill>
              <a:latin typeface="Nikosh" pitchFamily="2" charset="0"/>
              <a:cs typeface="NikoshBAN" pitchFamily="2" charset="0"/>
            </a:endParaRPr>
          </a:p>
        </p:txBody>
      </p:sp>
      <p:sp>
        <p:nvSpPr>
          <p:cNvPr id="10" name="Rectangle 3"/>
          <p:cNvSpPr txBox="1">
            <a:spLocks noChangeArrowheads="1"/>
          </p:cNvSpPr>
          <p:nvPr/>
        </p:nvSpPr>
        <p:spPr bwMode="auto">
          <a:xfrm>
            <a:off x="838200" y="914400"/>
            <a:ext cx="3733800"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nSpc>
                <a:spcPct val="90000"/>
              </a:lnSpc>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শিক্ষক</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পরিচিতি</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400" dirty="0">
              <a:solidFill>
                <a:schemeClr val="accent2"/>
              </a:solidFill>
              <a:latin typeface="Nikosh" pitchFamily="2" charset="0"/>
              <a:cs typeface="Nikosh" pitchFamily="2" charset="0"/>
            </a:endParaRPr>
          </a:p>
          <a:p>
            <a:pPr>
              <a:lnSpc>
                <a:spcPct val="90000"/>
              </a:lnSpc>
            </a:pPr>
            <a:endParaRPr lang="en-US" sz="24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r>
              <a:rPr lang="en-US" sz="2800" dirty="0" err="1" smtClean="0">
                <a:solidFill>
                  <a:schemeClr val="accent2"/>
                </a:solidFill>
                <a:latin typeface="Nikosh" pitchFamily="2" charset="0"/>
                <a:cs typeface="Nikosh" pitchFamily="2" charset="0"/>
              </a:rPr>
              <a:t>মোঃ</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শাহাদাত</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হোসাইন</a:t>
            </a:r>
            <a:endParaRPr lang="en-US" sz="28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সহকারি</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শিক্ষক</a:t>
            </a: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রাজারগাঁও</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ফাজিল</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মাদ্রাসা</a:t>
            </a: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মোবাইল</a:t>
            </a:r>
            <a:r>
              <a:rPr lang="en-US" sz="2000" dirty="0" smtClean="0">
                <a:solidFill>
                  <a:schemeClr val="accent2"/>
                </a:solidFill>
                <a:latin typeface="Nikosh" pitchFamily="2" charset="0"/>
                <a:cs typeface="Nikosh" pitchFamily="2" charset="0"/>
              </a:rPr>
              <a:t> - ০১৭৫৩৮১৩২১৭ </a:t>
            </a:r>
            <a:endParaRPr lang="en-US" dirty="0" smtClean="0">
              <a:solidFill>
                <a:schemeClr val="accent2"/>
              </a:solidFill>
              <a:latin typeface="Nikosh" pitchFamily="2" charset="0"/>
              <a:cs typeface="Nikosh" pitchFamily="2" charset="0"/>
            </a:endParaRPr>
          </a:p>
        </p:txBody>
      </p:sp>
      <p:sp>
        <p:nvSpPr>
          <p:cNvPr id="11" name="Donut 10"/>
          <p:cNvSpPr/>
          <p:nvPr/>
        </p:nvSpPr>
        <p:spPr>
          <a:xfrm>
            <a:off x="4572000" y="762000"/>
            <a:ext cx="228600" cy="5105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Picture2.jpg"/>
          <p:cNvPicPr>
            <a:picLocks noChangeAspect="1"/>
          </p:cNvPicPr>
          <p:nvPr/>
        </p:nvPicPr>
        <p:blipFill>
          <a:blip r:embed="rId2"/>
          <a:stretch>
            <a:fillRect/>
          </a:stretch>
        </p:blipFill>
        <p:spPr>
          <a:xfrm>
            <a:off x="1676400" y="2057400"/>
            <a:ext cx="1752600" cy="1752600"/>
          </a:xfrm>
          <a:prstGeom prst="rect">
            <a:avLst/>
          </a:prstGeom>
        </p:spPr>
      </p:pic>
      <p:sp>
        <p:nvSpPr>
          <p:cNvPr id="8" name="Footer Placeholder 7"/>
          <p:cNvSpPr>
            <a:spLocks noGrp="1"/>
          </p:cNvSpPr>
          <p:nvPr>
            <p:ph type="ftr" sz="quarter" idx="11"/>
          </p:nvPr>
        </p:nvSpPr>
        <p:spPr/>
        <p:txBody>
          <a:bodyPr/>
          <a:lstStyle/>
          <a:p>
            <a:r>
              <a:rPr lang="en-US" smtClean="0"/>
              <a:t>Md. Shahadat Hossain</a:t>
            </a:r>
            <a:endParaRPr lang="en-US"/>
          </a:p>
        </p:txBody>
      </p:sp>
    </p:spTree>
    <p:extLst>
      <p:ext uri="{BB962C8B-B14F-4D97-AF65-F5344CB8AC3E}">
        <p14:creationId xmlns="" xmlns:p14="http://schemas.microsoft.com/office/powerpoint/2010/main" val="257063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2000"/>
                                        <p:tgtEl>
                                          <p:spTgt spid="10">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fade">
                                      <p:cBhvr>
                                        <p:cTn id="17" dur="2000"/>
                                        <p:tgtEl>
                                          <p:spTgt spid="10">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fade">
                                      <p:cBhvr>
                                        <p:cTn id="22" dur="2000"/>
                                        <p:tgtEl>
                                          <p:spTgt spid="10">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fade">
                                      <p:cBhvr>
                                        <p:cTn id="27" dur="2000"/>
                                        <p:tgtEl>
                                          <p:spTgt spid="10">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err="1" smtClean="0">
                <a:solidFill>
                  <a:srgbClr val="00B050"/>
                </a:solidFill>
                <a:latin typeface="Nikosh"/>
              </a:rPr>
              <a:t>শিখন</a:t>
            </a:r>
            <a:r>
              <a:rPr lang="en-US" sz="7200" dirty="0" smtClean="0">
                <a:solidFill>
                  <a:srgbClr val="00B050"/>
                </a:solidFill>
                <a:latin typeface="Nikosh"/>
              </a:rPr>
              <a:t> </a:t>
            </a:r>
            <a:r>
              <a:rPr lang="en-US" sz="7200" dirty="0" err="1" smtClean="0">
                <a:solidFill>
                  <a:srgbClr val="00B050"/>
                </a:solidFill>
                <a:latin typeface="Nikosh"/>
              </a:rPr>
              <a:t>ফল</a:t>
            </a:r>
            <a:endParaRPr lang="en-US" dirty="0">
              <a:solidFill>
                <a:srgbClr val="00B050"/>
              </a:solidFill>
              <a:latin typeface="Nikosh"/>
            </a:endParaRPr>
          </a:p>
        </p:txBody>
      </p:sp>
      <p:sp>
        <p:nvSpPr>
          <p:cNvPr id="9" name="Footer Placeholder 8"/>
          <p:cNvSpPr>
            <a:spLocks noGrp="1"/>
          </p:cNvSpPr>
          <p:nvPr>
            <p:ph type="ftr" sz="quarter" idx="11"/>
          </p:nvPr>
        </p:nvSpPr>
        <p:spPr/>
        <p:txBody>
          <a:bodyPr/>
          <a:lstStyle/>
          <a:p>
            <a:r>
              <a:rPr lang="en-US" smtClean="0"/>
              <a:t>Md. Shahadat Hossain</a:t>
            </a:r>
            <a:endParaRPr lang="en-US"/>
          </a:p>
        </p:txBody>
      </p:sp>
      <p:sp>
        <p:nvSpPr>
          <p:cNvPr id="10" name="Rectangle 9"/>
          <p:cNvSpPr/>
          <p:nvPr/>
        </p:nvSpPr>
        <p:spPr>
          <a:xfrm>
            <a:off x="228600" y="1295400"/>
            <a:ext cx="8915400" cy="1569660"/>
          </a:xfrm>
          <a:prstGeom prst="rect">
            <a:avLst/>
          </a:prstGeom>
        </p:spPr>
        <p:txBody>
          <a:bodyPr wrap="square">
            <a:spAutoFit/>
          </a:bodyPr>
          <a:lstStyle/>
          <a:p>
            <a:pPr algn="ctr"/>
            <a:r>
              <a:rPr lang="bn-BD" sz="3200" dirty="0" smtClean="0">
                <a:solidFill>
                  <a:srgbClr val="FF0000"/>
                </a:solidFill>
                <a:latin typeface="NikoshBAN" pitchFamily="2" charset="0"/>
                <a:cs typeface="NikoshBAN" pitchFamily="2" charset="0"/>
              </a:rPr>
              <a:t>দুর্ঘটনার সংজ্ঞা দিতে পারবে </a:t>
            </a:r>
            <a:r>
              <a:rPr lang="bn-BD" sz="4800" dirty="0" smtClean="0">
                <a:solidFill>
                  <a:schemeClr val="bg1"/>
                </a:solidFill>
                <a:latin typeface="NikoshBAN" pitchFamily="2" charset="0"/>
                <a:cs typeface="NikoshBAN" pitchFamily="2" charset="0"/>
              </a:rPr>
              <a:t>জ্ঞা দিতে পারবে</a:t>
            </a:r>
            <a:endParaRPr lang="en-US" sz="4800" b="1" dirty="0">
              <a:ln w="18000">
                <a:solidFill>
                  <a:schemeClr val="accent2">
                    <a:satMod val="140000"/>
                  </a:schemeClr>
                </a:solidFill>
                <a:prstDash val="solid"/>
                <a:miter lim="800000"/>
              </a:ln>
              <a:solidFill>
                <a:srgbClr val="FFFF00"/>
              </a:solidFill>
            </a:endParaRPr>
          </a:p>
        </p:txBody>
      </p:sp>
      <p:sp>
        <p:nvSpPr>
          <p:cNvPr id="11" name="Rectangle 10"/>
          <p:cNvSpPr/>
          <p:nvPr/>
        </p:nvSpPr>
        <p:spPr>
          <a:xfrm>
            <a:off x="381001" y="3244334"/>
            <a:ext cx="8305800" cy="1015663"/>
          </a:xfrm>
          <a:prstGeom prst="rect">
            <a:avLst/>
          </a:prstGeom>
        </p:spPr>
        <p:txBody>
          <a:bodyPr wrap="square">
            <a:spAutoFit/>
          </a:bodyPr>
          <a:lstStyle/>
          <a:p>
            <a:pPr algn="ctr"/>
            <a:endParaRPr lang="en-US" sz="3600" b="1" dirty="0" smtClean="0">
              <a:ln w="18000">
                <a:solidFill>
                  <a:schemeClr val="accent2">
                    <a:satMod val="140000"/>
                  </a:schemeClr>
                </a:solidFill>
                <a:prstDash val="solid"/>
                <a:miter lim="800000"/>
              </a:ln>
              <a:solidFill>
                <a:srgbClr val="7030A0"/>
              </a:solidFill>
            </a:endParaRPr>
          </a:p>
          <a:p>
            <a:pPr algn="ctr"/>
            <a:r>
              <a:rPr lang="en-US" sz="2400" b="1" dirty="0" err="1" smtClean="0">
                <a:ln w="18000">
                  <a:solidFill>
                    <a:schemeClr val="accent2">
                      <a:satMod val="140000"/>
                    </a:schemeClr>
                  </a:solidFill>
                  <a:prstDash val="solid"/>
                  <a:miter lim="800000"/>
                </a:ln>
                <a:solidFill>
                  <a:srgbClr val="7030A0"/>
                </a:solidFill>
              </a:rPr>
              <a:t>বিভিন্ন</a:t>
            </a:r>
            <a:r>
              <a:rPr lang="en-US" sz="2400" b="1" dirty="0" smtClean="0">
                <a:ln w="18000">
                  <a:solidFill>
                    <a:schemeClr val="accent2">
                      <a:satMod val="140000"/>
                    </a:schemeClr>
                  </a:solidFill>
                  <a:prstDash val="solid"/>
                  <a:miter lim="800000"/>
                </a:ln>
                <a:solidFill>
                  <a:srgbClr val="7030A0"/>
                </a:solidFill>
              </a:rPr>
              <a:t> </a:t>
            </a:r>
            <a:r>
              <a:rPr lang="en-US" sz="2400" b="1" dirty="0" err="1" smtClean="0">
                <a:ln w="18000">
                  <a:solidFill>
                    <a:schemeClr val="accent2">
                      <a:satMod val="140000"/>
                    </a:schemeClr>
                  </a:solidFill>
                  <a:prstDash val="solid"/>
                  <a:miter lim="800000"/>
                </a:ln>
                <a:solidFill>
                  <a:srgbClr val="7030A0"/>
                </a:solidFill>
              </a:rPr>
              <a:t>প্রকার</a:t>
            </a:r>
            <a:r>
              <a:rPr lang="en-US" sz="2400" b="1" dirty="0" smtClean="0">
                <a:ln w="18000">
                  <a:solidFill>
                    <a:schemeClr val="accent2">
                      <a:satMod val="140000"/>
                    </a:schemeClr>
                  </a:solidFill>
                  <a:prstDash val="solid"/>
                  <a:miter lim="800000"/>
                </a:ln>
                <a:solidFill>
                  <a:srgbClr val="7030A0"/>
                </a:solidFill>
              </a:rPr>
              <a:t> </a:t>
            </a:r>
            <a:r>
              <a:rPr lang="en-US" sz="2400" b="1" dirty="0" err="1" smtClean="0">
                <a:ln w="18000">
                  <a:solidFill>
                    <a:schemeClr val="accent2">
                      <a:satMod val="140000"/>
                    </a:schemeClr>
                  </a:solidFill>
                  <a:prstDash val="solid"/>
                  <a:miter lim="800000"/>
                </a:ln>
                <a:solidFill>
                  <a:srgbClr val="7030A0"/>
                </a:solidFill>
              </a:rPr>
              <a:t>দুর্ঘটনা</a:t>
            </a:r>
            <a:r>
              <a:rPr lang="en-US" sz="2400" b="1" dirty="0" smtClean="0">
                <a:ln w="18000">
                  <a:solidFill>
                    <a:schemeClr val="accent2">
                      <a:satMod val="140000"/>
                    </a:schemeClr>
                  </a:solidFill>
                  <a:prstDash val="solid"/>
                  <a:miter lim="800000"/>
                </a:ln>
                <a:solidFill>
                  <a:srgbClr val="7030A0"/>
                </a:solidFill>
              </a:rPr>
              <a:t> </a:t>
            </a:r>
            <a:r>
              <a:rPr lang="en-US" sz="2400" b="1" dirty="0" err="1" smtClean="0">
                <a:ln w="18000">
                  <a:solidFill>
                    <a:schemeClr val="accent2">
                      <a:satMod val="140000"/>
                    </a:schemeClr>
                  </a:solidFill>
                  <a:prstDash val="solid"/>
                  <a:miter lim="800000"/>
                </a:ln>
                <a:solidFill>
                  <a:srgbClr val="7030A0"/>
                </a:solidFill>
              </a:rPr>
              <a:t>থেকে</a:t>
            </a:r>
            <a:r>
              <a:rPr lang="en-US" sz="2400" b="1" dirty="0" smtClean="0">
                <a:ln w="18000">
                  <a:solidFill>
                    <a:schemeClr val="accent2">
                      <a:satMod val="140000"/>
                    </a:schemeClr>
                  </a:solidFill>
                  <a:prstDash val="solid"/>
                  <a:miter lim="800000"/>
                </a:ln>
                <a:solidFill>
                  <a:srgbClr val="7030A0"/>
                </a:solidFill>
              </a:rPr>
              <a:t> </a:t>
            </a:r>
            <a:r>
              <a:rPr lang="en-US" sz="2400" b="1" dirty="0" err="1" smtClean="0">
                <a:ln w="18000">
                  <a:solidFill>
                    <a:schemeClr val="accent2">
                      <a:satMod val="140000"/>
                    </a:schemeClr>
                  </a:solidFill>
                  <a:prstDash val="solid"/>
                  <a:miter lim="800000"/>
                </a:ln>
                <a:solidFill>
                  <a:srgbClr val="7030A0"/>
                </a:solidFill>
              </a:rPr>
              <a:t>বাচার</a:t>
            </a:r>
            <a:r>
              <a:rPr lang="en-US" sz="2400" b="1" dirty="0" smtClean="0">
                <a:ln w="18000">
                  <a:solidFill>
                    <a:schemeClr val="accent2">
                      <a:satMod val="140000"/>
                    </a:schemeClr>
                  </a:solidFill>
                  <a:prstDash val="solid"/>
                  <a:miter lim="800000"/>
                </a:ln>
                <a:solidFill>
                  <a:srgbClr val="7030A0"/>
                </a:solidFill>
              </a:rPr>
              <a:t>  </a:t>
            </a:r>
            <a:r>
              <a:rPr lang="en-US" sz="2400" b="1" dirty="0" err="1" smtClean="0">
                <a:ln w="18000">
                  <a:solidFill>
                    <a:schemeClr val="accent2">
                      <a:satMod val="140000"/>
                    </a:schemeClr>
                  </a:solidFill>
                  <a:prstDash val="solid"/>
                  <a:miter lim="800000"/>
                </a:ln>
                <a:solidFill>
                  <a:srgbClr val="7030A0"/>
                </a:solidFill>
              </a:rPr>
              <a:t>কৌশল</a:t>
            </a:r>
            <a:r>
              <a:rPr lang="en-US" sz="2400" b="1" dirty="0" smtClean="0">
                <a:ln w="18000">
                  <a:solidFill>
                    <a:schemeClr val="accent2">
                      <a:satMod val="140000"/>
                    </a:schemeClr>
                  </a:solidFill>
                  <a:prstDash val="solid"/>
                  <a:miter lim="800000"/>
                </a:ln>
                <a:solidFill>
                  <a:srgbClr val="7030A0"/>
                </a:solidFill>
              </a:rPr>
              <a:t>  </a:t>
            </a:r>
            <a:r>
              <a:rPr lang="en-US" sz="2400" b="1" dirty="0" err="1" smtClean="0">
                <a:ln w="18000">
                  <a:solidFill>
                    <a:schemeClr val="accent2">
                      <a:satMod val="140000"/>
                    </a:schemeClr>
                  </a:solidFill>
                  <a:prstDash val="solid"/>
                  <a:miter lim="800000"/>
                </a:ln>
                <a:solidFill>
                  <a:srgbClr val="7030A0"/>
                </a:solidFill>
              </a:rPr>
              <a:t>জানতে</a:t>
            </a:r>
            <a:r>
              <a:rPr lang="en-US" sz="2400" b="1" dirty="0" smtClean="0">
                <a:ln w="18000">
                  <a:solidFill>
                    <a:schemeClr val="accent2">
                      <a:satMod val="140000"/>
                    </a:schemeClr>
                  </a:solidFill>
                  <a:prstDash val="solid"/>
                  <a:miter lim="800000"/>
                </a:ln>
                <a:solidFill>
                  <a:srgbClr val="7030A0"/>
                </a:solidFill>
              </a:rPr>
              <a:t> </a:t>
            </a:r>
            <a:r>
              <a:rPr lang="en-US" sz="2400" b="1" dirty="0" err="1" smtClean="0">
                <a:ln w="18000">
                  <a:solidFill>
                    <a:schemeClr val="accent2">
                      <a:satMod val="140000"/>
                    </a:schemeClr>
                  </a:solidFill>
                  <a:prstDash val="solid"/>
                  <a:miter lim="800000"/>
                </a:ln>
                <a:solidFill>
                  <a:srgbClr val="7030A0"/>
                </a:solidFill>
              </a:rPr>
              <a:t>পারবে</a:t>
            </a:r>
            <a:r>
              <a:rPr lang="en-US" sz="2400" b="1" dirty="0" smtClean="0">
                <a:ln w="18000">
                  <a:solidFill>
                    <a:schemeClr val="accent2">
                      <a:satMod val="140000"/>
                    </a:schemeClr>
                  </a:solidFill>
                  <a:prstDash val="solid"/>
                  <a:miter lim="800000"/>
                </a:ln>
                <a:solidFill>
                  <a:srgbClr val="7030A0"/>
                </a:solidFill>
              </a:rPr>
              <a:t> </a:t>
            </a:r>
            <a:endParaRPr lang="en-US" sz="2400" b="1" dirty="0">
              <a:ln w="18000">
                <a:solidFill>
                  <a:schemeClr val="accent2">
                    <a:satMod val="140000"/>
                  </a:schemeClr>
                </a:solidFill>
                <a:prstDash val="solid"/>
                <a:miter lim="800000"/>
              </a:ln>
              <a:solidFill>
                <a:srgbClr val="7030A0"/>
              </a:solidFill>
            </a:endParaRPr>
          </a:p>
        </p:txBody>
      </p:sp>
      <p:sp>
        <p:nvSpPr>
          <p:cNvPr id="13" name="Rectangle 12"/>
          <p:cNvSpPr/>
          <p:nvPr/>
        </p:nvSpPr>
        <p:spPr>
          <a:xfrm>
            <a:off x="685800" y="2590800"/>
            <a:ext cx="8458200" cy="800219"/>
          </a:xfrm>
          <a:prstGeom prst="rect">
            <a:avLst/>
          </a:prstGeom>
        </p:spPr>
        <p:txBody>
          <a:bodyPr wrap="square">
            <a:spAutoFit/>
          </a:bodyPr>
          <a:lstStyle/>
          <a:p>
            <a:r>
              <a:rPr lang="en-US"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bn-BD" sz="2800" dirty="0" smtClean="0">
                <a:solidFill>
                  <a:srgbClr val="00B050"/>
                </a:solidFill>
                <a:latin typeface="NikoshBAN" pitchFamily="2" charset="0"/>
                <a:cs typeface="NikoshBAN" pitchFamily="2" charset="0"/>
              </a:rPr>
              <a:t>প্রাথমিক চিকিৎসার </a:t>
            </a:r>
            <a:r>
              <a:rPr lang="en-US" sz="2800" dirty="0" err="1" smtClean="0">
                <a:solidFill>
                  <a:srgbClr val="00B050"/>
                </a:solidFill>
                <a:latin typeface="NikoshBAN" pitchFamily="2" charset="0"/>
                <a:cs typeface="NikoshBAN" pitchFamily="2" charset="0"/>
              </a:rPr>
              <a:t>কিভাবে</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করবে</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তা</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জানতে</a:t>
            </a:r>
            <a:r>
              <a:rPr lang="en-US" sz="2800" dirty="0" smtClean="0">
                <a:solidFill>
                  <a:srgbClr val="00B050"/>
                </a:solidFill>
                <a:latin typeface="NikoshBAN" pitchFamily="2" charset="0"/>
                <a:cs typeface="NikoshBAN" pitchFamily="2" charset="0"/>
              </a:rPr>
              <a:t> </a:t>
            </a:r>
            <a:r>
              <a:rPr lang="bn-BD" sz="2800" dirty="0" smtClean="0">
                <a:solidFill>
                  <a:srgbClr val="00B050"/>
                </a:solidFill>
                <a:latin typeface="NikoshBAN" pitchFamily="2" charset="0"/>
                <a:cs typeface="NikoshBAN" pitchFamily="2" charset="0"/>
              </a:rPr>
              <a:t>পারবে।</a:t>
            </a:r>
            <a:endParaRPr lang="bn-BD" sz="5400" dirty="0" smtClean="0">
              <a:solidFill>
                <a:srgbClr val="00B050"/>
              </a:solidFill>
              <a:latin typeface="NikoshBAN" pitchFamily="2" charset="0"/>
              <a:cs typeface="NikoshBAN" pitchFamily="2"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 calcmode="lin" valueType="num">
                                      <p:cBhvr additive="base">
                                        <p:cTn id="2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11" grpId="0" build="p"/>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cident.jpg"/>
          <p:cNvPicPr>
            <a:picLocks noChangeAspect="1"/>
          </p:cNvPicPr>
          <p:nvPr/>
        </p:nvPicPr>
        <p:blipFill>
          <a:blip r:embed="rId2"/>
          <a:stretch>
            <a:fillRect/>
          </a:stretch>
        </p:blipFill>
        <p:spPr>
          <a:xfrm>
            <a:off x="0" y="380333"/>
            <a:ext cx="4419600" cy="2896267"/>
          </a:xfrm>
          <a:prstGeom prst="rect">
            <a:avLst/>
          </a:prstGeom>
        </p:spPr>
      </p:pic>
      <p:pic>
        <p:nvPicPr>
          <p:cNvPr id="5" name="Content Placeholder 3" descr="1d35090a.jpg"/>
          <p:cNvPicPr>
            <a:picLocks noChangeAspect="1"/>
          </p:cNvPicPr>
          <p:nvPr/>
        </p:nvPicPr>
        <p:blipFill>
          <a:blip r:embed="rId3" cstate="print"/>
          <a:stretch>
            <a:fillRect/>
          </a:stretch>
        </p:blipFill>
        <p:spPr>
          <a:xfrm>
            <a:off x="4495800" y="0"/>
            <a:ext cx="4648200" cy="3474449"/>
          </a:xfrm>
          <a:prstGeom prst="rect">
            <a:avLst/>
          </a:prstGeom>
        </p:spPr>
      </p:pic>
      <p:pic>
        <p:nvPicPr>
          <p:cNvPr id="6" name="Content Placeholder 3" descr="dog-bite.jpg"/>
          <p:cNvPicPr>
            <a:picLocks noChangeAspect="1"/>
          </p:cNvPicPr>
          <p:nvPr/>
        </p:nvPicPr>
        <p:blipFill>
          <a:blip r:embed="rId4"/>
          <a:stretch>
            <a:fillRect/>
          </a:stretch>
        </p:blipFill>
        <p:spPr>
          <a:xfrm>
            <a:off x="1" y="3657600"/>
            <a:ext cx="4495800" cy="2773299"/>
          </a:xfrm>
          <a:prstGeom prst="rect">
            <a:avLst/>
          </a:prstGeom>
        </p:spPr>
      </p:pic>
      <p:pic>
        <p:nvPicPr>
          <p:cNvPr id="7" name="Content Placeholder 4" descr="electric.jpg"/>
          <p:cNvPicPr>
            <a:picLocks noChangeAspect="1"/>
          </p:cNvPicPr>
          <p:nvPr/>
        </p:nvPicPr>
        <p:blipFill>
          <a:blip r:embed="rId5"/>
          <a:stretch>
            <a:fillRect/>
          </a:stretch>
        </p:blipFill>
        <p:spPr>
          <a:xfrm>
            <a:off x="4543721" y="3505200"/>
            <a:ext cx="4476159" cy="33527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amond(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1000" y="609600"/>
            <a:ext cx="8382000" cy="1447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7200" b="0" i="0" u="none" strike="noStrike" kern="1200" cap="none" spc="0" normalizeH="0" baseline="0" noProof="0" dirty="0" smtClean="0">
                <a:ln>
                  <a:noFill/>
                </a:ln>
                <a:solidFill>
                  <a:srgbClr val="FF0000"/>
                </a:solidFill>
                <a:effectLst/>
                <a:uLnTx/>
                <a:uFillTx/>
                <a:latin typeface="NikoshBAN" pitchFamily="2" charset="0"/>
                <a:ea typeface="+mn-ea"/>
                <a:cs typeface="NikoshBAN" pitchFamily="2" charset="0"/>
              </a:rPr>
              <a:t> </a:t>
            </a:r>
            <a:r>
              <a:rPr kumimoji="0" lang="bn-BD" sz="4000" b="0" i="0" u="none" strike="noStrike" kern="1200" cap="none" spc="0" normalizeH="0" baseline="0" noProof="0" dirty="0" smtClean="0">
                <a:ln>
                  <a:noFill/>
                </a:ln>
                <a:solidFill>
                  <a:srgbClr val="FF0000"/>
                </a:solidFill>
                <a:effectLst/>
                <a:uLnTx/>
                <a:uFillTx/>
                <a:latin typeface="NikoshBAN" pitchFamily="2" charset="0"/>
                <a:ea typeface="+mn-ea"/>
                <a:cs typeface="NikoshBAN" pitchFamily="2" charset="0"/>
              </a:rPr>
              <a:t>আজকের পাঠ</a:t>
            </a:r>
            <a:r>
              <a:rPr kumimoji="0" lang="en-US" sz="4000" b="0" i="0" u="none" strike="noStrike" kern="1200" cap="none" spc="0" normalizeH="0" noProof="0" dirty="0" smtClean="0">
                <a:ln>
                  <a:noFill/>
                </a:ln>
                <a:solidFill>
                  <a:srgbClr val="FF0000"/>
                </a:solidFill>
                <a:effectLst/>
                <a:uLnTx/>
                <a:uFillTx/>
                <a:latin typeface="NikoshBAN" pitchFamily="2" charset="0"/>
                <a:ea typeface="+mn-ea"/>
                <a:cs typeface="NikoshBAN" pitchFamily="2" charset="0"/>
              </a:rPr>
              <a:t> </a:t>
            </a:r>
            <a:r>
              <a:rPr kumimoji="0" lang="bn-BD" sz="4000" b="0" i="0" u="none" strike="noStrike" kern="1200" cap="none" spc="0" normalizeH="0" noProof="0" dirty="0" smtClean="0">
                <a:ln>
                  <a:noFill/>
                </a:ln>
                <a:solidFill>
                  <a:srgbClr val="FF0000"/>
                </a:solidFill>
                <a:effectLst/>
                <a:uLnTx/>
                <a:uFillTx/>
                <a:latin typeface="NikoshBAN" pitchFamily="2" charset="0"/>
                <a:ea typeface="+mn-ea"/>
                <a:cs typeface="NikoshBAN" pitchFamily="2" charset="0"/>
              </a:rPr>
              <a:t>         </a:t>
            </a:r>
            <a:endParaRPr kumimoji="0" lang="en-US" sz="4000" b="0" i="0" u="none" strike="noStrike" kern="1200" cap="none" spc="0" normalizeH="0" baseline="0" noProof="0" dirty="0">
              <a:ln>
                <a:noFill/>
              </a:ln>
              <a:solidFill>
                <a:srgbClr val="FF0000"/>
              </a:solidFill>
              <a:effectLst/>
              <a:uLnTx/>
              <a:uFillTx/>
              <a:latin typeface="NikoshBAN" pitchFamily="2" charset="0"/>
              <a:ea typeface="+mn-ea"/>
              <a:cs typeface="NikoshBAN" pitchFamily="2" charset="0"/>
            </a:endParaRPr>
          </a:p>
        </p:txBody>
      </p:sp>
      <p:sp>
        <p:nvSpPr>
          <p:cNvPr id="5" name="Subtitle 2"/>
          <p:cNvSpPr txBox="1">
            <a:spLocks/>
          </p:cNvSpPr>
          <p:nvPr/>
        </p:nvSpPr>
        <p:spPr>
          <a:xfrm>
            <a:off x="-304800" y="3429000"/>
            <a:ext cx="8991600" cy="228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4000" b="0" i="0" u="none" strike="noStrike" kern="1200" cap="none" spc="0" normalizeH="0" noProof="0" dirty="0" smtClean="0">
                <a:ln>
                  <a:noFill/>
                </a:ln>
                <a:solidFill>
                  <a:srgbClr val="00B0F0"/>
                </a:solidFill>
                <a:effectLst/>
                <a:uLnTx/>
                <a:uFillTx/>
                <a:latin typeface="NikoshBAN" pitchFamily="2" charset="0"/>
                <a:ea typeface="+mn-ea"/>
                <a:cs typeface="NikoshBAN" pitchFamily="2" charset="0"/>
              </a:rPr>
              <a:t>প্রাথমিক চিকিৎসা</a:t>
            </a:r>
            <a:endParaRPr kumimoji="0" lang="en-US" sz="4000" b="0" i="0" u="none" strike="noStrike" kern="1200" cap="none" spc="0" normalizeH="0" baseline="0" noProof="0" dirty="0">
              <a:ln>
                <a:noFill/>
              </a:ln>
              <a:solidFill>
                <a:srgbClr val="00B0F0"/>
              </a:solidFill>
              <a:effectLst/>
              <a:uLnTx/>
              <a:uFillTx/>
              <a:latin typeface="NikoshBAN" pitchFamily="2" charset="0"/>
              <a:ea typeface="+mn-ea"/>
              <a:cs typeface="NikoshBAN" pitchFamily="2" charset="0"/>
            </a:endParaRPr>
          </a:p>
        </p:txBody>
      </p:sp>
      <p:sp>
        <p:nvSpPr>
          <p:cNvPr id="6" name="Rectangle 5"/>
          <p:cNvSpPr/>
          <p:nvPr/>
        </p:nvSpPr>
        <p:spPr>
          <a:xfrm>
            <a:off x="2743200" y="2438400"/>
            <a:ext cx="3873176" cy="646331"/>
          </a:xfrm>
          <a:prstGeom prst="rect">
            <a:avLst/>
          </a:prstGeom>
        </p:spPr>
        <p:txBody>
          <a:bodyPr wrap="none">
            <a:spAutoFit/>
          </a:bodyPr>
          <a:lstStyle/>
          <a:p>
            <a:r>
              <a:rPr lang="bn-BD" sz="3600" dirty="0" smtClean="0">
                <a:solidFill>
                  <a:srgbClr val="002060"/>
                </a:solidFill>
                <a:latin typeface="NikoshBAN" pitchFamily="2" charset="0"/>
                <a:cs typeface="NikoshBAN" pitchFamily="2" charset="0"/>
              </a:rPr>
              <a:t>দৈনন্দিন দুর্ঘটনা ও </a:t>
            </a:r>
            <a:endParaRPr lang="en-US" sz="36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707886"/>
          </a:xfrm>
          <a:prstGeom prst="rect">
            <a:avLst/>
          </a:prstGeom>
        </p:spPr>
        <p:txBody>
          <a:bodyPr wrap="square">
            <a:spAutoFit/>
          </a:bodyPr>
          <a:lstStyle/>
          <a:p>
            <a:pPr algn="ctr"/>
            <a:r>
              <a:rPr lang="en-US" sz="4000" b="1" dirty="0" err="1" smtClean="0">
                <a:ln w="18000">
                  <a:solidFill>
                    <a:schemeClr val="accent2">
                      <a:satMod val="140000"/>
                    </a:schemeClr>
                  </a:solidFill>
                  <a:prstDash val="solid"/>
                  <a:miter lim="800000"/>
                </a:ln>
                <a:solidFill>
                  <a:srgbClr val="FFFF00"/>
                </a:solidFill>
              </a:rPr>
              <a:t>পাঠ</a:t>
            </a:r>
            <a:r>
              <a:rPr lang="en-US" sz="4000" b="1" dirty="0" smtClean="0">
                <a:ln w="18000">
                  <a:solidFill>
                    <a:schemeClr val="accent2">
                      <a:satMod val="140000"/>
                    </a:schemeClr>
                  </a:solidFill>
                  <a:prstDash val="solid"/>
                  <a:miter lim="800000"/>
                </a:ln>
                <a:solidFill>
                  <a:srgbClr val="FFFF00"/>
                </a:solidFill>
              </a:rPr>
              <a:t> </a:t>
            </a:r>
            <a:r>
              <a:rPr lang="en-US" sz="4000" b="1" dirty="0" err="1" smtClean="0">
                <a:ln w="18000">
                  <a:solidFill>
                    <a:schemeClr val="accent2">
                      <a:satMod val="140000"/>
                    </a:schemeClr>
                  </a:solidFill>
                  <a:prstDash val="solid"/>
                  <a:miter lim="800000"/>
                </a:ln>
                <a:solidFill>
                  <a:srgbClr val="FFFF00"/>
                </a:solidFill>
              </a:rPr>
              <a:t>উপস্থাপন</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447800"/>
            <a:ext cx="8610600" cy="1323439"/>
          </a:xfrm>
          <a:prstGeom prst="rect">
            <a:avLst/>
          </a:prstGeom>
        </p:spPr>
        <p:txBody>
          <a:bodyPr wrap="square">
            <a:spAutoFit/>
          </a:bodyPr>
          <a:lstStyle/>
          <a:p>
            <a:pPr algn="ctr"/>
            <a:r>
              <a:rPr lang="as-IN" sz="2000" dirty="0" smtClean="0"/>
              <a:t>সুস্থ ও সুন্দর জীবন আমরা সকলেই চাই কিন্তু তারপর আমাদের জীবনে চলার পথে অনেক সময় অনেক ধরেনের দুর্ঘটনা ঘটে যায় ।দুর্ঘটনা থেকে যাতে কোন ব্যাক্তির গুরুতর অবস্থার অবনতি না ঘটে সে জন্য প্রাথমিক চিকিৎসা অতি গুরুত্বপূর্ণ।</a:t>
            </a:r>
            <a:endParaRPr lang="en-US" sz="2000" b="1" dirty="0">
              <a:ln w="18000">
                <a:solidFill>
                  <a:schemeClr val="accent2">
                    <a:satMod val="140000"/>
                  </a:schemeClr>
                </a:solidFill>
                <a:prstDash val="solid"/>
                <a:miter lim="800000"/>
              </a:ln>
              <a:solidFill>
                <a:srgbClr val="FF0000"/>
              </a:solidFill>
            </a:endParaRPr>
          </a:p>
        </p:txBody>
      </p:sp>
      <p:sp>
        <p:nvSpPr>
          <p:cNvPr id="6" name="Rectangle 5"/>
          <p:cNvSpPr/>
          <p:nvPr/>
        </p:nvSpPr>
        <p:spPr>
          <a:xfrm>
            <a:off x="609600" y="4495800"/>
            <a:ext cx="6248400" cy="646331"/>
          </a:xfrm>
          <a:prstGeom prst="rect">
            <a:avLst/>
          </a:prstGeom>
        </p:spPr>
        <p:txBody>
          <a:bodyPr wrap="square">
            <a:spAutoFit/>
          </a:bodyPr>
          <a:lstStyle/>
          <a:p>
            <a:pPr algn="just"/>
            <a:r>
              <a:rPr lang="as-IN" dirty="0" smtClean="0"/>
              <a:t>কাটাছেঁড়ার ক্ষেত্রে অ্যান্টিসেপটিক ক্রিম বা লোশন রাখুন ফাস্ট এইড বক্সে।</a:t>
            </a:r>
            <a:endParaRPr lang="en-US" dirty="0"/>
          </a:p>
        </p:txBody>
      </p:sp>
      <p:sp>
        <p:nvSpPr>
          <p:cNvPr id="7" name="Rectangle 6"/>
          <p:cNvSpPr/>
          <p:nvPr/>
        </p:nvSpPr>
        <p:spPr>
          <a:xfrm>
            <a:off x="381000" y="2743200"/>
            <a:ext cx="8382000" cy="1015663"/>
          </a:xfrm>
          <a:prstGeom prst="rect">
            <a:avLst/>
          </a:prstGeom>
        </p:spPr>
        <p:txBody>
          <a:bodyPr wrap="square">
            <a:spAutoFit/>
          </a:bodyPr>
          <a:lstStyle/>
          <a:p>
            <a:pPr algn="just"/>
            <a:r>
              <a:rPr lang="as-IN" sz="2000" dirty="0" smtClean="0"/>
              <a:t>প্রাথমিক চিকিৎসায় যেমন দুর্ঘটনায় ক্ষতির মাত্রা কমানো যায় তেমনি দ্রুত সেরেও ওঠা সম্ভব। এজন্য প্রয়োজন ফাস্ট এইড কিউর বা ফাস্ট এইড বক্স। তাই হঠাৎ দুর্ঘটনায় জরুরি  জিনিসগুলো হাতের কাছেই রাখুন।</a:t>
            </a:r>
            <a:endParaRPr lang="en-US"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uiExpand="1"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707886"/>
          </a:xfrm>
          <a:prstGeom prst="rect">
            <a:avLst/>
          </a:prstGeom>
        </p:spPr>
        <p:txBody>
          <a:bodyPr wrap="square">
            <a:spAutoFit/>
          </a:bodyPr>
          <a:lstStyle/>
          <a:p>
            <a:pPr algn="ctr"/>
            <a:r>
              <a:rPr lang="en-US" sz="4000" b="1" dirty="0" err="1" smtClean="0">
                <a:ln w="18000">
                  <a:solidFill>
                    <a:schemeClr val="accent2">
                      <a:satMod val="140000"/>
                    </a:schemeClr>
                  </a:solidFill>
                  <a:prstDash val="solid"/>
                  <a:miter lim="800000"/>
                </a:ln>
                <a:solidFill>
                  <a:srgbClr val="FFFF00"/>
                </a:solidFill>
              </a:rPr>
              <a:t>পাঠ</a:t>
            </a:r>
            <a:r>
              <a:rPr lang="en-US" sz="4000" b="1" dirty="0" smtClean="0">
                <a:ln w="18000">
                  <a:solidFill>
                    <a:schemeClr val="accent2">
                      <a:satMod val="140000"/>
                    </a:schemeClr>
                  </a:solidFill>
                  <a:prstDash val="solid"/>
                  <a:miter lim="800000"/>
                </a:ln>
                <a:solidFill>
                  <a:srgbClr val="FFFF00"/>
                </a:solidFill>
              </a:rPr>
              <a:t> </a:t>
            </a:r>
            <a:r>
              <a:rPr lang="en-US" sz="4000" b="1" dirty="0" err="1" smtClean="0">
                <a:ln w="18000">
                  <a:solidFill>
                    <a:schemeClr val="accent2">
                      <a:satMod val="140000"/>
                    </a:schemeClr>
                  </a:solidFill>
                  <a:prstDash val="solid"/>
                  <a:miter lim="800000"/>
                </a:ln>
                <a:solidFill>
                  <a:srgbClr val="FFFF00"/>
                </a:solidFill>
              </a:rPr>
              <a:t>উপস্থাপন</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676400"/>
            <a:ext cx="8610600" cy="707886"/>
          </a:xfrm>
          <a:prstGeom prst="rect">
            <a:avLst/>
          </a:prstGeom>
        </p:spPr>
        <p:txBody>
          <a:bodyPr wrap="square">
            <a:spAutoFit/>
          </a:bodyPr>
          <a:lstStyle/>
          <a:p>
            <a:pPr algn="ctr"/>
            <a:r>
              <a:rPr lang="as-IN" sz="2000" dirty="0" smtClean="0"/>
              <a:t> ক্ষতস্থান খোলা রাখা ঝুঁকিপূর্ণ। এক্ষেত্রে বিভিন্ন আকারের আঠাযুক্ত ব্যান্ডেজ রাখুন।</a:t>
            </a:r>
            <a:endParaRPr lang="en-US" sz="2000" b="1" dirty="0">
              <a:ln w="18000">
                <a:solidFill>
                  <a:schemeClr val="accent2">
                    <a:satMod val="140000"/>
                  </a:schemeClr>
                </a:solidFill>
                <a:prstDash val="solid"/>
                <a:miter lim="800000"/>
              </a:ln>
              <a:solidFill>
                <a:srgbClr val="FF0000"/>
              </a:solidFill>
            </a:endParaRPr>
          </a:p>
        </p:txBody>
      </p:sp>
      <p:sp>
        <p:nvSpPr>
          <p:cNvPr id="6" name="Rectangle 5"/>
          <p:cNvSpPr/>
          <p:nvPr/>
        </p:nvSpPr>
        <p:spPr>
          <a:xfrm>
            <a:off x="609600" y="4114800"/>
            <a:ext cx="8305800" cy="646331"/>
          </a:xfrm>
          <a:prstGeom prst="rect">
            <a:avLst/>
          </a:prstGeom>
        </p:spPr>
        <p:txBody>
          <a:bodyPr wrap="square">
            <a:spAutoFit/>
          </a:bodyPr>
          <a:lstStyle/>
          <a:p>
            <a:pPr algn="just"/>
            <a:r>
              <a:rPr lang="as-IN" dirty="0" smtClean="0"/>
              <a:t>মৃদু ব্যথা সারানোর ওষুধ শুধু প্রাথমিক চিকিৎসার বাক্সে নয়, দৈনন্দিন ব্যবহার্য ব্যাগে রাখাও জরুরি। তবে সামান্য ব্যথাতেই টপ করে ওষুধ খাওয়াও ঠিক নয়।</a:t>
            </a:r>
            <a:endParaRPr lang="en-US" dirty="0"/>
          </a:p>
        </p:txBody>
      </p:sp>
      <p:sp>
        <p:nvSpPr>
          <p:cNvPr id="7" name="Rectangle 6"/>
          <p:cNvSpPr/>
          <p:nvPr/>
        </p:nvSpPr>
        <p:spPr>
          <a:xfrm>
            <a:off x="381000" y="2743200"/>
            <a:ext cx="8382000" cy="707886"/>
          </a:xfrm>
          <a:prstGeom prst="rect">
            <a:avLst/>
          </a:prstGeom>
        </p:spPr>
        <p:txBody>
          <a:bodyPr wrap="square">
            <a:spAutoFit/>
          </a:bodyPr>
          <a:lstStyle/>
          <a:p>
            <a:pPr algn="just"/>
            <a:r>
              <a:rPr lang="as-IN" sz="2000" dirty="0" smtClean="0"/>
              <a:t>রক্তপাত বন্ধ করতে টেপ ও গজ কাপড়  দুটোই প্রয়োজন। দুটো মিলিয়ে বড় ব্যান্ডেজ  তৈরি করতে হয়। তাই দুটোই রাখুন।</a:t>
            </a:r>
            <a:endParaRPr lang="en-US"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707886"/>
          </a:xfrm>
          <a:prstGeom prst="rect">
            <a:avLst/>
          </a:prstGeom>
        </p:spPr>
        <p:txBody>
          <a:bodyPr wrap="square">
            <a:spAutoFit/>
          </a:bodyPr>
          <a:lstStyle/>
          <a:p>
            <a:pPr algn="ctr"/>
            <a:r>
              <a:rPr lang="as-IN" sz="4000" dirty="0" smtClean="0"/>
              <a:t>প্রাথমিক চিকিৎসায় করণীয়</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676400"/>
            <a:ext cx="8610600" cy="1323439"/>
          </a:xfrm>
          <a:prstGeom prst="rect">
            <a:avLst/>
          </a:prstGeom>
        </p:spPr>
        <p:txBody>
          <a:bodyPr wrap="square">
            <a:spAutoFit/>
          </a:bodyPr>
          <a:lstStyle/>
          <a:p>
            <a:r>
              <a:rPr lang="as-IN" sz="2000" dirty="0" smtClean="0"/>
              <a:t>  দুর্ঘটনা তো আর বলে-কয়ে আসে না। তবে আকস্মিক দুর্ঘটনায় ভয় নেই, কিছু বিষয় মাথায় রেখে প্রাথমিক চিকিৎসা নিলেই</a:t>
            </a:r>
            <a:r>
              <a:rPr lang="en-US" sz="2000" dirty="0" smtClean="0"/>
              <a:t> </a:t>
            </a:r>
            <a:r>
              <a:rPr lang="as-IN" sz="2000" dirty="0" smtClean="0"/>
              <a:t>যথেষ্ট। রইল ইমার্জেন্সি সংক্রান্ত কিছু টিপস।</a:t>
            </a:r>
          </a:p>
          <a:p>
            <a:pPr algn="ctr"/>
            <a:endParaRPr lang="en-US" sz="2000" b="1" dirty="0">
              <a:ln w="18000">
                <a:solidFill>
                  <a:schemeClr val="accent2">
                    <a:satMod val="140000"/>
                  </a:schemeClr>
                </a:solidFill>
                <a:prstDash val="solid"/>
                <a:miter lim="800000"/>
              </a:ln>
              <a:solidFill>
                <a:srgbClr val="FF0000"/>
              </a:solidFill>
            </a:endParaRPr>
          </a:p>
        </p:txBody>
      </p:sp>
      <p:sp>
        <p:nvSpPr>
          <p:cNvPr id="6" name="Rectangle 5"/>
          <p:cNvSpPr/>
          <p:nvPr/>
        </p:nvSpPr>
        <p:spPr>
          <a:xfrm>
            <a:off x="609600" y="4343400"/>
            <a:ext cx="8305800" cy="646331"/>
          </a:xfrm>
          <a:prstGeom prst="rect">
            <a:avLst/>
          </a:prstGeom>
        </p:spPr>
        <p:txBody>
          <a:bodyPr wrap="square">
            <a:spAutoFit/>
          </a:bodyPr>
          <a:lstStyle/>
          <a:p>
            <a:pPr algn="just"/>
            <a:r>
              <a:rPr lang="as-IN" dirty="0" smtClean="0"/>
              <a:t>অসতর্কতার ফলে হাত-পা মচকে গেছে! আক্রান্ত স্থানে বরফ ম্যাসাজ করুন। পানি মুছে স্থানটিতে বাম বা পেইন রিলিফ স্প্রে করে ক্রেপ ব্যান্ডেজ বেঁধে দিন।</a:t>
            </a:r>
            <a:endParaRPr lang="en-US" dirty="0"/>
          </a:p>
        </p:txBody>
      </p:sp>
      <p:sp>
        <p:nvSpPr>
          <p:cNvPr id="7" name="Rectangle 6"/>
          <p:cNvSpPr/>
          <p:nvPr/>
        </p:nvSpPr>
        <p:spPr>
          <a:xfrm>
            <a:off x="381000" y="3124200"/>
            <a:ext cx="8382000" cy="1015663"/>
          </a:xfrm>
          <a:prstGeom prst="rect">
            <a:avLst/>
          </a:prstGeom>
        </p:spPr>
        <p:txBody>
          <a:bodyPr wrap="square">
            <a:spAutoFit/>
          </a:bodyPr>
          <a:lstStyle/>
          <a:p>
            <a:pPr algn="just"/>
            <a:r>
              <a:rPr lang="as-IN" sz="2000" dirty="0" smtClean="0"/>
              <a:t>পুড়ে গেলে বা গরম ছ্যাঁকা খেলে পোড়া স্থানে সঙ্গে সঙ্গে ঠান্ডা পানি দিন। পরিষ্কার কাপড় দিয়ে মুছে টুথপেস্ট লাগিয়ে দিন। আর ডাক্তারি বার্ন ক্রিম থাকলে আরও ভালো।</a:t>
            </a:r>
            <a:endParaRPr lang="en-US"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707886"/>
          </a:xfrm>
          <a:prstGeom prst="rect">
            <a:avLst/>
          </a:prstGeom>
        </p:spPr>
        <p:txBody>
          <a:bodyPr wrap="square">
            <a:spAutoFit/>
          </a:bodyPr>
          <a:lstStyle/>
          <a:p>
            <a:pPr algn="ctr"/>
            <a:r>
              <a:rPr lang="as-IN" sz="4000" dirty="0" smtClean="0"/>
              <a:t>প্রাথমিক চিকিৎসায় করণীয়</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676400"/>
            <a:ext cx="8610600" cy="1323439"/>
          </a:xfrm>
          <a:prstGeom prst="rect">
            <a:avLst/>
          </a:prstGeom>
        </p:spPr>
        <p:txBody>
          <a:bodyPr wrap="square">
            <a:spAutoFit/>
          </a:bodyPr>
          <a:lstStyle/>
          <a:p>
            <a:r>
              <a:rPr lang="as-IN" sz="2000" dirty="0" smtClean="0"/>
              <a:t>  এক মগ পানিতে লিকুইড অ্যান্টিসেপটিক ওষুধ মিশিয়ে কটন বল দিয়ে কাটা স্থান পরিষ্কার করে ফেলুন। রক্ত বন্ধ হলে শুকনা কটন বল দিয়ে মুছে ওষুধ লাগিয়ে গজের কাপড় দিয়ে আক্রান্ত স্থানটি বেঁধে দিন।</a:t>
            </a:r>
          </a:p>
          <a:p>
            <a:pPr algn="ctr"/>
            <a:endParaRPr lang="en-US" sz="2000" b="1" dirty="0">
              <a:ln w="18000">
                <a:solidFill>
                  <a:schemeClr val="accent2">
                    <a:satMod val="140000"/>
                  </a:schemeClr>
                </a:solidFill>
                <a:prstDash val="solid"/>
                <a:miter lim="800000"/>
              </a:ln>
              <a:solidFill>
                <a:srgbClr val="FF0000"/>
              </a:solidFill>
            </a:endParaRPr>
          </a:p>
        </p:txBody>
      </p:sp>
      <p:sp>
        <p:nvSpPr>
          <p:cNvPr id="7" name="Rectangle 6"/>
          <p:cNvSpPr/>
          <p:nvPr/>
        </p:nvSpPr>
        <p:spPr>
          <a:xfrm>
            <a:off x="381000" y="3276600"/>
            <a:ext cx="8382000" cy="1631216"/>
          </a:xfrm>
          <a:prstGeom prst="rect">
            <a:avLst/>
          </a:prstGeom>
        </p:spPr>
        <p:txBody>
          <a:bodyPr wrap="square">
            <a:spAutoFit/>
          </a:bodyPr>
          <a:lstStyle/>
          <a:p>
            <a:pPr algn="just"/>
            <a:r>
              <a:rPr lang="as-IN" sz="2000" dirty="0" smtClean="0"/>
              <a:t>।পুড়ে গেলে বা গরম ছ্যাঁকা খেলে পোড়া স্থানে সঙ্গে সঙ্গে ঠান্ডা পানি দিন। পরিষ্কার কাপড় দিয়ে মুছে টুথপেস্ট লাগিয়ে দিন। আর ডাক্তারি বার্ন ক্রিম থাকলে আরও ভালোহুল ফুটলে প্রথমেই তা বের করে নিন। আক্রান্ত স্থানটি সাবান পানি দিয়ে ধুয়ে নিন। এরপর ঠান্ডা পানি দিয়ে ধুয়ে যে কোনো অ্যান্টিসেপটিক লোশন লাগিয়ে দিন।</a:t>
            </a:r>
            <a:endParaRPr lang="en-US"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393</Words>
  <Application>Microsoft Office PowerPoint</Application>
  <PresentationFormat>On-screen Show (4:3)</PresentationFormat>
  <Paragraphs>72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শিখন ফল</vt:lpstr>
      <vt:lpstr>Slide 4</vt:lpstr>
      <vt:lpstr>Slide 5</vt:lpstr>
      <vt:lpstr>Slide 6</vt:lpstr>
      <vt:lpstr>Slide 7</vt:lpstr>
      <vt:lpstr>Slide 8</vt:lpstr>
      <vt:lpstr>Slide 9</vt:lpstr>
      <vt:lpstr>Slide 10</vt:lpstr>
      <vt:lpstr>Slide 11</vt:lpstr>
      <vt:lpstr>Slide 12</vt:lpstr>
      <vt:lpstr>Slide 13</vt:lpstr>
      <vt:lpstr>Slide 14</vt:lpstr>
      <vt:lpstr>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Com_Lab</dc:creator>
  <cp:lastModifiedBy>c</cp:lastModifiedBy>
  <cp:revision>124</cp:revision>
  <dcterms:created xsi:type="dcterms:W3CDTF">2016-02-06T16:22:56Z</dcterms:created>
  <dcterms:modified xsi:type="dcterms:W3CDTF">2021-03-23T12:00:07Z</dcterms:modified>
</cp:coreProperties>
</file>