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1" r:id="rId2"/>
    <p:sldId id="282" r:id="rId3"/>
    <p:sldId id="283" r:id="rId4"/>
    <p:sldId id="260" r:id="rId5"/>
    <p:sldId id="426" r:id="rId6"/>
    <p:sldId id="262" r:id="rId7"/>
    <p:sldId id="261" r:id="rId8"/>
    <p:sldId id="263" r:id="rId9"/>
    <p:sldId id="257" r:id="rId10"/>
    <p:sldId id="308" r:id="rId11"/>
    <p:sldId id="264" r:id="rId12"/>
    <p:sldId id="421" r:id="rId13"/>
    <p:sldId id="422" r:id="rId14"/>
    <p:sldId id="42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424" r:id="rId28"/>
    <p:sldId id="425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63" d="100"/>
          <a:sy n="63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80C5D-E07B-4781-9785-CA68315FCC09}" type="doc">
      <dgm:prSet loTypeId="urn:microsoft.com/office/officeart/2005/8/layout/vProcess5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BCD31C-4B96-469E-89C0-9572342236EE}">
      <dgm:prSet phldrT="[Text]"/>
      <dgm:spPr/>
      <dgm:t>
        <a:bodyPr/>
        <a:lstStyle/>
        <a:p>
          <a:pPr algn="ctr"/>
          <a:r>
            <a:rPr lang="en-US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শ্রেণী</a:t>
          </a:r>
          <a:r>
            <a: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: </a:t>
          </a:r>
          <a:r>
            <a:rPr lang="en-US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একাদশ</a:t>
          </a:r>
          <a:endParaRPr lang="en-US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8A304B6B-01C5-49C3-A110-896184113881}" type="parTrans" cxnId="{5EBB4535-8584-41B0-8BF6-61EDD01D6E93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5B02738C-E80E-4DDC-B281-237096C0D0D3}" type="sibTrans" cxnId="{5EBB4535-8584-41B0-8BF6-61EDD01D6E93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C5E074ED-D7E1-4ED2-9737-977E0D588882}">
      <dgm:prSet phldrT="[Text]" custT="1"/>
      <dgm:spPr/>
      <dgm:t>
        <a:bodyPr/>
        <a:lstStyle/>
        <a:p>
          <a:pPr algn="ctr"/>
          <a:r>
            <a:rPr lang="en-US" sz="44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বিষয়ঃ</a:t>
          </a:r>
          <a:r>
            <a: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</a:t>
          </a:r>
          <a:r>
            <a:rPr lang="en-US" sz="44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উচ্চতর</a:t>
          </a:r>
          <a:r>
            <a: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</a:t>
          </a:r>
          <a:r>
            <a:rPr lang="en-US" sz="44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গণিত</a:t>
          </a:r>
          <a:endParaRPr lang="en-US" sz="44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3E030F33-9E82-4B2D-80DD-1BE94F52F209}" type="parTrans" cxnId="{79E9A33A-06C5-4252-B180-2D8FD9650ADA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4279A22F-C045-498F-ADA2-4B6B858A1007}" type="sibTrans" cxnId="{79E9A33A-06C5-4252-B180-2D8FD9650ADA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319316C3-8978-465F-B55C-CBDD3CA758BE}">
      <dgm:prSet/>
      <dgm:spPr/>
      <dgm:t>
        <a:bodyPr/>
        <a:lstStyle/>
        <a:p>
          <a:pPr algn="just"/>
          <a:r>
            <a: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অধ্যায়-৮ (</a:t>
          </a:r>
          <a:r>
            <a:rPr lang="en-US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ফাংশন</a:t>
          </a:r>
          <a:r>
            <a: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ও    </a:t>
          </a:r>
          <a:r>
            <a:rPr lang="en-US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ফাংশনের</a:t>
          </a:r>
          <a:r>
            <a: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</a:t>
          </a:r>
          <a:r>
            <a:rPr lang="en-US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লেখচিত্র</a:t>
          </a:r>
          <a:r>
            <a: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)</a:t>
          </a:r>
        </a:p>
      </dgm:t>
    </dgm:pt>
    <dgm:pt modelId="{89E4FFAB-9C2D-449F-BE28-D73C68E44C38}" type="parTrans" cxnId="{A869F836-10DD-4A3E-8222-F31A6011ECAA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EF4E9E6D-F8BB-43BF-AA4D-507F169F3EC4}" type="sibTrans" cxnId="{A869F836-10DD-4A3E-8222-F31A6011ECAA}">
      <dgm:prSet/>
      <dgm:spPr/>
      <dgm:t>
        <a:bodyPr/>
        <a:lstStyle/>
        <a:p>
          <a:endParaRPr lang="en-US" b="1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gm:t>
    </dgm:pt>
    <dgm:pt modelId="{D41D0A74-35A7-44F2-A020-2FA04E982ED4}" type="pres">
      <dgm:prSet presAssocID="{86680C5D-E07B-4781-9785-CA68315FCC09}" presName="outerComposite" presStyleCnt="0">
        <dgm:presLayoutVars>
          <dgm:chMax val="5"/>
          <dgm:dir/>
          <dgm:resizeHandles val="exact"/>
        </dgm:presLayoutVars>
      </dgm:prSet>
      <dgm:spPr/>
    </dgm:pt>
    <dgm:pt modelId="{81598C20-68CC-4728-8819-90D1AA1CF7EC}" type="pres">
      <dgm:prSet presAssocID="{86680C5D-E07B-4781-9785-CA68315FCC09}" presName="dummyMaxCanvas" presStyleCnt="0">
        <dgm:presLayoutVars/>
      </dgm:prSet>
      <dgm:spPr/>
    </dgm:pt>
    <dgm:pt modelId="{9E211267-E210-4B26-B8D9-1F5BEB43949A}" type="pres">
      <dgm:prSet presAssocID="{86680C5D-E07B-4781-9785-CA68315FCC09}" presName="ThreeNodes_1" presStyleLbl="node1" presStyleIdx="0" presStyleCnt="3" custLinFactNeighborX="2941" custLinFactNeighborY="3788">
        <dgm:presLayoutVars>
          <dgm:bulletEnabled val="1"/>
        </dgm:presLayoutVars>
      </dgm:prSet>
      <dgm:spPr/>
    </dgm:pt>
    <dgm:pt modelId="{D278AD1D-0FB1-4583-BFB3-FAB67C8B4344}" type="pres">
      <dgm:prSet presAssocID="{86680C5D-E07B-4781-9785-CA68315FCC09}" presName="ThreeNodes_2" presStyleLbl="node1" presStyleIdx="1" presStyleCnt="3">
        <dgm:presLayoutVars>
          <dgm:bulletEnabled val="1"/>
        </dgm:presLayoutVars>
      </dgm:prSet>
      <dgm:spPr/>
    </dgm:pt>
    <dgm:pt modelId="{67D23CD9-372E-480B-90AA-170FEBCE54BC}" type="pres">
      <dgm:prSet presAssocID="{86680C5D-E07B-4781-9785-CA68315FCC09}" presName="ThreeNodes_3" presStyleLbl="node1" presStyleIdx="2" presStyleCnt="3" custLinFactNeighborX="0" custLinFactNeighborY="0">
        <dgm:presLayoutVars>
          <dgm:bulletEnabled val="1"/>
        </dgm:presLayoutVars>
      </dgm:prSet>
      <dgm:spPr/>
    </dgm:pt>
    <dgm:pt modelId="{5597CBFE-95FB-4FFF-A030-86960C5208EE}" type="pres">
      <dgm:prSet presAssocID="{86680C5D-E07B-4781-9785-CA68315FCC09}" presName="ThreeConn_1-2" presStyleLbl="fgAccFollowNode1" presStyleIdx="0" presStyleCnt="2">
        <dgm:presLayoutVars>
          <dgm:bulletEnabled val="1"/>
        </dgm:presLayoutVars>
      </dgm:prSet>
      <dgm:spPr/>
    </dgm:pt>
    <dgm:pt modelId="{0CC4FD6F-7CC8-4C3E-A9BC-81F543528A4E}" type="pres">
      <dgm:prSet presAssocID="{86680C5D-E07B-4781-9785-CA68315FCC09}" presName="ThreeConn_2-3" presStyleLbl="fgAccFollowNode1" presStyleIdx="1" presStyleCnt="2">
        <dgm:presLayoutVars>
          <dgm:bulletEnabled val="1"/>
        </dgm:presLayoutVars>
      </dgm:prSet>
      <dgm:spPr/>
    </dgm:pt>
    <dgm:pt modelId="{34054064-6D62-430C-A40C-57A5841B6276}" type="pres">
      <dgm:prSet presAssocID="{86680C5D-E07B-4781-9785-CA68315FCC09}" presName="ThreeNodes_1_text" presStyleLbl="node1" presStyleIdx="2" presStyleCnt="3">
        <dgm:presLayoutVars>
          <dgm:bulletEnabled val="1"/>
        </dgm:presLayoutVars>
      </dgm:prSet>
      <dgm:spPr/>
    </dgm:pt>
    <dgm:pt modelId="{DBADB6A2-770D-4906-8C10-FEC9B3897DBC}" type="pres">
      <dgm:prSet presAssocID="{86680C5D-E07B-4781-9785-CA68315FCC09}" presName="ThreeNodes_2_text" presStyleLbl="node1" presStyleIdx="2" presStyleCnt="3">
        <dgm:presLayoutVars>
          <dgm:bulletEnabled val="1"/>
        </dgm:presLayoutVars>
      </dgm:prSet>
      <dgm:spPr/>
    </dgm:pt>
    <dgm:pt modelId="{B4DBB69B-ACAC-4740-8A1F-21C9F28816EB}" type="pres">
      <dgm:prSet presAssocID="{86680C5D-E07B-4781-9785-CA68315FCC0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8A34E0B-6B55-424E-853B-FEFED6EE2ED8}" type="presOf" srcId="{86680C5D-E07B-4781-9785-CA68315FCC09}" destId="{D41D0A74-35A7-44F2-A020-2FA04E982ED4}" srcOrd="0" destOrd="0" presId="urn:microsoft.com/office/officeart/2005/8/layout/vProcess5"/>
    <dgm:cxn modelId="{763E6B0F-D3BB-4CA5-93E8-C2375CA200E0}" type="presOf" srcId="{12BCD31C-4B96-469E-89C0-9572342236EE}" destId="{9E211267-E210-4B26-B8D9-1F5BEB43949A}" srcOrd="0" destOrd="0" presId="urn:microsoft.com/office/officeart/2005/8/layout/vProcess5"/>
    <dgm:cxn modelId="{78301916-982D-4C57-BDE8-20D19D7BEE9F}" type="presOf" srcId="{319316C3-8978-465F-B55C-CBDD3CA758BE}" destId="{67D23CD9-372E-480B-90AA-170FEBCE54BC}" srcOrd="0" destOrd="0" presId="urn:microsoft.com/office/officeart/2005/8/layout/vProcess5"/>
    <dgm:cxn modelId="{5EBB4535-8584-41B0-8BF6-61EDD01D6E93}" srcId="{86680C5D-E07B-4781-9785-CA68315FCC09}" destId="{12BCD31C-4B96-469E-89C0-9572342236EE}" srcOrd="0" destOrd="0" parTransId="{8A304B6B-01C5-49C3-A110-896184113881}" sibTransId="{5B02738C-E80E-4DDC-B281-237096C0D0D3}"/>
    <dgm:cxn modelId="{A869F836-10DD-4A3E-8222-F31A6011ECAA}" srcId="{86680C5D-E07B-4781-9785-CA68315FCC09}" destId="{319316C3-8978-465F-B55C-CBDD3CA758BE}" srcOrd="2" destOrd="0" parTransId="{89E4FFAB-9C2D-449F-BE28-D73C68E44C38}" sibTransId="{EF4E9E6D-F8BB-43BF-AA4D-507F169F3EC4}"/>
    <dgm:cxn modelId="{79E9A33A-06C5-4252-B180-2D8FD9650ADA}" srcId="{86680C5D-E07B-4781-9785-CA68315FCC09}" destId="{C5E074ED-D7E1-4ED2-9737-977E0D588882}" srcOrd="1" destOrd="0" parTransId="{3E030F33-9E82-4B2D-80DD-1BE94F52F209}" sibTransId="{4279A22F-C045-498F-ADA2-4B6B858A1007}"/>
    <dgm:cxn modelId="{756BCE6C-4659-4D64-824B-1605047C2C56}" type="presOf" srcId="{4279A22F-C045-498F-ADA2-4B6B858A1007}" destId="{0CC4FD6F-7CC8-4C3E-A9BC-81F543528A4E}" srcOrd="0" destOrd="0" presId="urn:microsoft.com/office/officeart/2005/8/layout/vProcess5"/>
    <dgm:cxn modelId="{58A7F76D-5E27-485E-8ACF-21EAF6AEE27B}" type="presOf" srcId="{5B02738C-E80E-4DDC-B281-237096C0D0D3}" destId="{5597CBFE-95FB-4FFF-A030-86960C5208EE}" srcOrd="0" destOrd="0" presId="urn:microsoft.com/office/officeart/2005/8/layout/vProcess5"/>
    <dgm:cxn modelId="{ED472773-CDDC-4110-9226-AA63C4F10DC9}" type="presOf" srcId="{319316C3-8978-465F-B55C-CBDD3CA758BE}" destId="{B4DBB69B-ACAC-4740-8A1F-21C9F28816EB}" srcOrd="1" destOrd="0" presId="urn:microsoft.com/office/officeart/2005/8/layout/vProcess5"/>
    <dgm:cxn modelId="{6BE3AA73-B120-4A6E-B601-2DE2622C31CA}" type="presOf" srcId="{12BCD31C-4B96-469E-89C0-9572342236EE}" destId="{34054064-6D62-430C-A40C-57A5841B6276}" srcOrd="1" destOrd="0" presId="urn:microsoft.com/office/officeart/2005/8/layout/vProcess5"/>
    <dgm:cxn modelId="{620E0E77-7767-49B0-B4D7-3A7319E519B1}" type="presOf" srcId="{C5E074ED-D7E1-4ED2-9737-977E0D588882}" destId="{D278AD1D-0FB1-4583-BFB3-FAB67C8B4344}" srcOrd="0" destOrd="0" presId="urn:microsoft.com/office/officeart/2005/8/layout/vProcess5"/>
    <dgm:cxn modelId="{3B4423F6-97CC-4836-95C0-5587EDCAB2D8}" type="presOf" srcId="{C5E074ED-D7E1-4ED2-9737-977E0D588882}" destId="{DBADB6A2-770D-4906-8C10-FEC9B3897DBC}" srcOrd="1" destOrd="0" presId="urn:microsoft.com/office/officeart/2005/8/layout/vProcess5"/>
    <dgm:cxn modelId="{9EDE59F3-69F7-4CBC-9309-173BF45E7024}" type="presParOf" srcId="{D41D0A74-35A7-44F2-A020-2FA04E982ED4}" destId="{81598C20-68CC-4728-8819-90D1AA1CF7EC}" srcOrd="0" destOrd="0" presId="urn:microsoft.com/office/officeart/2005/8/layout/vProcess5"/>
    <dgm:cxn modelId="{4A51048F-4D8D-473F-8D99-D4FFFDC747B9}" type="presParOf" srcId="{D41D0A74-35A7-44F2-A020-2FA04E982ED4}" destId="{9E211267-E210-4B26-B8D9-1F5BEB43949A}" srcOrd="1" destOrd="0" presId="urn:microsoft.com/office/officeart/2005/8/layout/vProcess5"/>
    <dgm:cxn modelId="{FCBC72B5-8D3D-44E8-AE46-A884CFECAE82}" type="presParOf" srcId="{D41D0A74-35A7-44F2-A020-2FA04E982ED4}" destId="{D278AD1D-0FB1-4583-BFB3-FAB67C8B4344}" srcOrd="2" destOrd="0" presId="urn:microsoft.com/office/officeart/2005/8/layout/vProcess5"/>
    <dgm:cxn modelId="{55B7F495-1A6A-4EFD-B9BF-600433B18113}" type="presParOf" srcId="{D41D0A74-35A7-44F2-A020-2FA04E982ED4}" destId="{67D23CD9-372E-480B-90AA-170FEBCE54BC}" srcOrd="3" destOrd="0" presId="urn:microsoft.com/office/officeart/2005/8/layout/vProcess5"/>
    <dgm:cxn modelId="{32BF7AEA-7A31-4BDE-B412-F1E2543B618D}" type="presParOf" srcId="{D41D0A74-35A7-44F2-A020-2FA04E982ED4}" destId="{5597CBFE-95FB-4FFF-A030-86960C5208EE}" srcOrd="4" destOrd="0" presId="urn:microsoft.com/office/officeart/2005/8/layout/vProcess5"/>
    <dgm:cxn modelId="{65BEB594-3563-400E-AEE3-8EBA4B09CD8B}" type="presParOf" srcId="{D41D0A74-35A7-44F2-A020-2FA04E982ED4}" destId="{0CC4FD6F-7CC8-4C3E-A9BC-81F543528A4E}" srcOrd="5" destOrd="0" presId="urn:microsoft.com/office/officeart/2005/8/layout/vProcess5"/>
    <dgm:cxn modelId="{C3503170-0794-458D-AEEB-E468527C938F}" type="presParOf" srcId="{D41D0A74-35A7-44F2-A020-2FA04E982ED4}" destId="{34054064-6D62-430C-A40C-57A5841B6276}" srcOrd="6" destOrd="0" presId="urn:microsoft.com/office/officeart/2005/8/layout/vProcess5"/>
    <dgm:cxn modelId="{6504FA2E-ACBD-48DE-86AF-26A9A7DF7D3D}" type="presParOf" srcId="{D41D0A74-35A7-44F2-A020-2FA04E982ED4}" destId="{DBADB6A2-770D-4906-8C10-FEC9B3897DBC}" srcOrd="7" destOrd="0" presId="urn:microsoft.com/office/officeart/2005/8/layout/vProcess5"/>
    <dgm:cxn modelId="{A6D09441-46D5-4A28-BD79-7011762B752B}" type="presParOf" srcId="{D41D0A74-35A7-44F2-A020-2FA04E982ED4}" destId="{B4DBB69B-ACAC-4740-8A1F-21C9F28816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11267-E210-4B26-B8D9-1F5BEB43949A}">
      <dsp:nvSpPr>
        <dsp:cNvPr id="0" name=""/>
        <dsp:cNvSpPr/>
      </dsp:nvSpPr>
      <dsp:spPr>
        <a:xfrm>
          <a:off x="228586" y="76202"/>
          <a:ext cx="7772400" cy="2011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শ্রেণী</a:t>
          </a:r>
          <a:r>
            <a:rPr lang="en-US" sz="44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: </a:t>
          </a:r>
          <a:r>
            <a:rPr lang="en-US" sz="44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একাদশ</a:t>
          </a:r>
          <a:endParaRPr lang="en-US" sz="4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sp:txBody>
      <dsp:txXfrm>
        <a:off x="287506" y="135122"/>
        <a:ext cx="5601640" cy="1893840"/>
      </dsp:txXfrm>
    </dsp:sp>
    <dsp:sp modelId="{D278AD1D-0FB1-4583-BFB3-FAB67C8B4344}">
      <dsp:nvSpPr>
        <dsp:cNvPr id="0" name=""/>
        <dsp:cNvSpPr/>
      </dsp:nvSpPr>
      <dsp:spPr>
        <a:xfrm>
          <a:off x="685799" y="2346959"/>
          <a:ext cx="7772400" cy="20116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বিষয়ঃ</a:t>
          </a:r>
          <a:r>
            <a:rPr lang="en-US" sz="44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</a:t>
          </a:r>
          <a:r>
            <a:rPr lang="en-US" sz="44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উচ্চতর</a:t>
          </a:r>
          <a:r>
            <a:rPr lang="en-US" sz="44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</a:t>
          </a:r>
          <a:r>
            <a:rPr lang="en-US" sz="44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গণিত</a:t>
          </a:r>
          <a:endParaRPr lang="en-US" sz="44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sp:txBody>
      <dsp:txXfrm>
        <a:off x="744719" y="2405879"/>
        <a:ext cx="5661168" cy="1893840"/>
      </dsp:txXfrm>
    </dsp:sp>
    <dsp:sp modelId="{67D23CD9-372E-480B-90AA-170FEBCE54BC}">
      <dsp:nvSpPr>
        <dsp:cNvPr id="0" name=""/>
        <dsp:cNvSpPr/>
      </dsp:nvSpPr>
      <dsp:spPr>
        <a:xfrm>
          <a:off x="1371599" y="4693919"/>
          <a:ext cx="7772400" cy="2011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অধ্যায়-৮ (</a:t>
          </a:r>
          <a:r>
            <a:rPr lang="en-US" sz="44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ফাংশন</a:t>
          </a:r>
          <a:r>
            <a:rPr lang="en-US" sz="44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ও    </a:t>
          </a:r>
          <a:r>
            <a:rPr lang="en-US" sz="44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ফাংশনের</a:t>
          </a:r>
          <a:r>
            <a:rPr lang="en-US" sz="44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 </a:t>
          </a:r>
          <a:r>
            <a:rPr lang="en-US" sz="44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লেখচিত্র</a:t>
          </a:r>
          <a:r>
            <a:rPr lang="en-US" sz="44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rPr>
            <a:t>)</a:t>
          </a:r>
        </a:p>
      </dsp:txBody>
      <dsp:txXfrm>
        <a:off x="1430519" y="4752839"/>
        <a:ext cx="5661168" cy="1893840"/>
      </dsp:txXfrm>
    </dsp:sp>
    <dsp:sp modelId="{5597CBFE-95FB-4FFF-A030-86960C5208EE}">
      <dsp:nvSpPr>
        <dsp:cNvPr id="0" name=""/>
        <dsp:cNvSpPr/>
      </dsp:nvSpPr>
      <dsp:spPr>
        <a:xfrm>
          <a:off x="6464808" y="1525524"/>
          <a:ext cx="1307592" cy="13075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sp:txBody>
      <dsp:txXfrm>
        <a:off x="6759016" y="1525524"/>
        <a:ext cx="719176" cy="983963"/>
      </dsp:txXfrm>
    </dsp:sp>
    <dsp:sp modelId="{0CC4FD6F-7CC8-4C3E-A9BC-81F543528A4E}">
      <dsp:nvSpPr>
        <dsp:cNvPr id="0" name=""/>
        <dsp:cNvSpPr/>
      </dsp:nvSpPr>
      <dsp:spPr>
        <a:xfrm>
          <a:off x="7150608" y="3859072"/>
          <a:ext cx="1307592" cy="130759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cap="none" spc="0">
            <a:ln w="9525">
              <a:solidFill>
                <a:schemeClr val="bg1"/>
              </a:solidFill>
              <a:prstDash val="solid"/>
            </a:ln>
            <a:solidFill>
              <a:schemeClr val="tx1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60007" dist="310007" dir="7680000" sy="30000" kx="1300200" algn="ctr" rotWithShape="0">
                <a:prstClr val="black">
                  <a:alpha val="32000"/>
                </a:prstClr>
              </a:outerShdw>
            </a:effectLst>
          </a:endParaRPr>
        </a:p>
      </dsp:txBody>
      <dsp:txXfrm>
        <a:off x="7444816" y="3859072"/>
        <a:ext cx="719176" cy="983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EE2BE-8DAC-402C-91B7-4BFC4E76C39F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82F84-496E-4F73-A41D-BCA502248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2F84-496E-4F73-A41D-BCA5022485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phy.com/search/bird-gif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Mountain Fuji with morning fog and red leaves at the lake">
            <a:extLst>
              <a:ext uri="{FF2B5EF4-FFF2-40B4-BE49-F238E27FC236}">
                <a16:creationId xmlns:a16="http://schemas.microsoft.com/office/drawing/2014/main" id="{C8F88391-1218-4A36-94EF-7369B0C0D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>
          <a:xfrm>
            <a:off x="0" y="-19969"/>
            <a:ext cx="9143980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2393" y="1"/>
            <a:ext cx="547160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tree, outdoor, plant, lush&#10;&#10;Description automatically generated">
            <a:extLst>
              <a:ext uri="{FF2B5EF4-FFF2-40B4-BE49-F238E27FC236}">
                <a16:creationId xmlns:a16="http://schemas.microsoft.com/office/drawing/2014/main" id="{A912A660-8CAD-47F4-B4FD-E46C6668B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40206" b="1"/>
          <a:stretch/>
        </p:blipFill>
        <p:spPr>
          <a:xfrm>
            <a:off x="3810000" y="-9984"/>
            <a:ext cx="5346685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F80BD9-D45F-42A0-8BDD-A1FB094AE600}"/>
              </a:ext>
            </a:extLst>
          </p:cNvPr>
          <p:cNvSpPr/>
          <p:nvPr/>
        </p:nvSpPr>
        <p:spPr>
          <a:xfrm>
            <a:off x="115294" y="152400"/>
            <a:ext cx="41519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</a:t>
            </a:r>
          </a:p>
        </p:txBody>
      </p:sp>
      <p:pic>
        <p:nvPicPr>
          <p:cNvPr id="8" name="Picture 7" descr="A picture containing bird, branch, hummingbird&#10;&#10;Description automatically generated">
            <a:extLst>
              <a:ext uri="{FF2B5EF4-FFF2-40B4-BE49-F238E27FC236}">
                <a16:creationId xmlns:a16="http://schemas.microsoft.com/office/drawing/2014/main" id="{AC591ED9-5DF8-43A2-B08A-B7A5DDD4F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86200" y="0"/>
            <a:ext cx="5224235" cy="68579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1938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97CEFD-5DBE-468E-86CA-4E19416DF791}"/>
              </a:ext>
            </a:extLst>
          </p:cNvPr>
          <p:cNvSpPr/>
          <p:nvPr/>
        </p:nvSpPr>
        <p:spPr>
          <a:xfrm>
            <a:off x="-76200" y="6553200"/>
            <a:ext cx="948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আপনাদের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উপকার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হলে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অবশ্যই</a:t>
            </a:r>
            <a:r>
              <a:rPr lang="en-US" dirty="0">
                <a:solidFill>
                  <a:schemeClr val="bg1"/>
                </a:solidFill>
              </a:rPr>
              <a:t> Subscribe </a:t>
            </a:r>
            <a:r>
              <a:rPr lang="en-US" dirty="0" err="1">
                <a:solidFill>
                  <a:schemeClr val="bg1"/>
                </a:solidFill>
              </a:rPr>
              <a:t>করে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নিবেন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তাহলে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পরবর্তী</a:t>
            </a:r>
            <a:r>
              <a:rPr lang="en-US" dirty="0">
                <a:solidFill>
                  <a:schemeClr val="bg1"/>
                </a:solidFill>
              </a:rPr>
              <a:t> Tutorial </a:t>
            </a:r>
            <a:r>
              <a:rPr lang="en-US" dirty="0" err="1">
                <a:solidFill>
                  <a:schemeClr val="bg1"/>
                </a:solidFill>
              </a:rPr>
              <a:t>পেতে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সুবিধা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হবে</a:t>
            </a:r>
            <a:r>
              <a:rPr lang="en-US" dirty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3452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11111E-6 L -5.55112E-17 0.7722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3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7344 -0.0051 L -0.51198 0.00509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7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621519" y="2104086"/>
            <a:ext cx="26670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43100" y="609600"/>
            <a:ext cx="0" cy="24384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14550" y="1051720"/>
            <a:ext cx="38100" cy="13716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362749" y="991673"/>
            <a:ext cx="25217" cy="14563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544010" y="990600"/>
            <a:ext cx="38100" cy="13599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137893"/>
            <a:ext cx="30489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8800" y="152400"/>
            <a:ext cx="41278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76400" y="2150772"/>
            <a:ext cx="4131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6400" y="3135868"/>
            <a:ext cx="102844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চিত্র-১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4648200" y="2057400"/>
            <a:ext cx="2590800" cy="9337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91200" y="762000"/>
            <a:ext cx="0" cy="247066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29200" y="927279"/>
            <a:ext cx="1981200" cy="139528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43600" y="927279"/>
            <a:ext cx="0" cy="14081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172200" y="927279"/>
            <a:ext cx="0" cy="14081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6400800" y="927279"/>
            <a:ext cx="0" cy="14081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39000" y="1997333"/>
            <a:ext cx="30489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62600" y="337066"/>
            <a:ext cx="52547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86400" y="2057400"/>
            <a:ext cx="4131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91200" y="3232666"/>
            <a:ext cx="79701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চিত্র-২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23180" y="5250495"/>
            <a:ext cx="3124292" cy="762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944710" y="4038600"/>
            <a:ext cx="0" cy="19812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133600" y="4191000"/>
            <a:ext cx="38100" cy="1981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35061" y="4251606"/>
            <a:ext cx="25217" cy="20681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14600" y="4191000"/>
            <a:ext cx="76200" cy="2209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6400800"/>
            <a:ext cx="81785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চিত্র-৩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92" y="5219700"/>
            <a:ext cx="30489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3601998"/>
            <a:ext cx="41278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6400" y="5225066"/>
            <a:ext cx="3369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105400" y="5225066"/>
            <a:ext cx="3124200" cy="7083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88213" y="4038600"/>
            <a:ext cx="79287" cy="222053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014434" y="4145586"/>
            <a:ext cx="2292439" cy="980206"/>
          </a:xfrm>
          <a:custGeom>
            <a:avLst/>
            <a:gdLst>
              <a:gd name="connsiteX0" fmla="*/ 0 w 2292439"/>
              <a:gd name="connsiteY0" fmla="*/ 825659 h 980206"/>
              <a:gd name="connsiteX1" fmla="*/ 64394 w 2292439"/>
              <a:gd name="connsiteY1" fmla="*/ 787022 h 980206"/>
              <a:gd name="connsiteX2" fmla="*/ 128789 w 2292439"/>
              <a:gd name="connsiteY2" fmla="*/ 735507 h 980206"/>
              <a:gd name="connsiteX3" fmla="*/ 167425 w 2292439"/>
              <a:gd name="connsiteY3" fmla="*/ 709749 h 980206"/>
              <a:gd name="connsiteX4" fmla="*/ 244698 w 2292439"/>
              <a:gd name="connsiteY4" fmla="*/ 683991 h 980206"/>
              <a:gd name="connsiteX5" fmla="*/ 283335 w 2292439"/>
              <a:gd name="connsiteY5" fmla="*/ 671113 h 980206"/>
              <a:gd name="connsiteX6" fmla="*/ 373487 w 2292439"/>
              <a:gd name="connsiteY6" fmla="*/ 632476 h 980206"/>
              <a:gd name="connsiteX7" fmla="*/ 425003 w 2292439"/>
              <a:gd name="connsiteY7" fmla="*/ 593839 h 980206"/>
              <a:gd name="connsiteX8" fmla="*/ 540912 w 2292439"/>
              <a:gd name="connsiteY8" fmla="*/ 529445 h 980206"/>
              <a:gd name="connsiteX9" fmla="*/ 618186 w 2292439"/>
              <a:gd name="connsiteY9" fmla="*/ 465051 h 980206"/>
              <a:gd name="connsiteX10" fmla="*/ 669701 w 2292439"/>
              <a:gd name="connsiteY10" fmla="*/ 413535 h 980206"/>
              <a:gd name="connsiteX11" fmla="*/ 708338 w 2292439"/>
              <a:gd name="connsiteY11" fmla="*/ 387777 h 980206"/>
              <a:gd name="connsiteX12" fmla="*/ 759853 w 2292439"/>
              <a:gd name="connsiteY12" fmla="*/ 349141 h 980206"/>
              <a:gd name="connsiteX13" fmla="*/ 850005 w 2292439"/>
              <a:gd name="connsiteY13" fmla="*/ 284746 h 980206"/>
              <a:gd name="connsiteX14" fmla="*/ 914400 w 2292439"/>
              <a:gd name="connsiteY14" fmla="*/ 207473 h 980206"/>
              <a:gd name="connsiteX15" fmla="*/ 991673 w 2292439"/>
              <a:gd name="connsiteY15" fmla="*/ 168837 h 980206"/>
              <a:gd name="connsiteX16" fmla="*/ 1030310 w 2292439"/>
              <a:gd name="connsiteY16" fmla="*/ 130200 h 980206"/>
              <a:gd name="connsiteX17" fmla="*/ 1081825 w 2292439"/>
              <a:gd name="connsiteY17" fmla="*/ 104442 h 980206"/>
              <a:gd name="connsiteX18" fmla="*/ 1120462 w 2292439"/>
              <a:gd name="connsiteY18" fmla="*/ 78684 h 980206"/>
              <a:gd name="connsiteX19" fmla="*/ 1184856 w 2292439"/>
              <a:gd name="connsiteY19" fmla="*/ 1411 h 980206"/>
              <a:gd name="connsiteX20" fmla="*/ 1275008 w 2292439"/>
              <a:gd name="connsiteY20" fmla="*/ 14290 h 980206"/>
              <a:gd name="connsiteX21" fmla="*/ 1300766 w 2292439"/>
              <a:gd name="connsiteY21" fmla="*/ 52927 h 980206"/>
              <a:gd name="connsiteX22" fmla="*/ 1313645 w 2292439"/>
              <a:gd name="connsiteY22" fmla="*/ 91563 h 980206"/>
              <a:gd name="connsiteX23" fmla="*/ 1249251 w 2292439"/>
              <a:gd name="connsiteY23" fmla="*/ 387777 h 980206"/>
              <a:gd name="connsiteX24" fmla="*/ 1210614 w 2292439"/>
              <a:gd name="connsiteY24" fmla="*/ 426414 h 980206"/>
              <a:gd name="connsiteX25" fmla="*/ 1184856 w 2292439"/>
              <a:gd name="connsiteY25" fmla="*/ 465051 h 980206"/>
              <a:gd name="connsiteX26" fmla="*/ 1107583 w 2292439"/>
              <a:gd name="connsiteY26" fmla="*/ 516566 h 980206"/>
              <a:gd name="connsiteX27" fmla="*/ 1043189 w 2292439"/>
              <a:gd name="connsiteY27" fmla="*/ 606718 h 980206"/>
              <a:gd name="connsiteX28" fmla="*/ 1004552 w 2292439"/>
              <a:gd name="connsiteY28" fmla="*/ 632476 h 980206"/>
              <a:gd name="connsiteX29" fmla="*/ 978794 w 2292439"/>
              <a:gd name="connsiteY29" fmla="*/ 671113 h 980206"/>
              <a:gd name="connsiteX30" fmla="*/ 901521 w 2292439"/>
              <a:gd name="connsiteY30" fmla="*/ 722628 h 980206"/>
              <a:gd name="connsiteX31" fmla="*/ 798490 w 2292439"/>
              <a:gd name="connsiteY31" fmla="*/ 812780 h 980206"/>
              <a:gd name="connsiteX32" fmla="*/ 759853 w 2292439"/>
              <a:gd name="connsiteY32" fmla="*/ 838538 h 980206"/>
              <a:gd name="connsiteX33" fmla="*/ 759853 w 2292439"/>
              <a:gd name="connsiteY33" fmla="*/ 954448 h 980206"/>
              <a:gd name="connsiteX34" fmla="*/ 811369 w 2292439"/>
              <a:gd name="connsiteY34" fmla="*/ 980206 h 980206"/>
              <a:gd name="connsiteX35" fmla="*/ 1107583 w 2292439"/>
              <a:gd name="connsiteY35" fmla="*/ 967327 h 980206"/>
              <a:gd name="connsiteX36" fmla="*/ 1146220 w 2292439"/>
              <a:gd name="connsiteY36" fmla="*/ 928690 h 980206"/>
              <a:gd name="connsiteX37" fmla="*/ 1184856 w 2292439"/>
              <a:gd name="connsiteY37" fmla="*/ 915811 h 980206"/>
              <a:gd name="connsiteX38" fmla="*/ 1223493 w 2292439"/>
              <a:gd name="connsiteY38" fmla="*/ 877175 h 980206"/>
              <a:gd name="connsiteX39" fmla="*/ 1262129 w 2292439"/>
              <a:gd name="connsiteY39" fmla="*/ 864296 h 980206"/>
              <a:gd name="connsiteX40" fmla="*/ 1300766 w 2292439"/>
              <a:gd name="connsiteY40" fmla="*/ 838538 h 980206"/>
              <a:gd name="connsiteX41" fmla="*/ 1390918 w 2292439"/>
              <a:gd name="connsiteY41" fmla="*/ 799901 h 980206"/>
              <a:gd name="connsiteX42" fmla="*/ 1519707 w 2292439"/>
              <a:gd name="connsiteY42" fmla="*/ 735507 h 980206"/>
              <a:gd name="connsiteX43" fmla="*/ 1609859 w 2292439"/>
              <a:gd name="connsiteY43" fmla="*/ 658234 h 980206"/>
              <a:gd name="connsiteX44" fmla="*/ 1674253 w 2292439"/>
              <a:gd name="connsiteY44" fmla="*/ 580960 h 980206"/>
              <a:gd name="connsiteX45" fmla="*/ 1725769 w 2292439"/>
              <a:gd name="connsiteY45" fmla="*/ 555203 h 980206"/>
              <a:gd name="connsiteX46" fmla="*/ 1751527 w 2292439"/>
              <a:gd name="connsiteY46" fmla="*/ 503687 h 980206"/>
              <a:gd name="connsiteX47" fmla="*/ 1803042 w 2292439"/>
              <a:gd name="connsiteY47" fmla="*/ 490808 h 980206"/>
              <a:gd name="connsiteX48" fmla="*/ 1893194 w 2292439"/>
              <a:gd name="connsiteY48" fmla="*/ 439293 h 980206"/>
              <a:gd name="connsiteX49" fmla="*/ 1970467 w 2292439"/>
              <a:gd name="connsiteY49" fmla="*/ 362020 h 980206"/>
              <a:gd name="connsiteX50" fmla="*/ 2009104 w 2292439"/>
              <a:gd name="connsiteY50" fmla="*/ 323383 h 980206"/>
              <a:gd name="connsiteX51" fmla="*/ 2073498 w 2292439"/>
              <a:gd name="connsiteY51" fmla="*/ 297625 h 980206"/>
              <a:gd name="connsiteX52" fmla="*/ 2099256 w 2292439"/>
              <a:gd name="connsiteY52" fmla="*/ 258989 h 980206"/>
              <a:gd name="connsiteX53" fmla="*/ 2137893 w 2292439"/>
              <a:gd name="connsiteY53" fmla="*/ 246110 h 980206"/>
              <a:gd name="connsiteX54" fmla="*/ 2240924 w 2292439"/>
              <a:gd name="connsiteY54" fmla="*/ 194594 h 980206"/>
              <a:gd name="connsiteX55" fmla="*/ 2292439 w 2292439"/>
              <a:gd name="connsiteY55" fmla="*/ 181715 h 98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92439" h="980206">
                <a:moveTo>
                  <a:pt x="0" y="825659"/>
                </a:moveTo>
                <a:cubicBezTo>
                  <a:pt x="21465" y="812780"/>
                  <a:pt x="45388" y="803313"/>
                  <a:pt x="64394" y="787022"/>
                </a:cubicBezTo>
                <a:cubicBezTo>
                  <a:pt x="138534" y="723473"/>
                  <a:pt x="39638" y="765224"/>
                  <a:pt x="128789" y="735507"/>
                </a:cubicBezTo>
                <a:cubicBezTo>
                  <a:pt x="141668" y="726921"/>
                  <a:pt x="153281" y="716035"/>
                  <a:pt x="167425" y="709749"/>
                </a:cubicBezTo>
                <a:cubicBezTo>
                  <a:pt x="192236" y="698722"/>
                  <a:pt x="218940" y="692577"/>
                  <a:pt x="244698" y="683991"/>
                </a:cubicBezTo>
                <a:cubicBezTo>
                  <a:pt x="257577" y="679698"/>
                  <a:pt x="271193" y="677184"/>
                  <a:pt x="283335" y="671113"/>
                </a:cubicBezTo>
                <a:cubicBezTo>
                  <a:pt x="346993" y="639284"/>
                  <a:pt x="316637" y="651426"/>
                  <a:pt x="373487" y="632476"/>
                </a:cubicBezTo>
                <a:cubicBezTo>
                  <a:pt x="390659" y="619597"/>
                  <a:pt x="406366" y="604489"/>
                  <a:pt x="425003" y="593839"/>
                </a:cubicBezTo>
                <a:cubicBezTo>
                  <a:pt x="500578" y="550653"/>
                  <a:pt x="435079" y="635278"/>
                  <a:pt x="540912" y="529445"/>
                </a:cubicBezTo>
                <a:cubicBezTo>
                  <a:pt x="674900" y="395457"/>
                  <a:pt x="492663" y="572642"/>
                  <a:pt x="618186" y="465051"/>
                </a:cubicBezTo>
                <a:cubicBezTo>
                  <a:pt x="636624" y="449247"/>
                  <a:pt x="651263" y="429339"/>
                  <a:pt x="669701" y="413535"/>
                </a:cubicBezTo>
                <a:cubicBezTo>
                  <a:pt x="681453" y="403462"/>
                  <a:pt x="695743" y="396774"/>
                  <a:pt x="708338" y="387777"/>
                </a:cubicBezTo>
                <a:cubicBezTo>
                  <a:pt x="725804" y="375301"/>
                  <a:pt x="743556" y="363110"/>
                  <a:pt x="759853" y="349141"/>
                </a:cubicBezTo>
                <a:cubicBezTo>
                  <a:pt x="832951" y="286485"/>
                  <a:pt x="760184" y="329657"/>
                  <a:pt x="850005" y="284746"/>
                </a:cubicBezTo>
                <a:cubicBezTo>
                  <a:pt x="869011" y="256237"/>
                  <a:pt x="884652" y="227306"/>
                  <a:pt x="914400" y="207473"/>
                </a:cubicBezTo>
                <a:cubicBezTo>
                  <a:pt x="1030572" y="130024"/>
                  <a:pt x="870078" y="270165"/>
                  <a:pt x="991673" y="168837"/>
                </a:cubicBezTo>
                <a:cubicBezTo>
                  <a:pt x="1005665" y="157177"/>
                  <a:pt x="1015489" y="140787"/>
                  <a:pt x="1030310" y="130200"/>
                </a:cubicBezTo>
                <a:cubicBezTo>
                  <a:pt x="1045932" y="119041"/>
                  <a:pt x="1065156" y="113967"/>
                  <a:pt x="1081825" y="104442"/>
                </a:cubicBezTo>
                <a:cubicBezTo>
                  <a:pt x="1095264" y="96762"/>
                  <a:pt x="1107583" y="87270"/>
                  <a:pt x="1120462" y="78684"/>
                </a:cubicBezTo>
                <a:cubicBezTo>
                  <a:pt x="1130392" y="63789"/>
                  <a:pt x="1165788" y="5225"/>
                  <a:pt x="1184856" y="1411"/>
                </a:cubicBezTo>
                <a:cubicBezTo>
                  <a:pt x="1214622" y="-4542"/>
                  <a:pt x="1244957" y="9997"/>
                  <a:pt x="1275008" y="14290"/>
                </a:cubicBezTo>
                <a:cubicBezTo>
                  <a:pt x="1283594" y="27169"/>
                  <a:pt x="1293844" y="39083"/>
                  <a:pt x="1300766" y="52927"/>
                </a:cubicBezTo>
                <a:cubicBezTo>
                  <a:pt x="1306837" y="65069"/>
                  <a:pt x="1313645" y="77988"/>
                  <a:pt x="1313645" y="91563"/>
                </a:cubicBezTo>
                <a:cubicBezTo>
                  <a:pt x="1313645" y="217997"/>
                  <a:pt x="1335095" y="301933"/>
                  <a:pt x="1249251" y="387777"/>
                </a:cubicBezTo>
                <a:cubicBezTo>
                  <a:pt x="1236372" y="400656"/>
                  <a:pt x="1222274" y="412422"/>
                  <a:pt x="1210614" y="426414"/>
                </a:cubicBezTo>
                <a:cubicBezTo>
                  <a:pt x="1200705" y="438305"/>
                  <a:pt x="1196505" y="454858"/>
                  <a:pt x="1184856" y="465051"/>
                </a:cubicBezTo>
                <a:cubicBezTo>
                  <a:pt x="1161559" y="485436"/>
                  <a:pt x="1107583" y="516566"/>
                  <a:pt x="1107583" y="516566"/>
                </a:cubicBezTo>
                <a:cubicBezTo>
                  <a:pt x="1092958" y="538503"/>
                  <a:pt x="1059163" y="590744"/>
                  <a:pt x="1043189" y="606718"/>
                </a:cubicBezTo>
                <a:cubicBezTo>
                  <a:pt x="1032244" y="617663"/>
                  <a:pt x="1017431" y="623890"/>
                  <a:pt x="1004552" y="632476"/>
                </a:cubicBezTo>
                <a:cubicBezTo>
                  <a:pt x="995966" y="645355"/>
                  <a:pt x="990443" y="660920"/>
                  <a:pt x="978794" y="671113"/>
                </a:cubicBezTo>
                <a:cubicBezTo>
                  <a:pt x="955497" y="691498"/>
                  <a:pt x="901521" y="722628"/>
                  <a:pt x="901521" y="722628"/>
                </a:cubicBezTo>
                <a:cubicBezTo>
                  <a:pt x="858591" y="787023"/>
                  <a:pt x="888642" y="752679"/>
                  <a:pt x="798490" y="812780"/>
                </a:cubicBezTo>
                <a:lnTo>
                  <a:pt x="759853" y="838538"/>
                </a:lnTo>
                <a:cubicBezTo>
                  <a:pt x="741654" y="893137"/>
                  <a:pt x="711937" y="914517"/>
                  <a:pt x="759853" y="954448"/>
                </a:cubicBezTo>
                <a:cubicBezTo>
                  <a:pt x="774602" y="966739"/>
                  <a:pt x="794197" y="971620"/>
                  <a:pt x="811369" y="980206"/>
                </a:cubicBezTo>
                <a:cubicBezTo>
                  <a:pt x="910107" y="975913"/>
                  <a:pt x="1009901" y="982355"/>
                  <a:pt x="1107583" y="967327"/>
                </a:cubicBezTo>
                <a:cubicBezTo>
                  <a:pt x="1125585" y="964557"/>
                  <a:pt x="1131065" y="938793"/>
                  <a:pt x="1146220" y="928690"/>
                </a:cubicBezTo>
                <a:cubicBezTo>
                  <a:pt x="1157515" y="921160"/>
                  <a:pt x="1171977" y="920104"/>
                  <a:pt x="1184856" y="915811"/>
                </a:cubicBezTo>
                <a:cubicBezTo>
                  <a:pt x="1197735" y="902932"/>
                  <a:pt x="1208338" y="887278"/>
                  <a:pt x="1223493" y="877175"/>
                </a:cubicBezTo>
                <a:cubicBezTo>
                  <a:pt x="1234788" y="869645"/>
                  <a:pt x="1249987" y="870367"/>
                  <a:pt x="1262129" y="864296"/>
                </a:cubicBezTo>
                <a:cubicBezTo>
                  <a:pt x="1275973" y="857374"/>
                  <a:pt x="1286921" y="845460"/>
                  <a:pt x="1300766" y="838538"/>
                </a:cubicBezTo>
                <a:cubicBezTo>
                  <a:pt x="1407357" y="785243"/>
                  <a:pt x="1256918" y="880301"/>
                  <a:pt x="1390918" y="799901"/>
                </a:cubicBezTo>
                <a:cubicBezTo>
                  <a:pt x="1500441" y="734187"/>
                  <a:pt x="1428140" y="758399"/>
                  <a:pt x="1519707" y="735507"/>
                </a:cubicBezTo>
                <a:cubicBezTo>
                  <a:pt x="1557602" y="707085"/>
                  <a:pt x="1579965" y="694107"/>
                  <a:pt x="1609859" y="658234"/>
                </a:cubicBezTo>
                <a:cubicBezTo>
                  <a:pt x="1643082" y="618367"/>
                  <a:pt x="1627776" y="614158"/>
                  <a:pt x="1674253" y="580960"/>
                </a:cubicBezTo>
                <a:cubicBezTo>
                  <a:pt x="1689876" y="569801"/>
                  <a:pt x="1708597" y="563789"/>
                  <a:pt x="1725769" y="555203"/>
                </a:cubicBezTo>
                <a:cubicBezTo>
                  <a:pt x="1734355" y="538031"/>
                  <a:pt x="1736778" y="515978"/>
                  <a:pt x="1751527" y="503687"/>
                </a:cubicBezTo>
                <a:cubicBezTo>
                  <a:pt x="1765125" y="492356"/>
                  <a:pt x="1786469" y="497023"/>
                  <a:pt x="1803042" y="490808"/>
                </a:cubicBezTo>
                <a:cubicBezTo>
                  <a:pt x="1840396" y="476800"/>
                  <a:pt x="1861163" y="460648"/>
                  <a:pt x="1893194" y="439293"/>
                </a:cubicBezTo>
                <a:cubicBezTo>
                  <a:pt x="1938538" y="371276"/>
                  <a:pt x="1895919" y="425918"/>
                  <a:pt x="1970467" y="362020"/>
                </a:cubicBezTo>
                <a:cubicBezTo>
                  <a:pt x="1984296" y="350167"/>
                  <a:pt x="1993659" y="333036"/>
                  <a:pt x="2009104" y="323383"/>
                </a:cubicBezTo>
                <a:cubicBezTo>
                  <a:pt x="2028708" y="311130"/>
                  <a:pt x="2052033" y="306211"/>
                  <a:pt x="2073498" y="297625"/>
                </a:cubicBezTo>
                <a:cubicBezTo>
                  <a:pt x="2082084" y="284746"/>
                  <a:pt x="2087169" y="268658"/>
                  <a:pt x="2099256" y="258989"/>
                </a:cubicBezTo>
                <a:cubicBezTo>
                  <a:pt x="2109857" y="250508"/>
                  <a:pt x="2125534" y="251728"/>
                  <a:pt x="2137893" y="246110"/>
                </a:cubicBezTo>
                <a:cubicBezTo>
                  <a:pt x="2172849" y="230221"/>
                  <a:pt x="2203673" y="203907"/>
                  <a:pt x="2240924" y="194594"/>
                </a:cubicBezTo>
                <a:lnTo>
                  <a:pt x="2292439" y="181715"/>
                </a:ln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838682" y="4038600"/>
            <a:ext cx="0" cy="16230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10400" y="4038600"/>
            <a:ext cx="0" cy="16230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60653" y="3971330"/>
            <a:ext cx="0" cy="16230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24600" y="6477000"/>
            <a:ext cx="79060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চিত্র-৪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29600" y="5219700"/>
            <a:ext cx="30489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00800" y="3786664"/>
            <a:ext cx="48428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24600" y="5295900"/>
            <a:ext cx="3369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38999" y="991673"/>
            <a:ext cx="106787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ফাংশন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368964" y="1066800"/>
            <a:ext cx="105063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ফাংশন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124200" y="4417454"/>
            <a:ext cx="124745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ফাংশন</a:t>
            </a:r>
            <a:r>
              <a:rPr lang="en-US" dirty="0"/>
              <a:t> </a:t>
            </a:r>
            <a:r>
              <a:rPr lang="en-US" dirty="0" err="1"/>
              <a:t>নয়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543800" y="3786664"/>
            <a:ext cx="124745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ফাংশন</a:t>
            </a:r>
            <a:r>
              <a:rPr lang="en-US" dirty="0"/>
              <a:t> </a:t>
            </a:r>
            <a:r>
              <a:rPr lang="en-US" dirty="0" err="1"/>
              <a:t>নয়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>
            <a:off x="1143000" y="-292960"/>
            <a:ext cx="1624039" cy="2397046"/>
          </a:xfrm>
          <a:prstGeom prst="arc">
            <a:avLst>
              <a:gd name="adj1" fmla="val 3373"/>
              <a:gd name="adj2" fmla="val 10301644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1943100" y="4602120"/>
            <a:ext cx="1804828" cy="1493880"/>
          </a:xfrm>
          <a:prstGeom prst="arc">
            <a:avLst>
              <a:gd name="adj1" fmla="val 5400000"/>
              <a:gd name="adj2" fmla="val 1645231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58" grpId="0" animBg="1"/>
      <p:bldP spid="59" grpId="0" animBg="1"/>
      <p:bldP spid="60" grpId="0" animBg="1"/>
      <p:bldP spid="6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38" grpId="0" animBg="1"/>
      <p:bldP spid="39" grpId="0" animBg="1"/>
      <p:bldP spid="40" grpId="0" animBg="1"/>
      <p:bldP spid="46" grpId="0" animBg="1"/>
      <p:bldP spid="48" grpId="0" animBg="1"/>
      <p:bldP spid="52" grpId="0" animBg="1"/>
      <p:bldP spid="54" grpId="0" animBg="1"/>
      <p:bldP spid="56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3CB7A8-965C-42C6-B6E4-D359751BCE95}"/>
              </a:ext>
            </a:extLst>
          </p:cNvPr>
          <p:cNvSpPr/>
          <p:nvPr/>
        </p:nvSpPr>
        <p:spPr>
          <a:xfrm>
            <a:off x="2514600" y="476935"/>
            <a:ext cx="4343400" cy="589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/>
              <p:cNvSpPr txBox="1"/>
              <p:nvPr/>
            </p:nvSpPr>
            <p:spPr bwMode="auto">
              <a:xfrm>
                <a:off x="2667000" y="1507067"/>
                <a:ext cx="2628900" cy="77893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1507067"/>
                <a:ext cx="2628900" cy="7789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62000" y="457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ডোমেন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কোডোমেন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রেঞ্জ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1648C8-1E99-430B-ACFE-0C33FDB10B23}"/>
              </a:ext>
            </a:extLst>
          </p:cNvPr>
          <p:cNvSpPr/>
          <p:nvPr/>
        </p:nvSpPr>
        <p:spPr>
          <a:xfrm>
            <a:off x="2514600" y="2602468"/>
            <a:ext cx="2997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A                                       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B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096589-E496-4D37-A8E4-D3BAC114DDCD}"/>
              </a:ext>
            </a:extLst>
          </p:cNvPr>
          <p:cNvSpPr/>
          <p:nvPr/>
        </p:nvSpPr>
        <p:spPr>
          <a:xfrm>
            <a:off x="2362200" y="3048000"/>
            <a:ext cx="914400" cy="2362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7D2117-6EE8-4BBF-880E-DEC10D3B703E}"/>
              </a:ext>
            </a:extLst>
          </p:cNvPr>
          <p:cNvSpPr/>
          <p:nvPr/>
        </p:nvSpPr>
        <p:spPr>
          <a:xfrm>
            <a:off x="4800600" y="2971800"/>
            <a:ext cx="10668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95DBF-29E8-4A41-AF03-CEA085FFBBD5}"/>
              </a:ext>
            </a:extLst>
          </p:cNvPr>
          <p:cNvSpPr txBox="1"/>
          <p:nvPr/>
        </p:nvSpPr>
        <p:spPr>
          <a:xfrm>
            <a:off x="2438400" y="32004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a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b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c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50280-9BDF-416D-989E-46AB6BB6C373}"/>
              </a:ext>
            </a:extLst>
          </p:cNvPr>
          <p:cNvSpPr txBox="1"/>
          <p:nvPr/>
        </p:nvSpPr>
        <p:spPr>
          <a:xfrm>
            <a:off x="4953000" y="2895600"/>
            <a:ext cx="91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x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y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z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1D6C84-21BA-480A-89B6-FD4BF702CB6E}"/>
              </a:ext>
            </a:extLst>
          </p:cNvPr>
          <p:cNvCxnSpPr/>
          <p:nvPr/>
        </p:nvCxnSpPr>
        <p:spPr>
          <a:xfrm flipV="1">
            <a:off x="2971800" y="3429000"/>
            <a:ext cx="2133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E9727C-FF9E-416A-A834-628661CD0F49}"/>
              </a:ext>
            </a:extLst>
          </p:cNvPr>
          <p:cNvCxnSpPr/>
          <p:nvPr/>
        </p:nvCxnSpPr>
        <p:spPr>
          <a:xfrm flipV="1">
            <a:off x="3048000" y="3886200"/>
            <a:ext cx="2057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A5655B-B93E-40BD-8019-386C7938C1FE}"/>
              </a:ext>
            </a:extLst>
          </p:cNvPr>
          <p:cNvCxnSpPr/>
          <p:nvPr/>
        </p:nvCxnSpPr>
        <p:spPr>
          <a:xfrm flipV="1">
            <a:off x="3048000" y="4419600"/>
            <a:ext cx="2133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BFBDA1E-914B-452D-9478-2624BAE5798E}"/>
              </a:ext>
            </a:extLst>
          </p:cNvPr>
          <p:cNvSpPr/>
          <p:nvPr/>
        </p:nvSpPr>
        <p:spPr>
          <a:xfrm>
            <a:off x="609600" y="5802868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={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a,b,c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}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err="1">
                <a:latin typeface="NikoshBAN" pitchFamily="2" charset="0"/>
                <a:cs typeface="NikoshBAN" pitchFamily="2" charset="0"/>
              </a:rPr>
              <a:t>কোডোমেন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={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x,y,z,t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}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রেঞ্জ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={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x,y,z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}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27932BF-DC15-414E-9205-BA14F2505F99}"/>
              </a:ext>
            </a:extLst>
          </p:cNvPr>
          <p:cNvSpPr/>
          <p:nvPr/>
        </p:nvSpPr>
        <p:spPr>
          <a:xfrm>
            <a:off x="0" y="207199"/>
            <a:ext cx="9144000" cy="70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AD8AD-B94F-465F-B9C4-691A6EFFBFBB}"/>
              </a:ext>
            </a:extLst>
          </p:cNvPr>
          <p:cNvSpPr txBox="1"/>
          <p:nvPr/>
        </p:nvSpPr>
        <p:spPr>
          <a:xfrm>
            <a:off x="0" y="25908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এক-এক</a:t>
            </a:r>
            <a:r>
              <a: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(One-one function or Injective Function):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31684-AF70-42AF-94C0-5940018F0A29}"/>
              </a:ext>
            </a:extLst>
          </p:cNvPr>
          <p:cNvSpPr/>
          <p:nvPr/>
        </p:nvSpPr>
        <p:spPr>
          <a:xfrm>
            <a:off x="4876800" y="1317724"/>
            <a:ext cx="1066800" cy="2362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BDE9F5-26B7-4CB2-8C0F-6C59122E976A}"/>
              </a:ext>
            </a:extLst>
          </p:cNvPr>
          <p:cNvSpPr/>
          <p:nvPr/>
        </p:nvSpPr>
        <p:spPr>
          <a:xfrm>
            <a:off x="7315200" y="1371600"/>
            <a:ext cx="10668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02EC0-EDEA-45FD-981F-0655A8B3FA38}"/>
              </a:ext>
            </a:extLst>
          </p:cNvPr>
          <p:cNvSpPr txBox="1"/>
          <p:nvPr/>
        </p:nvSpPr>
        <p:spPr>
          <a:xfrm>
            <a:off x="4953000" y="16002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a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b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4F90C-A0A8-47D8-9B60-4E271F0782D7}"/>
              </a:ext>
            </a:extLst>
          </p:cNvPr>
          <p:cNvSpPr txBox="1"/>
          <p:nvPr/>
        </p:nvSpPr>
        <p:spPr>
          <a:xfrm>
            <a:off x="7467600" y="1295400"/>
            <a:ext cx="91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x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y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z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638D85-D8CF-4AA5-9A99-6306EA2675B8}"/>
              </a:ext>
            </a:extLst>
          </p:cNvPr>
          <p:cNvCxnSpPr/>
          <p:nvPr/>
        </p:nvCxnSpPr>
        <p:spPr>
          <a:xfrm flipV="1">
            <a:off x="5486400" y="1828800"/>
            <a:ext cx="2133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4CBFC7-F519-4BF4-BD9D-5549288EC535}"/>
              </a:ext>
            </a:extLst>
          </p:cNvPr>
          <p:cNvCxnSpPr/>
          <p:nvPr/>
        </p:nvCxnSpPr>
        <p:spPr>
          <a:xfrm flipV="1">
            <a:off x="5562600" y="2286000"/>
            <a:ext cx="2057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11F26D-58A0-4670-B3B5-181834A21BCF}"/>
              </a:ext>
            </a:extLst>
          </p:cNvPr>
          <p:cNvCxnSpPr/>
          <p:nvPr/>
        </p:nvCxnSpPr>
        <p:spPr>
          <a:xfrm flipV="1">
            <a:off x="5562600" y="2819400"/>
            <a:ext cx="2133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A00687CC-0651-4242-9813-751549490938}"/>
                  </a:ext>
                </a:extLst>
              </p:cNvPr>
              <p:cNvSpPr txBox="1"/>
              <p:nvPr/>
            </p:nvSpPr>
            <p:spPr bwMode="auto">
              <a:xfrm>
                <a:off x="457200" y="3884474"/>
                <a:ext cx="7010400" cy="152572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এক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এক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ফাংশন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বলা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হবে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যদি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প্রত্যেক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ভিন্ন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ভিন্ন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উপাদানের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প্রতিচ্ছবি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তে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ভিন্ন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ভিন্ন</m:t>
                    </m:r>
                  </m:oMath>
                </a14:m>
                <a:r>
                  <a:rPr lang="en-US" sz="2400" dirty="0"/>
                  <a:t> হয়।</a:t>
                </a:r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A00687CC-0651-4242-9813-751549490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84474"/>
                <a:ext cx="7010400" cy="1525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07FBCA8-DBE2-40AC-A0F8-909F8488C4D5}"/>
              </a:ext>
            </a:extLst>
          </p:cNvPr>
          <p:cNvSpPr/>
          <p:nvPr/>
        </p:nvSpPr>
        <p:spPr>
          <a:xfrm>
            <a:off x="-152400" y="63362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138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17DA55-DBB7-46A5-9B43-5CF8A2D050D5}"/>
              </a:ext>
            </a:extLst>
          </p:cNvPr>
          <p:cNvSpPr/>
          <p:nvPr/>
        </p:nvSpPr>
        <p:spPr>
          <a:xfrm>
            <a:off x="304800" y="528066"/>
            <a:ext cx="8534400" cy="721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89C2A7-804A-4D42-AECB-DB89E88D10F4}"/>
              </a:ext>
            </a:extLst>
          </p:cNvPr>
          <p:cNvSpPr txBox="1"/>
          <p:nvPr/>
        </p:nvSpPr>
        <p:spPr>
          <a:xfrm>
            <a:off x="457200" y="685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সার্বিক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সর্বগ্রাহী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ফাংশন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(Onto function or Surjective):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B0DCF3-B667-46D4-969B-35202FF5AC8F}"/>
                  </a:ext>
                </a:extLst>
              </p:cNvPr>
              <p:cNvSpPr/>
              <p:nvPr/>
            </p:nvSpPr>
            <p:spPr>
              <a:xfrm>
                <a:off x="1371600" y="1952482"/>
                <a:ext cx="7010400" cy="123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যদি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প্রত্যেক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উপাদান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ই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সেটের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অন্তত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একটি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উপাদান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ের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সাথে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সম্পর্কিত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হয়।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B0DCF3-B667-46D4-969B-35202FF5A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952482"/>
                <a:ext cx="7010400" cy="1235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D1784DB-B101-44EC-B8D5-B8CCA71CA0A2}"/>
              </a:ext>
            </a:extLst>
          </p:cNvPr>
          <p:cNvSpPr/>
          <p:nvPr/>
        </p:nvSpPr>
        <p:spPr>
          <a:xfrm>
            <a:off x="2438400" y="3505200"/>
            <a:ext cx="990600" cy="2590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A83F2B-717C-4641-89F9-4901F810BA82}"/>
              </a:ext>
            </a:extLst>
          </p:cNvPr>
          <p:cNvSpPr/>
          <p:nvPr/>
        </p:nvSpPr>
        <p:spPr>
          <a:xfrm>
            <a:off x="4800600" y="3429000"/>
            <a:ext cx="10668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DE0F3-AA65-4377-A333-697260ADA21F}"/>
              </a:ext>
            </a:extLst>
          </p:cNvPr>
          <p:cNvSpPr txBox="1"/>
          <p:nvPr/>
        </p:nvSpPr>
        <p:spPr>
          <a:xfrm>
            <a:off x="2438400" y="3657600"/>
            <a:ext cx="83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a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b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c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FE1CD-B9CB-4589-ACDC-6B67E1D73A19}"/>
              </a:ext>
            </a:extLst>
          </p:cNvPr>
          <p:cNvSpPr txBox="1"/>
          <p:nvPr/>
        </p:nvSpPr>
        <p:spPr>
          <a:xfrm>
            <a:off x="4953000" y="3810000"/>
            <a:ext cx="91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x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y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z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E8DD7F-21A6-4B56-BDD2-900654CB12A8}"/>
              </a:ext>
            </a:extLst>
          </p:cNvPr>
          <p:cNvCxnSpPr/>
          <p:nvPr/>
        </p:nvCxnSpPr>
        <p:spPr>
          <a:xfrm>
            <a:off x="2971800" y="4038600"/>
            <a:ext cx="2133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75D368-4F29-4538-B626-7690C03B10AE}"/>
              </a:ext>
            </a:extLst>
          </p:cNvPr>
          <p:cNvCxnSpPr/>
          <p:nvPr/>
        </p:nvCxnSpPr>
        <p:spPr>
          <a:xfrm flipV="1">
            <a:off x="3048000" y="4191000"/>
            <a:ext cx="2133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3A7864-3A78-41B8-B292-839B5D28AE9F}"/>
              </a:ext>
            </a:extLst>
          </p:cNvPr>
          <p:cNvCxnSpPr/>
          <p:nvPr/>
        </p:nvCxnSpPr>
        <p:spPr>
          <a:xfrm flipV="1">
            <a:off x="3048000" y="4800600"/>
            <a:ext cx="2209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8DB435-F332-43B7-81E5-32503E392BA5}"/>
              </a:ext>
            </a:extLst>
          </p:cNvPr>
          <p:cNvCxnSpPr/>
          <p:nvPr/>
        </p:nvCxnSpPr>
        <p:spPr>
          <a:xfrm flipV="1">
            <a:off x="3048000" y="5257800"/>
            <a:ext cx="2209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7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F9571A-64F3-42D3-AB75-5EEAF3885C2D}"/>
              </a:ext>
            </a:extLst>
          </p:cNvPr>
          <p:cNvSpPr/>
          <p:nvPr/>
        </p:nvSpPr>
        <p:spPr>
          <a:xfrm>
            <a:off x="3048000" y="238780"/>
            <a:ext cx="2895600" cy="70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683B7-1097-4855-B398-0558F8779400}"/>
              </a:ext>
            </a:extLst>
          </p:cNvPr>
          <p:cNvSpPr txBox="1"/>
          <p:nvPr/>
        </p:nvSpPr>
        <p:spPr>
          <a:xfrm>
            <a:off x="3048000" y="381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Bijective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79E210-1535-492F-B729-291D1CC7939B}"/>
                  </a:ext>
                </a:extLst>
              </p:cNvPr>
              <p:cNvSpPr/>
              <p:nvPr/>
            </p:nvSpPr>
            <p:spPr>
              <a:xfrm>
                <a:off x="228600" y="1581090"/>
                <a:ext cx="8839200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কে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বাইজেকটিভ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ফাংশন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একই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সাথে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এক-এক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এবং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সার্বিক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ফাংশন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হয়</a:t>
                </a:r>
                <a:r>
                  <a:rPr 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।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379E210-1535-492F-B729-291D1CC79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81090"/>
                <a:ext cx="8839200" cy="892552"/>
              </a:xfrm>
              <a:prstGeom prst="rect">
                <a:avLst/>
              </a:prstGeom>
              <a:blipFill>
                <a:blip r:embed="rId2"/>
                <a:stretch>
                  <a:fillRect l="-1103" b="-13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AFB62DC-234E-4AC5-B07C-0445FBE58CAC}"/>
              </a:ext>
            </a:extLst>
          </p:cNvPr>
          <p:cNvSpPr/>
          <p:nvPr/>
        </p:nvSpPr>
        <p:spPr>
          <a:xfrm>
            <a:off x="1752600" y="3276600"/>
            <a:ext cx="9906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176951-1486-4AAB-BC9D-FFF4CBCEB3EF}"/>
              </a:ext>
            </a:extLst>
          </p:cNvPr>
          <p:cNvSpPr/>
          <p:nvPr/>
        </p:nvSpPr>
        <p:spPr>
          <a:xfrm>
            <a:off x="4038600" y="3352800"/>
            <a:ext cx="1066800" cy="2438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F90CE-4331-4858-BC14-D36C26312DFB}"/>
              </a:ext>
            </a:extLst>
          </p:cNvPr>
          <p:cNvSpPr txBox="1"/>
          <p:nvPr/>
        </p:nvSpPr>
        <p:spPr>
          <a:xfrm>
            <a:off x="1828800" y="3427274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a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b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c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A8557-9047-478B-B09D-0AF1902C76A3}"/>
              </a:ext>
            </a:extLst>
          </p:cNvPr>
          <p:cNvSpPr txBox="1"/>
          <p:nvPr/>
        </p:nvSpPr>
        <p:spPr>
          <a:xfrm>
            <a:off x="4267200" y="3579674"/>
            <a:ext cx="91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x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y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z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DE25F2-8215-4799-91F0-E36D1AB21F1E}"/>
              </a:ext>
            </a:extLst>
          </p:cNvPr>
          <p:cNvCxnSpPr/>
          <p:nvPr/>
        </p:nvCxnSpPr>
        <p:spPr>
          <a:xfrm>
            <a:off x="2362200" y="3810000"/>
            <a:ext cx="2133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83F62D-7C7D-4856-A1B3-A074670DBE5C}"/>
              </a:ext>
            </a:extLst>
          </p:cNvPr>
          <p:cNvCxnSpPr/>
          <p:nvPr/>
        </p:nvCxnSpPr>
        <p:spPr>
          <a:xfrm>
            <a:off x="2438400" y="4343400"/>
            <a:ext cx="2133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BC71C3-0066-41B0-833D-18560FDB2AC0}"/>
              </a:ext>
            </a:extLst>
          </p:cNvPr>
          <p:cNvCxnSpPr/>
          <p:nvPr/>
        </p:nvCxnSpPr>
        <p:spPr>
          <a:xfrm>
            <a:off x="2362200" y="4876800"/>
            <a:ext cx="2133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78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F235D1-694A-4449-AF82-14CB00FB2743}"/>
              </a:ext>
            </a:extLst>
          </p:cNvPr>
          <p:cNvSpPr/>
          <p:nvPr/>
        </p:nvSpPr>
        <p:spPr>
          <a:xfrm>
            <a:off x="2819400" y="304800"/>
            <a:ext cx="2819400" cy="64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24384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অভেদ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762000" y="1329267"/>
                <a:ext cx="7848600" cy="120741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কে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অভেদ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ফাংশন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বলা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হবে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যদি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প্রত্যেকটি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উপাদানের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প্রতিচ্ছবি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ঐ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উপাদানই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হয়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।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329267"/>
                <a:ext cx="7848600" cy="1207419"/>
              </a:xfrm>
              <a:prstGeom prst="rect">
                <a:avLst/>
              </a:prstGeom>
              <a:blipFill>
                <a:blip r:embed="rId2"/>
                <a:stretch>
                  <a:fillRect l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752600" y="2438400"/>
            <a:ext cx="1447800" cy="297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29718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a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b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c 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2362200"/>
            <a:ext cx="1447800" cy="297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28956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a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b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c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33528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38862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19400" y="44196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3C7D2E2-3077-419A-B608-C8D5C3AA4C4B}"/>
              </a:ext>
            </a:extLst>
          </p:cNvPr>
          <p:cNvSpPr/>
          <p:nvPr/>
        </p:nvSpPr>
        <p:spPr>
          <a:xfrm>
            <a:off x="-152400" y="62600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B1EB5F-E3EA-478B-A761-57B3064D2054}"/>
              </a:ext>
            </a:extLst>
          </p:cNvPr>
          <p:cNvSpPr/>
          <p:nvPr/>
        </p:nvSpPr>
        <p:spPr>
          <a:xfrm>
            <a:off x="2971800" y="304800"/>
            <a:ext cx="2667000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7400" y="304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ধ্রুবক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457200" y="1219200"/>
                <a:ext cx="8686800" cy="1371600"/>
              </a:xfrm>
              <a:prstGeom prst="rect">
                <a:avLst/>
              </a:prstGeom>
              <a:noFill/>
            </p:spPr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11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𝒇</m:t>
                    </m:r>
                    <m:r>
                      <a:rPr lang="en-US" sz="11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:</m:t>
                    </m:r>
                    <m:r>
                      <a:rPr lang="en-US" sz="11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𝑨</m:t>
                    </m:r>
                    <m:r>
                      <a:rPr lang="en-US" sz="11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→</m:t>
                    </m:r>
                    <m:r>
                      <a:rPr lang="en-US" sz="11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𝑩</m:t>
                    </m:r>
                    <m:r>
                      <a:rPr lang="en-US" sz="11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</m:t>
                    </m:r>
                    <m:r>
                      <a:rPr lang="en-US" sz="11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কে</m:t>
                    </m:r>
                    <m:r>
                      <m:rPr>
                        <m:nor/>
                      </m:rPr>
                      <a:rPr lang="en-US" sz="11200" b="0" i="0" smtClean="0">
                        <a:solidFill>
                          <a:srgbClr val="000000"/>
                        </a:solidFill>
                        <a:latin typeface="NikoshBAN" panose="02000000000000000000" pitchFamily="2" charset="0"/>
                        <a:ea typeface="Cambria Math" panose="02040503050406030204" pitchFamily="18" charset="0"/>
                        <a:cs typeface="+mj-cs"/>
                      </a:rPr>
                      <m:t> </m:t>
                    </m:r>
                    <m:r>
                      <m:rPr>
                        <m:nor/>
                      </m:rPr>
                      <a:rPr lang="bn-BD" sz="11200" dirty="0">
                        <a:latin typeface="NikoshBAN" pitchFamily="2" charset="0"/>
                        <a:cs typeface="+mj-cs"/>
                      </a:rPr>
                      <m:t>ধ্রুবক</m:t>
                    </m:r>
                    <m:r>
                      <a:rPr lang="en-US" sz="11200" b="1" i="1" dirty="0" smtClean="0"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r>
                      <a:rPr lang="en-US" sz="112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ফাং</m:t>
                    </m:r>
                    <m:r>
                      <a:rPr lang="en-US" sz="11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শন</m:t>
                    </m:r>
                    <m:r>
                      <a:rPr lang="en-US" sz="11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</m:t>
                    </m:r>
                    <m:r>
                      <a:rPr lang="en-US" sz="11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বলা</m:t>
                    </m:r>
                    <m:r>
                      <a:rPr lang="en-US" sz="11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 </m:t>
                    </m:r>
                    <m:r>
                      <a:rPr lang="en-US" sz="11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হবে</m:t>
                    </m:r>
                  </m:oMath>
                </a14:m>
                <a:r>
                  <a:rPr lang="en-US" sz="9600" b="1" i="1" dirty="0">
                    <a:solidFill>
                      <a:srgbClr val="00000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+mj-cs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যদি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𝑨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সেটের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প্রত্যেকটি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উপাদানের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প্রতিচ্ছবি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en-US" sz="11200" b="1" i="1" dirty="0">
                  <a:solidFill>
                    <a:srgbClr val="00000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+mj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𝑩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সেটের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কেবলমাত্র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একটি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উপাদান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হয়।</m:t>
                      </m:r>
                      <m:r>
                        <a:rPr lang="en-US" sz="11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+mj-cs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19200"/>
                <a:ext cx="8686800" cy="1371600"/>
              </a:xfrm>
              <a:prstGeom prst="rect">
                <a:avLst/>
              </a:prstGeom>
              <a:blipFill>
                <a:blip r:embed="rId2"/>
                <a:stretch>
                  <a:fillRect l="-842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752600" y="3200400"/>
            <a:ext cx="1447800" cy="297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37338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a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b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c </a:t>
            </a:r>
          </a:p>
        </p:txBody>
      </p:sp>
      <p:sp>
        <p:nvSpPr>
          <p:cNvPr id="7" name="Oval 6"/>
          <p:cNvSpPr/>
          <p:nvPr/>
        </p:nvSpPr>
        <p:spPr>
          <a:xfrm>
            <a:off x="4419600" y="3124200"/>
            <a:ext cx="1447800" cy="297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36576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d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b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c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43200" y="4114800"/>
            <a:ext cx="2209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46482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19400" y="4648200"/>
            <a:ext cx="2133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AD5D6-C7FE-4B52-9C36-F35700EE2F3C}"/>
              </a:ext>
            </a:extLst>
          </p:cNvPr>
          <p:cNvSpPr/>
          <p:nvPr/>
        </p:nvSpPr>
        <p:spPr>
          <a:xfrm>
            <a:off x="2956560" y="362635"/>
            <a:ext cx="3368040" cy="856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435114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সংযোজিত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1981200"/>
            <a:ext cx="1143000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2057400"/>
            <a:ext cx="1143000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2743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6019800" y="2209800"/>
            <a:ext cx="1143000" cy="2133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1981200" y="2990166"/>
            <a:ext cx="1524000" cy="578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5800" y="3124200"/>
            <a:ext cx="1524000" cy="578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2438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2362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cxnSp>
        <p:nvCxnSpPr>
          <p:cNvPr id="15" name="Curved Connector 14"/>
          <p:cNvCxnSpPr/>
          <p:nvPr/>
        </p:nvCxnSpPr>
        <p:spPr>
          <a:xfrm>
            <a:off x="2057400" y="1905000"/>
            <a:ext cx="4610100" cy="304800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0" y="12586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gof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/>
              <p:cNvSpPr txBox="1"/>
              <p:nvPr/>
            </p:nvSpPr>
            <p:spPr bwMode="auto">
              <a:xfrm>
                <a:off x="2133600" y="4419600"/>
                <a:ext cx="3671047" cy="6858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419600"/>
                <a:ext cx="3671047" cy="685800"/>
              </a:xfrm>
              <a:prstGeom prst="rect">
                <a:avLst/>
              </a:prstGeom>
              <a:blipFill>
                <a:blip r:embed="rId2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/>
              <p:cNvSpPr txBox="1"/>
              <p:nvPr/>
            </p:nvSpPr>
            <p:spPr bwMode="auto">
              <a:xfrm>
                <a:off x="1196788" y="5334000"/>
                <a:ext cx="6804212" cy="838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</m:d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𝒈𝒐𝒇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788" y="5334000"/>
                <a:ext cx="6804212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DA730B-8BB9-442C-A6FB-7BB7A6A988C8}"/>
              </a:ext>
            </a:extLst>
          </p:cNvPr>
          <p:cNvSpPr/>
          <p:nvPr/>
        </p:nvSpPr>
        <p:spPr>
          <a:xfrm>
            <a:off x="3200400" y="435114"/>
            <a:ext cx="2819400" cy="707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35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বিপরীত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3352800" y="1371600"/>
                <a:ext cx="2143125" cy="635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1371600"/>
                <a:ext cx="2143125" cy="635000"/>
              </a:xfrm>
              <a:prstGeom prst="rect">
                <a:avLst/>
              </a:prstGeom>
              <a:blipFill>
                <a:blip r:embed="rId2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1055103" y="2794000"/>
                <a:ext cx="1916697" cy="787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103" y="2794000"/>
                <a:ext cx="1916697" cy="787400"/>
              </a:xfrm>
              <a:prstGeom prst="rect">
                <a:avLst/>
              </a:prstGeom>
              <a:blipFill>
                <a:blip r:embed="rId3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3048000" y="2787650"/>
                <a:ext cx="3672168" cy="7175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2787650"/>
                <a:ext cx="3672168" cy="717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1035538" y="3771900"/>
                <a:ext cx="1707662" cy="7239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538" y="3771900"/>
                <a:ext cx="1707662" cy="723900"/>
              </a:xfrm>
              <a:prstGeom prst="rect">
                <a:avLst/>
              </a:prstGeom>
              <a:blipFill>
                <a:blip r:embed="rId5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38200" y="19298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 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একটি  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 এবং সর্বগ্রাসী  ফাংশন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1066800" y="4737100"/>
                <a:ext cx="3878729" cy="7493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(x+6)</a:t>
                </a:r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737100"/>
                <a:ext cx="3878729" cy="749300"/>
              </a:xfrm>
              <a:prstGeom prst="rect">
                <a:avLst/>
              </a:prstGeom>
              <a:blipFill>
                <a:blip r:embed="rId6"/>
                <a:stretch>
                  <a:fillRect b="-6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8712BBD-B6C8-4604-A1F9-1DBDEF4DFBB3}"/>
              </a:ext>
            </a:extLst>
          </p:cNvPr>
          <p:cNvSpPr/>
          <p:nvPr/>
        </p:nvSpPr>
        <p:spPr>
          <a:xfrm>
            <a:off x="1981200" y="373559"/>
            <a:ext cx="5830442" cy="731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81200" y="373559"/>
            <a:ext cx="5830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সর্বদা প্রয়োজনীয় ফাংশনের স্কেচ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87269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দ্বিঘাত ফাংশন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3352800" y="1562100"/>
                <a:ext cx="4311650" cy="8001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1562100"/>
                <a:ext cx="4311650" cy="800100"/>
              </a:xfrm>
              <a:prstGeom prst="rect">
                <a:avLst/>
              </a:prstGeom>
              <a:blipFill>
                <a:blip r:embed="rId2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4191000" y="2133600"/>
                <a:ext cx="1697789" cy="806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2133600"/>
                <a:ext cx="1697789" cy="806450"/>
              </a:xfrm>
              <a:prstGeom prst="rect">
                <a:avLst/>
              </a:prstGeom>
              <a:blipFill>
                <a:blip r:embed="rId3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2514600" y="3048000"/>
                <a:ext cx="1207247" cy="6413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048000"/>
                <a:ext cx="1207247" cy="641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0" y="2971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শীর্ষ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1711325" y="3581400"/>
                <a:ext cx="3467100" cy="806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1325" y="3581400"/>
                <a:ext cx="3467100" cy="806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1711325" y="4495801"/>
                <a:ext cx="4331368" cy="91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1325" y="4495801"/>
                <a:ext cx="4331368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E9FE717-9EEE-4DFE-8C41-434A6E358F8B}"/>
              </a:ext>
            </a:extLst>
          </p:cNvPr>
          <p:cNvSpPr/>
          <p:nvPr/>
        </p:nvSpPr>
        <p:spPr>
          <a:xfrm>
            <a:off x="-76200" y="63362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getable, porcelain&#10;&#10;Description automatically generated">
            <a:extLst>
              <a:ext uri="{FF2B5EF4-FFF2-40B4-BE49-F238E27FC236}">
                <a16:creationId xmlns:a16="http://schemas.microsoft.com/office/drawing/2014/main" id="{EB0B3E17-09C8-422E-BFAD-BF3724D3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5D4B6AF-CC04-4C0F-9A32-BFE48D3A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40832" cy="63518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ABCBD3-FA56-431A-8EBF-4573FB261543}"/>
              </a:ext>
            </a:extLst>
          </p:cNvPr>
          <p:cNvSpPr/>
          <p:nvPr/>
        </p:nvSpPr>
        <p:spPr>
          <a:xfrm>
            <a:off x="-76200" y="6488668"/>
            <a:ext cx="948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654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48386 -0.0051 L -0.50156 0.0050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7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DC5241-C79A-4D96-AC83-72F5B79B0716}"/>
              </a:ext>
            </a:extLst>
          </p:cNvPr>
          <p:cNvSpPr/>
          <p:nvPr/>
        </p:nvSpPr>
        <p:spPr>
          <a:xfrm>
            <a:off x="3132221" y="304800"/>
            <a:ext cx="2430379" cy="72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29795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সূচক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762000" y="1524000"/>
                <a:ext cx="2963333" cy="762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524000"/>
                <a:ext cx="2963333" cy="762000"/>
              </a:xfrm>
              <a:prstGeom prst="rect">
                <a:avLst/>
              </a:prstGeom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3962400" y="1485900"/>
                <a:ext cx="2734733" cy="7239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1485900"/>
                <a:ext cx="2734733" cy="723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762000" y="2057400"/>
                <a:ext cx="3500717" cy="838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057400"/>
                <a:ext cx="3500717" cy="838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762000" y="2622550"/>
                <a:ext cx="4552616" cy="8826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622550"/>
                <a:ext cx="4552616" cy="882650"/>
              </a:xfrm>
              <a:prstGeom prst="rect">
                <a:avLst/>
              </a:prstGeom>
              <a:blipFill>
                <a:blip r:embed="rId5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685800" y="3962400"/>
                <a:ext cx="8277726" cy="91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962400"/>
                <a:ext cx="8277726" cy="914400"/>
              </a:xfrm>
              <a:prstGeom prst="rect">
                <a:avLst/>
              </a:prstGeom>
              <a:blipFill>
                <a:blip r:embed="rId6"/>
                <a:stretch>
                  <a:fillRect l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762000" y="4572000"/>
                <a:ext cx="4130842" cy="762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572000"/>
                <a:ext cx="4130842" cy="762000"/>
              </a:xfrm>
              <a:prstGeom prst="rect">
                <a:avLst/>
              </a:prstGeom>
              <a:blipFill>
                <a:blip r:embed="rId7"/>
                <a:stretch>
                  <a:fillRect l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5DBCDD-A8EB-496C-AC89-A631E3AFF8FE}"/>
              </a:ext>
            </a:extLst>
          </p:cNvPr>
          <p:cNvSpPr/>
          <p:nvPr/>
        </p:nvSpPr>
        <p:spPr>
          <a:xfrm>
            <a:off x="2209800" y="571500"/>
            <a:ext cx="34290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8200" y="51131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লগারিদমিক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1667933" y="1714500"/>
                <a:ext cx="4656667" cy="952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7933" y="1714500"/>
                <a:ext cx="4656667" cy="952500"/>
              </a:xfrm>
              <a:prstGeom prst="rect">
                <a:avLst/>
              </a:prstGeom>
              <a:blipFill>
                <a:blip r:embed="rId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Object 3"/>
              <p:cNvSpPr txBox="1"/>
              <p:nvPr/>
            </p:nvSpPr>
            <p:spPr bwMode="auto">
              <a:xfrm>
                <a:off x="1600200" y="2362200"/>
                <a:ext cx="3500438" cy="838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277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2362200"/>
                <a:ext cx="3500438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1600200" y="3048000"/>
                <a:ext cx="4244474" cy="806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3048000"/>
                <a:ext cx="4244474" cy="806450"/>
              </a:xfrm>
              <a:prstGeom prst="rect">
                <a:avLst/>
              </a:prstGeom>
              <a:blipFill>
                <a:blip r:embed="rId4"/>
                <a:stretch>
                  <a:fillRect l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1752600" y="4267200"/>
                <a:ext cx="3106271" cy="6858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4267200"/>
                <a:ext cx="3106271" cy="685800"/>
              </a:xfrm>
              <a:prstGeom prst="rect">
                <a:avLst/>
              </a:prstGeom>
              <a:blipFill>
                <a:blip r:embed="rId5"/>
                <a:stretch>
                  <a:fillRect l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1672389" y="4953000"/>
                <a:ext cx="4957011" cy="91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389" y="4953000"/>
                <a:ext cx="4957011" cy="914400"/>
              </a:xfrm>
              <a:prstGeom prst="rect">
                <a:avLst/>
              </a:prstGeom>
              <a:blipFill>
                <a:blip r:embed="rId6"/>
                <a:stretch>
                  <a:fillRect l="-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4752F42-C47D-4530-95AE-DE65E30125B8}"/>
              </a:ext>
            </a:extLst>
          </p:cNvPr>
          <p:cNvSpPr/>
          <p:nvPr/>
        </p:nvSpPr>
        <p:spPr>
          <a:xfrm>
            <a:off x="0" y="6336268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CF55FCE-0ACC-461A-A744-75E03151A03D}"/>
              </a:ext>
            </a:extLst>
          </p:cNvPr>
          <p:cNvSpPr/>
          <p:nvPr/>
        </p:nvSpPr>
        <p:spPr>
          <a:xfrm>
            <a:off x="2667000" y="228600"/>
            <a:ext cx="3733800" cy="784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304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ত্রিকোণমিতিক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1006475" y="1371600"/>
                <a:ext cx="2117725" cy="736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6475" y="1371600"/>
                <a:ext cx="2117725" cy="736600"/>
              </a:xfrm>
              <a:prstGeom prst="rect">
                <a:avLst/>
              </a:prstGeom>
              <a:blipFill>
                <a:blip r:embed="rId2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3352800" y="1356360"/>
                <a:ext cx="4645526" cy="8826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1356360"/>
                <a:ext cx="4645526" cy="882650"/>
              </a:xfrm>
              <a:prstGeom prst="rect">
                <a:avLst/>
              </a:prstGeom>
              <a:blipFill>
                <a:blip r:embed="rId3"/>
                <a:stretch>
                  <a:fillRect l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944033" y="2362200"/>
                <a:ext cx="2561167" cy="838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4033" y="2362200"/>
                <a:ext cx="2561167" cy="838200"/>
              </a:xfrm>
              <a:prstGeom prst="rect">
                <a:avLst/>
              </a:prstGeom>
              <a:blipFill>
                <a:blip r:embed="rId4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3114368" y="2209800"/>
                <a:ext cx="5724832" cy="1295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4368" y="2209800"/>
                <a:ext cx="5724832" cy="1295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873369" y="3429000"/>
                <a:ext cx="2555631" cy="6921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369" y="3429000"/>
                <a:ext cx="2555631" cy="6921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806450" y="4610100"/>
                <a:ext cx="2774950" cy="876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450" y="4610100"/>
                <a:ext cx="2774950" cy="876300"/>
              </a:xfrm>
              <a:prstGeom prst="rect">
                <a:avLst/>
              </a:prstGeom>
              <a:blipFill>
                <a:blip r:embed="rId7"/>
                <a:stretch>
                  <a:fillRect l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00" name="Object 8"/>
              <p:cNvSpPr txBox="1"/>
              <p:nvPr/>
            </p:nvSpPr>
            <p:spPr bwMode="auto">
              <a:xfrm>
                <a:off x="3200400" y="3505200"/>
                <a:ext cx="4645025" cy="8826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=[−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380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3505200"/>
                <a:ext cx="4645025" cy="882650"/>
              </a:xfrm>
              <a:prstGeom prst="rect">
                <a:avLst/>
              </a:prstGeom>
              <a:blipFill>
                <a:blip r:embed="rId8"/>
                <a:stretch>
                  <a:fillRect l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3276600" y="4648200"/>
                <a:ext cx="4652211" cy="762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648200"/>
                <a:ext cx="4652211" cy="762000"/>
              </a:xfrm>
              <a:prstGeom prst="rect">
                <a:avLst/>
              </a:prstGeom>
              <a:blipFill>
                <a:blip r:embed="rId9"/>
                <a:stretch>
                  <a:fillRect l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BB5C846-3794-4BFB-9C35-ED14AE938A65}"/>
              </a:ext>
            </a:extLst>
          </p:cNvPr>
          <p:cNvSpPr/>
          <p:nvPr/>
        </p:nvSpPr>
        <p:spPr>
          <a:xfrm>
            <a:off x="2667000" y="381000"/>
            <a:ext cx="3886200" cy="688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3589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ত্রিকোণমিতিক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819150" y="1428750"/>
                <a:ext cx="2686050" cy="8572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150" y="1428750"/>
                <a:ext cx="2686050" cy="857250"/>
              </a:xfrm>
              <a:prstGeom prst="rect">
                <a:avLst/>
              </a:prstGeom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770467" y="2476500"/>
                <a:ext cx="2963333" cy="952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467" y="2476500"/>
                <a:ext cx="2963333" cy="952500"/>
              </a:xfrm>
              <a:prstGeom prst="rect">
                <a:avLst/>
              </a:prstGeom>
              <a:blipFill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838200" y="3790950"/>
                <a:ext cx="2447290" cy="7810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790950"/>
                <a:ext cx="2447290" cy="781050"/>
              </a:xfrm>
              <a:prstGeom prst="rect">
                <a:avLst/>
              </a:prstGeom>
              <a:blipFill>
                <a:blip r:embed="rId4"/>
                <a:stretch>
                  <a:fillRect l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769937" y="5143500"/>
                <a:ext cx="2963863" cy="952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937" y="5143500"/>
                <a:ext cx="2963863" cy="952500"/>
              </a:xfrm>
              <a:prstGeom prst="rect">
                <a:avLst/>
              </a:prstGeom>
              <a:blipFill>
                <a:blip r:embed="rId5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2819400" y="2362200"/>
                <a:ext cx="4961964" cy="1371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2362200"/>
                <a:ext cx="4961964" cy="1371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2819400" y="5105400"/>
                <a:ext cx="4286251" cy="82261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5105400"/>
                <a:ext cx="4286251" cy="822614"/>
              </a:xfrm>
              <a:prstGeom prst="rect">
                <a:avLst/>
              </a:prstGeom>
              <a:blipFill>
                <a:blip r:embed="rId7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743200" y="1447800"/>
                <a:ext cx="6095253" cy="1041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1447800"/>
                <a:ext cx="6095253" cy="1041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2499362" y="3835111"/>
                <a:ext cx="6214916" cy="73688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4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4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24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sz="24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4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9362" y="3835111"/>
                <a:ext cx="6214916" cy="736889"/>
              </a:xfrm>
              <a:prstGeom prst="rect">
                <a:avLst/>
              </a:prstGeom>
              <a:blipFill>
                <a:blip r:embed="rId9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F6D9869-AD92-41E2-8FA1-4E910C03E485}"/>
              </a:ext>
            </a:extLst>
          </p:cNvPr>
          <p:cNvSpPr txBox="1"/>
          <p:nvPr/>
        </p:nvSpPr>
        <p:spPr>
          <a:xfrm>
            <a:off x="2114550" y="1524000"/>
            <a:ext cx="17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CDE9F-E871-498D-9A51-90F3EE4E7D0F}"/>
              </a:ext>
            </a:extLst>
          </p:cNvPr>
          <p:cNvSpPr txBox="1"/>
          <p:nvPr/>
        </p:nvSpPr>
        <p:spPr>
          <a:xfrm>
            <a:off x="2286000" y="2514600"/>
            <a:ext cx="1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8FF42-21F1-4F43-A8CF-914DF09F170A}"/>
              </a:ext>
            </a:extLst>
          </p:cNvPr>
          <p:cNvSpPr txBox="1"/>
          <p:nvPr/>
        </p:nvSpPr>
        <p:spPr>
          <a:xfrm>
            <a:off x="2133600" y="3881735"/>
            <a:ext cx="17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D364B2-2E5F-4444-B361-AE3CE3CD8AB5}"/>
              </a:ext>
            </a:extLst>
          </p:cNvPr>
          <p:cNvSpPr txBox="1"/>
          <p:nvPr/>
        </p:nvSpPr>
        <p:spPr>
          <a:xfrm>
            <a:off x="2286000" y="52578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,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2B080A3-432D-4513-A33C-2E6123B817DF}"/>
              </a:ext>
            </a:extLst>
          </p:cNvPr>
          <p:cNvSpPr/>
          <p:nvPr/>
        </p:nvSpPr>
        <p:spPr>
          <a:xfrm>
            <a:off x="2590800" y="381000"/>
            <a:ext cx="388620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1676400" y="4351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ত্রিকোণমিতিক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856762" y="1663700"/>
                <a:ext cx="2800838" cy="7747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𝐬𝐞𝐜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762" y="1663700"/>
                <a:ext cx="2800838" cy="774700"/>
              </a:xfrm>
              <a:prstGeom prst="rect">
                <a:avLst/>
              </a:prstGeom>
              <a:blipFill>
                <a:blip r:embed="rId2"/>
                <a:stretch>
                  <a:fillRect l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880533" y="2819400"/>
                <a:ext cx="3081867" cy="990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533" y="2819400"/>
                <a:ext cx="3081867" cy="990600"/>
              </a:xfrm>
              <a:prstGeom prst="rect">
                <a:avLst/>
              </a:prstGeom>
              <a:blipFill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 bwMode="auto">
              <a:xfrm>
                <a:off x="790575" y="4191000"/>
                <a:ext cx="3400425" cy="762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func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575" y="4191000"/>
                <a:ext cx="3400425" cy="762000"/>
              </a:xfrm>
              <a:prstGeom prst="rect">
                <a:avLst/>
              </a:prstGeom>
              <a:blipFill>
                <a:blip r:embed="rId4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787400" y="5410200"/>
                <a:ext cx="3403600" cy="914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func>
                      <m:sSup>
                        <m:sSup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400" y="5410200"/>
                <a:ext cx="3403600" cy="914400"/>
              </a:xfrm>
              <a:prstGeom prst="rect">
                <a:avLst/>
              </a:prstGeom>
              <a:blipFill>
                <a:blip r:embed="rId5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2720415" y="2667000"/>
                <a:ext cx="4975785" cy="9779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0415" y="2667000"/>
                <a:ext cx="4975785" cy="977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2968065" y="5257800"/>
                <a:ext cx="5642535" cy="10541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8065" y="5257800"/>
                <a:ext cx="5642535" cy="1054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667001" y="1657350"/>
                <a:ext cx="6400799" cy="16954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1" y="1657350"/>
                <a:ext cx="6400799" cy="1695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2886075" y="4025900"/>
                <a:ext cx="4975785" cy="12319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6075" y="4025900"/>
                <a:ext cx="4975785" cy="1231900"/>
              </a:xfrm>
              <a:prstGeom prst="rect">
                <a:avLst/>
              </a:prstGeom>
              <a:blipFill>
                <a:blip r:embed="rId9"/>
                <a:stretch>
                  <a:fillRect l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17302EA-5A58-439B-888F-D39A7194B8B8}"/>
              </a:ext>
            </a:extLst>
          </p:cNvPr>
          <p:cNvSpPr txBox="1"/>
          <p:nvPr/>
        </p:nvSpPr>
        <p:spPr>
          <a:xfrm>
            <a:off x="2209800" y="1752600"/>
            <a:ext cx="18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7F582-0403-4D22-8DFA-A0CDF89E5791}"/>
              </a:ext>
            </a:extLst>
          </p:cNvPr>
          <p:cNvSpPr txBox="1"/>
          <p:nvPr/>
        </p:nvSpPr>
        <p:spPr>
          <a:xfrm>
            <a:off x="2495550" y="2895600"/>
            <a:ext cx="17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4CE51-E53C-4816-80D8-4E81C36D30B3}"/>
              </a:ext>
            </a:extLst>
          </p:cNvPr>
          <p:cNvSpPr txBox="1"/>
          <p:nvPr/>
        </p:nvSpPr>
        <p:spPr>
          <a:xfrm>
            <a:off x="2514600" y="4267200"/>
            <a:ext cx="16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4DC09-15D1-4862-8692-FF2BA6058BDC}"/>
              </a:ext>
            </a:extLst>
          </p:cNvPr>
          <p:cNvSpPr txBox="1"/>
          <p:nvPr/>
        </p:nvSpPr>
        <p:spPr>
          <a:xfrm>
            <a:off x="2800350" y="5486400"/>
            <a:ext cx="17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C288C4-359E-4074-AA13-F25BF76AB5A6}"/>
              </a:ext>
            </a:extLst>
          </p:cNvPr>
          <p:cNvSpPr/>
          <p:nvPr/>
        </p:nvSpPr>
        <p:spPr>
          <a:xfrm>
            <a:off x="2971800" y="685800"/>
            <a:ext cx="3200400" cy="806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7399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ফাংশন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1219200" y="2133600"/>
                <a:ext cx="6019800" cy="10414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যখন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≥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যখন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2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133600"/>
                <a:ext cx="6019800" cy="1041400"/>
              </a:xfrm>
              <a:prstGeom prst="rect">
                <a:avLst/>
              </a:prstGeom>
              <a:blipFill>
                <a:blip r:embed="rId2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/>
              <p:cNvSpPr txBox="1"/>
              <p:nvPr/>
            </p:nvSpPr>
            <p:spPr bwMode="auto">
              <a:xfrm>
                <a:off x="1199482" y="3733800"/>
                <a:ext cx="5734718" cy="1041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3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  </a:t>
                </a:r>
              </a:p>
            </p:txBody>
          </p:sp>
        </mc:Choice>
        <mc:Fallback xmlns="">
          <p:sp>
            <p:nvSpPr>
              <p:cNvPr id="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482" y="3733800"/>
                <a:ext cx="5734718" cy="1041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DE91DC8-AC32-4C34-BA5D-FB8FDF5B9FFA}"/>
              </a:ext>
            </a:extLst>
          </p:cNvPr>
          <p:cNvSpPr/>
          <p:nvPr/>
        </p:nvSpPr>
        <p:spPr>
          <a:xfrm>
            <a:off x="0" y="6260068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B9D3BF-220B-4C52-96C3-64884BCD9D75}"/>
              </a:ext>
            </a:extLst>
          </p:cNvPr>
          <p:cNvSpPr/>
          <p:nvPr/>
        </p:nvSpPr>
        <p:spPr>
          <a:xfrm>
            <a:off x="1905000" y="816114"/>
            <a:ext cx="5257800" cy="793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5000" y="816114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ত্রিকোণমিতিক ফাংশনের পর্যায়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/>
              <p:cNvSpPr txBox="1"/>
              <p:nvPr/>
            </p:nvSpPr>
            <p:spPr bwMode="auto">
              <a:xfrm>
                <a:off x="1518771" y="1981200"/>
                <a:ext cx="6939429" cy="445532"/>
              </a:xfrm>
              <a:prstGeom prst="rect">
                <a:avLst/>
              </a:prstGeom>
              <a:noFill/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…  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/>
                  <a:t>          </a:t>
                </a:r>
              </a:p>
            </p:txBody>
          </p:sp>
        </mc:Choice>
        <mc:Fallback xmlns="">
          <p:sp>
            <p:nvSpPr>
              <p:cNvPr id="3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8771" y="1981200"/>
                <a:ext cx="6939429" cy="445532"/>
              </a:xfrm>
              <a:prstGeom prst="rect">
                <a:avLst/>
              </a:prstGeom>
              <a:blipFill>
                <a:blip r:embed="rId2"/>
                <a:stretch>
                  <a:fillRect l="-702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90FCBB-C375-41FC-81A7-FA5542EC26A5}"/>
                  </a:ext>
                </a:extLst>
              </p:cNvPr>
              <p:cNvSpPr txBox="1"/>
              <p:nvPr/>
            </p:nvSpPr>
            <p:spPr>
              <a:xfrm>
                <a:off x="1143000" y="2895600"/>
                <a:ext cx="6400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Sin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/>
                  <a:t>, Cosec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/>
                  <a:t> ,Cos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/>
                  <a:t> ও Sec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err="1"/>
                  <a:t>ফাংশনদ্বয়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পর্যায়ী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এবং</a:t>
                </a:r>
                <a:endParaRPr lang="en-US" sz="2000" b="1" dirty="0"/>
              </a:p>
              <a:p>
                <a:r>
                  <a:rPr lang="en-US" sz="2000" b="1" dirty="0"/>
                  <a:t> </a:t>
                </a:r>
                <a:r>
                  <a:rPr lang="en-US" sz="2000" b="1" dirty="0" err="1"/>
                  <a:t>এদের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পর্যায়কাল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90FCBB-C375-41FC-81A7-FA5542EC2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895600"/>
                <a:ext cx="6400800" cy="769441"/>
              </a:xfrm>
              <a:prstGeom prst="rect">
                <a:avLst/>
              </a:prstGeom>
              <a:blipFill>
                <a:blip r:embed="rId3"/>
                <a:stretch>
                  <a:fillRect l="-1048" t="-476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4CCED-DB45-47C3-8A13-A6122BAC88BE}"/>
                  </a:ext>
                </a:extLst>
              </p:cNvPr>
              <p:cNvSpPr txBox="1"/>
              <p:nvPr/>
            </p:nvSpPr>
            <p:spPr>
              <a:xfrm>
                <a:off x="1143000" y="4552890"/>
                <a:ext cx="6629400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Tan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/>
                  <a:t> ও Cot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b="1" dirty="0" err="1"/>
                  <a:t>ফাংশনদ্বয়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পর্যায়ী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এবং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এদের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পর্যায়কাল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b="1" dirty="0"/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D4CCED-DB45-47C3-8A13-A6122BAC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52890"/>
                <a:ext cx="6629400" cy="453137"/>
              </a:xfrm>
              <a:prstGeom prst="rect">
                <a:avLst/>
              </a:prstGeom>
              <a:blipFill>
                <a:blip r:embed="rId4"/>
                <a:stretch>
                  <a:fillRect l="-1012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C4E845-B49A-4D27-BCBE-A33278CC59D3}"/>
                  </a:ext>
                </a:extLst>
              </p:cNvPr>
              <p:cNvSpPr txBox="1"/>
              <p:nvPr/>
            </p:nvSpPr>
            <p:spPr>
              <a:xfrm>
                <a:off x="1143000" y="3638490"/>
                <a:ext cx="6629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Sin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b="1" dirty="0"/>
                  <a:t>=Sin(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b="1" dirty="0"/>
                  <a:t>)=Sin(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b="1" dirty="0"/>
                  <a:t>)=Sin(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b="1" dirty="0"/>
                  <a:t>)= ...  …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C4E845-B49A-4D27-BCBE-A33278CC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638490"/>
                <a:ext cx="6629400" cy="400110"/>
              </a:xfrm>
              <a:prstGeom prst="rect">
                <a:avLst/>
              </a:prstGeom>
              <a:blipFill>
                <a:blip r:embed="rId5"/>
                <a:stretch>
                  <a:fillRect l="-1012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9E5EA7-D4C5-4802-87A9-AA3111D38D1F}"/>
                  </a:ext>
                </a:extLst>
              </p:cNvPr>
              <p:cNvSpPr txBox="1"/>
              <p:nvPr/>
            </p:nvSpPr>
            <p:spPr>
              <a:xfrm>
                <a:off x="1143001" y="5029200"/>
                <a:ext cx="69341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Tan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=Tan(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b="1" dirty="0"/>
                  <a:t>)=tan(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b="1" dirty="0"/>
                  <a:t>)=tan(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000" b="1" dirty="0"/>
                  <a:t>)= ...   …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9E5EA7-D4C5-4802-87A9-AA3111D38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5029200"/>
                <a:ext cx="6934199" cy="400110"/>
              </a:xfrm>
              <a:prstGeom prst="rect">
                <a:avLst/>
              </a:prstGeom>
              <a:blipFill>
                <a:blip r:embed="rId6"/>
                <a:stretch>
                  <a:fillRect l="-96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658B09C-575B-49CB-9CEB-5BB870561163}"/>
              </a:ext>
            </a:extLst>
          </p:cNvPr>
          <p:cNvSpPr/>
          <p:nvPr/>
        </p:nvSpPr>
        <p:spPr>
          <a:xfrm>
            <a:off x="0" y="64124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EDAEC9-F6BA-4E57-B7B4-C9A06CD3936B}"/>
              </a:ext>
            </a:extLst>
          </p:cNvPr>
          <p:cNvSpPr/>
          <p:nvPr/>
        </p:nvSpPr>
        <p:spPr>
          <a:xfrm>
            <a:off x="2362200" y="381000"/>
            <a:ext cx="3124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মূল্যায়ন</a:t>
            </a:r>
            <a:endParaRPr 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04FE5-1547-42B6-AABD-A6687C684ACA}"/>
                  </a:ext>
                </a:extLst>
              </p:cNvPr>
              <p:cNvSpPr txBox="1"/>
              <p:nvPr/>
            </p:nvSpPr>
            <p:spPr>
              <a:xfrm>
                <a:off x="609600" y="1447800"/>
                <a:ext cx="7772400" cy="4701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f(x)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রেঞ্জ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ক. [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খ. (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 গ.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ঘ. [0,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 startAt="2"/>
                </a:pP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f(x) =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3x-6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ক.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6x-3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3x+6    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3.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ডোমেন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ক. [0,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-{0}   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ঘ.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AutoNum type="arabicPeriod" startAt="4"/>
                </a:pP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ক. y=x      খ. 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গ. y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y=3x+2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04FE5-1547-42B6-AABD-A6687C684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0"/>
                <a:ext cx="7772400" cy="4701287"/>
              </a:xfrm>
              <a:prstGeom prst="rect">
                <a:avLst/>
              </a:prstGeom>
              <a:blipFill>
                <a:blip r:embed="rId2"/>
                <a:stretch>
                  <a:fillRect l="-1176" t="-908" b="-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42BA822-632C-4BE8-B3EA-B0777594435D}"/>
              </a:ext>
            </a:extLst>
          </p:cNvPr>
          <p:cNvSpPr/>
          <p:nvPr/>
        </p:nvSpPr>
        <p:spPr>
          <a:xfrm>
            <a:off x="3124200" y="457200"/>
            <a:ext cx="3048000" cy="9283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1F92C4-59F6-43D7-962A-030691C7FA2A}"/>
              </a:ext>
            </a:extLst>
          </p:cNvPr>
          <p:cNvSpPr txBox="1"/>
          <p:nvPr/>
        </p:nvSpPr>
        <p:spPr>
          <a:xfrm>
            <a:off x="3505200" y="619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বাড়ীর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কাজ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F2A061-35A7-4264-8218-359131DFEFB9}"/>
                  </a:ext>
                </a:extLst>
              </p:cNvPr>
              <p:cNvSpPr/>
              <p:nvPr/>
            </p:nvSpPr>
            <p:spPr>
              <a:xfrm>
                <a:off x="457200" y="1893072"/>
                <a:ext cx="8991600" cy="1180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bn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 যে,</a:t>
                </a:r>
                <a:r>
                  <a:rPr lang="en-US" sz="3200" b="1" dirty="0"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bn-IN" sz="3200" b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bn-IN" sz="32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bn-IN" sz="32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3200" b="1" i="1">
                        <a:latin typeface="Cambria Math"/>
                        <a:ea typeface="Cambria Math"/>
                      </a:rPr>
                      <m:t>দ্বারা</m:t>
                    </m:r>
                    <m:r>
                      <a:rPr lang="bn-IN" sz="32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3200" b="1" i="1">
                        <a:latin typeface="Cambria Math"/>
                        <a:ea typeface="Cambria Math"/>
                      </a:rPr>
                      <m:t>বর্ণিত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/>
                      </a:rPr>
                      <m:t>𝒇</m:t>
                    </m:r>
                    <m:r>
                      <a:rPr lang="en-US" sz="3200" b="1" i="1" dirty="0">
                        <a:latin typeface="Cambria Math"/>
                      </a:rPr>
                      <m:t>:</m:t>
                    </m:r>
                    <m:r>
                      <a:rPr lang="en-US" sz="3200" b="1" i="1" dirty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3200" b="1" i="1" dirty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1" i="1" dirty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200" b="1">
                        <a:latin typeface="Cambria Math"/>
                        <a:ea typeface="Cambria Math"/>
                      </a:rPr>
                      <m:t>ফাংশনটি</m:t>
                    </m:r>
                    <m:r>
                      <a:rPr lang="bn-IN" sz="3200" b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এক-এক</a:t>
                </a:r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F2A061-35A7-4264-8218-359131DFE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93072"/>
                <a:ext cx="8991600" cy="1180772"/>
              </a:xfrm>
              <a:prstGeom prst="rect">
                <a:avLst/>
              </a:prstGeom>
              <a:blipFill>
                <a:blip r:embed="rId2"/>
                <a:stretch>
                  <a:fillRect l="-1695" t="-2591" b="-19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AC821F-8D40-437A-A4F5-6FAB7ACDC947}"/>
                  </a:ext>
                </a:extLst>
              </p:cNvPr>
              <p:cNvSpPr/>
              <p:nvPr/>
            </p:nvSpPr>
            <p:spPr>
              <a:xfrm>
                <a:off x="381000" y="3581400"/>
                <a:ext cx="8991600" cy="144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36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36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−</m:t>
                        </m:r>
                        <m:r>
                          <a:rPr lang="en-US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𝟑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sz="3600" b="1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 </m:t>
                    </m:r>
                    <m:r>
                      <m:rPr>
                        <m:nor/>
                      </m:rPr>
                      <a:rPr lang="bn-IN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ফাংশনের ডোমেন এবং রেঞ্জ নির্ণয়</m:t>
                    </m:r>
                    <m:r>
                      <m:rPr>
                        <m:nor/>
                      </m:rPr>
                      <a: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।</m:t>
                    </m:r>
                    <m:r>
                      <m:rPr>
                        <m:nor/>
                      </m:rPr>
                      <a:rPr lang="bn-IN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      </m:t>
                    </m:r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AC821F-8D40-437A-A4F5-6FAB7ACDC9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581400"/>
                <a:ext cx="8991600" cy="1446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DB8C9-9800-4858-879B-66007F956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8" b="-1"/>
          <a:stretch/>
        </p:blipFill>
        <p:spPr>
          <a:xfrm>
            <a:off x="-914" y="-4"/>
            <a:ext cx="9143771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2" y="1386250"/>
            <a:ext cx="3449090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4679" y="1494845"/>
            <a:ext cx="3265945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740418" y="1122042"/>
            <a:ext cx="3681099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1" y="3324117"/>
            <a:ext cx="2674952" cy="48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ধন্যবাদ</a:t>
            </a:r>
            <a:r>
              <a:rPr lang="en-US" sz="3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7227" y="1122043"/>
            <a:ext cx="3681099" cy="4613915"/>
            <a:chOff x="6516303" y="1122043"/>
            <a:chExt cx="4908132" cy="461391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04.jpg"/>
          <p:cNvPicPr>
            <a:picLocks noChangeAspect="1"/>
          </p:cNvPicPr>
          <p:nvPr/>
        </p:nvPicPr>
        <p:blipFill rotWithShape="1">
          <a:blip r:embed="rId3"/>
          <a:srcRect l="16771" r="23085" b="2"/>
          <a:stretch/>
        </p:blipFill>
        <p:spPr>
          <a:xfrm>
            <a:off x="5161706" y="1386254"/>
            <a:ext cx="3171261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9E1A2A-FD94-43C3-8452-6B791944A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744319"/>
              </p:ext>
            </p:extLst>
          </p:nvPr>
        </p:nvGraphicFramePr>
        <p:xfrm>
          <a:off x="-457200" y="-7620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3047045-A1B0-4507-9101-F2659EFF01E1}"/>
              </a:ext>
            </a:extLst>
          </p:cNvPr>
          <p:cNvSpPr/>
          <p:nvPr/>
        </p:nvSpPr>
        <p:spPr>
          <a:xfrm>
            <a:off x="0" y="65648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72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211267-E210-4B26-B8D9-1F5BEB43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9E211267-E210-4B26-B8D9-1F5BEB43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9E211267-E210-4B26-B8D9-1F5BEB43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9E211267-E210-4B26-B8D9-1F5BEB43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9E211267-E210-4B26-B8D9-1F5BEB439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97CBFE-95FB-4FFF-A030-86960C520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597CBFE-95FB-4FFF-A030-86960C520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597CBFE-95FB-4FFF-A030-86960C520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5597CBFE-95FB-4FFF-A030-86960C520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5597CBFE-95FB-4FFF-A030-86960C5208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78AD1D-0FB1-4583-BFB3-FAB67C8B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D278AD1D-0FB1-4583-BFB3-FAB67C8B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D278AD1D-0FB1-4583-BFB3-FAB67C8B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D278AD1D-0FB1-4583-BFB3-FAB67C8B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D278AD1D-0FB1-4583-BFB3-FAB67C8B4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C4FD6F-7CC8-4C3E-A9BC-81F543528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0CC4FD6F-7CC8-4C3E-A9BC-81F543528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0CC4FD6F-7CC8-4C3E-A9BC-81F543528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0CC4FD6F-7CC8-4C3E-A9BC-81F543528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0CC4FD6F-7CC8-4C3E-A9BC-81F543528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23CD9-372E-480B-90AA-170FEBCE5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67D23CD9-372E-480B-90AA-170FEBCE5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67D23CD9-372E-480B-90AA-170FEBCE5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67D23CD9-372E-480B-90AA-170FEBCE5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67D23CD9-372E-480B-90AA-170FEBCE54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85 -0.01713 L -0.52171 -0.017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94C722-561B-430D-8D1C-53AB72BC2A20}"/>
              </a:ext>
            </a:extLst>
          </p:cNvPr>
          <p:cNvSpPr/>
          <p:nvPr/>
        </p:nvSpPr>
        <p:spPr>
          <a:xfrm>
            <a:off x="2667000" y="243840"/>
            <a:ext cx="3429000" cy="899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0" y="20353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ক্রমজোড় কি বলতে পারবে।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অন্বয় ও ফাংশন উদাহরণসহ ব্যাখ্যা করতে পারবে।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ফাংশনের ডোমেন ও রেঞ্জ নির্ণয় করতে পারবে।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4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এক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এক ফাংশন, সার্বিক ফাংশন, সংযোজিত ফাংশন,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অভেদ ফাংশন, ধ্রুবক ফাংশন, বিপরীত ফাংশন উদাহরণ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সহ ব্যাখ্যা করতে পারবে।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ফাংশন ও তার বিপরীত ফাংশনের </a:t>
            </a:r>
            <a:r>
              <a:rPr lang="bn-BD" sz="3600" b="1" dirty="0" err="1">
                <a:latin typeface="NikoshBAN" pitchFamily="2" charset="0"/>
                <a:cs typeface="NikoshBAN" pitchFamily="2" charset="0"/>
              </a:rPr>
              <a:t>স্কেচ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অঙ্কন করে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তুলনা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err="1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ফাংশনের পর্যায় নির্ণয় করতে পারবে।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E636B-9685-46B8-BB8D-A4A5B2F37905}"/>
              </a:ext>
            </a:extLst>
          </p:cNvPr>
          <p:cNvSpPr/>
          <p:nvPr/>
        </p:nvSpPr>
        <p:spPr>
          <a:xfrm>
            <a:off x="0" y="6400800"/>
            <a:ext cx="952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385 0.0044 L -0.51615 0.0044 " pathEditMode="relative" rAng="0" ptsTypes="AA">
                                      <p:cBhvr>
                                        <p:cTn id="43" dur="2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D988C0-B1CF-4D23-AB6E-33D5B8A33296}"/>
                  </a:ext>
                </a:extLst>
              </p:cNvPr>
              <p:cNvSpPr/>
              <p:nvPr/>
            </p:nvSpPr>
            <p:spPr>
              <a:xfrm>
                <a:off x="0" y="463689"/>
                <a:ext cx="9144000" cy="612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শুধুমাত্র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সীমাবদ্ধ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বাস্তব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জীবনের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ঘটনাসমূহকে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just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কিশোরগঞ্জ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রেলওয়ে </a:t>
                </a:r>
                <a:r>
                  <a:rPr lang="bn-IN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জংশন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রেলগাড়ী ঢাকার উদ্দেশ্যে রওনা হয়েছে।রেলচালকটি রিডিংবক্স দেখে বলতে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পারবেন, রেলটি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b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দক্ষিণ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ধাবমান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রিডিংবক্সে একটি ফাংশন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সংযুক্ত আছে,যা রেলগাড়ির গতিবেগ নির্দেশ করে।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সুইস বিজ্ঞানী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Leonhard Euler (1707-1783) 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গণিতবিদ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যিনি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তাঁর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“Element of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Algebra”বই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–এ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করেন এবং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নোটেশনটি প্রথম ব্যবহার করেন।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বহু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গণিতবিদ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দের নিরলস প্রচেষ্টায় ফাংশনের ধারণার এই আধুনিক রূপ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যারা এনেছেন তাদের মধ্যে </a:t>
                </a:r>
                <a:r>
                  <a:rPr lang="bn-IN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রেনে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দেকার্ত,ওরাসম,পন্টি,লুবাচেভস্কি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অন্যতম।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 হিসাবনিকাশ,কম্পিউটার প্রোগ্রামিং,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বৈজ্ঞানিক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গবেষণা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বিদ্যুতিক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জনসংখ্যা হ্রাস-</a:t>
                </a:r>
                <a:r>
                  <a:rPr lang="bn-IN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বৃদ্ধি,আবহাওয়া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জলবায়ু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ইত্যাদি নির্ণয়ে ফাংশন ব্যাবহৃত হয়।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D988C0-B1CF-4D23-AB6E-33D5B8A33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3689"/>
                <a:ext cx="9144000" cy="6124754"/>
              </a:xfrm>
              <a:prstGeom prst="rect">
                <a:avLst/>
              </a:prstGeom>
              <a:blipFill>
                <a:blip r:embed="rId2"/>
                <a:stretch>
                  <a:fillRect l="-1333" t="-896" r="-2333" b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59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C71B96-2E54-493D-9585-634CB61A1734}"/>
              </a:ext>
            </a:extLst>
          </p:cNvPr>
          <p:cNvSpPr/>
          <p:nvPr/>
        </p:nvSpPr>
        <p:spPr>
          <a:xfrm>
            <a:off x="1524000" y="345995"/>
            <a:ext cx="6019800" cy="797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882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ক্রমজোড় </a:t>
            </a:r>
            <a:r>
              <a:rPr lang="bn-BD" sz="4800" b="1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Ordered pair)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32118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err="1"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হচ্ছে সেটের উপাদানের বিশেষ বিন্যাস যা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(a, b)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আকারে প্রকাশ করা হয়,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যেখানে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(a, b) </a:t>
            </a:r>
            <a:r>
              <a:rPr lang="bn-BD" sz="3600" b="1" dirty="0" err="1">
                <a:latin typeface="NikoshBAN" pitchFamily="2" charset="0"/>
                <a:cs typeface="NikoshBAN" pitchFamily="2" charset="0"/>
              </a:rPr>
              <a:t>ক্রমজোড়ের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কে প্রথম উপাদান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কে দ্বিতীয় উপাদান ধরা হয়।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0112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(a, b )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(b, a)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দুইটি ভিন্ন ক্রমজোড় ।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(x, y)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(w, z)</a:t>
            </a:r>
            <a:r>
              <a:rPr lang="bn-BD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b="1" dirty="0" err="1">
                <a:latin typeface="NikoshBAN" pitchFamily="2" charset="0"/>
                <a:cs typeface="NikoshBAN" pitchFamily="2" charset="0"/>
              </a:rPr>
              <a:t>ক্রমজোড়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দুইটি সমান হলে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x=w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y=z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হবে।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87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কার্তেসীয় স্থানাঙ্ক সমতলে প্রত্যেক বিন্দুর স্থানাঙ্ক দুইটি বাস্তব সংখ্যার ক্রমজোড়।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0C6F6-BAFA-41C2-B945-BED786AF5551}"/>
              </a:ext>
            </a:extLst>
          </p:cNvPr>
          <p:cNvSpPr/>
          <p:nvPr/>
        </p:nvSpPr>
        <p:spPr>
          <a:xfrm>
            <a:off x="-76200" y="6477000"/>
            <a:ext cx="9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আপনাদের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উপকার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হলে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অবশ্যই</a:t>
            </a:r>
            <a:r>
              <a:rPr lang="en-US" dirty="0">
                <a:solidFill>
                  <a:srgbClr val="FF0000"/>
                </a:solidFill>
              </a:rPr>
              <a:t> Subscribe </a:t>
            </a:r>
            <a:r>
              <a:rPr lang="en-US" dirty="0" err="1">
                <a:solidFill>
                  <a:srgbClr val="FF0000"/>
                </a:solidFill>
              </a:rPr>
              <a:t>করে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নিবেন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তাহলে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পরবর্তী</a:t>
            </a:r>
            <a:r>
              <a:rPr lang="en-US" dirty="0">
                <a:solidFill>
                  <a:srgbClr val="FF0000"/>
                </a:solidFill>
              </a:rPr>
              <a:t> Tutorial </a:t>
            </a:r>
            <a:r>
              <a:rPr lang="en-US" dirty="0" err="1">
                <a:solidFill>
                  <a:srgbClr val="FF0000"/>
                </a:solidFill>
              </a:rPr>
              <a:t>পেতে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সুবিধা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হবে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0EA877-821B-4AB4-BC2F-6ADB113237CC}"/>
              </a:ext>
            </a:extLst>
          </p:cNvPr>
          <p:cNvSpPr/>
          <p:nvPr/>
        </p:nvSpPr>
        <p:spPr>
          <a:xfrm>
            <a:off x="3124200" y="254423"/>
            <a:ext cx="2590800" cy="888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187404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85208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অন্বয় অর্থ সম্পর্ক,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Relation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এক সেটের সাথে আর এক সেটের সম্পর্ক । এ সম্পর্কে কোন শর্ত থাকতেও পারে নাও পারে।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400" y="2667000"/>
            <a:ext cx="1752600" cy="3886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39000" y="2743200"/>
            <a:ext cx="1752600" cy="3505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2895600"/>
            <a:ext cx="91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3048000"/>
            <a:ext cx="91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352800"/>
            <a:ext cx="31242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3352800"/>
            <a:ext cx="3124200" cy="1066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4419600"/>
            <a:ext cx="3200400" cy="76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4800600" y="4555361"/>
            <a:ext cx="2971800" cy="32143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00600" y="5562600"/>
            <a:ext cx="2971800" cy="228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8200" y="3352800"/>
            <a:ext cx="3124200" cy="2286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24400" y="4419600"/>
            <a:ext cx="3048000" cy="1219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724400" y="3733800"/>
            <a:ext cx="3124200" cy="1143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800600" y="3810000"/>
            <a:ext cx="312420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24400" y="4893442"/>
            <a:ext cx="2971800" cy="66915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00600" y="3733800"/>
            <a:ext cx="3048000" cy="2057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4495800"/>
            <a:ext cx="2895600" cy="1295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/>
              <p:cNvSpPr txBox="1"/>
              <p:nvPr/>
            </p:nvSpPr>
            <p:spPr bwMode="auto">
              <a:xfrm>
                <a:off x="344321" y="3429000"/>
                <a:ext cx="2779879" cy="17526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Object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321" y="3429000"/>
                <a:ext cx="2779879" cy="1752600"/>
              </a:xfrm>
              <a:prstGeom prst="rect">
                <a:avLst/>
              </a:prstGeom>
              <a:blipFill>
                <a:blip r:embed="rId3"/>
                <a:stretch>
                  <a:fillRect l="-438" r="-6565" b="-6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945351-C0BE-4AB1-B6C2-F4D49835A2DC}"/>
              </a:ext>
            </a:extLst>
          </p:cNvPr>
          <p:cNvSpPr/>
          <p:nvPr/>
        </p:nvSpPr>
        <p:spPr>
          <a:xfrm>
            <a:off x="2895600" y="304800"/>
            <a:ext cx="2362200" cy="814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4700" y="349985"/>
            <a:ext cx="156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2594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solidFill>
                  <a:srgbClr val="002060"/>
                </a:solidFill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অন্বয়ে অবস্থিত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ক্রমজোড়ের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১ম উ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দানগুলি ভিন্ন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হলে ঐ অন্বয়কে ফাংশন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A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সেট থেকে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সেটে 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F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 ফাংশন বলা হবে,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সেটের প্রতিটি উ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দান অন্বয়ের সদস্য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ক্রমজোড়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গুলির ১ম উ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দানে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থাকে 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ক্রমজোড়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গুলির ১ম উ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দান ভিন্ন </a:t>
            </a:r>
            <a:r>
              <a:rPr lang="bn-IN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2B0473-CC52-428A-9F59-2F7F6D0B2A2E}"/>
                  </a:ext>
                </a:extLst>
              </p:cNvPr>
              <p:cNvSpPr txBox="1"/>
              <p:nvPr/>
            </p:nvSpPr>
            <p:spPr>
              <a:xfrm>
                <a:off x="304800" y="4114800"/>
                <a:ext cx="88392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0" dirty="0">
                        <a:latin typeface="Cambria Math"/>
                        <a:cs typeface="NikoshBAN" pitchFamily="2" charset="0"/>
                      </a:rPr>
                      <m:t>দুইটি</m:t>
                    </m:r>
                    <m:r>
                      <a:rPr lang="en-US" sz="3200" b="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অশূন্য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B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সেটে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f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অন্বয়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প্রত্যেক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𝜖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অনন্য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উপাদান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b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𝜖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থাকে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a,b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𝜖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f,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তবে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f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A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সেট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B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সেটে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ফাংশন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f: A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দ্বারা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52B0473-CC52-428A-9F59-2F7F6D0B2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14800"/>
                <a:ext cx="8839200" cy="2062103"/>
              </a:xfrm>
              <a:prstGeom prst="rect">
                <a:avLst/>
              </a:prstGeom>
              <a:blipFill>
                <a:blip r:embed="rId2"/>
                <a:stretch>
                  <a:fillRect l="-1724" t="-3550" r="-1724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bn-IN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বিশেষ ধরণের অন্বয়কে ফাংশন বলে। 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অন্বয়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অন্বয়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36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prstClr val="black"/>
                    </a:solidFill>
                  </a:rPr>
                  <a:t>       </a:t>
                </a:r>
                <a:r>
                  <a:rPr lang="en-US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bn-IN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⟶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bn-IN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এর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জন্য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    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rad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b="0" i="0" dirty="0">
                    <a:solidFill>
                      <a:prstClr val="black"/>
                    </a:solidFill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প্রভৃতি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অন্বয়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endPara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⟶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ℝ</m:t>
                    </m:r>
                    <m:r>
                      <a:rPr lang="bn-IN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এর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জন্য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অন্বয়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ফাংশন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কেননা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x 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মানের জন্য 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 </a:t>
                </a:r>
                <a:r>
                  <a:rPr lang="bn-IN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মান পাওয়া যায়।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x=2 </a:t>
                </a:r>
                <a:r>
                  <a:rPr lang="bn-IN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y 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err="1">
                    <a:solidFill>
                      <a:srgbClr val="FF0000"/>
                    </a:solidFill>
                  </a:rPr>
                  <a:t>আপনাদের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উপকার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হলে</a:t>
                </a:r>
                <a:r>
                  <a:rPr lang="en-US" sz="2000" dirty="0">
                    <a:solidFill>
                      <a:srgbClr val="FF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অবশ্যই</a:t>
                </a:r>
                <a:r>
                  <a:rPr lang="en-US" sz="2000" dirty="0">
                    <a:solidFill>
                      <a:srgbClr val="FF0000"/>
                    </a:solidFill>
                  </a:rPr>
                  <a:t> Subscribe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করে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নিবেন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তাহলে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পরবর্তী</a:t>
                </a:r>
                <a:r>
                  <a:rPr lang="en-US" sz="2000" dirty="0">
                    <a:solidFill>
                      <a:srgbClr val="FF0000"/>
                    </a:solidFill>
                  </a:rPr>
                  <a:t> Tutorial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পেতে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সুবিধা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হবে</a:t>
                </a:r>
                <a:r>
                  <a:rPr lang="en-US" sz="2000" dirty="0">
                    <a:solidFill>
                      <a:srgbClr val="FF0000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>
                <a:blip r:embed="rId2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96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1706</Words>
  <Application>Microsoft Office PowerPoint</Application>
  <PresentationFormat>On-screen Show (4:3)</PresentationFormat>
  <Paragraphs>240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Meiryo</vt:lpstr>
      <vt:lpstr>Arial</vt:lpstr>
      <vt:lpstr>Calibri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ataur.arman.85@gmail.com</dc:creator>
  <cp:lastModifiedBy>ataur.arman.85@gmail.com</cp:lastModifiedBy>
  <cp:revision>89</cp:revision>
  <dcterms:created xsi:type="dcterms:W3CDTF">2021-03-15T14:54:09Z</dcterms:created>
  <dcterms:modified xsi:type="dcterms:W3CDTF">2021-03-23T03:30:00Z</dcterms:modified>
</cp:coreProperties>
</file>