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4"/>
  </p:notesMasterIdLst>
  <p:sldIdLst>
    <p:sldId id="256" r:id="rId2"/>
    <p:sldId id="257" r:id="rId3"/>
    <p:sldId id="276" r:id="rId4"/>
    <p:sldId id="258" r:id="rId5"/>
    <p:sldId id="259" r:id="rId6"/>
    <p:sldId id="260" r:id="rId7"/>
    <p:sldId id="261" r:id="rId8"/>
    <p:sldId id="277" r:id="rId9"/>
    <p:sldId id="262" r:id="rId10"/>
    <p:sldId id="263" r:id="rId11"/>
    <p:sldId id="264" r:id="rId12"/>
    <p:sldId id="265" r:id="rId13"/>
    <p:sldId id="266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67" r:id="rId22"/>
    <p:sldId id="268" r:id="rId2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0" d="100"/>
          <a:sy n="70" d="100"/>
        </p:scale>
        <p:origin x="714" y="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0C390CF-F608-42EB-A92A-E54B4C108FA6}" type="datetimeFigureOut">
              <a:rPr lang="en-US" smtClean="0"/>
              <a:t>2/25/2021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56B7279-51C8-4E63-AB18-E4234C2221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827309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6B7279-51C8-4E63-AB18-E4234C2221EA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55762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B508B0-0F56-4091-9341-87575AECF664}" type="datetimeFigureOut">
              <a:rPr lang="en-US" smtClean="0"/>
              <a:t>2/25/2021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BD4CD1-1E52-4CDF-A90F-AD04F60B0B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52797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B508B0-0F56-4091-9341-87575AECF664}" type="datetimeFigureOut">
              <a:rPr lang="en-US" smtClean="0"/>
              <a:t>2/25/2021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BD4CD1-1E52-4CDF-A90F-AD04F60B0B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04429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B508B0-0F56-4091-9341-87575AECF664}" type="datetimeFigureOut">
              <a:rPr lang="en-US" smtClean="0"/>
              <a:t>2/25/2021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BD4CD1-1E52-4CDF-A90F-AD04F60B0B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0412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B508B0-0F56-4091-9341-87575AECF664}" type="datetimeFigureOut">
              <a:rPr lang="en-US" smtClean="0"/>
              <a:t>2/25/2021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BD4CD1-1E52-4CDF-A90F-AD04F60B0B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54581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B508B0-0F56-4091-9341-87575AECF664}" type="datetimeFigureOut">
              <a:rPr lang="en-US" smtClean="0"/>
              <a:t>2/25/2021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BD4CD1-1E52-4CDF-A90F-AD04F60B0B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87664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B508B0-0F56-4091-9341-87575AECF664}" type="datetimeFigureOut">
              <a:rPr lang="en-US" smtClean="0"/>
              <a:t>2/25/2021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BD4CD1-1E52-4CDF-A90F-AD04F60B0B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9141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B508B0-0F56-4091-9341-87575AECF664}" type="datetimeFigureOut">
              <a:rPr lang="en-US" smtClean="0"/>
              <a:t>2/25/2021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BD4CD1-1E52-4CDF-A90F-AD04F60B0B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78694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B508B0-0F56-4091-9341-87575AECF664}" type="datetimeFigureOut">
              <a:rPr lang="en-US" smtClean="0"/>
              <a:t>2/25/2021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BD4CD1-1E52-4CDF-A90F-AD04F60B0B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57601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B508B0-0F56-4091-9341-87575AECF664}" type="datetimeFigureOut">
              <a:rPr lang="en-US" smtClean="0"/>
              <a:t>2/25/2021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BD4CD1-1E52-4CDF-A90F-AD04F60B0B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9001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B508B0-0F56-4091-9341-87575AECF664}" type="datetimeFigureOut">
              <a:rPr lang="en-US" smtClean="0"/>
              <a:t>2/25/2021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BD4CD1-1E52-4CDF-A90F-AD04F60B0B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64987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B508B0-0F56-4091-9341-87575AECF664}" type="datetimeFigureOut">
              <a:rPr lang="en-US" smtClean="0"/>
              <a:t>2/25/2021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BD4CD1-1E52-4CDF-A90F-AD04F60B0B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74614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BB508B0-0F56-4091-9341-87575AECF664}" type="datetimeFigureOut">
              <a:rPr lang="en-US" smtClean="0"/>
              <a:t>2/25/2021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ABD4CD1-1E52-4CDF-A90F-AD04F60B0B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04437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13.wmf"/><Relationship Id="rId5" Type="http://schemas.openxmlformats.org/officeDocument/2006/relationships/oleObject" Target="../embeddings/oleObject2.bin"/><Relationship Id="rId4" Type="http://schemas.openxmlformats.org/officeDocument/2006/relationships/image" Target="../media/image14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gif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gi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5.w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gif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4589015" y="2848970"/>
            <a:ext cx="3013967" cy="1364860"/>
          </a:xfrm>
          <a:prstGeom prst="frame">
            <a:avLst>
              <a:gd name="adj1" fmla="val 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4589016" y="2644170"/>
            <a:ext cx="3013967" cy="1569660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</p:spPr>
        <p:txBody>
          <a:bodyPr wrap="none">
            <a:spAutoFit/>
          </a:bodyPr>
          <a:lstStyle/>
          <a:p>
            <a:r>
              <a:rPr lang="en-US" sz="96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স্বাগতম</a:t>
            </a:r>
            <a:endParaRPr lang="en-US" sz="9600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307" y="95369"/>
            <a:ext cx="3179929" cy="205804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12070" y="4827248"/>
            <a:ext cx="3179929" cy="205804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799953"/>
            <a:ext cx="3179929" cy="205804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12071" y="0"/>
            <a:ext cx="3179929" cy="20580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97604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666999" y="651156"/>
            <a:ext cx="1669473" cy="34636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/>
              <a:t>ইলেকট্রন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5486400" y="677302"/>
            <a:ext cx="609600" cy="326364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6402114" y="623450"/>
            <a:ext cx="1827486" cy="44949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/>
              <a:t>ধাতব</a:t>
            </a:r>
            <a:r>
              <a:rPr lang="en-US" dirty="0" smtClean="0"/>
              <a:t> </a:t>
            </a:r>
            <a:r>
              <a:rPr lang="en-US" dirty="0" err="1" smtClean="0"/>
              <a:t>পাত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8" name="Rounded Rectangle 7"/>
          <p:cNvSpPr/>
          <p:nvPr/>
        </p:nvSpPr>
        <p:spPr>
          <a:xfrm>
            <a:off x="810885" y="1654314"/>
            <a:ext cx="3989716" cy="479286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 smtClean="0">
                <a:solidFill>
                  <a:schemeClr val="tx1"/>
                </a:solidFill>
              </a:rPr>
              <a:t>ভালভাবে</a:t>
            </a:r>
            <a:r>
              <a:rPr lang="en-US" sz="2800" dirty="0" smtClean="0">
                <a:solidFill>
                  <a:schemeClr val="tx1"/>
                </a:solidFill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</a:rPr>
              <a:t>পর্যবেক্ষণ</a:t>
            </a:r>
            <a:r>
              <a:rPr lang="en-US" sz="2800" dirty="0" smtClean="0">
                <a:solidFill>
                  <a:schemeClr val="tx1"/>
                </a:solidFill>
              </a:rPr>
              <a:t>  </a:t>
            </a:r>
            <a:r>
              <a:rPr lang="en-US" sz="2800" dirty="0" err="1" smtClean="0">
                <a:solidFill>
                  <a:schemeClr val="tx1"/>
                </a:solidFill>
              </a:rPr>
              <a:t>কর</a:t>
            </a:r>
            <a:r>
              <a:rPr lang="en-US" sz="2800" dirty="0" smtClean="0">
                <a:solidFill>
                  <a:schemeClr val="tx1"/>
                </a:solidFill>
              </a:rPr>
              <a:t> 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038061" y="1600200"/>
            <a:ext cx="5172682" cy="707886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800" dirty="0" smtClean="0">
                <a:latin typeface="NikoshBAN" pitchFamily="2" charset="0"/>
                <a:cs typeface="NikoshBAN" pitchFamily="2" charset="0"/>
              </a:rPr>
              <a:t>A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এবং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B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এর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বিষয়টি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ব্যাখ্যা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কর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805555" y="2547049"/>
            <a:ext cx="1861444" cy="549017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 smtClean="0"/>
              <a:t>নিম্ন</a:t>
            </a:r>
            <a:r>
              <a:rPr lang="en-US" sz="2800" dirty="0" smtClean="0"/>
              <a:t> </a:t>
            </a:r>
            <a:r>
              <a:rPr lang="en-US" sz="2800" dirty="0" err="1" smtClean="0"/>
              <a:t>বিভব</a:t>
            </a:r>
            <a:r>
              <a:rPr lang="en-US" sz="2800" dirty="0" smtClean="0"/>
              <a:t>     </a:t>
            </a:r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810884" y="3294978"/>
            <a:ext cx="1474460" cy="1096376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-</a:t>
            </a:r>
          </a:p>
        </p:txBody>
      </p:sp>
      <p:sp>
        <p:nvSpPr>
          <p:cNvPr id="12" name="Rectangle 11"/>
          <p:cNvSpPr/>
          <p:nvPr/>
        </p:nvSpPr>
        <p:spPr>
          <a:xfrm>
            <a:off x="7229147" y="5461745"/>
            <a:ext cx="1474460" cy="1096376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963283" y="5539415"/>
            <a:ext cx="1474460" cy="1096376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Rectangle 13"/>
          <p:cNvSpPr/>
          <p:nvPr/>
        </p:nvSpPr>
        <p:spPr>
          <a:xfrm>
            <a:off x="7176675" y="3294978"/>
            <a:ext cx="1474460" cy="1096376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Rectangle 14"/>
          <p:cNvSpPr/>
          <p:nvPr/>
        </p:nvSpPr>
        <p:spPr>
          <a:xfrm>
            <a:off x="6975785" y="2446427"/>
            <a:ext cx="2126673" cy="610791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 </a:t>
            </a:r>
            <a:r>
              <a:rPr lang="en-US" sz="2800" dirty="0" err="1"/>
              <a:t>উচ্চ</a:t>
            </a:r>
            <a:r>
              <a:rPr lang="en-US" sz="2800" dirty="0"/>
              <a:t> </a:t>
            </a:r>
            <a:r>
              <a:rPr lang="en-US" sz="2800" dirty="0" err="1"/>
              <a:t>বিভব</a:t>
            </a:r>
            <a:endParaRPr lang="en-US" sz="2800" dirty="0"/>
          </a:p>
        </p:txBody>
      </p:sp>
      <p:sp>
        <p:nvSpPr>
          <p:cNvPr id="16" name="Rectangle 15"/>
          <p:cNvSpPr/>
          <p:nvPr/>
        </p:nvSpPr>
        <p:spPr>
          <a:xfrm>
            <a:off x="810884" y="4850954"/>
            <a:ext cx="2029298" cy="610791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 </a:t>
            </a:r>
            <a:r>
              <a:rPr lang="en-US" sz="2800" dirty="0" err="1"/>
              <a:t>উচ্চ</a:t>
            </a:r>
            <a:r>
              <a:rPr lang="en-US" sz="2800" dirty="0"/>
              <a:t> </a:t>
            </a:r>
            <a:r>
              <a:rPr lang="en-US" sz="2800" dirty="0" err="1"/>
              <a:t>বিভব</a:t>
            </a:r>
            <a:endParaRPr lang="en-US" sz="2800" dirty="0"/>
          </a:p>
        </p:txBody>
      </p:sp>
      <p:sp>
        <p:nvSpPr>
          <p:cNvPr id="21" name="Rectangle 20"/>
          <p:cNvSpPr/>
          <p:nvPr/>
        </p:nvSpPr>
        <p:spPr>
          <a:xfrm>
            <a:off x="7035176" y="4804620"/>
            <a:ext cx="1845593" cy="549017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 smtClean="0"/>
              <a:t>নিম্ন</a:t>
            </a:r>
            <a:r>
              <a:rPr lang="en-US" sz="2800" dirty="0" smtClean="0"/>
              <a:t> </a:t>
            </a:r>
            <a:r>
              <a:rPr lang="en-US" sz="2800" dirty="0" err="1" smtClean="0"/>
              <a:t>বিভব</a:t>
            </a:r>
            <a:r>
              <a:rPr lang="en-US" sz="2800" dirty="0" smtClean="0"/>
              <a:t>     </a:t>
            </a:r>
            <a:endParaRPr lang="en-US" dirty="0"/>
          </a:p>
        </p:txBody>
      </p:sp>
      <p:cxnSp>
        <p:nvCxnSpPr>
          <p:cNvPr id="22" name="Straight Connector 21"/>
          <p:cNvCxnSpPr/>
          <p:nvPr/>
        </p:nvCxnSpPr>
        <p:spPr>
          <a:xfrm>
            <a:off x="2285344" y="3809074"/>
            <a:ext cx="5030513" cy="0"/>
          </a:xfrm>
          <a:prstGeom prst="line">
            <a:avLst/>
          </a:prstGeom>
          <a:ln w="762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>
            <a:off x="2437743" y="6009933"/>
            <a:ext cx="4997500" cy="11589"/>
          </a:xfrm>
          <a:prstGeom prst="line">
            <a:avLst/>
          </a:prstGeom>
          <a:ln w="762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Box 25"/>
          <p:cNvSpPr txBox="1"/>
          <p:nvPr/>
        </p:nvSpPr>
        <p:spPr>
          <a:xfrm>
            <a:off x="3976255" y="3096066"/>
            <a:ext cx="692727" cy="64633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600" dirty="0" smtClean="0">
                <a:latin typeface="NikoshBAN" pitchFamily="2" charset="0"/>
                <a:cs typeface="NikoshBAN" pitchFamily="2" charset="0"/>
              </a:rPr>
              <a:t>A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 flipH="1">
            <a:off x="4160985" y="5267775"/>
            <a:ext cx="639615" cy="64633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600" dirty="0" smtClean="0">
                <a:latin typeface="NikoshBAN" pitchFamily="2" charset="0"/>
                <a:cs typeface="NikoshBAN" pitchFamily="2" charset="0"/>
              </a:rPr>
              <a:t>B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8" name="Oval 27"/>
          <p:cNvSpPr/>
          <p:nvPr/>
        </p:nvSpPr>
        <p:spPr>
          <a:xfrm>
            <a:off x="7966550" y="4088786"/>
            <a:ext cx="304143" cy="273355"/>
          </a:xfrm>
          <a:prstGeom prst="ellipse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 smtClean="0"/>
              <a:t>-</a:t>
            </a:r>
            <a:endParaRPr lang="en-US" dirty="0"/>
          </a:p>
        </p:txBody>
      </p:sp>
      <p:sp>
        <p:nvSpPr>
          <p:cNvPr id="29" name="Oval 28"/>
          <p:cNvSpPr/>
          <p:nvPr/>
        </p:nvSpPr>
        <p:spPr>
          <a:xfrm>
            <a:off x="1953475" y="5945351"/>
            <a:ext cx="304143" cy="273355"/>
          </a:xfrm>
          <a:prstGeom prst="ellipse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 smtClean="0"/>
              <a:t>-</a:t>
            </a:r>
            <a:endParaRPr lang="en-US" dirty="0"/>
          </a:p>
        </p:txBody>
      </p:sp>
      <p:sp>
        <p:nvSpPr>
          <p:cNvPr id="30" name="Oval 29"/>
          <p:cNvSpPr/>
          <p:nvPr/>
        </p:nvSpPr>
        <p:spPr>
          <a:xfrm>
            <a:off x="8132800" y="6222446"/>
            <a:ext cx="304143" cy="273355"/>
          </a:xfrm>
          <a:prstGeom prst="ellipse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 smtClean="0"/>
              <a:t>-</a:t>
            </a:r>
            <a:endParaRPr lang="en-US" dirty="0"/>
          </a:p>
        </p:txBody>
      </p:sp>
      <p:sp>
        <p:nvSpPr>
          <p:cNvPr id="31" name="Oval 30"/>
          <p:cNvSpPr/>
          <p:nvPr/>
        </p:nvSpPr>
        <p:spPr>
          <a:xfrm>
            <a:off x="7883405" y="3548426"/>
            <a:ext cx="304143" cy="273355"/>
          </a:xfrm>
          <a:prstGeom prst="ellipse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 smtClean="0"/>
              <a:t>-</a:t>
            </a:r>
            <a:endParaRPr lang="en-US" dirty="0"/>
          </a:p>
        </p:txBody>
      </p:sp>
      <p:sp>
        <p:nvSpPr>
          <p:cNvPr id="32" name="Oval 31"/>
          <p:cNvSpPr/>
          <p:nvPr/>
        </p:nvSpPr>
        <p:spPr>
          <a:xfrm>
            <a:off x="7578590" y="3783956"/>
            <a:ext cx="304143" cy="273355"/>
          </a:xfrm>
          <a:prstGeom prst="ellipse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 smtClean="0"/>
              <a:t>-</a:t>
            </a:r>
            <a:endParaRPr lang="en-US" dirty="0"/>
          </a:p>
        </p:txBody>
      </p:sp>
      <p:sp>
        <p:nvSpPr>
          <p:cNvPr id="33" name="Oval 32"/>
          <p:cNvSpPr/>
          <p:nvPr/>
        </p:nvSpPr>
        <p:spPr>
          <a:xfrm>
            <a:off x="8118930" y="3742386"/>
            <a:ext cx="304143" cy="273355"/>
          </a:xfrm>
          <a:prstGeom prst="ellipse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 smtClean="0"/>
              <a:t>-</a:t>
            </a:r>
            <a:endParaRPr lang="en-US" dirty="0"/>
          </a:p>
        </p:txBody>
      </p:sp>
      <p:sp>
        <p:nvSpPr>
          <p:cNvPr id="34" name="Oval 33"/>
          <p:cNvSpPr/>
          <p:nvPr/>
        </p:nvSpPr>
        <p:spPr>
          <a:xfrm>
            <a:off x="1482380" y="6097731"/>
            <a:ext cx="304143" cy="273355"/>
          </a:xfrm>
          <a:prstGeom prst="ellipse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 smtClean="0"/>
              <a:t>-</a:t>
            </a:r>
            <a:endParaRPr lang="en-US" dirty="0"/>
          </a:p>
        </p:txBody>
      </p:sp>
      <p:sp>
        <p:nvSpPr>
          <p:cNvPr id="35" name="Oval 34"/>
          <p:cNvSpPr/>
          <p:nvPr/>
        </p:nvSpPr>
        <p:spPr>
          <a:xfrm>
            <a:off x="1579360" y="5598946"/>
            <a:ext cx="304143" cy="273355"/>
          </a:xfrm>
          <a:prstGeom prst="ellipse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 smtClean="0"/>
              <a:t>-</a:t>
            </a:r>
            <a:endParaRPr lang="en-US" dirty="0"/>
          </a:p>
        </p:txBody>
      </p:sp>
      <p:sp>
        <p:nvSpPr>
          <p:cNvPr id="36" name="Oval 35"/>
          <p:cNvSpPr/>
          <p:nvPr/>
        </p:nvSpPr>
        <p:spPr>
          <a:xfrm>
            <a:off x="1066720" y="5848331"/>
            <a:ext cx="304143" cy="273355"/>
          </a:xfrm>
          <a:prstGeom prst="ellipse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 smtClean="0"/>
              <a:t>-</a:t>
            </a:r>
            <a:endParaRPr lang="en-US" dirty="0"/>
          </a:p>
        </p:txBody>
      </p:sp>
      <p:sp>
        <p:nvSpPr>
          <p:cNvPr id="37" name="Oval 36"/>
          <p:cNvSpPr/>
          <p:nvPr/>
        </p:nvSpPr>
        <p:spPr>
          <a:xfrm>
            <a:off x="1011295" y="3534541"/>
            <a:ext cx="304143" cy="273355"/>
          </a:xfrm>
          <a:prstGeom prst="ellipse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 smtClean="0"/>
              <a:t>-</a:t>
            </a:r>
            <a:endParaRPr lang="en-US" dirty="0"/>
          </a:p>
        </p:txBody>
      </p:sp>
      <p:sp>
        <p:nvSpPr>
          <p:cNvPr id="38" name="Oval 37"/>
          <p:cNvSpPr/>
          <p:nvPr/>
        </p:nvSpPr>
        <p:spPr>
          <a:xfrm>
            <a:off x="942015" y="3977896"/>
            <a:ext cx="304143" cy="273355"/>
          </a:xfrm>
          <a:prstGeom prst="ellipse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 smtClean="0"/>
              <a:t>-</a:t>
            </a:r>
            <a:endParaRPr lang="en-US" dirty="0"/>
          </a:p>
        </p:txBody>
      </p:sp>
      <p:sp>
        <p:nvSpPr>
          <p:cNvPr id="40" name="Oval 39"/>
          <p:cNvSpPr/>
          <p:nvPr/>
        </p:nvSpPr>
        <p:spPr>
          <a:xfrm flipH="1">
            <a:off x="1458050" y="3918496"/>
            <a:ext cx="228600" cy="214963"/>
          </a:xfrm>
          <a:prstGeom prst="ellipse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 smtClean="0"/>
              <a:t>-</a:t>
            </a:r>
            <a:endParaRPr lang="en-US" dirty="0"/>
          </a:p>
        </p:txBody>
      </p:sp>
      <p:sp>
        <p:nvSpPr>
          <p:cNvPr id="41" name="Oval 40"/>
          <p:cNvSpPr/>
          <p:nvPr/>
        </p:nvSpPr>
        <p:spPr>
          <a:xfrm>
            <a:off x="1354798" y="3442304"/>
            <a:ext cx="304143" cy="273355"/>
          </a:xfrm>
          <a:prstGeom prst="ellipse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 smtClean="0"/>
              <a:t>-</a:t>
            </a:r>
            <a:endParaRPr lang="en-US" dirty="0"/>
          </a:p>
        </p:txBody>
      </p:sp>
      <p:sp>
        <p:nvSpPr>
          <p:cNvPr id="44" name="Rectangle 43"/>
          <p:cNvSpPr/>
          <p:nvPr/>
        </p:nvSpPr>
        <p:spPr>
          <a:xfrm>
            <a:off x="4502643" y="3149055"/>
            <a:ext cx="357790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en-US" sz="4400" dirty="0">
                <a:solidFill>
                  <a:prstClr val="white"/>
                </a:solidFill>
              </a:rPr>
              <a:t>-</a:t>
            </a: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45" name="Oval 44"/>
          <p:cNvSpPr/>
          <p:nvPr/>
        </p:nvSpPr>
        <p:spPr>
          <a:xfrm>
            <a:off x="1828775" y="3991791"/>
            <a:ext cx="304143" cy="273355"/>
          </a:xfrm>
          <a:prstGeom prst="ellipse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 smtClean="0"/>
              <a:t>-</a:t>
            </a:r>
            <a:endParaRPr lang="en-US" dirty="0"/>
          </a:p>
        </p:txBody>
      </p:sp>
      <p:sp>
        <p:nvSpPr>
          <p:cNvPr id="46" name="Oval 45"/>
          <p:cNvSpPr/>
          <p:nvPr/>
        </p:nvSpPr>
        <p:spPr>
          <a:xfrm>
            <a:off x="1814915" y="3465296"/>
            <a:ext cx="304143" cy="273355"/>
          </a:xfrm>
          <a:prstGeom prst="ellipse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 smtClean="0"/>
              <a:t>-</a:t>
            </a:r>
            <a:endParaRPr lang="en-US" dirty="0"/>
          </a:p>
        </p:txBody>
      </p:sp>
      <p:sp>
        <p:nvSpPr>
          <p:cNvPr id="47" name="Oval 46"/>
          <p:cNvSpPr/>
          <p:nvPr/>
        </p:nvSpPr>
        <p:spPr>
          <a:xfrm>
            <a:off x="7315345" y="6097741"/>
            <a:ext cx="304143" cy="273355"/>
          </a:xfrm>
          <a:prstGeom prst="ellipse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 smtClean="0"/>
              <a:t>-</a:t>
            </a:r>
            <a:endParaRPr lang="en-US" dirty="0"/>
          </a:p>
        </p:txBody>
      </p:sp>
      <p:sp>
        <p:nvSpPr>
          <p:cNvPr id="48" name="Oval 47"/>
          <p:cNvSpPr/>
          <p:nvPr/>
        </p:nvSpPr>
        <p:spPr>
          <a:xfrm>
            <a:off x="7717135" y="6125446"/>
            <a:ext cx="304143" cy="273355"/>
          </a:xfrm>
          <a:prstGeom prst="ellipse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 smtClean="0"/>
              <a:t>-</a:t>
            </a:r>
            <a:endParaRPr lang="en-US" dirty="0"/>
          </a:p>
        </p:txBody>
      </p:sp>
      <p:sp>
        <p:nvSpPr>
          <p:cNvPr id="49" name="Oval 48"/>
          <p:cNvSpPr/>
          <p:nvPr/>
        </p:nvSpPr>
        <p:spPr>
          <a:xfrm>
            <a:off x="7495450" y="5682081"/>
            <a:ext cx="304143" cy="273355"/>
          </a:xfrm>
          <a:prstGeom prst="ellipse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 smtClean="0"/>
              <a:t>-</a:t>
            </a:r>
            <a:endParaRPr lang="en-US" dirty="0"/>
          </a:p>
        </p:txBody>
      </p:sp>
      <p:sp>
        <p:nvSpPr>
          <p:cNvPr id="50" name="Oval 49"/>
          <p:cNvSpPr/>
          <p:nvPr/>
        </p:nvSpPr>
        <p:spPr>
          <a:xfrm>
            <a:off x="8160485" y="5682076"/>
            <a:ext cx="304143" cy="273355"/>
          </a:xfrm>
          <a:prstGeom prst="ellipse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 smtClean="0"/>
              <a:t>-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869363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5" grpId="0" animBg="1"/>
      <p:bldP spid="16" grpId="0" animBg="1"/>
      <p:bldP spid="21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3"/>
          <p:cNvSpPr txBox="1"/>
          <p:nvPr/>
        </p:nvSpPr>
        <p:spPr>
          <a:xfrm>
            <a:off x="3489869" y="222091"/>
            <a:ext cx="3466532" cy="769441"/>
          </a:xfrm>
          <a:prstGeom prst="rect">
            <a:avLst/>
          </a:prstGeom>
          <a:blipFill>
            <a:blip r:embed="rId4"/>
            <a:tile tx="0" ty="0" sx="100000" sy="100000" flip="none" algn="tl"/>
          </a:blip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>
                <a:solidFill>
                  <a:srgbClr val="0000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       </a:t>
            </a:r>
            <a:r>
              <a:rPr lang="en-US" sz="4400" dirty="0" err="1" smtClean="0">
                <a:solidFill>
                  <a:srgbClr val="0000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দলীয়</a:t>
            </a:r>
            <a:r>
              <a:rPr lang="en-US" sz="4400" dirty="0" smtClean="0">
                <a:solidFill>
                  <a:srgbClr val="0000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solidFill>
                  <a:srgbClr val="0000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endParaRPr lang="en-US" sz="4400" dirty="0">
              <a:solidFill>
                <a:srgbClr val="0000CC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5867400" y="2209796"/>
            <a:ext cx="914400" cy="838204"/>
            <a:chOff x="6858000" y="2362200"/>
            <a:chExt cx="762000" cy="685800"/>
          </a:xfrm>
        </p:grpSpPr>
        <p:sp>
          <p:nvSpPr>
            <p:cNvPr id="4" name="Rounded Rectangle 3"/>
            <p:cNvSpPr/>
            <p:nvPr/>
          </p:nvSpPr>
          <p:spPr>
            <a:xfrm>
              <a:off x="6858000" y="2362200"/>
              <a:ext cx="762000" cy="685800"/>
            </a:xfrm>
            <a:prstGeom prst="roundRect">
              <a:avLst/>
            </a:prstGeom>
          </p:spPr>
          <p:style>
            <a:lnRef idx="3">
              <a:schemeClr val="lt1"/>
            </a:lnRef>
            <a:fillRef idx="1">
              <a:schemeClr val="accent5"/>
            </a:fillRef>
            <a:effectRef idx="1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aphicFrame>
          <p:nvGraphicFramePr>
            <p:cNvPr id="5" name="Object 4">
              <a:hlinkClick r:id="" action="ppaction://ole?verb=0"/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724140649"/>
                </p:ext>
              </p:extLst>
            </p:nvPr>
          </p:nvGraphicFramePr>
          <p:xfrm>
            <a:off x="7010400" y="2512218"/>
            <a:ext cx="457200" cy="38576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068" name="Packager Shell Object" showAsIcon="1" r:id="rId5" imgW="914400" imgH="771480" progId="Package">
                    <p:embed/>
                  </p:oleObj>
                </mc:Choice>
                <mc:Fallback>
                  <p:oleObj name="Packager Shell Object" showAsIcon="1" r:id="rId5" imgW="914400" imgH="771480" progId="Package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7010400" y="2512218"/>
                          <a:ext cx="457200" cy="385763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/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6" name="Right Arrow 5"/>
          <p:cNvSpPr/>
          <p:nvPr/>
        </p:nvSpPr>
        <p:spPr>
          <a:xfrm>
            <a:off x="2895600" y="1981200"/>
            <a:ext cx="2819400" cy="13716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ভালভাবে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লক্ষ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করি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514600" y="3820180"/>
            <a:ext cx="4648200" cy="58477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তোমরা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দেখতে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পেলে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?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482516" y="4651285"/>
            <a:ext cx="4874248" cy="584775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এই</a:t>
            </a:r>
            <a:r>
              <a:rPr lang="en-US" sz="32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প্রবাহকে</a:t>
            </a:r>
            <a:r>
              <a:rPr lang="en-US" sz="32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আমরা</a:t>
            </a:r>
            <a:r>
              <a:rPr lang="en-US" sz="32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32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বলতে</a:t>
            </a:r>
            <a:r>
              <a:rPr lang="en-US" sz="32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পারি</a:t>
            </a:r>
            <a:r>
              <a:rPr lang="en-US" sz="32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?</a:t>
            </a:r>
            <a:endParaRPr lang="en-US" sz="3200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295035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676400" y="762000"/>
            <a:ext cx="1752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 smtClean="0"/>
              <a:t>ইলেকটন</a:t>
            </a:r>
            <a:r>
              <a:rPr lang="en-US" sz="2400" dirty="0" smtClean="0"/>
              <a:t> </a:t>
            </a:r>
            <a:endParaRPr lang="en-US" sz="2400" dirty="0"/>
          </a:p>
        </p:txBody>
      </p:sp>
      <p:sp>
        <p:nvSpPr>
          <p:cNvPr id="4" name="TextBox 3"/>
          <p:cNvSpPr txBox="1"/>
          <p:nvPr/>
        </p:nvSpPr>
        <p:spPr>
          <a:xfrm>
            <a:off x="6400799" y="890298"/>
            <a:ext cx="152400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 smtClean="0"/>
              <a:t>পরিবাহক</a:t>
            </a:r>
            <a:r>
              <a:rPr lang="en-US" dirty="0" smtClean="0"/>
              <a:t> </a:t>
            </a:r>
            <a:endParaRPr lang="en-US" dirty="0"/>
          </a:p>
        </p:txBody>
      </p:sp>
      <p:grpSp>
        <p:nvGrpSpPr>
          <p:cNvPr id="5" name="Group 4"/>
          <p:cNvGrpSpPr/>
          <p:nvPr/>
        </p:nvGrpSpPr>
        <p:grpSpPr>
          <a:xfrm>
            <a:off x="5312533" y="830415"/>
            <a:ext cx="832651" cy="393250"/>
            <a:chOff x="3126583" y="796618"/>
            <a:chExt cx="4457700" cy="514350"/>
          </a:xfrm>
        </p:grpSpPr>
        <p:sp>
          <p:nvSpPr>
            <p:cNvPr id="6" name="Rectangle 5"/>
            <p:cNvSpPr/>
            <p:nvPr/>
          </p:nvSpPr>
          <p:spPr>
            <a:xfrm>
              <a:off x="3276600" y="796618"/>
              <a:ext cx="4171950" cy="51435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50"/>
            </a:p>
          </p:txBody>
        </p:sp>
        <p:sp>
          <p:nvSpPr>
            <p:cNvPr id="7" name="Oval 6"/>
            <p:cNvSpPr/>
            <p:nvPr/>
          </p:nvSpPr>
          <p:spPr>
            <a:xfrm>
              <a:off x="7269958" y="796618"/>
              <a:ext cx="314325" cy="514350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50"/>
            </a:p>
          </p:txBody>
        </p:sp>
        <p:sp>
          <p:nvSpPr>
            <p:cNvPr id="8" name="Oval 7"/>
            <p:cNvSpPr/>
            <p:nvPr/>
          </p:nvSpPr>
          <p:spPr>
            <a:xfrm>
              <a:off x="3126583" y="796618"/>
              <a:ext cx="314325" cy="514350"/>
            </a:xfrm>
            <a:prstGeom prst="ellipse">
              <a:avLst/>
            </a:prstGeom>
            <a:solidFill>
              <a:schemeClr val="tx1">
                <a:lumMod val="65000"/>
                <a:lumOff val="3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50"/>
            </a:p>
          </p:txBody>
        </p:sp>
      </p:grpSp>
      <p:sp>
        <p:nvSpPr>
          <p:cNvPr id="9" name="Rectangle 8"/>
          <p:cNvSpPr/>
          <p:nvPr/>
        </p:nvSpPr>
        <p:spPr>
          <a:xfrm>
            <a:off x="1229327" y="933450"/>
            <a:ext cx="218473" cy="57150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3" name="Oval 12"/>
          <p:cNvSpPr/>
          <p:nvPr/>
        </p:nvSpPr>
        <p:spPr>
          <a:xfrm>
            <a:off x="2011900" y="1906038"/>
            <a:ext cx="378010" cy="506733"/>
          </a:xfrm>
          <a:prstGeom prst="ellipse">
            <a:avLst/>
          </a:prstGeom>
          <a:solidFill>
            <a:schemeClr val="tx1">
              <a:lumMod val="65000"/>
              <a:lumOff val="3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4" name="Oval 13"/>
          <p:cNvSpPr/>
          <p:nvPr/>
        </p:nvSpPr>
        <p:spPr>
          <a:xfrm>
            <a:off x="6242306" y="1898421"/>
            <a:ext cx="314325" cy="514350"/>
          </a:xfrm>
          <a:prstGeom prst="ellipse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5" name="Rectangle 14"/>
          <p:cNvSpPr/>
          <p:nvPr/>
        </p:nvSpPr>
        <p:spPr>
          <a:xfrm>
            <a:off x="2190473" y="1898421"/>
            <a:ext cx="4171950" cy="5143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6" name="TextBox 15"/>
          <p:cNvSpPr txBox="1"/>
          <p:nvPr/>
        </p:nvSpPr>
        <p:spPr>
          <a:xfrm>
            <a:off x="228599" y="5024735"/>
            <a:ext cx="9386455" cy="1015663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800" dirty="0" err="1" smtClean="0"/>
              <a:t>কোনো</a:t>
            </a:r>
            <a:r>
              <a:rPr lang="en-US" sz="2800" dirty="0" smtClean="0"/>
              <a:t> </a:t>
            </a:r>
            <a:r>
              <a:rPr lang="en-US" sz="2800" dirty="0" err="1" smtClean="0"/>
              <a:t>পরিবাহকের</a:t>
            </a:r>
            <a:r>
              <a:rPr lang="en-US" sz="2800" dirty="0" smtClean="0"/>
              <a:t> </a:t>
            </a:r>
            <a:r>
              <a:rPr lang="en-US" sz="2800" dirty="0" err="1" smtClean="0"/>
              <a:t>যেকোনো</a:t>
            </a:r>
            <a:r>
              <a:rPr lang="en-US" sz="2800" dirty="0" smtClean="0"/>
              <a:t> </a:t>
            </a:r>
            <a:r>
              <a:rPr lang="en-US" sz="2800" dirty="0" err="1" smtClean="0"/>
              <a:t>প্রস্থচ্ছেদের</a:t>
            </a:r>
            <a:r>
              <a:rPr lang="en-US" sz="2800" dirty="0" smtClean="0"/>
              <a:t> </a:t>
            </a:r>
            <a:r>
              <a:rPr lang="en-US" sz="2800" dirty="0" err="1" smtClean="0"/>
              <a:t>মধ্য</a:t>
            </a:r>
            <a:r>
              <a:rPr lang="en-US" sz="2800" dirty="0" smtClean="0"/>
              <a:t> </a:t>
            </a:r>
            <a:r>
              <a:rPr lang="en-US" sz="2800" dirty="0" err="1" smtClean="0"/>
              <a:t>দিয়ে</a:t>
            </a:r>
            <a:r>
              <a:rPr lang="en-US" sz="2800" dirty="0" smtClean="0"/>
              <a:t> </a:t>
            </a:r>
            <a:r>
              <a:rPr lang="en-US" sz="2800" dirty="0" err="1" smtClean="0"/>
              <a:t>একক</a:t>
            </a:r>
            <a:r>
              <a:rPr lang="en-US" sz="2800" dirty="0" smtClean="0"/>
              <a:t> </a:t>
            </a:r>
            <a:r>
              <a:rPr lang="en-US" sz="2800" dirty="0" err="1" smtClean="0"/>
              <a:t>সময়ে</a:t>
            </a:r>
            <a:r>
              <a:rPr lang="en-US" sz="2800" dirty="0" smtClean="0"/>
              <a:t> </a:t>
            </a:r>
            <a:r>
              <a:rPr lang="en-US" sz="2800" dirty="0" err="1" smtClean="0"/>
              <a:t>যে</a:t>
            </a:r>
            <a:r>
              <a:rPr lang="en-US" sz="2800" dirty="0" smtClean="0"/>
              <a:t> </a:t>
            </a:r>
            <a:r>
              <a:rPr lang="en-US" sz="2800" dirty="0" err="1" smtClean="0"/>
              <a:t>পরিমাণ</a:t>
            </a:r>
            <a:r>
              <a:rPr lang="en-US" sz="2800" dirty="0" smtClean="0"/>
              <a:t> </a:t>
            </a:r>
            <a:r>
              <a:rPr lang="en-US" sz="2800" dirty="0" err="1" smtClean="0"/>
              <a:t>আধান</a:t>
            </a:r>
            <a:r>
              <a:rPr lang="en-US" sz="2800" dirty="0" smtClean="0"/>
              <a:t> </a:t>
            </a:r>
            <a:r>
              <a:rPr lang="en-US" sz="2800" dirty="0" err="1" smtClean="0"/>
              <a:t>প্রবাহিত</a:t>
            </a:r>
            <a:r>
              <a:rPr lang="en-US" sz="2800" dirty="0" smtClean="0"/>
              <a:t> </a:t>
            </a:r>
            <a:r>
              <a:rPr lang="en-US" sz="2800" dirty="0" err="1" smtClean="0"/>
              <a:t>হয়</a:t>
            </a:r>
            <a:r>
              <a:rPr lang="en-US" sz="2800" dirty="0" smtClean="0"/>
              <a:t> </a:t>
            </a:r>
            <a:r>
              <a:rPr lang="en-US" sz="2800" dirty="0" err="1" smtClean="0"/>
              <a:t>তাই</a:t>
            </a:r>
            <a:r>
              <a:rPr lang="en-US" sz="2800" dirty="0" smtClean="0"/>
              <a:t> </a:t>
            </a:r>
            <a:r>
              <a:rPr lang="en-US" sz="2800" dirty="0" err="1" smtClean="0"/>
              <a:t>হলো</a:t>
            </a:r>
            <a:r>
              <a:rPr lang="en-US" sz="2800" dirty="0" smtClean="0"/>
              <a:t> </a:t>
            </a:r>
            <a:r>
              <a:rPr lang="en-US" sz="3200" b="1" dirty="0" err="1" smtClean="0">
                <a:solidFill>
                  <a:srgbClr val="002060"/>
                </a:solidFill>
              </a:rPr>
              <a:t>তড়ি</a:t>
            </a:r>
            <a:r>
              <a:rPr lang="en-US" sz="3200" b="1" dirty="0" smtClean="0">
                <a:solidFill>
                  <a:srgbClr val="002060"/>
                </a:solidFill>
              </a:rPr>
              <a:t>ৎ </a:t>
            </a:r>
            <a:r>
              <a:rPr lang="en-US" sz="3200" b="1" dirty="0" err="1" smtClean="0">
                <a:solidFill>
                  <a:srgbClr val="002060"/>
                </a:solidFill>
              </a:rPr>
              <a:t>প্রবাহ</a:t>
            </a:r>
            <a:r>
              <a:rPr lang="en-US" sz="3200" b="1" dirty="0" smtClean="0">
                <a:solidFill>
                  <a:srgbClr val="002060"/>
                </a:solidFill>
              </a:rPr>
              <a:t> </a:t>
            </a:r>
            <a:endParaRPr lang="en-US" sz="2800" b="1" dirty="0">
              <a:solidFill>
                <a:srgbClr val="002060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228600" y="5024735"/>
            <a:ext cx="8763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/>
              <a:t>কোনো</a:t>
            </a:r>
            <a:r>
              <a:rPr lang="en-US" sz="2800" dirty="0" smtClean="0"/>
              <a:t> </a:t>
            </a:r>
            <a:r>
              <a:rPr lang="en-US" sz="2800" dirty="0" err="1" smtClean="0"/>
              <a:t>পরিবাহকের</a:t>
            </a:r>
            <a:r>
              <a:rPr lang="en-US" sz="2800" dirty="0" smtClean="0"/>
              <a:t> </a:t>
            </a:r>
            <a:r>
              <a:rPr lang="en-US" sz="2800" dirty="0" err="1" smtClean="0"/>
              <a:t>যেকোনো</a:t>
            </a:r>
            <a:r>
              <a:rPr lang="en-US" sz="2800" dirty="0" smtClean="0"/>
              <a:t> </a:t>
            </a:r>
            <a:r>
              <a:rPr lang="en-US" sz="2800" dirty="0" err="1" smtClean="0"/>
              <a:t>প্রস্থচ্ছেদের</a:t>
            </a:r>
            <a:r>
              <a:rPr lang="en-US" sz="2800" dirty="0" smtClean="0"/>
              <a:t> </a:t>
            </a:r>
            <a:r>
              <a:rPr lang="en-US" sz="2800" dirty="0" err="1" smtClean="0"/>
              <a:t>মধ্য</a:t>
            </a:r>
            <a:r>
              <a:rPr lang="en-US" sz="2800" dirty="0" smtClean="0"/>
              <a:t> </a:t>
            </a:r>
            <a:r>
              <a:rPr lang="en-US" sz="2800" dirty="0" err="1" smtClean="0"/>
              <a:t>দিয়ে</a:t>
            </a:r>
            <a:r>
              <a:rPr lang="en-US" sz="2800" dirty="0" smtClean="0"/>
              <a:t> </a:t>
            </a:r>
            <a:r>
              <a:rPr lang="en-US" sz="2800" dirty="0" err="1" smtClean="0"/>
              <a:t>একক</a:t>
            </a:r>
            <a:r>
              <a:rPr lang="en-US" sz="2800" dirty="0" smtClean="0"/>
              <a:t> </a:t>
            </a:r>
            <a:r>
              <a:rPr lang="en-US" sz="2800" dirty="0" err="1" smtClean="0"/>
              <a:t>সময়ে</a:t>
            </a:r>
            <a:r>
              <a:rPr lang="en-US" sz="2800" dirty="0" smtClean="0"/>
              <a:t> </a:t>
            </a:r>
            <a:r>
              <a:rPr lang="en-US" sz="2800" dirty="0" err="1" smtClean="0"/>
              <a:t>যে</a:t>
            </a:r>
            <a:r>
              <a:rPr lang="en-US" sz="2800" dirty="0" smtClean="0"/>
              <a:t> </a:t>
            </a:r>
            <a:r>
              <a:rPr lang="en-US" sz="2800" dirty="0" err="1" smtClean="0"/>
              <a:t>পরিমাণ</a:t>
            </a:r>
            <a:r>
              <a:rPr lang="en-US" sz="2800" dirty="0" smtClean="0"/>
              <a:t> </a:t>
            </a:r>
            <a:r>
              <a:rPr lang="en-US" sz="2800" dirty="0" err="1" smtClean="0"/>
              <a:t>আধান</a:t>
            </a:r>
            <a:r>
              <a:rPr lang="en-US" sz="2800" dirty="0" smtClean="0"/>
              <a:t> </a:t>
            </a:r>
            <a:r>
              <a:rPr lang="en-US" sz="2800" dirty="0" err="1" smtClean="0"/>
              <a:t>প্রবাহিত</a:t>
            </a:r>
            <a:r>
              <a:rPr lang="en-US" sz="2800" dirty="0" smtClean="0"/>
              <a:t> </a:t>
            </a:r>
            <a:r>
              <a:rPr lang="en-US" sz="2800" dirty="0" err="1" smtClean="0"/>
              <a:t>হয়</a:t>
            </a:r>
            <a:r>
              <a:rPr lang="en-US" sz="2800" dirty="0" smtClean="0"/>
              <a:t> </a:t>
            </a:r>
            <a:r>
              <a:rPr lang="en-US" sz="2800" dirty="0" err="1" smtClean="0"/>
              <a:t>তাই</a:t>
            </a:r>
            <a:r>
              <a:rPr lang="en-US" sz="2800" dirty="0" smtClean="0"/>
              <a:t> </a:t>
            </a:r>
            <a:r>
              <a:rPr lang="en-US" sz="2800" dirty="0" err="1" smtClean="0"/>
              <a:t>হলো</a:t>
            </a:r>
            <a:r>
              <a:rPr lang="en-US" sz="2800" dirty="0" smtClean="0"/>
              <a:t> </a:t>
            </a:r>
            <a:r>
              <a:rPr lang="en-US" sz="3200" b="1" dirty="0" err="1" smtClean="0">
                <a:solidFill>
                  <a:srgbClr val="002060"/>
                </a:solidFill>
              </a:rPr>
              <a:t>তড়ি</a:t>
            </a:r>
            <a:r>
              <a:rPr lang="en-US" sz="3200" b="1" dirty="0" smtClean="0">
                <a:solidFill>
                  <a:srgbClr val="002060"/>
                </a:solidFill>
              </a:rPr>
              <a:t>ৎ </a:t>
            </a:r>
            <a:r>
              <a:rPr lang="en-US" sz="3200" b="1" dirty="0" err="1" smtClean="0">
                <a:solidFill>
                  <a:srgbClr val="002060"/>
                </a:solidFill>
              </a:rPr>
              <a:t>প্</a:t>
            </a:r>
            <a:endParaRPr lang="en-US" sz="2800" b="1" dirty="0">
              <a:solidFill>
                <a:srgbClr val="002060"/>
              </a:solidFill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1534132" y="2041845"/>
            <a:ext cx="218473" cy="57150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20" name="Rectangle 19"/>
          <p:cNvSpPr/>
          <p:nvPr/>
        </p:nvSpPr>
        <p:spPr>
          <a:xfrm>
            <a:off x="1852792" y="2027985"/>
            <a:ext cx="218473" cy="57150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22" name="Rectangle 21"/>
          <p:cNvSpPr/>
          <p:nvPr/>
        </p:nvSpPr>
        <p:spPr>
          <a:xfrm>
            <a:off x="1381727" y="2208105"/>
            <a:ext cx="765728" cy="45719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</p:spTree>
    <p:extLst>
      <p:ext uri="{BB962C8B-B14F-4D97-AF65-F5344CB8AC3E}">
        <p14:creationId xmlns:p14="http://schemas.microsoft.com/office/powerpoint/2010/main" val="35233796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7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946481" y="44686"/>
            <a:ext cx="4299038" cy="1200329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7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</a:t>
            </a:r>
            <a:endParaRPr lang="en-US" sz="7200" dirty="0">
              <a:solidFill>
                <a:srgbClr val="0070C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3041125" y="1454730"/>
            <a:ext cx="6248400" cy="3962400"/>
            <a:chOff x="2750170" y="1427020"/>
            <a:chExt cx="6248400" cy="3962400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750170" y="1427020"/>
              <a:ext cx="6248400" cy="3962400"/>
            </a:xfrm>
            <a:prstGeom prst="rect">
              <a:avLst/>
            </a:prstGeom>
          </p:spPr>
        </p:pic>
        <p:sp>
          <p:nvSpPr>
            <p:cNvPr id="5" name="Rectangle 4"/>
            <p:cNvSpPr/>
            <p:nvPr/>
          </p:nvSpPr>
          <p:spPr>
            <a:xfrm>
              <a:off x="3352800" y="4343400"/>
              <a:ext cx="2362200" cy="457200"/>
            </a:xfrm>
            <a:prstGeom prst="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000" dirty="0" err="1" smtClean="0"/>
                <a:t>ইলেকট্রন</a:t>
              </a:r>
              <a:r>
                <a:rPr lang="en-US" sz="2000" dirty="0" smtClean="0"/>
                <a:t> </a:t>
              </a:r>
              <a:r>
                <a:rPr lang="en-US" sz="2000" dirty="0" err="1" smtClean="0"/>
                <a:t>প্রবাহ</a:t>
              </a:r>
              <a:endParaRPr lang="en-US" sz="2000" dirty="0"/>
            </a:p>
          </p:txBody>
        </p:sp>
      </p:grpSp>
      <p:sp>
        <p:nvSpPr>
          <p:cNvPr id="6" name="TextBox 5"/>
          <p:cNvSpPr txBox="1"/>
          <p:nvPr/>
        </p:nvSpPr>
        <p:spPr>
          <a:xfrm>
            <a:off x="3651291" y="5895120"/>
            <a:ext cx="4862384" cy="52322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কি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কারনে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কখন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বাল্পটি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জ্বলে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উঠল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?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904565" y="339435"/>
            <a:ext cx="2286000" cy="64633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একক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কাজ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694433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1"/>
          <p:cNvSpPr/>
          <p:nvPr/>
        </p:nvSpPr>
        <p:spPr>
          <a:xfrm>
            <a:off x="1461686" y="1052975"/>
            <a:ext cx="8229600" cy="4953000"/>
          </a:xfrm>
          <a:custGeom>
            <a:avLst/>
            <a:gdLst>
              <a:gd name="connsiteX0" fmla="*/ 0 w 7861738"/>
              <a:gd name="connsiteY0" fmla="*/ 1399811 h 4542404"/>
              <a:gd name="connsiteX1" fmla="*/ 21021 w 7861738"/>
              <a:gd name="connsiteY1" fmla="*/ 916335 h 4542404"/>
              <a:gd name="connsiteX2" fmla="*/ 52552 w 7861738"/>
              <a:gd name="connsiteY2" fmla="*/ 863783 h 4542404"/>
              <a:gd name="connsiteX3" fmla="*/ 105104 w 7861738"/>
              <a:gd name="connsiteY3" fmla="*/ 821742 h 4542404"/>
              <a:gd name="connsiteX4" fmla="*/ 147145 w 7861738"/>
              <a:gd name="connsiteY4" fmla="*/ 769190 h 4542404"/>
              <a:gd name="connsiteX5" fmla="*/ 231228 w 7861738"/>
              <a:gd name="connsiteY5" fmla="*/ 664086 h 4542404"/>
              <a:gd name="connsiteX6" fmla="*/ 262759 w 7861738"/>
              <a:gd name="connsiteY6" fmla="*/ 622045 h 4542404"/>
              <a:gd name="connsiteX7" fmla="*/ 304800 w 7861738"/>
              <a:gd name="connsiteY7" fmla="*/ 558983 h 4542404"/>
              <a:gd name="connsiteX8" fmla="*/ 315310 w 7861738"/>
              <a:gd name="connsiteY8" fmla="*/ 527452 h 4542404"/>
              <a:gd name="connsiteX9" fmla="*/ 388883 w 7861738"/>
              <a:gd name="connsiteY9" fmla="*/ 527452 h 4542404"/>
              <a:gd name="connsiteX10" fmla="*/ 504497 w 7861738"/>
              <a:gd name="connsiteY10" fmla="*/ 516942 h 4542404"/>
              <a:gd name="connsiteX11" fmla="*/ 536028 w 7861738"/>
              <a:gd name="connsiteY11" fmla="*/ 485411 h 4542404"/>
              <a:gd name="connsiteX12" fmla="*/ 609600 w 7861738"/>
              <a:gd name="connsiteY12" fmla="*/ 432859 h 4542404"/>
              <a:gd name="connsiteX13" fmla="*/ 641131 w 7861738"/>
              <a:gd name="connsiteY13" fmla="*/ 401328 h 4542404"/>
              <a:gd name="connsiteX14" fmla="*/ 714704 w 7861738"/>
              <a:gd name="connsiteY14" fmla="*/ 359286 h 4542404"/>
              <a:gd name="connsiteX15" fmla="*/ 756745 w 7861738"/>
              <a:gd name="connsiteY15" fmla="*/ 317245 h 4542404"/>
              <a:gd name="connsiteX16" fmla="*/ 851338 w 7861738"/>
              <a:gd name="connsiteY16" fmla="*/ 243673 h 4542404"/>
              <a:gd name="connsiteX17" fmla="*/ 914400 w 7861738"/>
              <a:gd name="connsiteY17" fmla="*/ 201631 h 4542404"/>
              <a:gd name="connsiteX18" fmla="*/ 987972 w 7861738"/>
              <a:gd name="connsiteY18" fmla="*/ 212142 h 4542404"/>
              <a:gd name="connsiteX19" fmla="*/ 1008993 w 7861738"/>
              <a:gd name="connsiteY19" fmla="*/ 243673 h 4542404"/>
              <a:gd name="connsiteX20" fmla="*/ 1082566 w 7861738"/>
              <a:gd name="connsiteY20" fmla="*/ 317245 h 4542404"/>
              <a:gd name="connsiteX21" fmla="*/ 1177159 w 7861738"/>
              <a:gd name="connsiteY21" fmla="*/ 432859 h 4542404"/>
              <a:gd name="connsiteX22" fmla="*/ 1240221 w 7861738"/>
              <a:gd name="connsiteY22" fmla="*/ 495921 h 4542404"/>
              <a:gd name="connsiteX23" fmla="*/ 1313793 w 7861738"/>
              <a:gd name="connsiteY23" fmla="*/ 474900 h 4542404"/>
              <a:gd name="connsiteX24" fmla="*/ 1376855 w 7861738"/>
              <a:gd name="connsiteY24" fmla="*/ 432859 h 4542404"/>
              <a:gd name="connsiteX25" fmla="*/ 1439917 w 7861738"/>
              <a:gd name="connsiteY25" fmla="*/ 390817 h 4542404"/>
              <a:gd name="connsiteX26" fmla="*/ 1502979 w 7861738"/>
              <a:gd name="connsiteY26" fmla="*/ 348776 h 4542404"/>
              <a:gd name="connsiteX27" fmla="*/ 1629104 w 7861738"/>
              <a:gd name="connsiteY27" fmla="*/ 243673 h 4542404"/>
              <a:gd name="connsiteX28" fmla="*/ 1702676 w 7861738"/>
              <a:gd name="connsiteY28" fmla="*/ 170100 h 4542404"/>
              <a:gd name="connsiteX29" fmla="*/ 1807779 w 7861738"/>
              <a:gd name="connsiteY29" fmla="*/ 117548 h 4542404"/>
              <a:gd name="connsiteX30" fmla="*/ 1933904 w 7861738"/>
              <a:gd name="connsiteY30" fmla="*/ 1935 h 4542404"/>
              <a:gd name="connsiteX31" fmla="*/ 2017986 w 7861738"/>
              <a:gd name="connsiteY31" fmla="*/ 64997 h 4542404"/>
              <a:gd name="connsiteX32" fmla="*/ 2070538 w 7861738"/>
              <a:gd name="connsiteY32" fmla="*/ 86017 h 4542404"/>
              <a:gd name="connsiteX33" fmla="*/ 2091559 w 7861738"/>
              <a:gd name="connsiteY33" fmla="*/ 117548 h 4542404"/>
              <a:gd name="connsiteX34" fmla="*/ 2175641 w 7861738"/>
              <a:gd name="connsiteY34" fmla="*/ 138569 h 4542404"/>
              <a:gd name="connsiteX35" fmla="*/ 2312276 w 7861738"/>
              <a:gd name="connsiteY35" fmla="*/ 107038 h 4542404"/>
              <a:gd name="connsiteX36" fmla="*/ 2385848 w 7861738"/>
              <a:gd name="connsiteY36" fmla="*/ 54486 h 4542404"/>
              <a:gd name="connsiteX37" fmla="*/ 2427890 w 7861738"/>
              <a:gd name="connsiteY37" fmla="*/ 43976 h 4542404"/>
              <a:gd name="connsiteX38" fmla="*/ 2448910 w 7861738"/>
              <a:gd name="connsiteY38" fmla="*/ 12445 h 4542404"/>
              <a:gd name="connsiteX39" fmla="*/ 2575035 w 7861738"/>
              <a:gd name="connsiteY39" fmla="*/ 22955 h 4542404"/>
              <a:gd name="connsiteX40" fmla="*/ 3773214 w 7861738"/>
              <a:gd name="connsiteY40" fmla="*/ 33466 h 4542404"/>
              <a:gd name="connsiteX41" fmla="*/ 3888828 w 7861738"/>
              <a:gd name="connsiteY41" fmla="*/ 54486 h 4542404"/>
              <a:gd name="connsiteX42" fmla="*/ 4204138 w 7861738"/>
              <a:gd name="connsiteY42" fmla="*/ 75507 h 4542404"/>
              <a:gd name="connsiteX43" fmla="*/ 4319752 w 7861738"/>
              <a:gd name="connsiteY43" fmla="*/ 107038 h 4542404"/>
              <a:gd name="connsiteX44" fmla="*/ 4414345 w 7861738"/>
              <a:gd name="connsiteY44" fmla="*/ 159590 h 4542404"/>
              <a:gd name="connsiteX45" fmla="*/ 4572000 w 7861738"/>
              <a:gd name="connsiteY45" fmla="*/ 348776 h 4542404"/>
              <a:gd name="connsiteX46" fmla="*/ 4687614 w 7861738"/>
              <a:gd name="connsiteY46" fmla="*/ 506431 h 4542404"/>
              <a:gd name="connsiteX47" fmla="*/ 4719145 w 7861738"/>
              <a:gd name="connsiteY47" fmla="*/ 558983 h 4542404"/>
              <a:gd name="connsiteX48" fmla="*/ 4740166 w 7861738"/>
              <a:gd name="connsiteY48" fmla="*/ 601024 h 4542404"/>
              <a:gd name="connsiteX49" fmla="*/ 4792717 w 7861738"/>
              <a:gd name="connsiteY49" fmla="*/ 611535 h 4542404"/>
              <a:gd name="connsiteX50" fmla="*/ 4897821 w 7861738"/>
              <a:gd name="connsiteY50" fmla="*/ 558983 h 4542404"/>
              <a:gd name="connsiteX51" fmla="*/ 4992414 w 7861738"/>
              <a:gd name="connsiteY51" fmla="*/ 485411 h 4542404"/>
              <a:gd name="connsiteX52" fmla="*/ 5297214 w 7861738"/>
              <a:gd name="connsiteY52" fmla="*/ 327755 h 4542404"/>
              <a:gd name="connsiteX53" fmla="*/ 5412828 w 7861738"/>
              <a:gd name="connsiteY53" fmla="*/ 264693 h 4542404"/>
              <a:gd name="connsiteX54" fmla="*/ 5507421 w 7861738"/>
              <a:gd name="connsiteY54" fmla="*/ 212142 h 4542404"/>
              <a:gd name="connsiteX55" fmla="*/ 5654566 w 7861738"/>
              <a:gd name="connsiteY55" fmla="*/ 96528 h 4542404"/>
              <a:gd name="connsiteX56" fmla="*/ 5749159 w 7861738"/>
              <a:gd name="connsiteY56" fmla="*/ 54486 h 4542404"/>
              <a:gd name="connsiteX57" fmla="*/ 5917324 w 7861738"/>
              <a:gd name="connsiteY57" fmla="*/ 170100 h 4542404"/>
              <a:gd name="connsiteX58" fmla="*/ 6022428 w 7861738"/>
              <a:gd name="connsiteY58" fmla="*/ 411838 h 4542404"/>
              <a:gd name="connsiteX59" fmla="*/ 6159062 w 7861738"/>
              <a:gd name="connsiteY59" fmla="*/ 622045 h 4542404"/>
              <a:gd name="connsiteX60" fmla="*/ 6201104 w 7861738"/>
              <a:gd name="connsiteY60" fmla="*/ 611535 h 4542404"/>
              <a:gd name="connsiteX61" fmla="*/ 6211614 w 7861738"/>
              <a:gd name="connsiteY61" fmla="*/ 580004 h 4542404"/>
              <a:gd name="connsiteX62" fmla="*/ 6243145 w 7861738"/>
              <a:gd name="connsiteY62" fmla="*/ 527452 h 4542404"/>
              <a:gd name="connsiteX63" fmla="*/ 6306207 w 7861738"/>
              <a:gd name="connsiteY63" fmla="*/ 495921 h 4542404"/>
              <a:gd name="connsiteX64" fmla="*/ 6537435 w 7861738"/>
              <a:gd name="connsiteY64" fmla="*/ 506431 h 4542404"/>
              <a:gd name="connsiteX65" fmla="*/ 6568966 w 7861738"/>
              <a:gd name="connsiteY65" fmla="*/ 527452 h 4542404"/>
              <a:gd name="connsiteX66" fmla="*/ 6684579 w 7861738"/>
              <a:gd name="connsiteY66" fmla="*/ 558983 h 4542404"/>
              <a:gd name="connsiteX67" fmla="*/ 6800193 w 7861738"/>
              <a:gd name="connsiteY67" fmla="*/ 653576 h 4542404"/>
              <a:gd name="connsiteX68" fmla="*/ 6873766 w 7861738"/>
              <a:gd name="connsiteY68" fmla="*/ 737659 h 4542404"/>
              <a:gd name="connsiteX69" fmla="*/ 6999890 w 7861738"/>
              <a:gd name="connsiteY69" fmla="*/ 1000417 h 4542404"/>
              <a:gd name="connsiteX70" fmla="*/ 7062952 w 7861738"/>
              <a:gd name="connsiteY70" fmla="*/ 1073990 h 4542404"/>
              <a:gd name="connsiteX71" fmla="*/ 7115504 w 7861738"/>
              <a:gd name="connsiteY71" fmla="*/ 1116031 h 4542404"/>
              <a:gd name="connsiteX72" fmla="*/ 7220607 w 7861738"/>
              <a:gd name="connsiteY72" fmla="*/ 1137052 h 4542404"/>
              <a:gd name="connsiteX73" fmla="*/ 7241628 w 7861738"/>
              <a:gd name="connsiteY73" fmla="*/ 1168583 h 4542404"/>
              <a:gd name="connsiteX74" fmla="*/ 7273159 w 7861738"/>
              <a:gd name="connsiteY74" fmla="*/ 1210624 h 4542404"/>
              <a:gd name="connsiteX75" fmla="*/ 7304690 w 7861738"/>
              <a:gd name="connsiteY75" fmla="*/ 1263176 h 4542404"/>
              <a:gd name="connsiteX76" fmla="*/ 7336221 w 7861738"/>
              <a:gd name="connsiteY76" fmla="*/ 1326238 h 4542404"/>
              <a:gd name="connsiteX77" fmla="*/ 7378262 w 7861738"/>
              <a:gd name="connsiteY77" fmla="*/ 1378790 h 4542404"/>
              <a:gd name="connsiteX78" fmla="*/ 7420304 w 7861738"/>
              <a:gd name="connsiteY78" fmla="*/ 1452362 h 4542404"/>
              <a:gd name="connsiteX79" fmla="*/ 7483366 w 7861738"/>
              <a:gd name="connsiteY79" fmla="*/ 1504914 h 4542404"/>
              <a:gd name="connsiteX80" fmla="*/ 7577959 w 7861738"/>
              <a:gd name="connsiteY80" fmla="*/ 1641548 h 4542404"/>
              <a:gd name="connsiteX81" fmla="*/ 7641021 w 7861738"/>
              <a:gd name="connsiteY81" fmla="*/ 1725631 h 4542404"/>
              <a:gd name="connsiteX82" fmla="*/ 7651531 w 7861738"/>
              <a:gd name="connsiteY82" fmla="*/ 1809714 h 4542404"/>
              <a:gd name="connsiteX83" fmla="*/ 7662041 w 7861738"/>
              <a:gd name="connsiteY83" fmla="*/ 1862266 h 4542404"/>
              <a:gd name="connsiteX84" fmla="*/ 7672552 w 7861738"/>
              <a:gd name="connsiteY84" fmla="*/ 2282680 h 4542404"/>
              <a:gd name="connsiteX85" fmla="*/ 7714593 w 7861738"/>
              <a:gd name="connsiteY85" fmla="*/ 2450845 h 4542404"/>
              <a:gd name="connsiteX86" fmla="*/ 7767145 w 7861738"/>
              <a:gd name="connsiteY86" fmla="*/ 2692583 h 4542404"/>
              <a:gd name="connsiteX87" fmla="*/ 7777655 w 7861738"/>
              <a:gd name="connsiteY87" fmla="*/ 2734624 h 4542404"/>
              <a:gd name="connsiteX88" fmla="*/ 7830207 w 7861738"/>
              <a:gd name="connsiteY88" fmla="*/ 2839728 h 4542404"/>
              <a:gd name="connsiteX89" fmla="*/ 7861738 w 7861738"/>
              <a:gd name="connsiteY89" fmla="*/ 2944831 h 4542404"/>
              <a:gd name="connsiteX90" fmla="*/ 7851228 w 7861738"/>
              <a:gd name="connsiteY90" fmla="*/ 3186569 h 4542404"/>
              <a:gd name="connsiteX91" fmla="*/ 7830207 w 7861738"/>
              <a:gd name="connsiteY91" fmla="*/ 3228611 h 4542404"/>
              <a:gd name="connsiteX92" fmla="*/ 7819697 w 7861738"/>
              <a:gd name="connsiteY92" fmla="*/ 3260142 h 4542404"/>
              <a:gd name="connsiteX93" fmla="*/ 7809186 w 7861738"/>
              <a:gd name="connsiteY93" fmla="*/ 3323204 h 4542404"/>
              <a:gd name="connsiteX94" fmla="*/ 7798676 w 7861738"/>
              <a:gd name="connsiteY94" fmla="*/ 3354735 h 4542404"/>
              <a:gd name="connsiteX95" fmla="*/ 7777655 w 7861738"/>
              <a:gd name="connsiteY95" fmla="*/ 3459838 h 4542404"/>
              <a:gd name="connsiteX96" fmla="*/ 7746124 w 7861738"/>
              <a:gd name="connsiteY96" fmla="*/ 3449328 h 4542404"/>
              <a:gd name="connsiteX97" fmla="*/ 7725104 w 7861738"/>
              <a:gd name="connsiteY97" fmla="*/ 3501880 h 4542404"/>
              <a:gd name="connsiteX98" fmla="*/ 7693572 w 7861738"/>
              <a:gd name="connsiteY98" fmla="*/ 3628004 h 4542404"/>
              <a:gd name="connsiteX99" fmla="*/ 7577959 w 7861738"/>
              <a:gd name="connsiteY99" fmla="*/ 3754128 h 4542404"/>
              <a:gd name="connsiteX100" fmla="*/ 7504386 w 7861738"/>
              <a:gd name="connsiteY100" fmla="*/ 3785659 h 4542404"/>
              <a:gd name="connsiteX101" fmla="*/ 7399283 w 7861738"/>
              <a:gd name="connsiteY101" fmla="*/ 3806680 h 4542404"/>
              <a:gd name="connsiteX102" fmla="*/ 6831724 w 7861738"/>
              <a:gd name="connsiteY102" fmla="*/ 3796169 h 4542404"/>
              <a:gd name="connsiteX103" fmla="*/ 6800193 w 7861738"/>
              <a:gd name="connsiteY103" fmla="*/ 3764638 h 4542404"/>
              <a:gd name="connsiteX104" fmla="*/ 6726621 w 7861738"/>
              <a:gd name="connsiteY104" fmla="*/ 3806680 h 4542404"/>
              <a:gd name="connsiteX105" fmla="*/ 6621517 w 7861738"/>
              <a:gd name="connsiteY105" fmla="*/ 3932804 h 4542404"/>
              <a:gd name="connsiteX106" fmla="*/ 6579476 w 7861738"/>
              <a:gd name="connsiteY106" fmla="*/ 3953824 h 4542404"/>
              <a:gd name="connsiteX107" fmla="*/ 6516414 w 7861738"/>
              <a:gd name="connsiteY107" fmla="*/ 3995866 h 4542404"/>
              <a:gd name="connsiteX108" fmla="*/ 6379779 w 7861738"/>
              <a:gd name="connsiteY108" fmla="*/ 4006376 h 4542404"/>
              <a:gd name="connsiteX109" fmla="*/ 5948855 w 7861738"/>
              <a:gd name="connsiteY109" fmla="*/ 3995866 h 4542404"/>
              <a:gd name="connsiteX110" fmla="*/ 5927835 w 7861738"/>
              <a:gd name="connsiteY110" fmla="*/ 3953824 h 4542404"/>
              <a:gd name="connsiteX111" fmla="*/ 5906814 w 7861738"/>
              <a:gd name="connsiteY111" fmla="*/ 3754128 h 4542404"/>
              <a:gd name="connsiteX112" fmla="*/ 5854262 w 7861738"/>
              <a:gd name="connsiteY112" fmla="*/ 3911783 h 4542404"/>
              <a:gd name="connsiteX113" fmla="*/ 5812221 w 7861738"/>
              <a:gd name="connsiteY113" fmla="*/ 3995866 h 4542404"/>
              <a:gd name="connsiteX114" fmla="*/ 5770179 w 7861738"/>
              <a:gd name="connsiteY114" fmla="*/ 4100969 h 4542404"/>
              <a:gd name="connsiteX115" fmla="*/ 5602014 w 7861738"/>
              <a:gd name="connsiteY115" fmla="*/ 4300666 h 4542404"/>
              <a:gd name="connsiteX116" fmla="*/ 5580993 w 7861738"/>
              <a:gd name="connsiteY116" fmla="*/ 4332197 h 4542404"/>
              <a:gd name="connsiteX117" fmla="*/ 5318235 w 7861738"/>
              <a:gd name="connsiteY117" fmla="*/ 4342707 h 4542404"/>
              <a:gd name="connsiteX118" fmla="*/ 5286704 w 7861738"/>
              <a:gd name="connsiteY118" fmla="*/ 4269135 h 4542404"/>
              <a:gd name="connsiteX119" fmla="*/ 5265683 w 7861738"/>
              <a:gd name="connsiteY119" fmla="*/ 4216583 h 4542404"/>
              <a:gd name="connsiteX120" fmla="*/ 5244662 w 7861738"/>
              <a:gd name="connsiteY120" fmla="*/ 4143011 h 4542404"/>
              <a:gd name="connsiteX121" fmla="*/ 5160579 w 7861738"/>
              <a:gd name="connsiteY121" fmla="*/ 4195562 h 4542404"/>
              <a:gd name="connsiteX122" fmla="*/ 5013435 w 7861738"/>
              <a:gd name="connsiteY122" fmla="*/ 4353217 h 4542404"/>
              <a:gd name="connsiteX123" fmla="*/ 4656083 w 7861738"/>
              <a:gd name="connsiteY123" fmla="*/ 4510873 h 4542404"/>
              <a:gd name="connsiteX124" fmla="*/ 4204138 w 7861738"/>
              <a:gd name="connsiteY124" fmla="*/ 4542404 h 4542404"/>
              <a:gd name="connsiteX125" fmla="*/ 4014952 w 7861738"/>
              <a:gd name="connsiteY125" fmla="*/ 4521383 h 4542404"/>
              <a:gd name="connsiteX126" fmla="*/ 3867807 w 7861738"/>
              <a:gd name="connsiteY126" fmla="*/ 4447811 h 4542404"/>
              <a:gd name="connsiteX127" fmla="*/ 3415862 w 7861738"/>
              <a:gd name="connsiteY127" fmla="*/ 4426790 h 4542404"/>
              <a:gd name="connsiteX128" fmla="*/ 3373821 w 7861738"/>
              <a:gd name="connsiteY128" fmla="*/ 4395259 h 4542404"/>
              <a:gd name="connsiteX129" fmla="*/ 3331779 w 7861738"/>
              <a:gd name="connsiteY129" fmla="*/ 4143011 h 4542404"/>
              <a:gd name="connsiteX130" fmla="*/ 3289738 w 7861738"/>
              <a:gd name="connsiteY130" fmla="*/ 4069438 h 4542404"/>
              <a:gd name="connsiteX131" fmla="*/ 1975945 w 7861738"/>
              <a:gd name="connsiteY131" fmla="*/ 4037907 h 4542404"/>
              <a:gd name="connsiteX132" fmla="*/ 1954924 w 7861738"/>
              <a:gd name="connsiteY132" fmla="*/ 4006376 h 4542404"/>
              <a:gd name="connsiteX133" fmla="*/ 1912883 w 7861738"/>
              <a:gd name="connsiteY133" fmla="*/ 3880252 h 4542404"/>
              <a:gd name="connsiteX134" fmla="*/ 1891862 w 7861738"/>
              <a:gd name="connsiteY134" fmla="*/ 3806680 h 4542404"/>
              <a:gd name="connsiteX135" fmla="*/ 1860331 w 7861738"/>
              <a:gd name="connsiteY135" fmla="*/ 3712086 h 4542404"/>
              <a:gd name="connsiteX136" fmla="*/ 1629104 w 7861738"/>
              <a:gd name="connsiteY136" fmla="*/ 3733107 h 4542404"/>
              <a:gd name="connsiteX137" fmla="*/ 1545021 w 7861738"/>
              <a:gd name="connsiteY137" fmla="*/ 3764638 h 4542404"/>
              <a:gd name="connsiteX138" fmla="*/ 1481959 w 7861738"/>
              <a:gd name="connsiteY138" fmla="*/ 3743617 h 4542404"/>
              <a:gd name="connsiteX139" fmla="*/ 1450428 w 7861738"/>
              <a:gd name="connsiteY139" fmla="*/ 3585962 h 4542404"/>
              <a:gd name="connsiteX140" fmla="*/ 1408386 w 7861738"/>
              <a:gd name="connsiteY140" fmla="*/ 3575452 h 4542404"/>
              <a:gd name="connsiteX141" fmla="*/ 809297 w 7861738"/>
              <a:gd name="connsiteY141" fmla="*/ 3564942 h 4542404"/>
              <a:gd name="connsiteX142" fmla="*/ 683172 w 7861738"/>
              <a:gd name="connsiteY142" fmla="*/ 3522900 h 4542404"/>
              <a:gd name="connsiteX143" fmla="*/ 557048 w 7861738"/>
              <a:gd name="connsiteY143" fmla="*/ 3470348 h 4542404"/>
              <a:gd name="connsiteX144" fmla="*/ 525517 w 7861738"/>
              <a:gd name="connsiteY144" fmla="*/ 3428307 h 4542404"/>
              <a:gd name="connsiteX145" fmla="*/ 472966 w 7861738"/>
              <a:gd name="connsiteY145" fmla="*/ 3396776 h 4542404"/>
              <a:gd name="connsiteX146" fmla="*/ 451945 w 7861738"/>
              <a:gd name="connsiteY146" fmla="*/ 3291673 h 4542404"/>
              <a:gd name="connsiteX147" fmla="*/ 483476 w 7861738"/>
              <a:gd name="connsiteY147" fmla="*/ 2797686 h 4542404"/>
              <a:gd name="connsiteX148" fmla="*/ 441435 w 7861738"/>
              <a:gd name="connsiteY148" fmla="*/ 2650542 h 4542404"/>
              <a:gd name="connsiteX149" fmla="*/ 388883 w 7861738"/>
              <a:gd name="connsiteY149" fmla="*/ 2629521 h 4542404"/>
              <a:gd name="connsiteX150" fmla="*/ 325821 w 7861738"/>
              <a:gd name="connsiteY150" fmla="*/ 2608500 h 4542404"/>
              <a:gd name="connsiteX151" fmla="*/ 136635 w 7861738"/>
              <a:gd name="connsiteY151" fmla="*/ 2587480 h 4542404"/>
              <a:gd name="connsiteX152" fmla="*/ 73572 w 7861738"/>
              <a:gd name="connsiteY152" fmla="*/ 2555948 h 4542404"/>
              <a:gd name="connsiteX153" fmla="*/ 105104 w 7861738"/>
              <a:gd name="connsiteY153" fmla="*/ 2272169 h 4542404"/>
              <a:gd name="connsiteX154" fmla="*/ 94593 w 7861738"/>
              <a:gd name="connsiteY154" fmla="*/ 2198597 h 4542404"/>
              <a:gd name="connsiteX155" fmla="*/ 73572 w 7861738"/>
              <a:gd name="connsiteY155" fmla="*/ 2156555 h 4542404"/>
              <a:gd name="connsiteX156" fmla="*/ 63062 w 7861738"/>
              <a:gd name="connsiteY156" fmla="*/ 1788693 h 4542404"/>
              <a:gd name="connsiteX157" fmla="*/ 52552 w 7861738"/>
              <a:gd name="connsiteY157" fmla="*/ 1725631 h 4542404"/>
              <a:gd name="connsiteX158" fmla="*/ 21021 w 7861738"/>
              <a:gd name="connsiteY158" fmla="*/ 1588997 h 4542404"/>
              <a:gd name="connsiteX159" fmla="*/ 0 w 7861738"/>
              <a:gd name="connsiteY159" fmla="*/ 1399811 h 45424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</a:cxnLst>
            <a:rect l="l" t="t" r="r" b="b"/>
            <a:pathLst>
              <a:path w="7861738" h="4542404">
                <a:moveTo>
                  <a:pt x="0" y="1399811"/>
                </a:moveTo>
                <a:cubicBezTo>
                  <a:pt x="0" y="1287701"/>
                  <a:pt x="5282" y="1076876"/>
                  <a:pt x="21021" y="916335"/>
                </a:cubicBezTo>
                <a:cubicBezTo>
                  <a:pt x="23014" y="896004"/>
                  <a:pt x="38980" y="879051"/>
                  <a:pt x="52552" y="863783"/>
                </a:cubicBezTo>
                <a:cubicBezTo>
                  <a:pt x="67456" y="847016"/>
                  <a:pt x="89241" y="837605"/>
                  <a:pt x="105104" y="821742"/>
                </a:cubicBezTo>
                <a:cubicBezTo>
                  <a:pt x="120967" y="805879"/>
                  <a:pt x="132241" y="785957"/>
                  <a:pt x="147145" y="769190"/>
                </a:cubicBezTo>
                <a:cubicBezTo>
                  <a:pt x="241509" y="663029"/>
                  <a:pt x="134266" y="802602"/>
                  <a:pt x="231228" y="664086"/>
                </a:cubicBezTo>
                <a:cubicBezTo>
                  <a:pt x="241273" y="649735"/>
                  <a:pt x="252714" y="636396"/>
                  <a:pt x="262759" y="622045"/>
                </a:cubicBezTo>
                <a:cubicBezTo>
                  <a:pt x="277247" y="601348"/>
                  <a:pt x="304800" y="558983"/>
                  <a:pt x="304800" y="558983"/>
                </a:cubicBezTo>
                <a:cubicBezTo>
                  <a:pt x="308303" y="548473"/>
                  <a:pt x="306659" y="534373"/>
                  <a:pt x="315310" y="527452"/>
                </a:cubicBezTo>
                <a:cubicBezTo>
                  <a:pt x="342481" y="505716"/>
                  <a:pt x="363297" y="518924"/>
                  <a:pt x="388883" y="527452"/>
                </a:cubicBezTo>
                <a:cubicBezTo>
                  <a:pt x="427421" y="523949"/>
                  <a:pt x="467289" y="527573"/>
                  <a:pt x="504497" y="516942"/>
                </a:cubicBezTo>
                <a:cubicBezTo>
                  <a:pt x="518789" y="512859"/>
                  <a:pt x="524421" y="494696"/>
                  <a:pt x="536028" y="485411"/>
                </a:cubicBezTo>
                <a:cubicBezTo>
                  <a:pt x="559562" y="466584"/>
                  <a:pt x="586066" y="451686"/>
                  <a:pt x="609600" y="432859"/>
                </a:cubicBezTo>
                <a:cubicBezTo>
                  <a:pt x="621207" y="423574"/>
                  <a:pt x="628954" y="409852"/>
                  <a:pt x="641131" y="401328"/>
                </a:cubicBezTo>
                <a:cubicBezTo>
                  <a:pt x="664271" y="385130"/>
                  <a:pt x="691860" y="375899"/>
                  <a:pt x="714704" y="359286"/>
                </a:cubicBezTo>
                <a:cubicBezTo>
                  <a:pt x="730732" y="347629"/>
                  <a:pt x="741616" y="330046"/>
                  <a:pt x="756745" y="317245"/>
                </a:cubicBezTo>
                <a:cubicBezTo>
                  <a:pt x="787239" y="291443"/>
                  <a:pt x="818102" y="265831"/>
                  <a:pt x="851338" y="243673"/>
                </a:cubicBezTo>
                <a:lnTo>
                  <a:pt x="914400" y="201631"/>
                </a:lnTo>
                <a:cubicBezTo>
                  <a:pt x="938924" y="205135"/>
                  <a:pt x="965334" y="202081"/>
                  <a:pt x="987972" y="212142"/>
                </a:cubicBezTo>
                <a:cubicBezTo>
                  <a:pt x="999515" y="217272"/>
                  <a:pt x="1001414" y="233568"/>
                  <a:pt x="1008993" y="243673"/>
                </a:cubicBezTo>
                <a:cubicBezTo>
                  <a:pt x="1052684" y="301926"/>
                  <a:pt x="1035885" y="286124"/>
                  <a:pt x="1082566" y="317245"/>
                </a:cubicBezTo>
                <a:cubicBezTo>
                  <a:pt x="1200151" y="481866"/>
                  <a:pt x="1078615" y="320237"/>
                  <a:pt x="1177159" y="432859"/>
                </a:cubicBezTo>
                <a:cubicBezTo>
                  <a:pt x="1231913" y="495435"/>
                  <a:pt x="1182834" y="457662"/>
                  <a:pt x="1240221" y="495921"/>
                </a:cubicBezTo>
                <a:cubicBezTo>
                  <a:pt x="1264745" y="488914"/>
                  <a:pt x="1290635" y="485588"/>
                  <a:pt x="1313793" y="474900"/>
                </a:cubicBezTo>
                <a:cubicBezTo>
                  <a:pt x="1336731" y="464313"/>
                  <a:pt x="1355834" y="446873"/>
                  <a:pt x="1376855" y="432859"/>
                </a:cubicBezTo>
                <a:lnTo>
                  <a:pt x="1439917" y="390817"/>
                </a:lnTo>
                <a:cubicBezTo>
                  <a:pt x="1460938" y="376803"/>
                  <a:pt x="1483571" y="364949"/>
                  <a:pt x="1502979" y="348776"/>
                </a:cubicBezTo>
                <a:cubicBezTo>
                  <a:pt x="1545021" y="313742"/>
                  <a:pt x="1590407" y="282370"/>
                  <a:pt x="1629104" y="243673"/>
                </a:cubicBezTo>
                <a:cubicBezTo>
                  <a:pt x="1653628" y="219149"/>
                  <a:pt x="1674342" y="190101"/>
                  <a:pt x="1702676" y="170100"/>
                </a:cubicBezTo>
                <a:cubicBezTo>
                  <a:pt x="1734676" y="147511"/>
                  <a:pt x="1780082" y="145245"/>
                  <a:pt x="1807779" y="117548"/>
                </a:cubicBezTo>
                <a:cubicBezTo>
                  <a:pt x="1911304" y="14023"/>
                  <a:pt x="1865269" y="47689"/>
                  <a:pt x="1933904" y="1935"/>
                </a:cubicBezTo>
                <a:cubicBezTo>
                  <a:pt x="2077659" y="73811"/>
                  <a:pt x="1858627" y="-41242"/>
                  <a:pt x="2017986" y="64997"/>
                </a:cubicBezTo>
                <a:cubicBezTo>
                  <a:pt x="2033684" y="75462"/>
                  <a:pt x="2053021" y="79010"/>
                  <a:pt x="2070538" y="86017"/>
                </a:cubicBezTo>
                <a:cubicBezTo>
                  <a:pt x="2077545" y="96527"/>
                  <a:pt x="2080261" y="111899"/>
                  <a:pt x="2091559" y="117548"/>
                </a:cubicBezTo>
                <a:cubicBezTo>
                  <a:pt x="2117399" y="130468"/>
                  <a:pt x="2175641" y="138569"/>
                  <a:pt x="2175641" y="138569"/>
                </a:cubicBezTo>
                <a:cubicBezTo>
                  <a:pt x="2221186" y="128059"/>
                  <a:pt x="2268877" y="124398"/>
                  <a:pt x="2312276" y="107038"/>
                </a:cubicBezTo>
                <a:cubicBezTo>
                  <a:pt x="2340258" y="95845"/>
                  <a:pt x="2359390" y="68917"/>
                  <a:pt x="2385848" y="54486"/>
                </a:cubicBezTo>
                <a:cubicBezTo>
                  <a:pt x="2398529" y="47569"/>
                  <a:pt x="2413876" y="47479"/>
                  <a:pt x="2427890" y="43976"/>
                </a:cubicBezTo>
                <a:cubicBezTo>
                  <a:pt x="2434897" y="33466"/>
                  <a:pt x="2437943" y="18712"/>
                  <a:pt x="2448910" y="12445"/>
                </a:cubicBezTo>
                <a:cubicBezTo>
                  <a:pt x="2505967" y="-20159"/>
                  <a:pt x="2513561" y="21431"/>
                  <a:pt x="2575035" y="22955"/>
                </a:cubicBezTo>
                <a:cubicBezTo>
                  <a:pt x="2974321" y="32855"/>
                  <a:pt x="3373821" y="29962"/>
                  <a:pt x="3773214" y="33466"/>
                </a:cubicBezTo>
                <a:cubicBezTo>
                  <a:pt x="3811752" y="40473"/>
                  <a:pt x="3849843" y="50683"/>
                  <a:pt x="3888828" y="54486"/>
                </a:cubicBezTo>
                <a:cubicBezTo>
                  <a:pt x="3993667" y="64714"/>
                  <a:pt x="4099576" y="62755"/>
                  <a:pt x="4204138" y="75507"/>
                </a:cubicBezTo>
                <a:cubicBezTo>
                  <a:pt x="4243790" y="80343"/>
                  <a:pt x="4281625" y="95123"/>
                  <a:pt x="4319752" y="107038"/>
                </a:cubicBezTo>
                <a:cubicBezTo>
                  <a:pt x="4360958" y="119915"/>
                  <a:pt x="4382846" y="130341"/>
                  <a:pt x="4414345" y="159590"/>
                </a:cubicBezTo>
                <a:cubicBezTo>
                  <a:pt x="4562511" y="297173"/>
                  <a:pt x="4480052" y="216602"/>
                  <a:pt x="4572000" y="348776"/>
                </a:cubicBezTo>
                <a:cubicBezTo>
                  <a:pt x="4609215" y="402273"/>
                  <a:pt x="4654086" y="450550"/>
                  <a:pt x="4687614" y="506431"/>
                </a:cubicBezTo>
                <a:cubicBezTo>
                  <a:pt x="4698124" y="523948"/>
                  <a:pt x="4709224" y="541125"/>
                  <a:pt x="4719145" y="558983"/>
                </a:cubicBezTo>
                <a:cubicBezTo>
                  <a:pt x="4726754" y="572679"/>
                  <a:pt x="4727417" y="591917"/>
                  <a:pt x="4740166" y="601024"/>
                </a:cubicBezTo>
                <a:cubicBezTo>
                  <a:pt x="4754702" y="611407"/>
                  <a:pt x="4775200" y="608031"/>
                  <a:pt x="4792717" y="611535"/>
                </a:cubicBezTo>
                <a:cubicBezTo>
                  <a:pt x="4827752" y="594018"/>
                  <a:pt x="4864703" y="579899"/>
                  <a:pt x="4897821" y="558983"/>
                </a:cubicBezTo>
                <a:cubicBezTo>
                  <a:pt x="4931594" y="537653"/>
                  <a:pt x="4957844" y="505425"/>
                  <a:pt x="4992414" y="485411"/>
                </a:cubicBezTo>
                <a:cubicBezTo>
                  <a:pt x="5091407" y="428099"/>
                  <a:pt x="5195936" y="380926"/>
                  <a:pt x="5297214" y="327755"/>
                </a:cubicBezTo>
                <a:cubicBezTo>
                  <a:pt x="5336081" y="307350"/>
                  <a:pt x="5374364" y="285848"/>
                  <a:pt x="5412828" y="264693"/>
                </a:cubicBezTo>
                <a:cubicBezTo>
                  <a:pt x="5444433" y="247310"/>
                  <a:pt x="5480276" y="235894"/>
                  <a:pt x="5507421" y="212142"/>
                </a:cubicBezTo>
                <a:cubicBezTo>
                  <a:pt x="5548900" y="175847"/>
                  <a:pt x="5602314" y="122654"/>
                  <a:pt x="5654566" y="96528"/>
                </a:cubicBezTo>
                <a:cubicBezTo>
                  <a:pt x="5804650" y="21486"/>
                  <a:pt x="5656413" y="116318"/>
                  <a:pt x="5749159" y="54486"/>
                </a:cubicBezTo>
                <a:cubicBezTo>
                  <a:pt x="5805214" y="93024"/>
                  <a:pt x="5876002" y="116064"/>
                  <a:pt x="5917324" y="170100"/>
                </a:cubicBezTo>
                <a:cubicBezTo>
                  <a:pt x="5970698" y="239897"/>
                  <a:pt x="5983945" y="332847"/>
                  <a:pt x="6022428" y="411838"/>
                </a:cubicBezTo>
                <a:cubicBezTo>
                  <a:pt x="6099502" y="570042"/>
                  <a:pt x="6079936" y="542919"/>
                  <a:pt x="6159062" y="622045"/>
                </a:cubicBezTo>
                <a:cubicBezTo>
                  <a:pt x="6173076" y="618542"/>
                  <a:pt x="6189824" y="620559"/>
                  <a:pt x="6201104" y="611535"/>
                </a:cubicBezTo>
                <a:cubicBezTo>
                  <a:pt x="6209755" y="604614"/>
                  <a:pt x="6206659" y="589913"/>
                  <a:pt x="6211614" y="580004"/>
                </a:cubicBezTo>
                <a:cubicBezTo>
                  <a:pt x="6220750" y="561732"/>
                  <a:pt x="6229850" y="542963"/>
                  <a:pt x="6243145" y="527452"/>
                </a:cubicBezTo>
                <a:cubicBezTo>
                  <a:pt x="6259445" y="508435"/>
                  <a:pt x="6284135" y="503278"/>
                  <a:pt x="6306207" y="495921"/>
                </a:cubicBezTo>
                <a:cubicBezTo>
                  <a:pt x="6383283" y="499424"/>
                  <a:pt x="6460829" y="497238"/>
                  <a:pt x="6537435" y="506431"/>
                </a:cubicBezTo>
                <a:cubicBezTo>
                  <a:pt x="6549977" y="507936"/>
                  <a:pt x="6557070" y="523203"/>
                  <a:pt x="6568966" y="527452"/>
                </a:cubicBezTo>
                <a:cubicBezTo>
                  <a:pt x="6606584" y="540887"/>
                  <a:pt x="6646041" y="548473"/>
                  <a:pt x="6684579" y="558983"/>
                </a:cubicBezTo>
                <a:cubicBezTo>
                  <a:pt x="6725541" y="589704"/>
                  <a:pt x="6762958" y="616341"/>
                  <a:pt x="6800193" y="653576"/>
                </a:cubicBezTo>
                <a:cubicBezTo>
                  <a:pt x="6826527" y="679910"/>
                  <a:pt x="6849242" y="709631"/>
                  <a:pt x="6873766" y="737659"/>
                </a:cubicBezTo>
                <a:cubicBezTo>
                  <a:pt x="6915221" y="837152"/>
                  <a:pt x="6939923" y="908160"/>
                  <a:pt x="6999890" y="1000417"/>
                </a:cubicBezTo>
                <a:cubicBezTo>
                  <a:pt x="7017493" y="1027499"/>
                  <a:pt x="7040112" y="1051150"/>
                  <a:pt x="7062952" y="1073990"/>
                </a:cubicBezTo>
                <a:cubicBezTo>
                  <a:pt x="7078815" y="1089853"/>
                  <a:pt x="7094675" y="1107700"/>
                  <a:pt x="7115504" y="1116031"/>
                </a:cubicBezTo>
                <a:cubicBezTo>
                  <a:pt x="7148677" y="1129300"/>
                  <a:pt x="7220607" y="1137052"/>
                  <a:pt x="7220607" y="1137052"/>
                </a:cubicBezTo>
                <a:cubicBezTo>
                  <a:pt x="7227614" y="1147562"/>
                  <a:pt x="7234286" y="1158304"/>
                  <a:pt x="7241628" y="1168583"/>
                </a:cubicBezTo>
                <a:cubicBezTo>
                  <a:pt x="7251810" y="1182837"/>
                  <a:pt x="7263442" y="1196049"/>
                  <a:pt x="7273159" y="1210624"/>
                </a:cubicBezTo>
                <a:cubicBezTo>
                  <a:pt x="7284491" y="1227622"/>
                  <a:pt x="7294908" y="1245242"/>
                  <a:pt x="7304690" y="1263176"/>
                </a:cubicBezTo>
                <a:cubicBezTo>
                  <a:pt x="7315944" y="1283808"/>
                  <a:pt x="7323604" y="1306410"/>
                  <a:pt x="7336221" y="1326238"/>
                </a:cubicBezTo>
                <a:cubicBezTo>
                  <a:pt x="7348265" y="1345164"/>
                  <a:pt x="7365818" y="1360125"/>
                  <a:pt x="7378262" y="1378790"/>
                </a:cubicBezTo>
                <a:cubicBezTo>
                  <a:pt x="7393930" y="1402292"/>
                  <a:pt x="7402221" y="1430663"/>
                  <a:pt x="7420304" y="1452362"/>
                </a:cubicBezTo>
                <a:cubicBezTo>
                  <a:pt x="7437821" y="1473383"/>
                  <a:pt x="7465849" y="1483893"/>
                  <a:pt x="7483366" y="1504914"/>
                </a:cubicBezTo>
                <a:cubicBezTo>
                  <a:pt x="7518829" y="1547469"/>
                  <a:pt x="7544723" y="1597233"/>
                  <a:pt x="7577959" y="1641548"/>
                </a:cubicBezTo>
                <a:lnTo>
                  <a:pt x="7641021" y="1725631"/>
                </a:lnTo>
                <a:cubicBezTo>
                  <a:pt x="7644524" y="1753659"/>
                  <a:pt x="7647236" y="1781797"/>
                  <a:pt x="7651531" y="1809714"/>
                </a:cubicBezTo>
                <a:cubicBezTo>
                  <a:pt x="7654247" y="1827371"/>
                  <a:pt x="7661248" y="1844419"/>
                  <a:pt x="7662041" y="1862266"/>
                </a:cubicBezTo>
                <a:cubicBezTo>
                  <a:pt x="7668265" y="2002310"/>
                  <a:pt x="7663985" y="2142760"/>
                  <a:pt x="7672552" y="2282680"/>
                </a:cubicBezTo>
                <a:cubicBezTo>
                  <a:pt x="7675494" y="2330730"/>
                  <a:pt x="7703342" y="2402628"/>
                  <a:pt x="7714593" y="2450845"/>
                </a:cubicBezTo>
                <a:cubicBezTo>
                  <a:pt x="7733331" y="2531149"/>
                  <a:pt x="7749257" y="2612085"/>
                  <a:pt x="7767145" y="2692583"/>
                </a:cubicBezTo>
                <a:cubicBezTo>
                  <a:pt x="7770279" y="2706684"/>
                  <a:pt x="7771965" y="2721347"/>
                  <a:pt x="7777655" y="2734624"/>
                </a:cubicBezTo>
                <a:cubicBezTo>
                  <a:pt x="7793085" y="2770627"/>
                  <a:pt x="7817820" y="2802568"/>
                  <a:pt x="7830207" y="2839728"/>
                </a:cubicBezTo>
                <a:cubicBezTo>
                  <a:pt x="7855796" y="2916494"/>
                  <a:pt x="7845854" y="2881294"/>
                  <a:pt x="7861738" y="2944831"/>
                </a:cubicBezTo>
                <a:cubicBezTo>
                  <a:pt x="7858235" y="3025410"/>
                  <a:pt x="7860135" y="3106407"/>
                  <a:pt x="7851228" y="3186569"/>
                </a:cubicBezTo>
                <a:cubicBezTo>
                  <a:pt x="7849498" y="3202141"/>
                  <a:pt x="7836379" y="3214210"/>
                  <a:pt x="7830207" y="3228611"/>
                </a:cubicBezTo>
                <a:cubicBezTo>
                  <a:pt x="7825843" y="3238794"/>
                  <a:pt x="7822100" y="3249327"/>
                  <a:pt x="7819697" y="3260142"/>
                </a:cubicBezTo>
                <a:cubicBezTo>
                  <a:pt x="7815074" y="3280945"/>
                  <a:pt x="7813809" y="3302401"/>
                  <a:pt x="7809186" y="3323204"/>
                </a:cubicBezTo>
                <a:cubicBezTo>
                  <a:pt x="7806783" y="3334019"/>
                  <a:pt x="7801167" y="3343940"/>
                  <a:pt x="7798676" y="3354735"/>
                </a:cubicBezTo>
                <a:cubicBezTo>
                  <a:pt x="7790642" y="3389548"/>
                  <a:pt x="7777655" y="3459838"/>
                  <a:pt x="7777655" y="3459838"/>
                </a:cubicBezTo>
                <a:cubicBezTo>
                  <a:pt x="7767145" y="3456335"/>
                  <a:pt x="7754775" y="3442407"/>
                  <a:pt x="7746124" y="3449328"/>
                </a:cubicBezTo>
                <a:cubicBezTo>
                  <a:pt x="7731392" y="3461114"/>
                  <a:pt x="7730068" y="3483678"/>
                  <a:pt x="7725104" y="3501880"/>
                </a:cubicBezTo>
                <a:cubicBezTo>
                  <a:pt x="7712238" y="3549054"/>
                  <a:pt x="7719992" y="3583970"/>
                  <a:pt x="7693572" y="3628004"/>
                </a:cubicBezTo>
                <a:cubicBezTo>
                  <a:pt x="7668681" y="3669489"/>
                  <a:pt x="7625892" y="3727983"/>
                  <a:pt x="7577959" y="3754128"/>
                </a:cubicBezTo>
                <a:cubicBezTo>
                  <a:pt x="7554535" y="3766905"/>
                  <a:pt x="7529983" y="3778130"/>
                  <a:pt x="7504386" y="3785659"/>
                </a:cubicBezTo>
                <a:cubicBezTo>
                  <a:pt x="7470110" y="3795740"/>
                  <a:pt x="7434317" y="3799673"/>
                  <a:pt x="7399283" y="3806680"/>
                </a:cubicBezTo>
                <a:cubicBezTo>
                  <a:pt x="7210097" y="3803176"/>
                  <a:pt x="7020479" y="3809415"/>
                  <a:pt x="6831724" y="3796169"/>
                </a:cubicBezTo>
                <a:cubicBezTo>
                  <a:pt x="6816897" y="3795128"/>
                  <a:pt x="6814983" y="3763159"/>
                  <a:pt x="6800193" y="3764638"/>
                </a:cubicBezTo>
                <a:cubicBezTo>
                  <a:pt x="6772088" y="3767449"/>
                  <a:pt x="6751145" y="3792666"/>
                  <a:pt x="6726621" y="3806680"/>
                </a:cubicBezTo>
                <a:cubicBezTo>
                  <a:pt x="6687740" y="3865001"/>
                  <a:pt x="6679320" y="3886562"/>
                  <a:pt x="6621517" y="3932804"/>
                </a:cubicBezTo>
                <a:cubicBezTo>
                  <a:pt x="6609283" y="3942591"/>
                  <a:pt x="6592911" y="3945763"/>
                  <a:pt x="6579476" y="3953824"/>
                </a:cubicBezTo>
                <a:cubicBezTo>
                  <a:pt x="6557812" y="3966822"/>
                  <a:pt x="6540846" y="3989437"/>
                  <a:pt x="6516414" y="3995866"/>
                </a:cubicBezTo>
                <a:cubicBezTo>
                  <a:pt x="6472238" y="4007491"/>
                  <a:pt x="6425324" y="4002873"/>
                  <a:pt x="6379779" y="4006376"/>
                </a:cubicBezTo>
                <a:lnTo>
                  <a:pt x="5948855" y="3995866"/>
                </a:lnTo>
                <a:cubicBezTo>
                  <a:pt x="5933292" y="3994056"/>
                  <a:pt x="5930520" y="3969260"/>
                  <a:pt x="5927835" y="3953824"/>
                </a:cubicBezTo>
                <a:cubicBezTo>
                  <a:pt x="5916367" y="3887881"/>
                  <a:pt x="5913821" y="3820693"/>
                  <a:pt x="5906814" y="3754128"/>
                </a:cubicBezTo>
                <a:cubicBezTo>
                  <a:pt x="5888393" y="3818601"/>
                  <a:pt x="5882046" y="3848276"/>
                  <a:pt x="5854262" y="3911783"/>
                </a:cubicBezTo>
                <a:cubicBezTo>
                  <a:pt x="5841702" y="3940492"/>
                  <a:pt x="5824948" y="3967231"/>
                  <a:pt x="5812221" y="3995866"/>
                </a:cubicBezTo>
                <a:cubicBezTo>
                  <a:pt x="5796896" y="4030347"/>
                  <a:pt x="5790284" y="4069038"/>
                  <a:pt x="5770179" y="4100969"/>
                </a:cubicBezTo>
                <a:cubicBezTo>
                  <a:pt x="5669801" y="4260393"/>
                  <a:pt x="5688528" y="4242989"/>
                  <a:pt x="5602014" y="4300666"/>
                </a:cubicBezTo>
                <a:cubicBezTo>
                  <a:pt x="5595007" y="4311176"/>
                  <a:pt x="5589925" y="4323265"/>
                  <a:pt x="5580993" y="4332197"/>
                </a:cubicBezTo>
                <a:cubicBezTo>
                  <a:pt x="5515787" y="4397401"/>
                  <a:pt x="5375645" y="4345316"/>
                  <a:pt x="5318235" y="4342707"/>
                </a:cubicBezTo>
                <a:cubicBezTo>
                  <a:pt x="5281322" y="4268884"/>
                  <a:pt x="5309902" y="4330997"/>
                  <a:pt x="5286704" y="4269135"/>
                </a:cubicBezTo>
                <a:cubicBezTo>
                  <a:pt x="5280079" y="4251469"/>
                  <a:pt x="5272308" y="4234248"/>
                  <a:pt x="5265683" y="4216583"/>
                </a:cubicBezTo>
                <a:cubicBezTo>
                  <a:pt x="5254372" y="4186421"/>
                  <a:pt x="5252946" y="4176149"/>
                  <a:pt x="5244662" y="4143011"/>
                </a:cubicBezTo>
                <a:cubicBezTo>
                  <a:pt x="5216634" y="4160528"/>
                  <a:pt x="5185810" y="4174213"/>
                  <a:pt x="5160579" y="4195562"/>
                </a:cubicBezTo>
                <a:cubicBezTo>
                  <a:pt x="5087107" y="4257731"/>
                  <a:pt x="5114950" y="4296558"/>
                  <a:pt x="5013435" y="4353217"/>
                </a:cubicBezTo>
                <a:cubicBezTo>
                  <a:pt x="4899749" y="4416670"/>
                  <a:pt x="4778808" y="4467408"/>
                  <a:pt x="4656083" y="4510873"/>
                </a:cubicBezTo>
                <a:cubicBezTo>
                  <a:pt x="4572088" y="4540621"/>
                  <a:pt x="4222389" y="4541775"/>
                  <a:pt x="4204138" y="4542404"/>
                </a:cubicBezTo>
                <a:cubicBezTo>
                  <a:pt x="4141076" y="4535397"/>
                  <a:pt x="4076347" y="4537399"/>
                  <a:pt x="4014952" y="4521383"/>
                </a:cubicBezTo>
                <a:cubicBezTo>
                  <a:pt x="3843649" y="4476695"/>
                  <a:pt x="4121169" y="4459595"/>
                  <a:pt x="3867807" y="4447811"/>
                </a:cubicBezTo>
                <a:lnTo>
                  <a:pt x="3415862" y="4426790"/>
                </a:lnTo>
                <a:cubicBezTo>
                  <a:pt x="3401848" y="4416280"/>
                  <a:pt x="3385356" y="4408442"/>
                  <a:pt x="3373821" y="4395259"/>
                </a:cubicBezTo>
                <a:cubicBezTo>
                  <a:pt x="3307113" y="4319021"/>
                  <a:pt x="3346241" y="4253888"/>
                  <a:pt x="3331779" y="4143011"/>
                </a:cubicBezTo>
                <a:cubicBezTo>
                  <a:pt x="3329616" y="4126429"/>
                  <a:pt x="3299693" y="4084370"/>
                  <a:pt x="3289738" y="4069438"/>
                </a:cubicBezTo>
                <a:cubicBezTo>
                  <a:pt x="2721357" y="4082355"/>
                  <a:pt x="2653058" y="4095013"/>
                  <a:pt x="1975945" y="4037907"/>
                </a:cubicBezTo>
                <a:cubicBezTo>
                  <a:pt x="1963358" y="4036845"/>
                  <a:pt x="1961931" y="4016886"/>
                  <a:pt x="1954924" y="4006376"/>
                </a:cubicBezTo>
                <a:cubicBezTo>
                  <a:pt x="1940910" y="3964335"/>
                  <a:pt x="1926228" y="3922510"/>
                  <a:pt x="1912883" y="3880252"/>
                </a:cubicBezTo>
                <a:cubicBezTo>
                  <a:pt x="1905203" y="3855931"/>
                  <a:pt x="1899470" y="3831024"/>
                  <a:pt x="1891862" y="3806680"/>
                </a:cubicBezTo>
                <a:cubicBezTo>
                  <a:pt x="1881948" y="3774956"/>
                  <a:pt x="1860331" y="3712086"/>
                  <a:pt x="1860331" y="3712086"/>
                </a:cubicBezTo>
                <a:cubicBezTo>
                  <a:pt x="1846949" y="3713042"/>
                  <a:pt x="1668963" y="3723142"/>
                  <a:pt x="1629104" y="3733107"/>
                </a:cubicBezTo>
                <a:cubicBezTo>
                  <a:pt x="1600064" y="3740367"/>
                  <a:pt x="1573049" y="3754128"/>
                  <a:pt x="1545021" y="3764638"/>
                </a:cubicBezTo>
                <a:cubicBezTo>
                  <a:pt x="1524000" y="3757631"/>
                  <a:pt x="1491868" y="3763435"/>
                  <a:pt x="1481959" y="3743617"/>
                </a:cubicBezTo>
                <a:cubicBezTo>
                  <a:pt x="1476433" y="3732564"/>
                  <a:pt x="1493042" y="3614371"/>
                  <a:pt x="1450428" y="3585962"/>
                </a:cubicBezTo>
                <a:cubicBezTo>
                  <a:pt x="1438409" y="3577949"/>
                  <a:pt x="1422824" y="3575925"/>
                  <a:pt x="1408386" y="3575452"/>
                </a:cubicBezTo>
                <a:cubicBezTo>
                  <a:pt x="1208766" y="3568907"/>
                  <a:pt x="1008993" y="3568445"/>
                  <a:pt x="809297" y="3564942"/>
                </a:cubicBezTo>
                <a:cubicBezTo>
                  <a:pt x="688439" y="3492428"/>
                  <a:pt x="834040" y="3570543"/>
                  <a:pt x="683172" y="3522900"/>
                </a:cubicBezTo>
                <a:cubicBezTo>
                  <a:pt x="639741" y="3509185"/>
                  <a:pt x="557048" y="3470348"/>
                  <a:pt x="557048" y="3470348"/>
                </a:cubicBezTo>
                <a:cubicBezTo>
                  <a:pt x="546538" y="3456334"/>
                  <a:pt x="538700" y="3439842"/>
                  <a:pt x="525517" y="3428307"/>
                </a:cubicBezTo>
                <a:cubicBezTo>
                  <a:pt x="510143" y="3414855"/>
                  <a:pt x="482651" y="3414762"/>
                  <a:pt x="472966" y="3396776"/>
                </a:cubicBezTo>
                <a:cubicBezTo>
                  <a:pt x="456027" y="3365318"/>
                  <a:pt x="451945" y="3291673"/>
                  <a:pt x="451945" y="3291673"/>
                </a:cubicBezTo>
                <a:cubicBezTo>
                  <a:pt x="462455" y="3127011"/>
                  <a:pt x="486180" y="2962661"/>
                  <a:pt x="483476" y="2797686"/>
                </a:cubicBezTo>
                <a:cubicBezTo>
                  <a:pt x="482640" y="2746682"/>
                  <a:pt x="466444" y="2695002"/>
                  <a:pt x="441435" y="2650542"/>
                </a:cubicBezTo>
                <a:cubicBezTo>
                  <a:pt x="432185" y="2634098"/>
                  <a:pt x="406614" y="2635969"/>
                  <a:pt x="388883" y="2629521"/>
                </a:cubicBezTo>
                <a:cubicBezTo>
                  <a:pt x="368059" y="2621949"/>
                  <a:pt x="347317" y="2613874"/>
                  <a:pt x="325821" y="2608500"/>
                </a:cubicBezTo>
                <a:cubicBezTo>
                  <a:pt x="273486" y="2595416"/>
                  <a:pt x="180382" y="2591125"/>
                  <a:pt x="136635" y="2587480"/>
                </a:cubicBezTo>
                <a:cubicBezTo>
                  <a:pt x="127919" y="2584575"/>
                  <a:pt x="74644" y="2569888"/>
                  <a:pt x="73572" y="2555948"/>
                </a:cubicBezTo>
                <a:cubicBezTo>
                  <a:pt x="56447" y="2333322"/>
                  <a:pt x="41629" y="2367381"/>
                  <a:pt x="105104" y="2272169"/>
                </a:cubicBezTo>
                <a:cubicBezTo>
                  <a:pt x="101600" y="2247645"/>
                  <a:pt x="101111" y="2222497"/>
                  <a:pt x="94593" y="2198597"/>
                </a:cubicBezTo>
                <a:cubicBezTo>
                  <a:pt x="90470" y="2183481"/>
                  <a:pt x="74774" y="2172177"/>
                  <a:pt x="73572" y="2156555"/>
                </a:cubicBezTo>
                <a:cubicBezTo>
                  <a:pt x="64164" y="2034246"/>
                  <a:pt x="69039" y="1911218"/>
                  <a:pt x="63062" y="1788693"/>
                </a:cubicBezTo>
                <a:cubicBezTo>
                  <a:pt x="62024" y="1767408"/>
                  <a:pt x="55369" y="1746755"/>
                  <a:pt x="52552" y="1725631"/>
                </a:cubicBezTo>
                <a:cubicBezTo>
                  <a:pt x="36973" y="1608791"/>
                  <a:pt x="57877" y="1662711"/>
                  <a:pt x="21021" y="1588997"/>
                </a:cubicBezTo>
                <a:cubicBezTo>
                  <a:pt x="44023" y="1427979"/>
                  <a:pt x="0" y="1511921"/>
                  <a:pt x="0" y="1399811"/>
                </a:cubicBezTo>
                <a:close/>
              </a:path>
            </a:pathLst>
          </a:cu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2556210" y="1745685"/>
            <a:ext cx="2133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 smtClean="0"/>
              <a:t>তড়ি</a:t>
            </a:r>
            <a:r>
              <a:rPr lang="en-US" sz="2400" dirty="0" smtClean="0"/>
              <a:t>ৎ </a:t>
            </a:r>
            <a:r>
              <a:rPr lang="en-US" sz="2400" dirty="0" err="1" smtClean="0"/>
              <a:t>ক্ষেত্র</a:t>
            </a:r>
            <a:endParaRPr lang="en-US" dirty="0"/>
          </a:p>
        </p:txBody>
      </p:sp>
      <p:sp>
        <p:nvSpPr>
          <p:cNvPr id="4" name="Oval 3"/>
          <p:cNvSpPr/>
          <p:nvPr/>
        </p:nvSpPr>
        <p:spPr>
          <a:xfrm>
            <a:off x="3048000" y="4024785"/>
            <a:ext cx="228600" cy="228600"/>
          </a:xfrm>
          <a:prstGeom prst="ellipse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val 4"/>
          <p:cNvSpPr/>
          <p:nvPr/>
        </p:nvSpPr>
        <p:spPr>
          <a:xfrm>
            <a:off x="7384610" y="1862217"/>
            <a:ext cx="228600" cy="228600"/>
          </a:xfrm>
          <a:prstGeom prst="ellipse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" name="Straight Connector 5"/>
          <p:cNvCxnSpPr/>
          <p:nvPr/>
        </p:nvCxnSpPr>
        <p:spPr>
          <a:xfrm flipH="1">
            <a:off x="3313530" y="2138117"/>
            <a:ext cx="3857452" cy="190500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Oval 6"/>
          <p:cNvSpPr/>
          <p:nvPr/>
        </p:nvSpPr>
        <p:spPr>
          <a:xfrm>
            <a:off x="6948065" y="1659801"/>
            <a:ext cx="542752" cy="515389"/>
          </a:xfrm>
          <a:prstGeom prst="ellipse">
            <a:avLst/>
          </a:prstGeom>
          <a:noFill/>
          <a:ln>
            <a:noFill/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dirty="0" smtClean="0">
                <a:solidFill>
                  <a:srgbClr val="FF0000"/>
                </a:solidFill>
              </a:rPr>
              <a:t>-</a:t>
            </a:r>
            <a:endParaRPr lang="en-US" sz="4400" dirty="0">
              <a:solidFill>
                <a:srgbClr val="FF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68037" y="5875296"/>
            <a:ext cx="1029392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 </a:t>
            </a:r>
            <a:r>
              <a:rPr lang="en-US" sz="2800" dirty="0" err="1" smtClean="0"/>
              <a:t>একক</a:t>
            </a:r>
            <a:r>
              <a:rPr lang="en-US" sz="2800" dirty="0" smtClean="0"/>
              <a:t> </a:t>
            </a:r>
            <a:r>
              <a:rPr lang="en-US" sz="2800" dirty="0" err="1" smtClean="0"/>
              <a:t>আধানকে</a:t>
            </a:r>
            <a:r>
              <a:rPr lang="en-US" sz="2800" dirty="0" smtClean="0"/>
              <a:t> </a:t>
            </a:r>
            <a:r>
              <a:rPr lang="en-US" sz="2800" dirty="0" err="1" smtClean="0"/>
              <a:t>তড়িৎক্ষেত্রের</a:t>
            </a:r>
            <a:r>
              <a:rPr lang="en-US" sz="2800" dirty="0" smtClean="0"/>
              <a:t> </a:t>
            </a:r>
            <a:r>
              <a:rPr lang="en-US" sz="2800" dirty="0" err="1" smtClean="0"/>
              <a:t>এক</a:t>
            </a:r>
            <a:r>
              <a:rPr lang="en-US" sz="2800" dirty="0" smtClean="0"/>
              <a:t> </a:t>
            </a:r>
            <a:r>
              <a:rPr lang="en-US" sz="2800" dirty="0" err="1" smtClean="0"/>
              <a:t>বিন্দু</a:t>
            </a:r>
            <a:r>
              <a:rPr lang="en-US" sz="2800" dirty="0" smtClean="0"/>
              <a:t> </a:t>
            </a:r>
            <a:r>
              <a:rPr lang="en-US" sz="2800" dirty="0" err="1" smtClean="0"/>
              <a:t>থেকে</a:t>
            </a:r>
            <a:r>
              <a:rPr lang="en-US" sz="2800" dirty="0" smtClean="0"/>
              <a:t> </a:t>
            </a:r>
            <a:r>
              <a:rPr lang="en-US" sz="2800" dirty="0" err="1" smtClean="0"/>
              <a:t>অন্য</a:t>
            </a:r>
            <a:r>
              <a:rPr lang="en-US" sz="2800" dirty="0" smtClean="0"/>
              <a:t> </a:t>
            </a:r>
            <a:r>
              <a:rPr lang="en-US" sz="2800" dirty="0" err="1" smtClean="0"/>
              <a:t>বিন্দুতে</a:t>
            </a:r>
            <a:r>
              <a:rPr lang="en-US" sz="2800" dirty="0" smtClean="0"/>
              <a:t> </a:t>
            </a:r>
            <a:r>
              <a:rPr lang="en-US" sz="2800" dirty="0" err="1" smtClean="0"/>
              <a:t>স্থানান্তর</a:t>
            </a:r>
            <a:r>
              <a:rPr lang="en-US" sz="2800" dirty="0" smtClean="0"/>
              <a:t> </a:t>
            </a:r>
            <a:r>
              <a:rPr lang="en-US" sz="2800" dirty="0" err="1" smtClean="0"/>
              <a:t>করতে</a:t>
            </a:r>
            <a:r>
              <a:rPr lang="en-US" sz="2800" dirty="0" smtClean="0"/>
              <a:t> </a:t>
            </a:r>
            <a:r>
              <a:rPr lang="en-US" sz="2800" dirty="0" err="1" smtClean="0"/>
              <a:t>সম্পন্ন</a:t>
            </a:r>
            <a:r>
              <a:rPr lang="en-US" sz="2800" dirty="0" smtClean="0"/>
              <a:t> </a:t>
            </a:r>
            <a:r>
              <a:rPr lang="en-US" sz="2800" dirty="0" err="1" smtClean="0"/>
              <a:t>কাজের</a:t>
            </a:r>
            <a:r>
              <a:rPr lang="en-US" sz="2800" dirty="0" smtClean="0"/>
              <a:t> </a:t>
            </a:r>
            <a:r>
              <a:rPr lang="en-US" sz="2800" dirty="0" err="1" smtClean="0"/>
              <a:t>পরিমাণ</a:t>
            </a:r>
            <a:r>
              <a:rPr lang="en-US" sz="2800" dirty="0" smtClean="0"/>
              <a:t> </a:t>
            </a:r>
            <a:r>
              <a:rPr lang="en-US" sz="2800" dirty="0" err="1" smtClean="0"/>
              <a:t>হলো</a:t>
            </a:r>
            <a:r>
              <a:rPr lang="en-US" sz="2800" dirty="0" smtClean="0"/>
              <a:t>  ঐ </a:t>
            </a:r>
            <a:r>
              <a:rPr lang="en-US" sz="2800" dirty="0" err="1" smtClean="0"/>
              <a:t>বিন্দুর</a:t>
            </a:r>
            <a:r>
              <a:rPr lang="en-US" sz="2800" dirty="0" smtClean="0"/>
              <a:t> </a:t>
            </a:r>
            <a:r>
              <a:rPr lang="en-US" sz="2800" dirty="0" err="1" smtClean="0"/>
              <a:t>বিভব</a:t>
            </a:r>
            <a:r>
              <a:rPr lang="en-US" sz="2800" dirty="0" smtClean="0"/>
              <a:t> </a:t>
            </a:r>
            <a:r>
              <a:rPr lang="en-US" sz="2800" dirty="0" err="1" smtClean="0"/>
              <a:t>পার্থক্য</a:t>
            </a:r>
            <a:r>
              <a:rPr lang="en-US" sz="2800" dirty="0" smtClean="0"/>
              <a:t> </a:t>
            </a:r>
            <a:r>
              <a:rPr lang="en-US" sz="2000" dirty="0" smtClean="0"/>
              <a:t>।</a:t>
            </a:r>
            <a:r>
              <a:rPr lang="en-US" sz="1400" dirty="0" smtClean="0"/>
              <a:t> 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19261966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5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3698 1.48148E-6 L -0.39636 0.28217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1667" y="1409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275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828800" y="914400"/>
            <a:ext cx="3962400" cy="523220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</p:spPr>
        <p:txBody>
          <a:bodyPr wrap="square" rtlCol="0">
            <a:spAutoFit/>
          </a:bodyPr>
          <a:lstStyle/>
          <a:p>
            <a:r>
              <a:rPr lang="en-US" sz="2800" b="1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অপর্যাবৃত্ত</a:t>
            </a:r>
            <a:r>
              <a:rPr lang="en-US" sz="28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প্রবাহ</a:t>
            </a:r>
            <a:r>
              <a:rPr lang="en-US" sz="28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বা</a:t>
            </a:r>
            <a:r>
              <a:rPr lang="en-US" sz="28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একমুখী</a:t>
            </a:r>
            <a:r>
              <a:rPr lang="en-US" sz="28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lang="en-US" sz="2800" b="1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প্রবাহ</a:t>
            </a:r>
            <a:endParaRPr lang="en-US" sz="2800" b="1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494067" y="5790454"/>
            <a:ext cx="7497533" cy="83099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সময়ের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সাথে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যে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তড়ি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ৎ </a:t>
            </a:r>
            <a:r>
              <a:rPr lang="en-US" sz="2400" dirty="0" err="1">
                <a:latin typeface="NikoshBAN" pitchFamily="2" charset="0"/>
                <a:cs typeface="NikoshBAN" pitchFamily="2" charset="0"/>
              </a:rPr>
              <a:t>প্রবাহ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latin typeface="NikoshBAN" pitchFamily="2" charset="0"/>
                <a:cs typeface="NikoshBAN" pitchFamily="2" charset="0"/>
              </a:rPr>
              <a:t>সবসময়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latin typeface="NikoshBAN" pitchFamily="2" charset="0"/>
                <a:cs typeface="NikoshBAN" pitchFamily="2" charset="0"/>
              </a:rPr>
              <a:t>একদিকে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latin typeface="NikoshBAN" pitchFamily="2" charset="0"/>
                <a:cs typeface="NikoshBAN" pitchFamily="2" charset="0"/>
              </a:rPr>
              <a:t>প্রবাহিত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latin typeface="NikoshBAN" pitchFamily="2" charset="0"/>
                <a:cs typeface="NikoshBAN" pitchFamily="2" charset="0"/>
              </a:rPr>
              <a:t>সেই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latin typeface="NikoshBAN" pitchFamily="2" charset="0"/>
                <a:cs typeface="NikoshBAN" pitchFamily="2" charset="0"/>
              </a:rPr>
              <a:t>প্রবাহকে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অপর্যাবৃত্ত</a:t>
            </a:r>
            <a:r>
              <a:rPr lang="en-US" sz="24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প্রবাহ</a:t>
            </a:r>
            <a:r>
              <a:rPr lang="en-US" sz="24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বা</a:t>
            </a:r>
            <a:r>
              <a:rPr lang="en-US" sz="24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একমুখী</a:t>
            </a:r>
            <a:r>
              <a:rPr lang="en-US" sz="24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প্রবাহ</a:t>
            </a:r>
            <a:r>
              <a:rPr lang="en-US" sz="24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latin typeface="NikoshBAN" pitchFamily="2" charset="0"/>
                <a:cs typeface="NikoshBAN" pitchFamily="2" charset="0"/>
              </a:rPr>
              <a:t>বলে</a:t>
            </a:r>
            <a:r>
              <a:rPr lang="en-US" sz="2400" b="1" dirty="0" smtClean="0">
                <a:latin typeface="NikoshBAN" pitchFamily="2" charset="0"/>
                <a:cs typeface="NikoshBAN" pitchFamily="2" charset="0"/>
              </a:rPr>
              <a:t> ।</a:t>
            </a:r>
            <a:endParaRPr lang="en-US" sz="2400" b="1" dirty="0"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1219200" y="2576946"/>
            <a:ext cx="6858000" cy="2355273"/>
            <a:chOff x="1219200" y="2576946"/>
            <a:chExt cx="6858000" cy="2355273"/>
          </a:xfrm>
        </p:grpSpPr>
        <p:cxnSp>
          <p:nvCxnSpPr>
            <p:cNvPr id="5" name="Straight Connector 4"/>
            <p:cNvCxnSpPr/>
            <p:nvPr/>
          </p:nvCxnSpPr>
          <p:spPr>
            <a:xfrm>
              <a:off x="1219200" y="4668982"/>
              <a:ext cx="6858000" cy="0"/>
            </a:xfrm>
            <a:prstGeom prst="line">
              <a:avLst/>
            </a:prstGeom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Straight Connector 5"/>
            <p:cNvCxnSpPr/>
            <p:nvPr/>
          </p:nvCxnSpPr>
          <p:spPr>
            <a:xfrm flipV="1">
              <a:off x="1239982" y="2576946"/>
              <a:ext cx="0" cy="2355273"/>
            </a:xfrm>
            <a:prstGeom prst="line">
              <a:avLst/>
            </a:prstGeom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" name="Right Arrow 6"/>
          <p:cNvSpPr/>
          <p:nvPr/>
        </p:nvSpPr>
        <p:spPr>
          <a:xfrm rot="16200000">
            <a:off x="-419097" y="3432465"/>
            <a:ext cx="2057400" cy="415635"/>
          </a:xfrm>
          <a:prstGeom prst="rightArrow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 smtClean="0">
                <a:latin typeface="NikoshBAN" pitchFamily="2" charset="0"/>
                <a:cs typeface="NikoshBAN" pitchFamily="2" charset="0"/>
              </a:rPr>
              <a:t>     </a:t>
            </a: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তড়ি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ৎ </a:t>
            </a: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প্রবাহ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>
                <a:latin typeface="NikoshBAN" pitchFamily="2" charset="0"/>
                <a:cs typeface="NikoshBAN" pitchFamily="2" charset="0"/>
              </a:rPr>
              <a:t>i</a:t>
            </a:r>
          </a:p>
        </p:txBody>
      </p:sp>
      <p:sp>
        <p:nvSpPr>
          <p:cNvPr id="8" name="Right Arrow 7"/>
          <p:cNvSpPr/>
          <p:nvPr/>
        </p:nvSpPr>
        <p:spPr>
          <a:xfrm>
            <a:off x="2438400" y="4842164"/>
            <a:ext cx="3200400" cy="415636"/>
          </a:xfrm>
          <a:prstGeom prst="rightArrow">
            <a:avLst/>
          </a:prstGeom>
          <a:solidFill>
            <a:schemeClr val="accent3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 smtClean="0">
                <a:latin typeface="NikoshBAN" pitchFamily="2" charset="0"/>
                <a:cs typeface="NikoshBAN" pitchFamily="2" charset="0"/>
              </a:rPr>
              <a:t>              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সময়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>
                <a:latin typeface="NikoshBAN" pitchFamily="2" charset="0"/>
                <a:cs typeface="NikoshBAN" pitchFamily="2" charset="0"/>
              </a:rPr>
              <a:t>( t )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397" y="5601994"/>
            <a:ext cx="1341667" cy="7226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54097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1371600" y="2209799"/>
            <a:ext cx="5900224" cy="2362201"/>
            <a:chOff x="1402065" y="1313786"/>
            <a:chExt cx="4646426" cy="1792190"/>
          </a:xfrm>
        </p:grpSpPr>
        <p:sp>
          <p:nvSpPr>
            <p:cNvPr id="3" name="Freeform 2"/>
            <p:cNvSpPr/>
            <p:nvPr/>
          </p:nvSpPr>
          <p:spPr>
            <a:xfrm rot="21432159">
              <a:off x="5659635" y="2115450"/>
              <a:ext cx="388856" cy="314825"/>
            </a:xfrm>
            <a:custGeom>
              <a:avLst/>
              <a:gdLst>
                <a:gd name="connsiteX0" fmla="*/ 0 w 318655"/>
                <a:gd name="connsiteY0" fmla="*/ 0 h 387981"/>
                <a:gd name="connsiteX1" fmla="*/ 0 w 318655"/>
                <a:gd name="connsiteY1" fmla="*/ 0 h 387981"/>
                <a:gd name="connsiteX2" fmla="*/ 96982 w 318655"/>
                <a:gd name="connsiteY2" fmla="*/ 69273 h 387981"/>
                <a:gd name="connsiteX3" fmla="*/ 180109 w 318655"/>
                <a:gd name="connsiteY3" fmla="*/ 96982 h 387981"/>
                <a:gd name="connsiteX4" fmla="*/ 221673 w 318655"/>
                <a:gd name="connsiteY4" fmla="*/ 138546 h 387981"/>
                <a:gd name="connsiteX5" fmla="*/ 304800 w 318655"/>
                <a:gd name="connsiteY5" fmla="*/ 193964 h 387981"/>
                <a:gd name="connsiteX6" fmla="*/ 318655 w 318655"/>
                <a:gd name="connsiteY6" fmla="*/ 207819 h 387981"/>
                <a:gd name="connsiteX7" fmla="*/ 180109 w 318655"/>
                <a:gd name="connsiteY7" fmla="*/ 304800 h 387981"/>
                <a:gd name="connsiteX8" fmla="*/ 96982 w 318655"/>
                <a:gd name="connsiteY8" fmla="*/ 360219 h 387981"/>
                <a:gd name="connsiteX9" fmla="*/ 41564 w 318655"/>
                <a:gd name="connsiteY9" fmla="*/ 387928 h 3879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18655" h="387981">
                  <a:moveTo>
                    <a:pt x="0" y="0"/>
                  </a:moveTo>
                  <a:lnTo>
                    <a:pt x="0" y="0"/>
                  </a:lnTo>
                  <a:cubicBezTo>
                    <a:pt x="32327" y="23091"/>
                    <a:pt x="62003" y="50438"/>
                    <a:pt x="96982" y="69273"/>
                  </a:cubicBezTo>
                  <a:cubicBezTo>
                    <a:pt x="122699" y="83120"/>
                    <a:pt x="180109" y="96982"/>
                    <a:pt x="180109" y="96982"/>
                  </a:cubicBezTo>
                  <a:cubicBezTo>
                    <a:pt x="193964" y="110837"/>
                    <a:pt x="206207" y="126517"/>
                    <a:pt x="221673" y="138546"/>
                  </a:cubicBezTo>
                  <a:cubicBezTo>
                    <a:pt x="247960" y="158992"/>
                    <a:pt x="304800" y="193964"/>
                    <a:pt x="304800" y="193964"/>
                  </a:cubicBezTo>
                  <a:lnTo>
                    <a:pt x="318655" y="207819"/>
                  </a:lnTo>
                  <a:lnTo>
                    <a:pt x="180109" y="304800"/>
                  </a:lnTo>
                  <a:cubicBezTo>
                    <a:pt x="180092" y="304812"/>
                    <a:pt x="97000" y="360207"/>
                    <a:pt x="96982" y="360219"/>
                  </a:cubicBezTo>
                  <a:cubicBezTo>
                    <a:pt x="51576" y="390490"/>
                    <a:pt x="72069" y="387928"/>
                    <a:pt x="41564" y="387928"/>
                  </a:cubicBezTo>
                </a:path>
              </a:pathLst>
            </a:custGeom>
            <a:ln/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Freeform 3"/>
            <p:cNvSpPr/>
            <p:nvPr/>
          </p:nvSpPr>
          <p:spPr>
            <a:xfrm rot="21432142">
              <a:off x="1402065" y="1313786"/>
              <a:ext cx="4620577" cy="1792190"/>
            </a:xfrm>
            <a:custGeom>
              <a:avLst/>
              <a:gdLst>
                <a:gd name="connsiteX0" fmla="*/ 0 w 2092036"/>
                <a:gd name="connsiteY0" fmla="*/ 833831 h 1734377"/>
                <a:gd name="connsiteX1" fmla="*/ 207818 w 2092036"/>
                <a:gd name="connsiteY1" fmla="*/ 57977 h 1734377"/>
                <a:gd name="connsiteX2" fmla="*/ 360218 w 2092036"/>
                <a:gd name="connsiteY2" fmla="*/ 1706668 h 1734377"/>
                <a:gd name="connsiteX3" fmla="*/ 720436 w 2092036"/>
                <a:gd name="connsiteY3" fmla="*/ 71831 h 1734377"/>
                <a:gd name="connsiteX4" fmla="*/ 748145 w 2092036"/>
                <a:gd name="connsiteY4" fmla="*/ 1720522 h 1734377"/>
                <a:gd name="connsiteX5" fmla="*/ 1094509 w 2092036"/>
                <a:gd name="connsiteY5" fmla="*/ 16413 h 1734377"/>
                <a:gd name="connsiteX6" fmla="*/ 1094509 w 2092036"/>
                <a:gd name="connsiteY6" fmla="*/ 1734377 h 1734377"/>
                <a:gd name="connsiteX7" fmla="*/ 1440873 w 2092036"/>
                <a:gd name="connsiteY7" fmla="*/ 16413 h 1734377"/>
                <a:gd name="connsiteX8" fmla="*/ 1593273 w 2092036"/>
                <a:gd name="connsiteY8" fmla="*/ 875395 h 1734377"/>
                <a:gd name="connsiteX9" fmla="*/ 2092036 w 2092036"/>
                <a:gd name="connsiteY9" fmla="*/ 1013941 h 17343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092036" h="1734377">
                  <a:moveTo>
                    <a:pt x="0" y="833831"/>
                  </a:moveTo>
                  <a:cubicBezTo>
                    <a:pt x="73891" y="373167"/>
                    <a:pt x="147782" y="-87496"/>
                    <a:pt x="207818" y="57977"/>
                  </a:cubicBezTo>
                  <a:cubicBezTo>
                    <a:pt x="267854" y="203450"/>
                    <a:pt x="274782" y="1704359"/>
                    <a:pt x="360218" y="1706668"/>
                  </a:cubicBezTo>
                  <a:cubicBezTo>
                    <a:pt x="445654" y="1708977"/>
                    <a:pt x="655782" y="69522"/>
                    <a:pt x="720436" y="71831"/>
                  </a:cubicBezTo>
                  <a:cubicBezTo>
                    <a:pt x="785090" y="74140"/>
                    <a:pt x="685800" y="1729758"/>
                    <a:pt x="748145" y="1720522"/>
                  </a:cubicBezTo>
                  <a:cubicBezTo>
                    <a:pt x="810490" y="1711286"/>
                    <a:pt x="1036782" y="14104"/>
                    <a:pt x="1094509" y="16413"/>
                  </a:cubicBezTo>
                  <a:cubicBezTo>
                    <a:pt x="1152236" y="18722"/>
                    <a:pt x="1036782" y="1734377"/>
                    <a:pt x="1094509" y="1734377"/>
                  </a:cubicBezTo>
                  <a:cubicBezTo>
                    <a:pt x="1152236" y="1734377"/>
                    <a:pt x="1357746" y="159577"/>
                    <a:pt x="1440873" y="16413"/>
                  </a:cubicBezTo>
                  <a:cubicBezTo>
                    <a:pt x="1524000" y="-126751"/>
                    <a:pt x="1484746" y="709140"/>
                    <a:pt x="1593273" y="875395"/>
                  </a:cubicBezTo>
                  <a:cubicBezTo>
                    <a:pt x="1701800" y="1041650"/>
                    <a:pt x="2015836" y="981614"/>
                    <a:pt x="2092036" y="1013941"/>
                  </a:cubicBezTo>
                </a:path>
              </a:pathLst>
            </a:custGeom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5" name="TextBox 4"/>
          <p:cNvSpPr txBox="1"/>
          <p:nvPr/>
        </p:nvSpPr>
        <p:spPr>
          <a:xfrm>
            <a:off x="3109401" y="914400"/>
            <a:ext cx="2072200" cy="58477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পর্যাবৃত্ত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প্রবাহ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Right Arrow 5"/>
          <p:cNvSpPr/>
          <p:nvPr/>
        </p:nvSpPr>
        <p:spPr>
          <a:xfrm rot="16200000">
            <a:off x="-381002" y="2971798"/>
            <a:ext cx="2590800" cy="457204"/>
          </a:xfrm>
          <a:prstGeom prst="rightArrow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 smtClean="0">
                <a:latin typeface="NikoshBAN" pitchFamily="2" charset="0"/>
                <a:cs typeface="NikoshBAN" pitchFamily="2" charset="0"/>
              </a:rPr>
              <a:t>     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তড়ি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ৎ </a:t>
            </a:r>
            <a:r>
              <a:rPr lang="en-US" dirty="0" err="1">
                <a:latin typeface="NikoshBAN" pitchFamily="2" charset="0"/>
                <a:cs typeface="NikoshBAN" pitchFamily="2" charset="0"/>
              </a:rPr>
              <a:t>প্রবাহ</a:t>
            </a:r>
            <a:r>
              <a:rPr lang="en-US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(i)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Right Arrow 6"/>
          <p:cNvSpPr/>
          <p:nvPr/>
        </p:nvSpPr>
        <p:spPr>
          <a:xfrm>
            <a:off x="2362200" y="4876800"/>
            <a:ext cx="2590800" cy="457200"/>
          </a:xfrm>
          <a:prstGeom prst="rightArrow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 smtClean="0">
                <a:latin typeface="NikoshBAN" pitchFamily="2" charset="0"/>
                <a:cs typeface="NikoshBAN" pitchFamily="2" charset="0"/>
              </a:rPr>
              <a:t>            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সময়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>
                <a:latin typeface="NikoshBAN" pitchFamily="2" charset="0"/>
                <a:cs typeface="NikoshBAN" pitchFamily="2" charset="0"/>
              </a:rPr>
              <a:t>( t )</a:t>
            </a:r>
          </a:p>
        </p:txBody>
      </p:sp>
      <p:cxnSp>
        <p:nvCxnSpPr>
          <p:cNvPr id="8" name="Straight Connector 7"/>
          <p:cNvCxnSpPr/>
          <p:nvPr/>
        </p:nvCxnSpPr>
        <p:spPr>
          <a:xfrm>
            <a:off x="1709425" y="3390899"/>
            <a:ext cx="6477000" cy="0"/>
          </a:xfrm>
          <a:prstGeom prst="line">
            <a:avLst/>
          </a:prstGeom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 flipV="1">
            <a:off x="1356134" y="1708666"/>
            <a:ext cx="0" cy="3091934"/>
          </a:xfrm>
          <a:prstGeom prst="line">
            <a:avLst/>
          </a:prstGeom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grpSp>
        <p:nvGrpSpPr>
          <p:cNvPr id="10" name="Group 9"/>
          <p:cNvGrpSpPr/>
          <p:nvPr/>
        </p:nvGrpSpPr>
        <p:grpSpPr>
          <a:xfrm>
            <a:off x="457200" y="4917061"/>
            <a:ext cx="8077200" cy="1247936"/>
            <a:chOff x="457200" y="4917061"/>
            <a:chExt cx="8077197" cy="1247936"/>
          </a:xfrm>
        </p:grpSpPr>
        <p:sp>
          <p:nvSpPr>
            <p:cNvPr id="11" name="TextBox 10"/>
            <p:cNvSpPr txBox="1"/>
            <p:nvPr/>
          </p:nvSpPr>
          <p:spPr>
            <a:xfrm>
              <a:off x="1752600" y="5334000"/>
              <a:ext cx="6781797" cy="830997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n-US" sz="2400" dirty="0" err="1" smtClean="0">
                  <a:latin typeface="NikoshBAN" pitchFamily="2" charset="0"/>
                  <a:cs typeface="NikoshBAN" pitchFamily="2" charset="0"/>
                </a:rPr>
                <a:t>যখন</a:t>
              </a:r>
              <a:r>
                <a:rPr lang="en-US" sz="2400" dirty="0" smtClean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400" dirty="0" err="1" smtClean="0">
                  <a:latin typeface="NikoshBAN" pitchFamily="2" charset="0"/>
                  <a:cs typeface="NikoshBAN" pitchFamily="2" charset="0"/>
                </a:rPr>
                <a:t>নির্দিষ্ট</a:t>
              </a:r>
              <a:r>
                <a:rPr lang="en-US" sz="2400" dirty="0" smtClean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400" dirty="0" err="1">
                  <a:latin typeface="NikoshBAN" pitchFamily="2" charset="0"/>
                  <a:cs typeface="NikoshBAN" pitchFamily="2" charset="0"/>
                </a:rPr>
                <a:t>সময়</a:t>
              </a:r>
              <a:r>
                <a:rPr lang="en-US" sz="2400" dirty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400" dirty="0" err="1">
                  <a:latin typeface="NikoshBAN" pitchFamily="2" charset="0"/>
                  <a:cs typeface="NikoshBAN" pitchFamily="2" charset="0"/>
                </a:rPr>
                <a:t>পরপর</a:t>
              </a:r>
              <a:r>
                <a:rPr lang="en-US" sz="2400" dirty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400" dirty="0" err="1">
                  <a:latin typeface="NikoshBAN" pitchFamily="2" charset="0"/>
                  <a:cs typeface="NikoshBAN" pitchFamily="2" charset="0"/>
                </a:rPr>
                <a:t>দিক</a:t>
              </a:r>
              <a:r>
                <a:rPr lang="en-US" sz="2400" dirty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400" dirty="0" err="1">
                  <a:latin typeface="NikoshBAN" pitchFamily="2" charset="0"/>
                  <a:cs typeface="NikoshBAN" pitchFamily="2" charset="0"/>
                </a:rPr>
                <a:t>পরিবর্তিত</a:t>
              </a:r>
              <a:r>
                <a:rPr lang="en-US" sz="2400" dirty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400" dirty="0" err="1">
                  <a:latin typeface="NikoshBAN" pitchFamily="2" charset="0"/>
                  <a:cs typeface="NikoshBAN" pitchFamily="2" charset="0"/>
                </a:rPr>
                <a:t>হয়</a:t>
              </a:r>
              <a:r>
                <a:rPr lang="en-US" sz="2400" dirty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400" dirty="0" err="1" smtClean="0">
                  <a:latin typeface="NikoshBAN" pitchFamily="2" charset="0"/>
                  <a:cs typeface="NikoshBAN" pitchFamily="2" charset="0"/>
                </a:rPr>
                <a:t>সেই</a:t>
              </a:r>
              <a:r>
                <a:rPr lang="en-US" sz="2400" dirty="0" smtClean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400" dirty="0" err="1" smtClean="0">
                  <a:latin typeface="NikoshBAN" pitchFamily="2" charset="0"/>
                  <a:cs typeface="NikoshBAN" pitchFamily="2" charset="0"/>
                </a:rPr>
                <a:t>তড়ি</a:t>
              </a:r>
              <a:r>
                <a:rPr lang="en-US" sz="2400" dirty="0" smtClean="0">
                  <a:latin typeface="NikoshBAN" pitchFamily="2" charset="0"/>
                  <a:cs typeface="NikoshBAN" pitchFamily="2" charset="0"/>
                </a:rPr>
                <a:t>ৎ </a:t>
              </a:r>
              <a:r>
                <a:rPr lang="en-US" sz="2400" dirty="0" err="1">
                  <a:latin typeface="NikoshBAN" pitchFamily="2" charset="0"/>
                  <a:cs typeface="NikoshBAN" pitchFamily="2" charset="0"/>
                </a:rPr>
                <a:t>প্রবাহকে</a:t>
              </a:r>
              <a:r>
                <a:rPr lang="en-US" sz="2400" dirty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400" b="1" dirty="0" err="1" smtClean="0">
                  <a:solidFill>
                    <a:srgbClr val="C00000"/>
                  </a:solidFill>
                  <a:latin typeface="NikoshBAN" pitchFamily="2" charset="0"/>
                  <a:cs typeface="NikoshBAN" pitchFamily="2" charset="0"/>
                </a:rPr>
                <a:t>পর্যাবৃত্ত</a:t>
              </a:r>
              <a:r>
                <a:rPr lang="en-US" sz="2400" b="1" dirty="0" smtClean="0">
                  <a:solidFill>
                    <a:srgbClr val="C00000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400" b="1" dirty="0" err="1">
                  <a:solidFill>
                    <a:srgbClr val="C00000"/>
                  </a:solidFill>
                  <a:latin typeface="NikoshBAN" pitchFamily="2" charset="0"/>
                  <a:cs typeface="NikoshBAN" pitchFamily="2" charset="0"/>
                </a:rPr>
                <a:t>প্রবাহ</a:t>
              </a:r>
              <a:r>
                <a:rPr lang="en-US" sz="2400" b="1" dirty="0">
                  <a:solidFill>
                    <a:srgbClr val="C00000"/>
                  </a:solidFill>
                  <a:latin typeface="NikoshBAN" pitchFamily="2" charset="0"/>
                  <a:cs typeface="NikoshBAN" pitchFamily="2" charset="0"/>
                </a:rPr>
                <a:t> </a:t>
              </a:r>
            </a:p>
          </p:txBody>
        </p:sp>
        <p:pic>
          <p:nvPicPr>
            <p:cNvPr id="12" name="Picture 11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5400000">
              <a:off x="545974" y="4828287"/>
              <a:ext cx="1194052" cy="13716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6878278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7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rizontal Scroll 1"/>
          <p:cNvSpPr/>
          <p:nvPr/>
        </p:nvSpPr>
        <p:spPr>
          <a:xfrm>
            <a:off x="2590800" y="1048096"/>
            <a:ext cx="3581400" cy="1143000"/>
          </a:xfrm>
          <a:prstGeom prst="horizontalScroll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জোড়ায়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কাজ</a:t>
            </a:r>
            <a:endParaRPr lang="en-US" sz="36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847505" y="3879275"/>
            <a:ext cx="7772400" cy="646331"/>
          </a:xfrm>
          <a:prstGeom prst="rect">
            <a:avLst/>
          </a:prstGeom>
          <a:solidFill>
            <a:srgbClr val="7030A0"/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একমুখী</a:t>
            </a:r>
            <a:r>
              <a:rPr lang="en-US" sz="36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প্রবাহ</a:t>
            </a:r>
            <a:r>
              <a:rPr lang="en-US" sz="36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36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পর্যাবৃত্ত</a:t>
            </a:r>
            <a:r>
              <a:rPr lang="en-US" sz="36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প্রবাহের</a:t>
            </a:r>
            <a:r>
              <a:rPr lang="en-US" sz="36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মধ্যে</a:t>
            </a:r>
            <a:r>
              <a:rPr lang="en-US" sz="36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পার্থক্য</a:t>
            </a:r>
            <a:r>
              <a:rPr lang="en-US" sz="36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লেখ</a:t>
            </a:r>
            <a:r>
              <a:rPr lang="en-US" sz="36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।</a:t>
            </a:r>
            <a:endParaRPr lang="en-US" sz="3600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71674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33400" y="467380"/>
            <a:ext cx="1447800" cy="646331"/>
          </a:xfrm>
          <a:prstGeom prst="rect">
            <a:avLst/>
          </a:prstGeom>
          <a:solidFill>
            <a:srgbClr val="002060"/>
          </a:solidFill>
        </p:spPr>
        <p:txBody>
          <a:bodyPr wrap="square" rtlCol="0">
            <a:spAutoFit/>
          </a:bodyPr>
          <a:lstStyle/>
          <a:p>
            <a:r>
              <a:rPr lang="en-US" sz="36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মূল্যায়ন</a:t>
            </a:r>
            <a:endParaRPr lang="en-US" sz="3600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914400" y="1371600"/>
            <a:ext cx="7772400" cy="523220"/>
          </a:xfrm>
          <a:prstGeom prst="rect">
            <a:avLst/>
          </a:prstGeom>
          <a:solidFill>
            <a:schemeClr val="accent3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বিভব</a:t>
            </a:r>
            <a:r>
              <a:rPr lang="en-US" sz="28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পার্থক্যের</a:t>
            </a:r>
            <a:r>
              <a:rPr lang="en-US" sz="28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একক</a:t>
            </a:r>
            <a:r>
              <a:rPr lang="en-US" sz="28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কোনটি</a:t>
            </a:r>
            <a:r>
              <a:rPr lang="en-US" sz="28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?</a:t>
            </a:r>
            <a:endParaRPr lang="en-US" sz="2800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914400" y="2133600"/>
            <a:ext cx="1752600" cy="461665"/>
          </a:xfrm>
          <a:prstGeom prst="rect">
            <a:avLst/>
          </a:prstGeom>
          <a:solidFill>
            <a:schemeClr val="bg2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(ক) </a:t>
            </a:r>
            <a:r>
              <a:rPr lang="en-US" sz="24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অ্যাম্পিয়ার</a:t>
            </a:r>
            <a:endParaRPr lang="en-US" sz="2400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562600" y="2133600"/>
            <a:ext cx="1676400" cy="461665"/>
          </a:xfrm>
          <a:prstGeom prst="rect">
            <a:avLst/>
          </a:prstGeom>
          <a:solidFill>
            <a:schemeClr val="bg2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(খ) </a:t>
            </a:r>
            <a:r>
              <a:rPr lang="en-US" sz="24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কুলম্ব</a:t>
            </a:r>
            <a:r>
              <a:rPr lang="en-US" sz="24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2400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945931" y="2895600"/>
            <a:ext cx="1721069" cy="461665"/>
          </a:xfrm>
          <a:prstGeom prst="rect">
            <a:avLst/>
          </a:prstGeom>
          <a:solidFill>
            <a:schemeClr val="bg2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(গ) </a:t>
            </a:r>
            <a:r>
              <a:rPr lang="en-US" sz="24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ভোল্ট</a:t>
            </a:r>
            <a:r>
              <a:rPr lang="en-US" sz="24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2400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562600" y="2819400"/>
            <a:ext cx="1676400" cy="461665"/>
          </a:xfrm>
          <a:prstGeom prst="rect">
            <a:avLst/>
          </a:prstGeom>
          <a:solidFill>
            <a:schemeClr val="bg2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(ঘ) </a:t>
            </a:r>
            <a:r>
              <a:rPr lang="en-US" sz="24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ওহম</a:t>
            </a:r>
            <a:r>
              <a:rPr lang="en-US" sz="24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2400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581400" y="2514600"/>
            <a:ext cx="1371600" cy="830997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উত্তর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সঠিক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হয়েছে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914400" y="4110335"/>
            <a:ext cx="7772400" cy="52322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কোনটিতে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তড়ি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ৎ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প্রবাহের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দিক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নি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র্দিষ্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সময়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পর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পর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পরিবর্তিত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?     </a:t>
            </a:r>
            <a:endParaRPr lang="en-US" sz="2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657600" y="5181600"/>
            <a:ext cx="1447800" cy="830997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r>
              <a:rPr lang="en-US" sz="24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উত্তর</a:t>
            </a:r>
            <a:r>
              <a:rPr lang="en-US" sz="24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সঠিক</a:t>
            </a:r>
            <a:r>
              <a:rPr lang="en-US" sz="24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হয়েছে</a:t>
            </a:r>
            <a:r>
              <a:rPr lang="en-US" sz="24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2400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914400" y="4948535"/>
            <a:ext cx="2133600" cy="461665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NikoshBAN" pitchFamily="2" charset="0"/>
                <a:cs typeface="NikoshBAN" pitchFamily="2" charset="0"/>
              </a:rPr>
              <a:t>(ক)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একমুখি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প্রবাহ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914400" y="5791200"/>
            <a:ext cx="2133600" cy="461665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NikoshBAN" pitchFamily="2" charset="0"/>
                <a:cs typeface="NikoshBAN" pitchFamily="2" charset="0"/>
              </a:rPr>
              <a:t>(খ)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সমপ্রবাহ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562600" y="4948535"/>
            <a:ext cx="2590800" cy="461665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NikoshBAN" pitchFamily="2" charset="0"/>
                <a:cs typeface="NikoshBAN" pitchFamily="2" charset="0"/>
              </a:rPr>
              <a:t>(গ)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পরিবর্তি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প্রবাহ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562600" y="5791200"/>
            <a:ext cx="2590800" cy="461665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NikoshBAN" pitchFamily="2" charset="0"/>
                <a:cs typeface="NikoshBAN" pitchFamily="2" charset="0"/>
              </a:rPr>
              <a:t>(ঘ)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সম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ও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পর্যায়বৃত্ত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প্রবাহ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420495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0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81000" y="933813"/>
            <a:ext cx="5257800" cy="830997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১। </a:t>
            </a:r>
            <a:r>
              <a:rPr lang="en-US" sz="24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কোনটিতে</a:t>
            </a:r>
            <a:r>
              <a:rPr lang="en-US" sz="24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তড়ি</a:t>
            </a:r>
            <a:r>
              <a:rPr lang="en-US" sz="24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ৎ </a:t>
            </a:r>
            <a:r>
              <a:rPr lang="en-US" sz="24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প্রবাহের</a:t>
            </a:r>
            <a:r>
              <a:rPr lang="en-US" sz="24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দিক</a:t>
            </a:r>
            <a:r>
              <a:rPr lang="en-US" sz="24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নির্দিষ্ট</a:t>
            </a:r>
            <a:r>
              <a:rPr lang="en-US" sz="24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সময়</a:t>
            </a:r>
            <a:r>
              <a:rPr lang="en-US" sz="24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পর</a:t>
            </a:r>
            <a:r>
              <a:rPr lang="en-US" sz="24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পর</a:t>
            </a:r>
            <a:r>
              <a:rPr lang="en-US" sz="24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পরিবর্তিত</a:t>
            </a:r>
            <a:r>
              <a:rPr lang="en-US" sz="24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24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?</a:t>
            </a:r>
            <a:endParaRPr lang="en-US" sz="3200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81000" y="2094185"/>
            <a:ext cx="5257800" cy="830997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NikoshBAN" pitchFamily="2" charset="0"/>
                <a:cs typeface="NikoshBAN" pitchFamily="2" charset="0"/>
              </a:rPr>
              <a:t>(ক)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একমুখী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প্রবাহ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           (খ)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পরিবর্তী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প্রবাহ</a:t>
            </a:r>
            <a:endParaRPr lang="en-US" sz="2400" dirty="0" smtClean="0">
              <a:latin typeface="NikoshBAN" pitchFamily="2" charset="0"/>
              <a:cs typeface="NikoshBAN" pitchFamily="2" charset="0"/>
            </a:endParaRPr>
          </a:p>
          <a:p>
            <a:r>
              <a:rPr lang="en-US" sz="2400" dirty="0" smtClean="0">
                <a:latin typeface="NikoshBAN" pitchFamily="2" charset="0"/>
                <a:cs typeface="NikoshBAN" pitchFamily="2" charset="0"/>
              </a:rPr>
              <a:t>(গ)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সমপ্রবাহ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                 (ঘ)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সম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পর্যায়বৃত্ত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প্রবাহ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81000" y="3305889"/>
            <a:ext cx="5257800" cy="1661993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২। </a:t>
            </a:r>
            <a:r>
              <a:rPr lang="en-US" sz="24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তড়ি</a:t>
            </a:r>
            <a:r>
              <a:rPr lang="en-US" sz="24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ৎ </a:t>
            </a:r>
            <a:r>
              <a:rPr lang="en-US" sz="24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প্রবাহ</a:t>
            </a:r>
            <a:r>
              <a:rPr lang="en-US" sz="24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-</a:t>
            </a:r>
          </a:p>
          <a:p>
            <a:r>
              <a:rPr lang="en-US" dirty="0" smtClean="0">
                <a:latin typeface="NikoshBAN" pitchFamily="2" charset="0"/>
                <a:cs typeface="NikoshBAN" pitchFamily="2" charset="0"/>
              </a:rPr>
              <a:t>¡ .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বিভব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পার্থক্যের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ফলে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সৃষ্টি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হয়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</a:p>
          <a:p>
            <a:r>
              <a:rPr lang="en-US" dirty="0" smtClean="0">
                <a:latin typeface="NikoshBAN" pitchFamily="2" charset="0"/>
                <a:cs typeface="NikoshBAN" pitchFamily="2" charset="0"/>
              </a:rPr>
              <a:t>¡¡.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বর্তনী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উপাদানের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মধ্য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দিয়ে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অতিক্রম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কালে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বাধাপ্রাপ্ত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হয়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</a:p>
          <a:p>
            <a:r>
              <a:rPr lang="en-US" dirty="0" smtClean="0">
                <a:latin typeface="NikoshBAN" pitchFamily="2" charset="0"/>
                <a:cs typeface="NikoshBAN" pitchFamily="2" charset="0"/>
              </a:rPr>
              <a:t>¡¡¡.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বস্তুর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গঠন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প্রকৃতির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উপর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নির্ভর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না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</a:p>
          <a:p>
            <a:r>
              <a:rPr lang="en-US" sz="2400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নিচের</a:t>
            </a:r>
            <a:r>
              <a:rPr lang="en-US" sz="24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কোনটি</a:t>
            </a:r>
            <a:r>
              <a:rPr lang="en-US" sz="24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সঠিক</a:t>
            </a:r>
            <a:r>
              <a:rPr lang="en-US" sz="24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?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 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85800" y="5334000"/>
            <a:ext cx="1676400" cy="52322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800" dirty="0" smtClean="0">
                <a:latin typeface="NikoshBAN" pitchFamily="2" charset="0"/>
                <a:cs typeface="NikoshBAN" pitchFamily="2" charset="0"/>
              </a:rPr>
              <a:t>(ক) ¡ ও ¡¡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628493" y="5181600"/>
            <a:ext cx="2133600" cy="584775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200" dirty="0" smtClean="0">
                <a:latin typeface="NikoshBAN" pitchFamily="2" charset="0"/>
                <a:cs typeface="NikoshBAN" pitchFamily="2" charset="0"/>
              </a:rPr>
              <a:t>(খ) ¡ ও ¡¡¡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85800" y="6044625"/>
            <a:ext cx="1676400" cy="52322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800" dirty="0" smtClean="0">
                <a:latin typeface="NikoshBAN" pitchFamily="2" charset="0"/>
                <a:cs typeface="NikoshBAN" pitchFamily="2" charset="0"/>
              </a:rPr>
              <a:t>(গ) ¡¡ ও ¡¡¡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648200" y="5943600"/>
            <a:ext cx="2133600" cy="52322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800" dirty="0" smtClean="0">
                <a:latin typeface="NikoshBAN" pitchFamily="2" charset="0"/>
                <a:cs typeface="NikoshBAN" pitchFamily="2" charset="0"/>
              </a:rPr>
              <a:t>(ঘ) ¡ , ¡¡ ও ¡¡¡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2667000" y="5334000"/>
            <a:ext cx="1752600" cy="1066800"/>
          </a:xfrm>
          <a:prstGeom prst="roundRect">
            <a:avLst/>
          </a:prstGeom>
          <a:solidFill>
            <a:schemeClr val="accent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উত্তর</a:t>
            </a:r>
            <a:r>
              <a:rPr lang="en-US" sz="32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সঠিক</a:t>
            </a:r>
            <a:r>
              <a:rPr lang="en-US" sz="32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হয়েছে</a:t>
            </a:r>
            <a:endParaRPr lang="en-US" sz="3200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0800" y="723900"/>
            <a:ext cx="2152650" cy="1333500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6553200" y="3429000"/>
            <a:ext cx="2438400" cy="830997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◊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অপশনে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ক্লিক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সঠিক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উত্তর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জানতে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হবে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124200" y="138545"/>
            <a:ext cx="1447800" cy="646331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মূল্যায়ন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127554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3" presetClass="entr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36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9" grpId="1" animBg="1"/>
      <p:bldP spid="11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52945" y="1169278"/>
            <a:ext cx="7694746" cy="347787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54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মোঃ</a:t>
            </a:r>
            <a:r>
              <a:rPr lang="en-US" sz="54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জাহাংগীর</a:t>
            </a:r>
            <a:r>
              <a:rPr lang="en-US" sz="54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হোসেন</a:t>
            </a:r>
            <a:endParaRPr lang="en-US" sz="5400" dirty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36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সহকারী</a:t>
            </a:r>
            <a:r>
              <a:rPr lang="en-US" sz="36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প্রধান</a:t>
            </a:r>
            <a:r>
              <a:rPr lang="en-US" sz="36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শিক্ষক</a:t>
            </a:r>
            <a:endParaRPr lang="en-US" sz="3600" dirty="0" smtClean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54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সি</a:t>
            </a:r>
            <a:r>
              <a:rPr lang="en-US" sz="54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. </a:t>
            </a:r>
            <a:r>
              <a:rPr lang="en-US" sz="54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জে</a:t>
            </a:r>
            <a:r>
              <a:rPr lang="en-US" sz="54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. </a:t>
            </a:r>
            <a:r>
              <a:rPr lang="en-US" sz="54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এম</a:t>
            </a:r>
            <a:r>
              <a:rPr lang="en-US" sz="54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হাই</a:t>
            </a:r>
            <a:r>
              <a:rPr lang="en-US" sz="54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স্কুল</a:t>
            </a:r>
            <a:endParaRPr lang="en-US" sz="5400" dirty="0" smtClean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2800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মোহরা,চান্দগাঁও</a:t>
            </a:r>
            <a:r>
              <a:rPr lang="en-US" sz="28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2800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চট্রগ্রাম</a:t>
            </a:r>
            <a:r>
              <a:rPr lang="en-US" sz="28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pPr algn="ctr"/>
            <a:r>
              <a:rPr lang="en-US" sz="28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মোবাঃ০১৯১৩১৬৪৩০৭</a:t>
            </a:r>
            <a:endParaRPr lang="en-US" sz="28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20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ই-</a:t>
            </a:r>
            <a:r>
              <a:rPr lang="en-US" sz="2000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মেইলঃmdjahangirhoss</a:t>
            </a:r>
            <a:r>
              <a:rPr lang="en-US" sz="20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ain</a:t>
            </a:r>
            <a:r>
              <a:rPr lang="en-US" sz="2000" dirty="0" smtClean="0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  <a:cs typeface="NikoshBAN" panose="02000000000000000000" pitchFamily="2" charset="0"/>
              </a:rPr>
              <a:t>6160</a:t>
            </a:r>
            <a:r>
              <a:rPr lang="en-US" sz="20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@gmail.com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30821" y="191070"/>
            <a:ext cx="3263721" cy="3293534"/>
          </a:xfrm>
          <a:prstGeom prst="rect">
            <a:avLst/>
          </a:prstGeom>
        </p:spPr>
      </p:pic>
      <p:sp>
        <p:nvSpPr>
          <p:cNvPr id="4" name="TextBox 4"/>
          <p:cNvSpPr txBox="1"/>
          <p:nvPr/>
        </p:nvSpPr>
        <p:spPr>
          <a:xfrm>
            <a:off x="3261816" y="68238"/>
            <a:ext cx="3794077" cy="1015663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6000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</a:t>
            </a:r>
            <a:r>
              <a:rPr lang="en-US" sz="60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  <a:endParaRPr lang="en-US" sz="32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5"/>
          <p:cNvSpPr txBox="1"/>
          <p:nvPr/>
        </p:nvSpPr>
        <p:spPr>
          <a:xfrm>
            <a:off x="1052945" y="4759015"/>
            <a:ext cx="7807074" cy="144655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4400" dirty="0" err="1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শ্রেণীঃ</a:t>
            </a:r>
            <a:r>
              <a:rPr lang="en-US" sz="4400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অষ্টম</a:t>
            </a:r>
            <a:r>
              <a:rPr lang="en-US" sz="4400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     </a:t>
            </a:r>
            <a:r>
              <a:rPr lang="en-US" sz="44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বিষয়ঃ</a:t>
            </a:r>
            <a:r>
              <a:rPr lang="en-US" sz="44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বিজ্ঞান</a:t>
            </a:r>
            <a:endParaRPr lang="en-US" sz="4400" dirty="0" smtClean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4400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সময়ঃ৪০ </a:t>
            </a:r>
            <a:r>
              <a:rPr lang="en-US" sz="4400" dirty="0" err="1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মিনিট</a:t>
            </a:r>
            <a:endParaRPr lang="en-US" sz="4400" dirty="0"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6" name="Picture 5" descr="Untitled1.png"/>
          <p:cNvPicPr>
            <a:picLocks noChangeAspect="1"/>
          </p:cNvPicPr>
          <p:nvPr/>
        </p:nvPicPr>
        <p:blipFill>
          <a:blip r:embed="rId3"/>
          <a:srcRect l="36389" t="18831" r="34722" b="12902"/>
          <a:stretch>
            <a:fillRect/>
          </a:stretch>
        </p:blipFill>
        <p:spPr>
          <a:xfrm>
            <a:off x="9472081" y="4084661"/>
            <a:ext cx="1981200" cy="2209800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4543162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429000" y="968514"/>
            <a:ext cx="1600200" cy="707886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মূল্যায়ন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 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85800" y="2600980"/>
            <a:ext cx="2743200" cy="584775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200" dirty="0" smtClean="0">
                <a:latin typeface="NikoshBAN" pitchFamily="2" charset="0"/>
                <a:cs typeface="NikoshBAN" pitchFamily="2" charset="0"/>
              </a:rPr>
              <a:t>১।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তড়ি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ৎ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প্রবাহ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?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09600" y="3667780"/>
            <a:ext cx="4343400" cy="584775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200" dirty="0" smtClean="0">
                <a:latin typeface="NikoshBAN" pitchFamily="2" charset="0"/>
                <a:cs typeface="NikoshBAN" pitchFamily="2" charset="0"/>
              </a:rPr>
              <a:t>৩।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তড়ি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ৎ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প্রবাহের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একক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কি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?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09600" y="4734580"/>
            <a:ext cx="5638800" cy="584775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200" dirty="0" smtClean="0">
                <a:latin typeface="NikoshBAN" pitchFamily="2" charset="0"/>
                <a:cs typeface="NikoshBAN" pitchFamily="2" charset="0"/>
              </a:rPr>
              <a:t>২।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তড়ি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ৎ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প্রবাহ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কত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প্রকার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কি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কি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?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943817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415050" y="55132"/>
            <a:ext cx="3361899" cy="1015663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বাড়ীর</a:t>
            </a:r>
            <a:r>
              <a:rPr lang="en-US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endParaRPr lang="en-US" sz="6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5865" y="1389239"/>
            <a:ext cx="6500268" cy="3927246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431500" y="5482745"/>
            <a:ext cx="7654590" cy="646331"/>
          </a:xfrm>
          <a:prstGeom prst="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36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তড়ি</a:t>
            </a:r>
            <a:r>
              <a:rPr lang="en-US" sz="36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ৎ </a:t>
            </a:r>
            <a:r>
              <a:rPr lang="en-US" sz="36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প্রবাহের</a:t>
            </a:r>
            <a:r>
              <a:rPr lang="en-US" sz="36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প্রকারভেদ</a:t>
            </a:r>
            <a:r>
              <a:rPr lang="en-US" sz="36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চিত্র</a:t>
            </a:r>
            <a:r>
              <a:rPr lang="en-US" sz="36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সহ</a:t>
            </a:r>
            <a:r>
              <a:rPr lang="en-US" sz="36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ব্যাখ্যা</a:t>
            </a:r>
            <a:r>
              <a:rPr lang="en-US" sz="36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36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আনবে</a:t>
            </a:r>
            <a:r>
              <a:rPr lang="en-US" sz="36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3600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930136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rizontal Scroll 1"/>
          <p:cNvSpPr/>
          <p:nvPr/>
        </p:nvSpPr>
        <p:spPr>
          <a:xfrm>
            <a:off x="3283522" y="2363315"/>
            <a:ext cx="3837692" cy="2920621"/>
          </a:xfrm>
          <a:prstGeom prst="horizontalScroll">
            <a:avLst/>
          </a:prstGeom>
          <a:blipFill>
            <a:blip r:embed="rId2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600" dirty="0" err="1" smtClean="0">
                <a:solidFill>
                  <a:schemeClr val="accent4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ধন্যবাদ</a:t>
            </a:r>
            <a:endParaRPr lang="en-US" sz="9600" dirty="0">
              <a:solidFill>
                <a:schemeClr val="accent4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2036" y="1018072"/>
            <a:ext cx="6137563" cy="24471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92093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56402902"/>
              </p:ext>
            </p:extLst>
          </p:nvPr>
        </p:nvGraphicFramePr>
        <p:xfrm>
          <a:off x="4020650" y="1523878"/>
          <a:ext cx="3163392" cy="131310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7" name="Packager Shell Object" showAsIcon="1" r:id="rId3" imgW="1178640" imgH="488520" progId="Package">
                  <p:embed/>
                </p:oleObj>
              </mc:Choice>
              <mc:Fallback>
                <p:oleObj name="Packager Shell Object" showAsIcon="1" r:id="rId3" imgW="1178640" imgH="488520" progId="Package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020650" y="1523878"/>
                        <a:ext cx="3163392" cy="131310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545909" y="395785"/>
            <a:ext cx="3474741" cy="584775"/>
          </a:xfrm>
          <a:prstGeom prst="rect">
            <a:avLst/>
          </a:prstGeom>
          <a:noFill/>
          <a:ln w="63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ভিডিওটি</a:t>
            </a:r>
            <a:r>
              <a:rPr lang="en-US" sz="32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পর্যবেক্ষন</a:t>
            </a:r>
            <a:r>
              <a:rPr lang="en-US" sz="32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করি</a:t>
            </a:r>
            <a:r>
              <a:rPr lang="en-US" sz="3200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ঃ</a:t>
            </a:r>
            <a:endParaRPr lang="en-US" sz="3200" dirty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770095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38629" y="162610"/>
            <a:ext cx="3041870" cy="646331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36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ছবিগুলো লক্ষ্য </a:t>
            </a:r>
            <a:r>
              <a:rPr lang="bn-BD" sz="36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কর</a:t>
            </a:r>
            <a:endParaRPr lang="en-US" sz="3600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2646161" y="1094501"/>
            <a:ext cx="7773053" cy="5476008"/>
            <a:chOff x="228600" y="228600"/>
            <a:chExt cx="8610600" cy="6324600"/>
          </a:xfrm>
        </p:grpSpPr>
        <p:grpSp>
          <p:nvGrpSpPr>
            <p:cNvPr id="4" name="Group 3"/>
            <p:cNvGrpSpPr/>
            <p:nvPr/>
          </p:nvGrpSpPr>
          <p:grpSpPr>
            <a:xfrm>
              <a:off x="228600" y="228600"/>
              <a:ext cx="8610600" cy="6324600"/>
              <a:chOff x="554421" y="737174"/>
              <a:chExt cx="8143540" cy="5511227"/>
            </a:xfrm>
          </p:grpSpPr>
          <p:pic>
            <p:nvPicPr>
              <p:cNvPr id="8" name="Picture 7"/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419600" y="737175"/>
                <a:ext cx="4278361" cy="5511226"/>
              </a:xfrm>
              <a:prstGeom prst="rect">
                <a:avLst/>
              </a:prstGeom>
            </p:spPr>
          </p:pic>
          <p:pic>
            <p:nvPicPr>
              <p:cNvPr id="9" name="Picture 8"/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54421" y="737174"/>
                <a:ext cx="3886200" cy="5511226"/>
              </a:xfrm>
              <a:prstGeom prst="rect">
                <a:avLst/>
              </a:prstGeom>
            </p:spPr>
          </p:pic>
        </p:grpSp>
        <p:grpSp>
          <p:nvGrpSpPr>
            <p:cNvPr id="5" name="Group 4"/>
            <p:cNvGrpSpPr/>
            <p:nvPr/>
          </p:nvGrpSpPr>
          <p:grpSpPr>
            <a:xfrm>
              <a:off x="2425593" y="2328041"/>
              <a:ext cx="3839886" cy="2866534"/>
              <a:chOff x="2425593" y="2328041"/>
              <a:chExt cx="3839886" cy="2866534"/>
            </a:xfrm>
          </p:grpSpPr>
          <p:sp>
            <p:nvSpPr>
              <p:cNvPr id="6" name="TextBox 5"/>
              <p:cNvSpPr txBox="1"/>
              <p:nvPr/>
            </p:nvSpPr>
            <p:spPr>
              <a:xfrm>
                <a:off x="2438400" y="4419600"/>
                <a:ext cx="3827079" cy="774975"/>
              </a:xfrm>
              <a:prstGeom prst="rect">
                <a:avLst/>
              </a:prstGeom>
            </p:spPr>
            <p:style>
              <a:lnRef idx="3">
                <a:schemeClr val="lt1"/>
              </a:lnRef>
              <a:fillRef idx="1">
                <a:schemeClr val="dk1"/>
              </a:fillRef>
              <a:effectRef idx="1">
                <a:schemeClr val="dk1"/>
              </a:effectRef>
              <a:fontRef idx="minor">
                <a:schemeClr val="lt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en-US" sz="4800" b="1" dirty="0" smtClean="0">
                    <a:solidFill>
                      <a:schemeClr val="bg1"/>
                    </a:solidFill>
                    <a:latin typeface="NikoshBAN" pitchFamily="2" charset="0"/>
                    <a:cs typeface="NikoshBAN" pitchFamily="2" charset="0"/>
                  </a:rPr>
                  <a:t>     </a:t>
                </a:r>
                <a:r>
                  <a:rPr lang="en-US" sz="4800" b="1" dirty="0" err="1" smtClean="0">
                    <a:solidFill>
                      <a:schemeClr val="bg1"/>
                    </a:solidFill>
                    <a:latin typeface="NikoshBAN" pitchFamily="2" charset="0"/>
                    <a:cs typeface="NikoshBAN" pitchFamily="2" charset="0"/>
                  </a:rPr>
                  <a:t>তড়ি</a:t>
                </a:r>
                <a:r>
                  <a:rPr lang="en-US" sz="4800" b="1" dirty="0" smtClean="0">
                    <a:solidFill>
                      <a:schemeClr val="bg1"/>
                    </a:solidFill>
                    <a:latin typeface="NikoshBAN" pitchFamily="2" charset="0"/>
                    <a:cs typeface="NikoshBAN" pitchFamily="2" charset="0"/>
                  </a:rPr>
                  <a:t>ৎ </a:t>
                </a:r>
                <a:r>
                  <a:rPr lang="en-US" sz="4800" b="1" dirty="0" err="1">
                    <a:solidFill>
                      <a:schemeClr val="bg1"/>
                    </a:solidFill>
                    <a:latin typeface="NikoshBAN" pitchFamily="2" charset="0"/>
                    <a:cs typeface="NikoshBAN" pitchFamily="2" charset="0"/>
                  </a:rPr>
                  <a:t>প্রবাহ</a:t>
                </a:r>
                <a:endParaRPr lang="en-US" sz="4800" b="1" dirty="0">
                  <a:solidFill>
                    <a:schemeClr val="bg1"/>
                  </a:solidFill>
                  <a:latin typeface="NikoshBAN" pitchFamily="2" charset="0"/>
                  <a:cs typeface="NikoshBAN" pitchFamily="2" charset="0"/>
                </a:endParaRPr>
              </a:p>
            </p:txBody>
          </p:sp>
          <p:pic>
            <p:nvPicPr>
              <p:cNvPr id="7" name="Picture 6"/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425593" y="2328041"/>
                <a:ext cx="3827079" cy="2057805"/>
              </a:xfrm>
              <a:prstGeom prst="rect">
                <a:avLst/>
              </a:prstGeom>
            </p:spPr>
          </p:pic>
        </p:grpSp>
      </p:grpSp>
    </p:spTree>
    <p:extLst>
      <p:ext uri="{BB962C8B-B14F-4D97-AF65-F5344CB8AC3E}">
        <p14:creationId xmlns:p14="http://schemas.microsoft.com/office/powerpoint/2010/main" val="2042611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260376" y="19417"/>
            <a:ext cx="3671248" cy="923330"/>
          </a:xfrm>
          <a:prstGeom prst="rect">
            <a:avLst/>
          </a:prstGeom>
          <a:ln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bn-IN" sz="54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আজকের</a:t>
            </a:r>
            <a:r>
              <a:rPr lang="en-US" sz="54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endParaRPr lang="en-US" sz="5400" dirty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350372" y="1870370"/>
            <a:ext cx="3616036" cy="1754326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IN" sz="3600" dirty="0" smtClean="0">
                <a:solidFill>
                  <a:srgbClr val="002060"/>
                </a:solidFill>
              </a:rPr>
              <a:t>   তড়িৎ </a:t>
            </a:r>
            <a:r>
              <a:rPr lang="bn-IN" sz="3600" dirty="0" smtClean="0">
                <a:solidFill>
                  <a:srgbClr val="002060"/>
                </a:solidFill>
              </a:rPr>
              <a:t>প্রবাহ</a:t>
            </a:r>
            <a:endParaRPr lang="en-US" sz="3600" dirty="0" smtClean="0">
              <a:solidFill>
                <a:srgbClr val="002060"/>
              </a:solidFill>
            </a:endParaRPr>
          </a:p>
          <a:p>
            <a:r>
              <a:rPr lang="en-US" sz="3600" dirty="0" smtClean="0">
                <a:solidFill>
                  <a:srgbClr val="002060"/>
                </a:solidFill>
              </a:rPr>
              <a:t>    </a:t>
            </a:r>
            <a:r>
              <a:rPr lang="en-US" sz="3600" dirty="0" err="1" smtClean="0">
                <a:solidFill>
                  <a:srgbClr val="002060"/>
                </a:solidFill>
              </a:rPr>
              <a:t>পাঠঃ</a:t>
            </a:r>
            <a:r>
              <a:rPr lang="en-US" sz="3600" dirty="0" smtClean="0">
                <a:solidFill>
                  <a:srgbClr val="002060"/>
                </a:solidFill>
              </a:rPr>
              <a:t> ১-৩</a:t>
            </a:r>
          </a:p>
          <a:p>
            <a:r>
              <a:rPr lang="en-US" sz="3600" dirty="0" smtClean="0">
                <a:solidFill>
                  <a:srgbClr val="002060"/>
                </a:solidFill>
              </a:rPr>
              <a:t>    </a:t>
            </a:r>
            <a:r>
              <a:rPr lang="en-US" sz="3600" dirty="0" err="1" smtClean="0">
                <a:solidFill>
                  <a:srgbClr val="002060"/>
                </a:solidFill>
              </a:rPr>
              <a:t>পৃষ্ঠাঃ</a:t>
            </a:r>
            <a:r>
              <a:rPr lang="en-US" sz="3600" dirty="0" smtClean="0">
                <a:solidFill>
                  <a:srgbClr val="002060"/>
                </a:solidFill>
              </a:rPr>
              <a:t> ৭৮-৭৯</a:t>
            </a:r>
            <a:endParaRPr lang="en-US" sz="36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33615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274024" y="44678"/>
            <a:ext cx="3643953" cy="769441"/>
          </a:xfrm>
          <a:prstGeom prst="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400" dirty="0" smtClean="0">
                <a:solidFill>
                  <a:srgbClr val="7030A0"/>
                </a:solidFill>
              </a:rPr>
              <a:t>    </a:t>
            </a:r>
            <a:r>
              <a:rPr lang="en-US" sz="4400" dirty="0" err="1" smtClean="0">
                <a:solidFill>
                  <a:srgbClr val="7030A0"/>
                </a:solidFill>
              </a:rPr>
              <a:t>শিখনফল</a:t>
            </a:r>
            <a:endParaRPr lang="en-US" sz="4400" dirty="0">
              <a:solidFill>
                <a:srgbClr val="7030A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371601" y="1402080"/>
            <a:ext cx="3948517" cy="64633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sz="36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এ </a:t>
            </a:r>
            <a:r>
              <a:rPr lang="en-US" sz="36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পাঠ</a:t>
            </a:r>
            <a:r>
              <a:rPr lang="en-US" sz="36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শেষে</a:t>
            </a:r>
            <a:r>
              <a:rPr lang="en-US" sz="36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শিক্ষার্থীরা</a:t>
            </a:r>
            <a:r>
              <a:rPr lang="en-US" sz="36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…</a:t>
            </a:r>
            <a:endParaRPr lang="en-US" sz="3600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57200" y="2462435"/>
            <a:ext cx="5105400" cy="52322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2800" dirty="0" smtClean="0">
                <a:latin typeface="NikoshBAN" pitchFamily="2" charset="0"/>
                <a:cs typeface="NikoshBAN" pitchFamily="2" charset="0"/>
              </a:rPr>
              <a:t>1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।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তড়ি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ৎ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প্রবাহ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সম্পর্কে বর্ণনা করতে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পারবে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; 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57200" y="3502209"/>
            <a:ext cx="7620000" cy="52322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২।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বিভবের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সাথে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তড়ি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ৎ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প্রবাহের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সম্পর্ক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বর্ণনা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পারবে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;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57200" y="4402741"/>
            <a:ext cx="7620000" cy="52322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৩।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বিভব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পার্থক্য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সম্পর্কে বর্ণনা করতে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পারবে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; 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57200" y="5451094"/>
            <a:ext cx="7620000" cy="52322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৪। 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অপর্যাবৃত্ত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প্রবাহ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পর্যাবৃত্ত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প্রবাহের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মধ্যে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তুলনা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পারবে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। 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646822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 animBg="1"/>
      <p:bldP spid="5" grpId="0" animBg="1"/>
      <p:bldP spid="6" grpId="0" animBg="1"/>
      <p:bldP spid="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9420" y="3032450"/>
            <a:ext cx="2372585" cy="2447209"/>
          </a:xfrm>
          <a:prstGeom prst="rect">
            <a:avLst/>
          </a:prstGeom>
        </p:spPr>
      </p:pic>
      <p:cxnSp>
        <p:nvCxnSpPr>
          <p:cNvPr id="8" name="Straight Connector 7"/>
          <p:cNvCxnSpPr/>
          <p:nvPr/>
        </p:nvCxnSpPr>
        <p:spPr>
          <a:xfrm>
            <a:off x="2166507" y="3155362"/>
            <a:ext cx="6137704" cy="16993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000" t="26000" r="8000" b="25999"/>
          <a:stretch/>
        </p:blipFill>
        <p:spPr>
          <a:xfrm>
            <a:off x="3959649" y="4858613"/>
            <a:ext cx="570591" cy="611426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046" t="3521" r="1031" b="14627"/>
          <a:stretch/>
        </p:blipFill>
        <p:spPr>
          <a:xfrm>
            <a:off x="6233476" y="3643956"/>
            <a:ext cx="1078973" cy="1647370"/>
          </a:xfrm>
          <a:prstGeom prst="rect">
            <a:avLst/>
          </a:prstGeom>
        </p:spPr>
      </p:pic>
      <p:cxnSp>
        <p:nvCxnSpPr>
          <p:cNvPr id="11" name="Straight Connector 10"/>
          <p:cNvCxnSpPr/>
          <p:nvPr/>
        </p:nvCxnSpPr>
        <p:spPr>
          <a:xfrm>
            <a:off x="8305800" y="3141457"/>
            <a:ext cx="0" cy="1997526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 flipH="1">
            <a:off x="6929278" y="5128816"/>
            <a:ext cx="1374933" cy="10164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>
            <a:off x="4468211" y="5228135"/>
            <a:ext cx="2304751" cy="4427"/>
          </a:xfrm>
          <a:prstGeom prst="straightConnector1">
            <a:avLst/>
          </a:prstGeom>
          <a:ln w="38100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>
            <a:off x="2166507" y="5255291"/>
            <a:ext cx="1972366" cy="0"/>
          </a:xfrm>
          <a:prstGeom prst="straightConnector1">
            <a:avLst/>
          </a:prstGeom>
          <a:ln w="38100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385010" y="2035656"/>
            <a:ext cx="5372459" cy="523220"/>
          </a:xfrm>
          <a:prstGeom prst="rect">
            <a:avLst/>
          </a:prstGeom>
          <a:solidFill>
            <a:schemeClr val="accent5">
              <a:lumMod val="50000"/>
            </a:schemeClr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8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সহায়ক</a:t>
            </a:r>
            <a:r>
              <a:rPr lang="en-US" sz="28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সামগ্রীঃ</a:t>
            </a:r>
            <a:r>
              <a:rPr lang="en-US" sz="28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24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বাল্ব, ব্যাটারি, সুইচ, তার</a:t>
            </a:r>
            <a:r>
              <a:rPr lang="en-US" sz="24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lang="en-US" sz="24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। </a:t>
            </a:r>
            <a:endParaRPr lang="en-US" sz="2400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81000" y="338948"/>
            <a:ext cx="2520936" cy="523220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পরিক্ষণ</a:t>
            </a:r>
            <a:r>
              <a:rPr lang="en-US" sz="28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: </a:t>
            </a:r>
            <a:r>
              <a:rPr lang="bn-IN" sz="28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বিদ্যুৎ বর্তনী </a:t>
            </a:r>
            <a:endParaRPr lang="en-US" sz="2800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4503539" y="207283"/>
            <a:ext cx="1801729" cy="584775"/>
          </a:xfrm>
          <a:prstGeom prst="rect">
            <a:avLst/>
          </a:prstGeom>
          <a:blipFill>
            <a:blip r:embed="rId5"/>
            <a:tile tx="0" ty="0" sx="100000" sy="100000" flip="none" algn="tl"/>
          </a:blipFill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দল</a:t>
            </a:r>
            <a:r>
              <a:rPr lang="bn-BD" sz="32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গত কাজ</a:t>
            </a:r>
            <a:endParaRPr lang="en-US" sz="3200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373270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473962" y="486018"/>
            <a:ext cx="2129051" cy="584775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কার্য</a:t>
            </a:r>
            <a:r>
              <a:rPr lang="en-US" sz="32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পদ্ধতি</a:t>
            </a:r>
            <a:r>
              <a:rPr lang="bn-BD" sz="3200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:</a:t>
            </a:r>
            <a:endParaRPr lang="en-US" sz="2800" dirty="0" smtClean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404584" y="1956946"/>
            <a:ext cx="7057030" cy="523220"/>
          </a:xfrm>
          <a:prstGeom prst="rect">
            <a:avLst/>
          </a:prstGeom>
          <a:solidFill>
            <a:schemeClr val="accent3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১। </a:t>
            </a:r>
            <a:r>
              <a:rPr lang="en-US" sz="28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চিত্রের</a:t>
            </a:r>
            <a:r>
              <a:rPr lang="en-US" sz="28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ন্যায়</a:t>
            </a:r>
            <a:r>
              <a:rPr lang="en-US" sz="28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একটি</a:t>
            </a:r>
            <a:r>
              <a:rPr lang="en-US" sz="28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ব্যাটারি</a:t>
            </a:r>
            <a:r>
              <a:rPr lang="en-US" sz="28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, </a:t>
            </a:r>
            <a:r>
              <a:rPr lang="en-US" sz="28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বাল্ব</a:t>
            </a:r>
            <a:r>
              <a:rPr lang="en-US" sz="28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এবং</a:t>
            </a:r>
            <a:r>
              <a:rPr lang="en-US" sz="28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সুইচ</a:t>
            </a:r>
            <a:r>
              <a:rPr lang="en-US" sz="28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সাজিয়ে</a:t>
            </a:r>
            <a:r>
              <a:rPr lang="en-US" sz="28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নাও</a:t>
            </a:r>
            <a:r>
              <a:rPr lang="en-US" sz="28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311448" y="3219138"/>
            <a:ext cx="6532236" cy="523220"/>
          </a:xfrm>
          <a:prstGeom prst="rect">
            <a:avLst/>
          </a:prstGeom>
          <a:solidFill>
            <a:schemeClr val="bg2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NikoshBAN" pitchFamily="2" charset="0"/>
                <a:cs typeface="NikoshBAN" pitchFamily="2" charset="0"/>
              </a:rPr>
              <a:t>২।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সুইচ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ON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এবং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OFF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ফলাফল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খাতায়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লিখ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13024440"/>
              </p:ext>
            </p:extLst>
          </p:nvPr>
        </p:nvGraphicFramePr>
        <p:xfrm>
          <a:off x="1295400" y="4288806"/>
          <a:ext cx="6324600" cy="15544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162300"/>
                <a:gridCol w="3162300"/>
              </a:tblGrid>
              <a:tr h="426720">
                <a:tc>
                  <a:txBody>
                    <a:bodyPr/>
                    <a:lstStyle/>
                    <a:p>
                      <a:pPr algn="ctr"/>
                      <a:r>
                        <a:rPr lang="bn-BD" sz="2800" dirty="0" smtClean="0">
                          <a:solidFill>
                            <a:schemeClr val="bg1"/>
                          </a:solidFill>
                          <a:latin typeface="NikoshBAN" pitchFamily="2" charset="0"/>
                          <a:cs typeface="NikoshBAN" pitchFamily="2" charset="0"/>
                        </a:rPr>
                        <a:t>সংযোগ</a:t>
                      </a:r>
                      <a:endParaRPr lang="en-US" sz="2800" dirty="0">
                        <a:solidFill>
                          <a:schemeClr val="bg1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BD" sz="2800" dirty="0" smtClean="0">
                          <a:solidFill>
                            <a:schemeClr val="bg1"/>
                          </a:solidFill>
                          <a:latin typeface="NikoshBAN" pitchFamily="2" charset="0"/>
                          <a:cs typeface="NikoshBAN" pitchFamily="2" charset="0"/>
                        </a:rPr>
                        <a:t>ফলাফল</a:t>
                      </a:r>
                      <a:endParaRPr lang="en-US" sz="2800" dirty="0">
                        <a:solidFill>
                          <a:schemeClr val="bg1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solidFill>
                      <a:schemeClr val="tx1"/>
                    </a:solidFill>
                  </a:tcPr>
                </a:tc>
              </a:tr>
              <a:tr h="350520">
                <a:tc>
                  <a:txBody>
                    <a:bodyPr/>
                    <a:lstStyle/>
                    <a:p>
                      <a:pPr algn="ctr"/>
                      <a:r>
                        <a:rPr lang="bn-BD" sz="2800" dirty="0" smtClean="0"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সংযোগ</a:t>
                      </a:r>
                      <a:r>
                        <a:rPr lang="bn-BD" sz="2800" baseline="0" dirty="0" smtClean="0"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 দাও</a:t>
                      </a:r>
                      <a:endParaRPr lang="en-US" sz="2800" dirty="0">
                        <a:solidFill>
                          <a:schemeClr val="tx1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800" dirty="0">
                        <a:solidFill>
                          <a:schemeClr val="tx1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</a:tr>
              <a:tr h="350520">
                <a:tc>
                  <a:txBody>
                    <a:bodyPr/>
                    <a:lstStyle/>
                    <a:p>
                      <a:pPr algn="ctr"/>
                      <a:r>
                        <a:rPr lang="bn-BD" sz="2800" dirty="0" smtClean="0"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বিছিন্ন কর</a:t>
                      </a:r>
                      <a:endParaRPr lang="en-US" sz="2800" dirty="0">
                        <a:solidFill>
                          <a:schemeClr val="tx1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800" dirty="0">
                        <a:solidFill>
                          <a:schemeClr val="tx1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5486400" y="4884507"/>
            <a:ext cx="990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বাল্ব</a:t>
            </a:r>
            <a:r>
              <a:rPr lang="en-US" sz="20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জ্বলে</a:t>
            </a:r>
            <a:r>
              <a:rPr lang="en-US" sz="20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20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486400" y="5432925"/>
            <a:ext cx="1143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বাল্ব</a:t>
            </a:r>
            <a:r>
              <a:rPr lang="en-US" sz="20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জ্বলে</a:t>
            </a:r>
            <a:r>
              <a:rPr lang="en-US" sz="20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না</a:t>
            </a:r>
            <a:r>
              <a:rPr lang="en-US" sz="20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2000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623035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2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2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6" grpId="0"/>
      <p:bldP spid="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271252" y="5739825"/>
            <a:ext cx="5426333" cy="58477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3200" dirty="0" err="1" smtClean="0"/>
              <a:t>এখানে</a:t>
            </a:r>
            <a:r>
              <a:rPr lang="en-US" sz="3200" dirty="0" smtClean="0"/>
              <a:t> </a:t>
            </a:r>
            <a:r>
              <a:rPr lang="en-US" sz="3200" dirty="0" err="1" smtClean="0"/>
              <a:t>ধাতুর</a:t>
            </a:r>
            <a:r>
              <a:rPr lang="en-US" sz="3200" dirty="0" smtClean="0"/>
              <a:t> </a:t>
            </a:r>
            <a:r>
              <a:rPr lang="en-US" sz="3200" dirty="0" err="1" smtClean="0"/>
              <a:t>মধ্যে</a:t>
            </a:r>
            <a:r>
              <a:rPr lang="en-US" sz="3200" dirty="0" smtClean="0"/>
              <a:t> </a:t>
            </a:r>
            <a:r>
              <a:rPr lang="en-US" sz="3200" dirty="0" err="1" smtClean="0"/>
              <a:t>কী</a:t>
            </a:r>
            <a:r>
              <a:rPr lang="en-US" sz="3200" dirty="0" smtClean="0"/>
              <a:t> </a:t>
            </a:r>
            <a:r>
              <a:rPr lang="en-US" sz="3200" dirty="0" err="1" smtClean="0"/>
              <a:t>ঘটছে</a:t>
            </a:r>
            <a:r>
              <a:rPr lang="en-US" sz="3200" dirty="0" smtClean="0"/>
              <a:t>  ? </a:t>
            </a:r>
            <a:endParaRPr lang="en-US" sz="3200" dirty="0"/>
          </a:p>
        </p:txBody>
      </p:sp>
      <p:grpSp>
        <p:nvGrpSpPr>
          <p:cNvPr id="4" name="Group 3"/>
          <p:cNvGrpSpPr/>
          <p:nvPr/>
        </p:nvGrpSpPr>
        <p:grpSpPr>
          <a:xfrm>
            <a:off x="1066800" y="4724400"/>
            <a:ext cx="7461599" cy="533400"/>
            <a:chOff x="1066800" y="4724400"/>
            <a:chExt cx="7461599" cy="533400"/>
          </a:xfrm>
        </p:grpSpPr>
        <p:sp>
          <p:nvSpPr>
            <p:cNvPr id="5" name="Rectangle 4"/>
            <p:cNvSpPr/>
            <p:nvPr/>
          </p:nvSpPr>
          <p:spPr>
            <a:xfrm>
              <a:off x="6838144" y="4724400"/>
              <a:ext cx="1690255" cy="533400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dirty="0" err="1" smtClean="0">
                  <a:solidFill>
                    <a:schemeClr val="tx1"/>
                  </a:solidFill>
                </a:rPr>
                <a:t>ধাতব</a:t>
              </a:r>
              <a:r>
                <a:rPr lang="en-US" sz="2800" dirty="0" smtClean="0">
                  <a:solidFill>
                    <a:schemeClr val="tx1"/>
                  </a:solidFill>
                </a:rPr>
                <a:t> </a:t>
              </a:r>
              <a:r>
                <a:rPr lang="en-US" sz="2800" dirty="0" err="1" smtClean="0">
                  <a:solidFill>
                    <a:schemeClr val="tx1"/>
                  </a:solidFill>
                </a:rPr>
                <a:t>পদার্থ</a:t>
              </a:r>
              <a:endParaRPr lang="en-US" dirty="0">
                <a:solidFill>
                  <a:schemeClr val="tx1"/>
                </a:solidFill>
              </a:endParaRPr>
            </a:p>
          </p:txBody>
        </p:sp>
        <p:grpSp>
          <p:nvGrpSpPr>
            <p:cNvPr id="6" name="Group 5"/>
            <p:cNvGrpSpPr/>
            <p:nvPr/>
          </p:nvGrpSpPr>
          <p:grpSpPr>
            <a:xfrm>
              <a:off x="1066800" y="4724400"/>
              <a:ext cx="2071255" cy="533400"/>
              <a:chOff x="1066800" y="4724400"/>
              <a:chExt cx="2071255" cy="533400"/>
            </a:xfrm>
          </p:grpSpPr>
          <p:sp>
            <p:nvSpPr>
              <p:cNvPr id="47" name="Rectangle 46"/>
              <p:cNvSpPr/>
              <p:nvPr/>
            </p:nvSpPr>
            <p:spPr>
              <a:xfrm>
                <a:off x="1447800" y="4724400"/>
                <a:ext cx="1690255" cy="533400"/>
              </a:xfrm>
              <a:prstGeom prst="rect">
                <a:avLst/>
              </a:prstGeom>
              <a:solidFill>
                <a:schemeClr val="accent6">
                  <a:lumMod val="40000"/>
                  <a:lumOff val="6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400" dirty="0" err="1" smtClean="0">
                    <a:solidFill>
                      <a:schemeClr val="tx1"/>
                    </a:solidFill>
                  </a:rPr>
                  <a:t>মুক্ত</a:t>
                </a:r>
                <a:r>
                  <a:rPr lang="en-US" sz="2400" dirty="0" smtClean="0">
                    <a:solidFill>
                      <a:schemeClr val="tx1"/>
                    </a:solidFill>
                  </a:rPr>
                  <a:t> </a:t>
                </a:r>
                <a:r>
                  <a:rPr lang="en-US" sz="2400" dirty="0" err="1" smtClean="0">
                    <a:solidFill>
                      <a:schemeClr val="tx1"/>
                    </a:solidFill>
                  </a:rPr>
                  <a:t>ইলেকট্রন</a:t>
                </a:r>
                <a:r>
                  <a:rPr lang="en-US" sz="2400" dirty="0" smtClean="0">
                    <a:solidFill>
                      <a:schemeClr val="tx1"/>
                    </a:solidFill>
                  </a:rPr>
                  <a:t>  </a:t>
                </a:r>
                <a:endParaRPr lang="en-US" sz="2400" dirty="0">
                  <a:solidFill>
                    <a:schemeClr val="tx1"/>
                  </a:solidFill>
                </a:endParaRPr>
              </a:p>
            </p:txBody>
          </p:sp>
          <p:cxnSp>
            <p:nvCxnSpPr>
              <p:cNvPr id="48" name="Straight Connector 47"/>
              <p:cNvCxnSpPr/>
              <p:nvPr/>
            </p:nvCxnSpPr>
            <p:spPr>
              <a:xfrm>
                <a:off x="1066800" y="4953000"/>
                <a:ext cx="150323" cy="0"/>
              </a:xfrm>
              <a:prstGeom prst="line">
                <a:avLst/>
              </a:prstGeom>
              <a:ln w="5715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7" name="Group 6"/>
            <p:cNvGrpSpPr/>
            <p:nvPr/>
          </p:nvGrpSpPr>
          <p:grpSpPr>
            <a:xfrm>
              <a:off x="3962400" y="4726943"/>
              <a:ext cx="2195249" cy="530857"/>
              <a:chOff x="-538245" y="3240622"/>
              <a:chExt cx="4913508" cy="2175511"/>
            </a:xfrm>
          </p:grpSpPr>
          <p:sp>
            <p:nvSpPr>
              <p:cNvPr id="8" name="Rectangle 7"/>
              <p:cNvSpPr/>
              <p:nvPr/>
            </p:nvSpPr>
            <p:spPr>
              <a:xfrm>
                <a:off x="-538245" y="3240622"/>
                <a:ext cx="4913508" cy="2175511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" name="Oval 8"/>
              <p:cNvSpPr/>
              <p:nvPr/>
            </p:nvSpPr>
            <p:spPr>
              <a:xfrm>
                <a:off x="-538245" y="3878277"/>
                <a:ext cx="457200" cy="53340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" name="Oval 9"/>
              <p:cNvSpPr/>
              <p:nvPr/>
            </p:nvSpPr>
            <p:spPr>
              <a:xfrm>
                <a:off x="1416629" y="3744581"/>
                <a:ext cx="457200" cy="53340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" name="Oval 10"/>
              <p:cNvSpPr/>
              <p:nvPr/>
            </p:nvSpPr>
            <p:spPr>
              <a:xfrm>
                <a:off x="1172789" y="3280453"/>
                <a:ext cx="457200" cy="53340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" name="Oval 11"/>
              <p:cNvSpPr/>
              <p:nvPr/>
            </p:nvSpPr>
            <p:spPr>
              <a:xfrm>
                <a:off x="928257" y="3795842"/>
                <a:ext cx="457200" cy="53340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" name="Oval 12"/>
              <p:cNvSpPr/>
              <p:nvPr/>
            </p:nvSpPr>
            <p:spPr>
              <a:xfrm>
                <a:off x="-81045" y="3795842"/>
                <a:ext cx="457200" cy="53340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" name="Oval 13"/>
              <p:cNvSpPr/>
              <p:nvPr/>
            </p:nvSpPr>
            <p:spPr>
              <a:xfrm>
                <a:off x="407327" y="3763977"/>
                <a:ext cx="457200" cy="53340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" name="Oval 14"/>
              <p:cNvSpPr/>
              <p:nvPr/>
            </p:nvSpPr>
            <p:spPr>
              <a:xfrm>
                <a:off x="-356058" y="3344877"/>
                <a:ext cx="457200" cy="53340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" name="Oval 15"/>
              <p:cNvSpPr/>
              <p:nvPr/>
            </p:nvSpPr>
            <p:spPr>
              <a:xfrm>
                <a:off x="163487" y="3289458"/>
                <a:ext cx="457200" cy="53340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" name="Oval 16"/>
              <p:cNvSpPr/>
              <p:nvPr/>
            </p:nvSpPr>
            <p:spPr>
              <a:xfrm>
                <a:off x="683032" y="3280453"/>
                <a:ext cx="457200" cy="53340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" name="Oval 17"/>
              <p:cNvSpPr/>
              <p:nvPr/>
            </p:nvSpPr>
            <p:spPr>
              <a:xfrm>
                <a:off x="-475900" y="4784365"/>
                <a:ext cx="457200" cy="53340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9" name="Oval 18"/>
              <p:cNvSpPr/>
              <p:nvPr/>
            </p:nvSpPr>
            <p:spPr>
              <a:xfrm>
                <a:off x="1478974" y="4650669"/>
                <a:ext cx="457200" cy="53340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0" name="Oval 19"/>
              <p:cNvSpPr/>
              <p:nvPr/>
            </p:nvSpPr>
            <p:spPr>
              <a:xfrm>
                <a:off x="1235134" y="4186541"/>
                <a:ext cx="457200" cy="53340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1" name="Oval 20"/>
              <p:cNvSpPr/>
              <p:nvPr/>
            </p:nvSpPr>
            <p:spPr>
              <a:xfrm>
                <a:off x="990602" y="4701930"/>
                <a:ext cx="457200" cy="53340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2" name="Oval 21"/>
              <p:cNvSpPr/>
              <p:nvPr/>
            </p:nvSpPr>
            <p:spPr>
              <a:xfrm>
                <a:off x="-18700" y="4701930"/>
                <a:ext cx="457200" cy="53340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3" name="Oval 22"/>
              <p:cNvSpPr/>
              <p:nvPr/>
            </p:nvSpPr>
            <p:spPr>
              <a:xfrm>
                <a:off x="469672" y="4670065"/>
                <a:ext cx="457200" cy="53340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4" name="Oval 23"/>
              <p:cNvSpPr/>
              <p:nvPr/>
            </p:nvSpPr>
            <p:spPr>
              <a:xfrm>
                <a:off x="-293713" y="4250965"/>
                <a:ext cx="457200" cy="53340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5" name="Oval 24"/>
              <p:cNvSpPr/>
              <p:nvPr/>
            </p:nvSpPr>
            <p:spPr>
              <a:xfrm>
                <a:off x="225832" y="4195546"/>
                <a:ext cx="457200" cy="53340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6" name="Oval 25"/>
              <p:cNvSpPr/>
              <p:nvPr/>
            </p:nvSpPr>
            <p:spPr>
              <a:xfrm>
                <a:off x="745377" y="4186541"/>
                <a:ext cx="457200" cy="53340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7" name="Oval 26"/>
              <p:cNvSpPr/>
              <p:nvPr/>
            </p:nvSpPr>
            <p:spPr>
              <a:xfrm>
                <a:off x="1886992" y="3885205"/>
                <a:ext cx="457200" cy="53340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8" name="Oval 27"/>
              <p:cNvSpPr/>
              <p:nvPr/>
            </p:nvSpPr>
            <p:spPr>
              <a:xfrm>
                <a:off x="3841866" y="3751509"/>
                <a:ext cx="457200" cy="53340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9" name="Oval 28"/>
              <p:cNvSpPr/>
              <p:nvPr/>
            </p:nvSpPr>
            <p:spPr>
              <a:xfrm>
                <a:off x="3598026" y="3287381"/>
                <a:ext cx="457200" cy="53340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0" name="Oval 29"/>
              <p:cNvSpPr/>
              <p:nvPr/>
            </p:nvSpPr>
            <p:spPr>
              <a:xfrm>
                <a:off x="3353494" y="3802770"/>
                <a:ext cx="457200" cy="53340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1" name="Oval 30"/>
              <p:cNvSpPr/>
              <p:nvPr/>
            </p:nvSpPr>
            <p:spPr>
              <a:xfrm>
                <a:off x="2344192" y="3802770"/>
                <a:ext cx="457200" cy="53340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2" name="Oval 31"/>
              <p:cNvSpPr/>
              <p:nvPr/>
            </p:nvSpPr>
            <p:spPr>
              <a:xfrm>
                <a:off x="2832564" y="3770905"/>
                <a:ext cx="457200" cy="53340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3" name="Oval 32"/>
              <p:cNvSpPr/>
              <p:nvPr/>
            </p:nvSpPr>
            <p:spPr>
              <a:xfrm>
                <a:off x="2069179" y="3351805"/>
                <a:ext cx="457200" cy="53340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4" name="Oval 33"/>
              <p:cNvSpPr/>
              <p:nvPr/>
            </p:nvSpPr>
            <p:spPr>
              <a:xfrm>
                <a:off x="2588724" y="3296386"/>
                <a:ext cx="457200" cy="53340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5" name="Oval 34"/>
              <p:cNvSpPr/>
              <p:nvPr/>
            </p:nvSpPr>
            <p:spPr>
              <a:xfrm>
                <a:off x="3108269" y="3287381"/>
                <a:ext cx="457200" cy="53340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6" name="Oval 35"/>
              <p:cNvSpPr/>
              <p:nvPr/>
            </p:nvSpPr>
            <p:spPr>
              <a:xfrm>
                <a:off x="1963189" y="4851560"/>
                <a:ext cx="457200" cy="53340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7" name="Oval 36"/>
              <p:cNvSpPr/>
              <p:nvPr/>
            </p:nvSpPr>
            <p:spPr>
              <a:xfrm>
                <a:off x="3918063" y="4717864"/>
                <a:ext cx="457200" cy="53340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8" name="Oval 37"/>
              <p:cNvSpPr/>
              <p:nvPr/>
            </p:nvSpPr>
            <p:spPr>
              <a:xfrm>
                <a:off x="3674223" y="4253736"/>
                <a:ext cx="457200" cy="53340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9" name="Oval 38"/>
              <p:cNvSpPr/>
              <p:nvPr/>
            </p:nvSpPr>
            <p:spPr>
              <a:xfrm>
                <a:off x="3429691" y="4769125"/>
                <a:ext cx="457200" cy="53340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0" name="Oval 39"/>
              <p:cNvSpPr/>
              <p:nvPr/>
            </p:nvSpPr>
            <p:spPr>
              <a:xfrm>
                <a:off x="2420389" y="4769125"/>
                <a:ext cx="457200" cy="53340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1" name="Oval 40"/>
              <p:cNvSpPr/>
              <p:nvPr/>
            </p:nvSpPr>
            <p:spPr>
              <a:xfrm>
                <a:off x="2908761" y="4737260"/>
                <a:ext cx="457200" cy="53340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2" name="Oval 41"/>
              <p:cNvSpPr/>
              <p:nvPr/>
            </p:nvSpPr>
            <p:spPr>
              <a:xfrm>
                <a:off x="2145376" y="4318160"/>
                <a:ext cx="457200" cy="53340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3" name="Oval 42"/>
              <p:cNvSpPr/>
              <p:nvPr/>
            </p:nvSpPr>
            <p:spPr>
              <a:xfrm>
                <a:off x="2664921" y="4262741"/>
                <a:ext cx="457200" cy="53340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4" name="Oval 43"/>
              <p:cNvSpPr/>
              <p:nvPr/>
            </p:nvSpPr>
            <p:spPr>
              <a:xfrm>
                <a:off x="3184466" y="4253736"/>
                <a:ext cx="457200" cy="53340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5" name="Oval 44"/>
              <p:cNvSpPr/>
              <p:nvPr/>
            </p:nvSpPr>
            <p:spPr>
              <a:xfrm>
                <a:off x="1734242" y="4323703"/>
                <a:ext cx="457200" cy="53340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6" name="Oval 45"/>
              <p:cNvSpPr/>
              <p:nvPr/>
            </p:nvSpPr>
            <p:spPr>
              <a:xfrm>
                <a:off x="1718659" y="3342108"/>
                <a:ext cx="457200" cy="53340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49" name="Rectangle 48"/>
          <p:cNvSpPr/>
          <p:nvPr/>
        </p:nvSpPr>
        <p:spPr>
          <a:xfrm>
            <a:off x="1979123" y="1828799"/>
            <a:ext cx="4913508" cy="229985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4400"/>
          </a:p>
        </p:txBody>
      </p:sp>
      <p:sp>
        <p:nvSpPr>
          <p:cNvPr id="50" name="Oval 49"/>
          <p:cNvSpPr/>
          <p:nvPr/>
        </p:nvSpPr>
        <p:spPr>
          <a:xfrm rot="20290246">
            <a:off x="2249981" y="3611191"/>
            <a:ext cx="457200" cy="533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400"/>
          </a:p>
        </p:txBody>
      </p:sp>
      <p:sp>
        <p:nvSpPr>
          <p:cNvPr id="51" name="Oval 50"/>
          <p:cNvSpPr/>
          <p:nvPr/>
        </p:nvSpPr>
        <p:spPr>
          <a:xfrm>
            <a:off x="2025536" y="2485505"/>
            <a:ext cx="457200" cy="533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400"/>
          </a:p>
        </p:txBody>
      </p:sp>
      <p:sp>
        <p:nvSpPr>
          <p:cNvPr id="52" name="Oval 51"/>
          <p:cNvSpPr/>
          <p:nvPr/>
        </p:nvSpPr>
        <p:spPr>
          <a:xfrm>
            <a:off x="2589036" y="2336918"/>
            <a:ext cx="457200" cy="66294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400"/>
          </a:p>
        </p:txBody>
      </p:sp>
      <p:sp>
        <p:nvSpPr>
          <p:cNvPr id="53" name="Oval 52"/>
          <p:cNvSpPr/>
          <p:nvPr/>
        </p:nvSpPr>
        <p:spPr>
          <a:xfrm>
            <a:off x="2861658" y="1902926"/>
            <a:ext cx="457200" cy="533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400"/>
          </a:p>
        </p:txBody>
      </p:sp>
      <p:sp>
        <p:nvSpPr>
          <p:cNvPr id="54" name="Oval 53"/>
          <p:cNvSpPr/>
          <p:nvPr/>
        </p:nvSpPr>
        <p:spPr>
          <a:xfrm>
            <a:off x="3028226" y="2972493"/>
            <a:ext cx="457200" cy="533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400"/>
          </a:p>
        </p:txBody>
      </p:sp>
      <p:sp>
        <p:nvSpPr>
          <p:cNvPr id="55" name="Oval 54"/>
          <p:cNvSpPr/>
          <p:nvPr/>
        </p:nvSpPr>
        <p:spPr>
          <a:xfrm>
            <a:off x="3769402" y="2401691"/>
            <a:ext cx="457200" cy="533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400"/>
          </a:p>
        </p:txBody>
      </p:sp>
      <p:sp>
        <p:nvSpPr>
          <p:cNvPr id="56" name="Oval 55"/>
          <p:cNvSpPr/>
          <p:nvPr/>
        </p:nvSpPr>
        <p:spPr>
          <a:xfrm>
            <a:off x="4301504" y="2398915"/>
            <a:ext cx="457200" cy="533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400"/>
          </a:p>
        </p:txBody>
      </p:sp>
      <p:sp>
        <p:nvSpPr>
          <p:cNvPr id="57" name="Oval 56"/>
          <p:cNvSpPr/>
          <p:nvPr/>
        </p:nvSpPr>
        <p:spPr>
          <a:xfrm>
            <a:off x="5759137" y="2494511"/>
            <a:ext cx="457200" cy="533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400"/>
          </a:p>
        </p:txBody>
      </p:sp>
      <p:sp>
        <p:nvSpPr>
          <p:cNvPr id="58" name="Oval 57"/>
          <p:cNvSpPr/>
          <p:nvPr/>
        </p:nvSpPr>
        <p:spPr>
          <a:xfrm>
            <a:off x="4419612" y="3367352"/>
            <a:ext cx="457200" cy="533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400"/>
          </a:p>
        </p:txBody>
      </p:sp>
      <p:sp>
        <p:nvSpPr>
          <p:cNvPr id="59" name="Oval 58"/>
          <p:cNvSpPr/>
          <p:nvPr/>
        </p:nvSpPr>
        <p:spPr>
          <a:xfrm rot="155869">
            <a:off x="4851386" y="2917792"/>
            <a:ext cx="457200" cy="533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400"/>
          </a:p>
        </p:txBody>
      </p:sp>
      <p:sp>
        <p:nvSpPr>
          <p:cNvPr id="60" name="Oval 59"/>
          <p:cNvSpPr/>
          <p:nvPr/>
        </p:nvSpPr>
        <p:spPr>
          <a:xfrm>
            <a:off x="3591748" y="2917792"/>
            <a:ext cx="457200" cy="533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400"/>
          </a:p>
        </p:txBody>
      </p:sp>
      <p:sp>
        <p:nvSpPr>
          <p:cNvPr id="61" name="Oval 60"/>
          <p:cNvSpPr/>
          <p:nvPr/>
        </p:nvSpPr>
        <p:spPr>
          <a:xfrm>
            <a:off x="2531921" y="3018905"/>
            <a:ext cx="457200" cy="533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400"/>
          </a:p>
        </p:txBody>
      </p:sp>
      <p:sp>
        <p:nvSpPr>
          <p:cNvPr id="62" name="Oval 61"/>
          <p:cNvSpPr/>
          <p:nvPr/>
        </p:nvSpPr>
        <p:spPr>
          <a:xfrm>
            <a:off x="3238641" y="2439093"/>
            <a:ext cx="457200" cy="533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400"/>
          </a:p>
        </p:txBody>
      </p:sp>
      <p:sp>
        <p:nvSpPr>
          <p:cNvPr id="63" name="Oval 62"/>
          <p:cNvSpPr/>
          <p:nvPr/>
        </p:nvSpPr>
        <p:spPr>
          <a:xfrm>
            <a:off x="3890443" y="3499663"/>
            <a:ext cx="457200" cy="533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400"/>
          </a:p>
        </p:txBody>
      </p:sp>
      <p:sp>
        <p:nvSpPr>
          <p:cNvPr id="64" name="Oval 63"/>
          <p:cNvSpPr/>
          <p:nvPr/>
        </p:nvSpPr>
        <p:spPr>
          <a:xfrm>
            <a:off x="4832512" y="3545311"/>
            <a:ext cx="553875" cy="5715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400"/>
          </a:p>
        </p:txBody>
      </p:sp>
      <p:sp>
        <p:nvSpPr>
          <p:cNvPr id="65" name="Oval 64"/>
          <p:cNvSpPr/>
          <p:nvPr/>
        </p:nvSpPr>
        <p:spPr>
          <a:xfrm>
            <a:off x="4131928" y="2917792"/>
            <a:ext cx="457200" cy="533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400"/>
          </a:p>
        </p:txBody>
      </p:sp>
      <p:sp>
        <p:nvSpPr>
          <p:cNvPr id="66" name="Oval 65"/>
          <p:cNvSpPr/>
          <p:nvPr/>
        </p:nvSpPr>
        <p:spPr>
          <a:xfrm>
            <a:off x="5233137" y="2544391"/>
            <a:ext cx="457200" cy="533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400"/>
          </a:p>
        </p:txBody>
      </p:sp>
      <p:sp>
        <p:nvSpPr>
          <p:cNvPr id="67" name="Oval 66"/>
          <p:cNvSpPr/>
          <p:nvPr/>
        </p:nvSpPr>
        <p:spPr>
          <a:xfrm>
            <a:off x="5506588" y="3595256"/>
            <a:ext cx="457200" cy="533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400"/>
          </a:p>
        </p:txBody>
      </p:sp>
      <p:sp>
        <p:nvSpPr>
          <p:cNvPr id="68" name="Oval 67"/>
          <p:cNvSpPr/>
          <p:nvPr/>
        </p:nvSpPr>
        <p:spPr>
          <a:xfrm>
            <a:off x="6380944" y="3668685"/>
            <a:ext cx="457200" cy="533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400"/>
          </a:p>
        </p:txBody>
      </p:sp>
      <p:sp>
        <p:nvSpPr>
          <p:cNvPr id="69" name="Oval 68"/>
          <p:cNvSpPr/>
          <p:nvPr/>
        </p:nvSpPr>
        <p:spPr>
          <a:xfrm>
            <a:off x="6234258" y="1875905"/>
            <a:ext cx="457200" cy="533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400"/>
          </a:p>
        </p:txBody>
      </p:sp>
      <p:sp>
        <p:nvSpPr>
          <p:cNvPr id="70" name="Oval 69"/>
          <p:cNvSpPr/>
          <p:nvPr/>
        </p:nvSpPr>
        <p:spPr>
          <a:xfrm>
            <a:off x="6360625" y="3027914"/>
            <a:ext cx="457200" cy="533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400"/>
          </a:p>
        </p:txBody>
      </p:sp>
      <p:sp>
        <p:nvSpPr>
          <p:cNvPr id="71" name="Oval 70"/>
          <p:cNvSpPr/>
          <p:nvPr/>
        </p:nvSpPr>
        <p:spPr>
          <a:xfrm>
            <a:off x="3438524" y="1868291"/>
            <a:ext cx="457200" cy="533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400"/>
          </a:p>
        </p:txBody>
      </p:sp>
      <p:sp>
        <p:nvSpPr>
          <p:cNvPr id="72" name="Oval 71"/>
          <p:cNvSpPr/>
          <p:nvPr/>
        </p:nvSpPr>
        <p:spPr>
          <a:xfrm>
            <a:off x="2083031" y="1868291"/>
            <a:ext cx="457200" cy="533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400"/>
          </a:p>
        </p:txBody>
      </p:sp>
      <p:sp>
        <p:nvSpPr>
          <p:cNvPr id="73" name="Oval 72"/>
          <p:cNvSpPr/>
          <p:nvPr/>
        </p:nvSpPr>
        <p:spPr>
          <a:xfrm>
            <a:off x="2794463" y="3577380"/>
            <a:ext cx="457200" cy="533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400"/>
          </a:p>
        </p:txBody>
      </p:sp>
      <p:sp>
        <p:nvSpPr>
          <p:cNvPr id="74" name="Oval 73"/>
          <p:cNvSpPr/>
          <p:nvPr/>
        </p:nvSpPr>
        <p:spPr>
          <a:xfrm>
            <a:off x="5759137" y="3077791"/>
            <a:ext cx="457200" cy="533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400"/>
          </a:p>
        </p:txBody>
      </p:sp>
      <p:sp>
        <p:nvSpPr>
          <p:cNvPr id="75" name="Oval 74"/>
          <p:cNvSpPr/>
          <p:nvPr/>
        </p:nvSpPr>
        <p:spPr>
          <a:xfrm>
            <a:off x="2083031" y="3088878"/>
            <a:ext cx="457200" cy="533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400"/>
          </a:p>
        </p:txBody>
      </p:sp>
      <p:sp>
        <p:nvSpPr>
          <p:cNvPr id="76" name="Oval 75"/>
          <p:cNvSpPr/>
          <p:nvPr/>
        </p:nvSpPr>
        <p:spPr>
          <a:xfrm>
            <a:off x="6005658" y="3509358"/>
            <a:ext cx="457200" cy="533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400"/>
          </a:p>
        </p:txBody>
      </p:sp>
      <p:sp>
        <p:nvSpPr>
          <p:cNvPr id="77" name="Oval 76"/>
          <p:cNvSpPr/>
          <p:nvPr/>
        </p:nvSpPr>
        <p:spPr>
          <a:xfrm>
            <a:off x="5270560" y="3144313"/>
            <a:ext cx="457200" cy="533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400"/>
          </a:p>
        </p:txBody>
      </p:sp>
      <p:sp>
        <p:nvSpPr>
          <p:cNvPr id="78" name="Oval 77"/>
          <p:cNvSpPr/>
          <p:nvPr/>
        </p:nvSpPr>
        <p:spPr>
          <a:xfrm>
            <a:off x="5683929" y="1869487"/>
            <a:ext cx="457200" cy="533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400"/>
          </a:p>
        </p:txBody>
      </p:sp>
      <p:sp>
        <p:nvSpPr>
          <p:cNvPr id="79" name="Oval 78"/>
          <p:cNvSpPr/>
          <p:nvPr/>
        </p:nvSpPr>
        <p:spPr>
          <a:xfrm>
            <a:off x="3322378" y="3509358"/>
            <a:ext cx="457200" cy="533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400"/>
          </a:p>
        </p:txBody>
      </p:sp>
      <p:sp>
        <p:nvSpPr>
          <p:cNvPr id="80" name="Oval 79"/>
          <p:cNvSpPr/>
          <p:nvPr/>
        </p:nvSpPr>
        <p:spPr>
          <a:xfrm>
            <a:off x="4188256" y="1828799"/>
            <a:ext cx="457200" cy="533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400"/>
          </a:p>
        </p:txBody>
      </p:sp>
      <p:sp>
        <p:nvSpPr>
          <p:cNvPr id="81" name="Oval 80"/>
          <p:cNvSpPr/>
          <p:nvPr/>
        </p:nvSpPr>
        <p:spPr>
          <a:xfrm>
            <a:off x="5206298" y="1902926"/>
            <a:ext cx="457200" cy="533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400"/>
          </a:p>
        </p:txBody>
      </p:sp>
      <p:sp>
        <p:nvSpPr>
          <p:cNvPr id="82" name="Oval 81"/>
          <p:cNvSpPr/>
          <p:nvPr/>
        </p:nvSpPr>
        <p:spPr>
          <a:xfrm>
            <a:off x="4796107" y="2134991"/>
            <a:ext cx="457200" cy="533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400"/>
          </a:p>
        </p:txBody>
      </p:sp>
      <p:sp>
        <p:nvSpPr>
          <p:cNvPr id="83" name="Oval 82"/>
          <p:cNvSpPr/>
          <p:nvPr/>
        </p:nvSpPr>
        <p:spPr>
          <a:xfrm>
            <a:off x="6355370" y="2425242"/>
            <a:ext cx="457200" cy="533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400"/>
          </a:p>
        </p:txBody>
      </p:sp>
      <p:sp>
        <p:nvSpPr>
          <p:cNvPr id="84" name="Rounded Rectangle 83"/>
          <p:cNvSpPr/>
          <p:nvPr/>
        </p:nvSpPr>
        <p:spPr>
          <a:xfrm>
            <a:off x="212657" y="609600"/>
            <a:ext cx="2098973" cy="528935"/>
          </a:xfrm>
          <a:prstGeom prst="round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err="1" smtClean="0"/>
              <a:t>লক্ষ</a:t>
            </a:r>
            <a:r>
              <a:rPr lang="en-US" sz="3600" dirty="0" smtClean="0"/>
              <a:t> </a:t>
            </a:r>
            <a:r>
              <a:rPr lang="en-US" sz="3600" dirty="0" err="1" smtClean="0"/>
              <a:t>কর</a:t>
            </a:r>
            <a:r>
              <a:rPr lang="en-US" sz="3600" dirty="0" smtClean="0"/>
              <a:t> </a:t>
            </a:r>
            <a:endParaRPr lang="en-US" dirty="0"/>
          </a:p>
        </p:txBody>
      </p:sp>
      <p:sp>
        <p:nvSpPr>
          <p:cNvPr id="85" name="TextBox 84"/>
          <p:cNvSpPr txBox="1"/>
          <p:nvPr/>
        </p:nvSpPr>
        <p:spPr>
          <a:xfrm>
            <a:off x="2895600" y="702110"/>
            <a:ext cx="3320718" cy="830997"/>
          </a:xfrm>
          <a:prstGeom prst="rect">
            <a:avLst/>
          </a:prstGeom>
          <a:solidFill>
            <a:schemeClr val="accent3"/>
          </a:solidFill>
        </p:spPr>
        <p:txBody>
          <a:bodyPr wrap="square" rtlCol="0">
            <a:spAutoFit/>
          </a:bodyPr>
          <a:lstStyle/>
          <a:p>
            <a:r>
              <a:rPr lang="en-US" sz="2400" dirty="0" err="1" smtClean="0">
                <a:solidFill>
                  <a:srgbClr val="7030A0"/>
                </a:solidFill>
              </a:rPr>
              <a:t>ধাতব</a:t>
            </a:r>
            <a:r>
              <a:rPr lang="en-US" sz="2400" dirty="0" smtClean="0">
                <a:solidFill>
                  <a:srgbClr val="7030A0"/>
                </a:solidFill>
              </a:rPr>
              <a:t> </a:t>
            </a:r>
            <a:r>
              <a:rPr lang="en-US" sz="2400" dirty="0" err="1" smtClean="0">
                <a:solidFill>
                  <a:srgbClr val="7030A0"/>
                </a:solidFill>
              </a:rPr>
              <a:t>পদার্থে</a:t>
            </a:r>
            <a:r>
              <a:rPr lang="en-US" sz="2400" dirty="0" smtClean="0">
                <a:solidFill>
                  <a:srgbClr val="7030A0"/>
                </a:solidFill>
              </a:rPr>
              <a:t> </a:t>
            </a:r>
            <a:r>
              <a:rPr lang="en-US" sz="2400" dirty="0" err="1" smtClean="0">
                <a:solidFill>
                  <a:srgbClr val="7030A0"/>
                </a:solidFill>
              </a:rPr>
              <a:t>মুক্ত</a:t>
            </a:r>
            <a:r>
              <a:rPr lang="en-US" sz="2400" dirty="0" smtClean="0">
                <a:solidFill>
                  <a:srgbClr val="7030A0"/>
                </a:solidFill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</a:rPr>
              <a:t>ইলেকট্রন</a:t>
            </a:r>
            <a:r>
              <a:rPr lang="en-US" sz="2400" dirty="0" smtClean="0">
                <a:solidFill>
                  <a:schemeClr val="bg1"/>
                </a:solidFill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</a:rPr>
              <a:t>প্রবাহ</a:t>
            </a:r>
            <a:endParaRPr lang="en-US" sz="2400" dirty="0">
              <a:solidFill>
                <a:schemeClr val="bg1"/>
              </a:solidFill>
            </a:endParaRPr>
          </a:p>
        </p:txBody>
      </p:sp>
      <p:cxnSp>
        <p:nvCxnSpPr>
          <p:cNvPr id="86" name="Straight Connector 85"/>
          <p:cNvCxnSpPr/>
          <p:nvPr/>
        </p:nvCxnSpPr>
        <p:spPr>
          <a:xfrm>
            <a:off x="6629286" y="4042758"/>
            <a:ext cx="75162" cy="85898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7" name="Straight Connector 86"/>
          <p:cNvCxnSpPr/>
          <p:nvPr/>
        </p:nvCxnSpPr>
        <p:spPr>
          <a:xfrm>
            <a:off x="3116637" y="2169626"/>
            <a:ext cx="150323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0" name="Straight Connector 89"/>
          <p:cNvCxnSpPr/>
          <p:nvPr/>
        </p:nvCxnSpPr>
        <p:spPr>
          <a:xfrm>
            <a:off x="4514848" y="2705793"/>
            <a:ext cx="150323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1" name="Straight Connector 90"/>
          <p:cNvCxnSpPr/>
          <p:nvPr/>
        </p:nvCxnSpPr>
        <p:spPr>
          <a:xfrm>
            <a:off x="4959126" y="3218411"/>
            <a:ext cx="150323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2" name="Straight Connector 91"/>
          <p:cNvCxnSpPr/>
          <p:nvPr/>
        </p:nvCxnSpPr>
        <p:spPr>
          <a:xfrm>
            <a:off x="3485426" y="2811091"/>
            <a:ext cx="150323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3" name="Straight Connector 92"/>
          <p:cNvCxnSpPr/>
          <p:nvPr/>
        </p:nvCxnSpPr>
        <p:spPr>
          <a:xfrm>
            <a:off x="3475816" y="3759436"/>
            <a:ext cx="150323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4" name="Straight Connector 93"/>
          <p:cNvCxnSpPr/>
          <p:nvPr/>
        </p:nvCxnSpPr>
        <p:spPr>
          <a:xfrm>
            <a:off x="6403803" y="2102426"/>
            <a:ext cx="150323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5" name="Straight Connector 94"/>
          <p:cNvCxnSpPr/>
          <p:nvPr/>
        </p:nvCxnSpPr>
        <p:spPr>
          <a:xfrm>
            <a:off x="6554126" y="2665615"/>
            <a:ext cx="150323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6" name="Straight Connector 95"/>
          <p:cNvCxnSpPr/>
          <p:nvPr/>
        </p:nvCxnSpPr>
        <p:spPr>
          <a:xfrm>
            <a:off x="5912575" y="3411013"/>
            <a:ext cx="150323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7" name="Straight Connector 96"/>
          <p:cNvCxnSpPr/>
          <p:nvPr/>
        </p:nvCxnSpPr>
        <p:spPr>
          <a:xfrm>
            <a:off x="5830250" y="2879995"/>
            <a:ext cx="150323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8" name="Straight Connector 97"/>
          <p:cNvCxnSpPr/>
          <p:nvPr/>
        </p:nvCxnSpPr>
        <p:spPr>
          <a:xfrm>
            <a:off x="4405636" y="3239193"/>
            <a:ext cx="150323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9" name="Straight Connector 98"/>
          <p:cNvCxnSpPr/>
          <p:nvPr/>
        </p:nvCxnSpPr>
        <p:spPr>
          <a:xfrm>
            <a:off x="2271252" y="2859213"/>
            <a:ext cx="150323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0" name="Straight Connector 99"/>
          <p:cNvCxnSpPr/>
          <p:nvPr/>
        </p:nvCxnSpPr>
        <p:spPr>
          <a:xfrm>
            <a:off x="2403419" y="3809444"/>
            <a:ext cx="150323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1" name="Straight Connector 100"/>
          <p:cNvCxnSpPr/>
          <p:nvPr/>
        </p:nvCxnSpPr>
        <p:spPr>
          <a:xfrm>
            <a:off x="3172055" y="3250969"/>
            <a:ext cx="150323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2" name="Straight Connector 101"/>
          <p:cNvCxnSpPr/>
          <p:nvPr/>
        </p:nvCxnSpPr>
        <p:spPr>
          <a:xfrm>
            <a:off x="2292927" y="2142605"/>
            <a:ext cx="150323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3" name="Straight Connector 102"/>
          <p:cNvCxnSpPr/>
          <p:nvPr/>
        </p:nvCxnSpPr>
        <p:spPr>
          <a:xfrm>
            <a:off x="5446957" y="2169626"/>
            <a:ext cx="150323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4" name="Straight Connector 103"/>
          <p:cNvCxnSpPr/>
          <p:nvPr/>
        </p:nvCxnSpPr>
        <p:spPr>
          <a:xfrm>
            <a:off x="4285366" y="2095499"/>
            <a:ext cx="150323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5" name="Straight Connector 104"/>
          <p:cNvCxnSpPr/>
          <p:nvPr/>
        </p:nvCxnSpPr>
        <p:spPr>
          <a:xfrm>
            <a:off x="5040176" y="3868883"/>
            <a:ext cx="150323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156550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6" dur="500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#ppt_h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down)">
                                      <p:cBhvr>
                                        <p:cTn id="17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25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25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25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84" grpId="0" animBg="1"/>
      <p:bldP spid="85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590</TotalTime>
  <Words>577</Words>
  <Application>Microsoft Office PowerPoint</Application>
  <PresentationFormat>Widescreen</PresentationFormat>
  <Paragraphs>132</Paragraphs>
  <Slides>22</Slides>
  <Notes>1</Notes>
  <HiddenSlides>0</HiddenSlides>
  <MMClips>0</MMClips>
  <ScaleCrop>false</ScaleCrop>
  <HeadingPairs>
    <vt:vector size="8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30" baseType="lpstr">
      <vt:lpstr>Microsoft YaHei UI</vt:lpstr>
      <vt:lpstr>Arial</vt:lpstr>
      <vt:lpstr>Calibri</vt:lpstr>
      <vt:lpstr>Calibri Light</vt:lpstr>
      <vt:lpstr>NikoshBAN</vt:lpstr>
      <vt:lpstr>Vrinda</vt:lpstr>
      <vt:lpstr>Office Theme</vt:lpstr>
      <vt:lpstr>Packager Shell Object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account</dc:creator>
  <cp:lastModifiedBy>Microsoft account</cp:lastModifiedBy>
  <cp:revision>77</cp:revision>
  <dcterms:created xsi:type="dcterms:W3CDTF">2020-11-23T12:28:48Z</dcterms:created>
  <dcterms:modified xsi:type="dcterms:W3CDTF">2021-02-25T16:00:02Z</dcterms:modified>
</cp:coreProperties>
</file>