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69" r:id="rId3"/>
    <p:sldId id="270" r:id="rId4"/>
    <p:sldId id="271" r:id="rId5"/>
    <p:sldId id="272" r:id="rId6"/>
    <p:sldId id="273" r:id="rId7"/>
    <p:sldId id="276" r:id="rId8"/>
    <p:sldId id="277" r:id="rId9"/>
    <p:sldId id="278" r:id="rId10"/>
    <p:sldId id="279" r:id="rId11"/>
    <p:sldId id="280" r:id="rId12"/>
    <p:sldId id="281"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54"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DA3C4-F4BE-48CA-A8F0-4D9AC7807EF1}"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C1279-99C1-4525-8615-2213D11D10FD}" type="slidenum">
              <a:rPr lang="en-US" smtClean="0"/>
              <a:t>‹#›</a:t>
            </a:fld>
            <a:endParaRPr lang="en-US"/>
          </a:p>
        </p:txBody>
      </p:sp>
    </p:spTree>
    <p:extLst>
      <p:ext uri="{BB962C8B-B14F-4D97-AF65-F5344CB8AC3E}">
        <p14:creationId xmlns:p14="http://schemas.microsoft.com/office/powerpoint/2010/main" val="4294568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C1279-99C1-4525-8615-2213D11D10FD}" type="slidenum">
              <a:rPr lang="en-US" smtClean="0"/>
              <a:t>4</a:t>
            </a:fld>
            <a:endParaRPr lang="en-US"/>
          </a:p>
        </p:txBody>
      </p:sp>
    </p:spTree>
    <p:extLst>
      <p:ext uri="{BB962C8B-B14F-4D97-AF65-F5344CB8AC3E}">
        <p14:creationId xmlns:p14="http://schemas.microsoft.com/office/powerpoint/2010/main" val="212100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86C1279-99C1-4525-8615-2213D11D10FD}" type="slidenum">
              <a:rPr lang="en-US" smtClean="0"/>
              <a:t>5</a:t>
            </a:fld>
            <a:endParaRPr lang="en-US"/>
          </a:p>
        </p:txBody>
      </p:sp>
    </p:spTree>
    <p:extLst>
      <p:ext uri="{BB962C8B-B14F-4D97-AF65-F5344CB8AC3E}">
        <p14:creationId xmlns:p14="http://schemas.microsoft.com/office/powerpoint/2010/main" val="1787267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016E8F-B06D-4F4B-BE8F-E2F42FAD642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56D49-E3AB-4F93-8A5B-FDE978B69C61}" type="slidenum">
              <a:rPr lang="en-US" smtClean="0"/>
              <a:t>‹#›</a:t>
            </a:fld>
            <a:endParaRPr lang="en-US"/>
          </a:p>
        </p:txBody>
      </p:sp>
    </p:spTree>
    <p:extLst>
      <p:ext uri="{BB962C8B-B14F-4D97-AF65-F5344CB8AC3E}">
        <p14:creationId xmlns:p14="http://schemas.microsoft.com/office/powerpoint/2010/main" val="3902971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16E8F-B06D-4F4B-BE8F-E2F42FAD642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56D49-E3AB-4F93-8A5B-FDE978B69C61}" type="slidenum">
              <a:rPr lang="en-US" smtClean="0"/>
              <a:t>‹#›</a:t>
            </a:fld>
            <a:endParaRPr lang="en-US"/>
          </a:p>
        </p:txBody>
      </p:sp>
    </p:spTree>
    <p:extLst>
      <p:ext uri="{BB962C8B-B14F-4D97-AF65-F5344CB8AC3E}">
        <p14:creationId xmlns:p14="http://schemas.microsoft.com/office/powerpoint/2010/main" val="3056167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16E8F-B06D-4F4B-BE8F-E2F42FAD642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56D49-E3AB-4F93-8A5B-FDE978B69C61}" type="slidenum">
              <a:rPr lang="en-US" smtClean="0"/>
              <a:t>‹#›</a:t>
            </a:fld>
            <a:endParaRPr lang="en-US"/>
          </a:p>
        </p:txBody>
      </p:sp>
    </p:spTree>
    <p:extLst>
      <p:ext uri="{BB962C8B-B14F-4D97-AF65-F5344CB8AC3E}">
        <p14:creationId xmlns:p14="http://schemas.microsoft.com/office/powerpoint/2010/main" val="14800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16E8F-B06D-4F4B-BE8F-E2F42FAD642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56D49-E3AB-4F93-8A5B-FDE978B69C61}" type="slidenum">
              <a:rPr lang="en-US" smtClean="0"/>
              <a:t>‹#›</a:t>
            </a:fld>
            <a:endParaRPr lang="en-US"/>
          </a:p>
        </p:txBody>
      </p:sp>
    </p:spTree>
    <p:extLst>
      <p:ext uri="{BB962C8B-B14F-4D97-AF65-F5344CB8AC3E}">
        <p14:creationId xmlns:p14="http://schemas.microsoft.com/office/powerpoint/2010/main" val="403925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016E8F-B06D-4F4B-BE8F-E2F42FAD642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56D49-E3AB-4F93-8A5B-FDE978B69C61}" type="slidenum">
              <a:rPr lang="en-US" smtClean="0"/>
              <a:t>‹#›</a:t>
            </a:fld>
            <a:endParaRPr lang="en-US"/>
          </a:p>
        </p:txBody>
      </p:sp>
    </p:spTree>
    <p:extLst>
      <p:ext uri="{BB962C8B-B14F-4D97-AF65-F5344CB8AC3E}">
        <p14:creationId xmlns:p14="http://schemas.microsoft.com/office/powerpoint/2010/main" val="3199526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016E8F-B06D-4F4B-BE8F-E2F42FAD6422}"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56D49-E3AB-4F93-8A5B-FDE978B69C61}" type="slidenum">
              <a:rPr lang="en-US" smtClean="0"/>
              <a:t>‹#›</a:t>
            </a:fld>
            <a:endParaRPr lang="en-US"/>
          </a:p>
        </p:txBody>
      </p:sp>
    </p:spTree>
    <p:extLst>
      <p:ext uri="{BB962C8B-B14F-4D97-AF65-F5344CB8AC3E}">
        <p14:creationId xmlns:p14="http://schemas.microsoft.com/office/powerpoint/2010/main" val="2470107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016E8F-B06D-4F4B-BE8F-E2F42FAD6422}" type="datetimeFigureOut">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56D49-E3AB-4F93-8A5B-FDE978B69C61}" type="slidenum">
              <a:rPr lang="en-US" smtClean="0"/>
              <a:t>‹#›</a:t>
            </a:fld>
            <a:endParaRPr lang="en-US"/>
          </a:p>
        </p:txBody>
      </p:sp>
    </p:spTree>
    <p:extLst>
      <p:ext uri="{BB962C8B-B14F-4D97-AF65-F5344CB8AC3E}">
        <p14:creationId xmlns:p14="http://schemas.microsoft.com/office/powerpoint/2010/main" val="1333702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016E8F-B06D-4F4B-BE8F-E2F42FAD6422}"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56D49-E3AB-4F93-8A5B-FDE978B69C61}" type="slidenum">
              <a:rPr lang="en-US" smtClean="0"/>
              <a:t>‹#›</a:t>
            </a:fld>
            <a:endParaRPr lang="en-US"/>
          </a:p>
        </p:txBody>
      </p:sp>
    </p:spTree>
    <p:extLst>
      <p:ext uri="{BB962C8B-B14F-4D97-AF65-F5344CB8AC3E}">
        <p14:creationId xmlns:p14="http://schemas.microsoft.com/office/powerpoint/2010/main" val="1625531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16E8F-B06D-4F4B-BE8F-E2F42FAD6422}" type="datetimeFigureOut">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56D49-E3AB-4F93-8A5B-FDE978B69C61}" type="slidenum">
              <a:rPr lang="en-US" smtClean="0"/>
              <a:t>‹#›</a:t>
            </a:fld>
            <a:endParaRPr lang="en-US"/>
          </a:p>
        </p:txBody>
      </p:sp>
    </p:spTree>
    <p:extLst>
      <p:ext uri="{BB962C8B-B14F-4D97-AF65-F5344CB8AC3E}">
        <p14:creationId xmlns:p14="http://schemas.microsoft.com/office/powerpoint/2010/main" val="1797164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16E8F-B06D-4F4B-BE8F-E2F42FAD6422}"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56D49-E3AB-4F93-8A5B-FDE978B69C61}" type="slidenum">
              <a:rPr lang="en-US" smtClean="0"/>
              <a:t>‹#›</a:t>
            </a:fld>
            <a:endParaRPr lang="en-US"/>
          </a:p>
        </p:txBody>
      </p:sp>
    </p:spTree>
    <p:extLst>
      <p:ext uri="{BB962C8B-B14F-4D97-AF65-F5344CB8AC3E}">
        <p14:creationId xmlns:p14="http://schemas.microsoft.com/office/powerpoint/2010/main" val="726639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016E8F-B06D-4F4B-BE8F-E2F42FAD6422}"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56D49-E3AB-4F93-8A5B-FDE978B69C61}" type="slidenum">
              <a:rPr lang="en-US" smtClean="0"/>
              <a:t>‹#›</a:t>
            </a:fld>
            <a:endParaRPr lang="en-US"/>
          </a:p>
        </p:txBody>
      </p:sp>
    </p:spTree>
    <p:extLst>
      <p:ext uri="{BB962C8B-B14F-4D97-AF65-F5344CB8AC3E}">
        <p14:creationId xmlns:p14="http://schemas.microsoft.com/office/powerpoint/2010/main" val="3135242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16E8F-B06D-4F4B-BE8F-E2F42FAD6422}" type="datetimeFigureOut">
              <a:rPr lang="en-US" smtClean="0"/>
              <a:t>3/23/2021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56D49-E3AB-4F93-8A5B-FDE978B69C61}" type="slidenum">
              <a:rPr lang="en-US" smtClean="0"/>
              <a:t>‹#›</a:t>
            </a:fld>
            <a:endParaRPr lang="en-US"/>
          </a:p>
        </p:txBody>
      </p:sp>
    </p:spTree>
    <p:extLst>
      <p:ext uri="{BB962C8B-B14F-4D97-AF65-F5344CB8AC3E}">
        <p14:creationId xmlns:p14="http://schemas.microsoft.com/office/powerpoint/2010/main" val="872319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3247291" y="105507"/>
            <a:ext cx="3692769" cy="1781907"/>
          </a:xfrm>
          <a:prstGeom prst="wav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92D050"/>
                </a:solidFill>
              </a:rPr>
              <a:t>স্বাগতম</a:t>
            </a:r>
            <a:endParaRPr lang="en-US" sz="4000" b="1" dirty="0">
              <a:solidFill>
                <a:srgbClr val="92D05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7946" y="1899138"/>
            <a:ext cx="4321954" cy="4958862"/>
          </a:xfrm>
          <a:prstGeom prst="rect">
            <a:avLst/>
          </a:prstGeom>
        </p:spPr>
      </p:pic>
    </p:spTree>
    <p:extLst>
      <p:ext uri="{BB962C8B-B14F-4D97-AF65-F5344CB8AC3E}">
        <p14:creationId xmlns:p14="http://schemas.microsoft.com/office/powerpoint/2010/main" val="1268305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9286" y="716941"/>
            <a:ext cx="5614903" cy="969348"/>
          </a:xfrm>
          <a:prstGeom prst="rect">
            <a:avLst/>
          </a:prstGeom>
          <a:solidFill>
            <a:schemeClr val="accent2">
              <a:lumMod val="75000"/>
            </a:schemeClr>
          </a:solidFill>
        </p:spPr>
      </p:pic>
      <p:pic>
        <p:nvPicPr>
          <p:cNvPr id="3" name="Picture 2"/>
          <p:cNvPicPr>
            <a:picLocks noChangeAspect="1"/>
          </p:cNvPicPr>
          <p:nvPr/>
        </p:nvPicPr>
        <p:blipFill>
          <a:blip r:embed="rId3"/>
          <a:stretch>
            <a:fillRect/>
          </a:stretch>
        </p:blipFill>
        <p:spPr>
          <a:xfrm>
            <a:off x="1630559" y="2552469"/>
            <a:ext cx="8157155" cy="2597121"/>
          </a:xfrm>
          <a:prstGeom prst="rect">
            <a:avLst/>
          </a:prstGeom>
          <a:ln w="57150">
            <a:solidFill>
              <a:srgbClr val="0070C0"/>
            </a:solidFill>
          </a:ln>
        </p:spPr>
      </p:pic>
    </p:spTree>
    <p:extLst>
      <p:ext uri="{BB962C8B-B14F-4D97-AF65-F5344CB8AC3E}">
        <p14:creationId xmlns:p14="http://schemas.microsoft.com/office/powerpoint/2010/main" val="333709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6597" y="388695"/>
            <a:ext cx="6541575" cy="969348"/>
          </a:xfrm>
          <a:prstGeom prst="rect">
            <a:avLst/>
          </a:prstGeom>
          <a:solidFill>
            <a:schemeClr val="accent2">
              <a:lumMod val="75000"/>
            </a:schemeClr>
          </a:solidFill>
        </p:spPr>
      </p:pic>
      <p:pic>
        <p:nvPicPr>
          <p:cNvPr id="3" name="Picture 2"/>
          <p:cNvPicPr>
            <a:picLocks noChangeAspect="1"/>
          </p:cNvPicPr>
          <p:nvPr/>
        </p:nvPicPr>
        <p:blipFill>
          <a:blip r:embed="rId3"/>
          <a:stretch>
            <a:fillRect/>
          </a:stretch>
        </p:blipFill>
        <p:spPr>
          <a:xfrm>
            <a:off x="3133087" y="1551269"/>
            <a:ext cx="5925826" cy="3755461"/>
          </a:xfrm>
          <a:prstGeom prst="rect">
            <a:avLst/>
          </a:prstGeom>
        </p:spPr>
      </p:pic>
    </p:spTree>
    <p:extLst>
      <p:ext uri="{BB962C8B-B14F-4D97-AF65-F5344CB8AC3E}">
        <p14:creationId xmlns:p14="http://schemas.microsoft.com/office/powerpoint/2010/main" val="87418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3F23BEC-0923-468A-B9CC-2534233294B4}"/>
              </a:ext>
            </a:extLst>
          </p:cNvPr>
          <p:cNvSpPr txBox="1"/>
          <p:nvPr/>
        </p:nvSpPr>
        <p:spPr>
          <a:xfrm>
            <a:off x="4905785" y="259673"/>
            <a:ext cx="2428870" cy="584775"/>
          </a:xfrm>
          <a:prstGeom prst="rect">
            <a:avLst/>
          </a:prstGeom>
          <a:solidFill>
            <a:srgbClr val="FFFFFF"/>
          </a:solidFill>
          <a:ln w="19050" cap="flat" cmpd="sng" algn="ctr">
            <a:solidFill>
              <a:srgbClr val="000000"/>
            </a:solid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32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রেওয়ামিল</a:t>
            </a:r>
            <a:r>
              <a:rPr kumimoji="0" lang="bn-IN" sz="32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 </a:t>
            </a:r>
            <a:r>
              <a:rPr kumimoji="0" lang="bn-IN" sz="32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প্রস্তুতঃ</a:t>
            </a:r>
            <a:endParaRPr kumimoji="0" lang="en-US" sz="32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54CB7499-4AD4-4FD7-88FA-3FEC3C4D0D23}"/>
              </a:ext>
            </a:extLst>
          </p:cNvPr>
          <p:cNvSpPr txBox="1"/>
          <p:nvPr/>
        </p:nvSpPr>
        <p:spPr>
          <a:xfrm>
            <a:off x="393022" y="259672"/>
            <a:ext cx="1441420" cy="584775"/>
          </a:xfrm>
          <a:prstGeom prst="rect">
            <a:avLst/>
          </a:prstGeom>
          <a:solidFill>
            <a:srgbClr val="FFFFFF"/>
          </a:solidFill>
          <a:ln w="19050" cap="flat" cmpd="sng" algn="ctr">
            <a:solidFill>
              <a:srgbClr val="000000"/>
            </a:solid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32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সমস্যা ০১</a:t>
            </a:r>
            <a:endParaRPr kumimoji="0" lang="en-US" sz="32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D3EE9EF3-D4A5-4451-87B8-EEE924A4FD7C}"/>
              </a:ext>
            </a:extLst>
          </p:cNvPr>
          <p:cNvSpPr txBox="1"/>
          <p:nvPr/>
        </p:nvSpPr>
        <p:spPr>
          <a:xfrm>
            <a:off x="9336675" y="306167"/>
            <a:ext cx="2529860" cy="584775"/>
          </a:xfrm>
          <a:prstGeom prst="rect">
            <a:avLst/>
          </a:prstGeom>
          <a:solidFill>
            <a:srgbClr val="FFFFFF"/>
          </a:solidFill>
          <a:ln w="19050" cap="flat" cmpd="sng" algn="ctr">
            <a:solidFill>
              <a:srgbClr val="000000"/>
            </a:solid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32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কুমিল্লা</a:t>
            </a:r>
            <a:r>
              <a:rPr kumimoji="0" lang="bn-IN" sz="32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 বোর্ড ২০১৯</a:t>
            </a:r>
            <a:endParaRPr kumimoji="0" lang="en-US" sz="32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endParaRPr>
          </a:p>
        </p:txBody>
      </p:sp>
      <p:sp>
        <p:nvSpPr>
          <p:cNvPr id="6" name="TextBox 5">
            <a:extLst>
              <a:ext uri="{FF2B5EF4-FFF2-40B4-BE49-F238E27FC236}">
                <a16:creationId xmlns="" xmlns:a16="http://schemas.microsoft.com/office/drawing/2014/main" id="{AB2AF7D9-153E-4D0E-80FD-DDAAD0ACDDAA}"/>
              </a:ext>
            </a:extLst>
          </p:cNvPr>
          <p:cNvSpPr txBox="1"/>
          <p:nvPr/>
        </p:nvSpPr>
        <p:spPr>
          <a:xfrm>
            <a:off x="325465" y="915651"/>
            <a:ext cx="8275022" cy="523220"/>
          </a:xfrm>
          <a:prstGeom prst="rect">
            <a:avLst/>
          </a:prstGeom>
          <a:solidFill>
            <a:srgbClr val="FFFFFF"/>
          </a:solidFill>
          <a:ln w="19050" cap="flat" cmpd="sng" algn="ctr">
            <a:solidFill>
              <a:srgbClr val="000000"/>
            </a:solid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28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জনাব </a:t>
            </a:r>
            <a:r>
              <a:rPr kumimoji="0" lang="bn-IN" sz="28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সোহেলের</a:t>
            </a:r>
            <a:r>
              <a:rPr kumimoji="0" lang="bn-IN" sz="28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 হিসাব বই হতে নিম্নোক্ত </a:t>
            </a:r>
            <a:r>
              <a:rPr kumimoji="0" lang="bn-IN" sz="28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খতিয়ান</a:t>
            </a:r>
            <a:r>
              <a:rPr kumimoji="0" lang="bn-IN" sz="28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 </a:t>
            </a:r>
            <a:r>
              <a:rPr kumimoji="0" lang="bn-IN" sz="28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উদ্বৃত্তসমূহ</a:t>
            </a:r>
            <a:r>
              <a:rPr kumimoji="0" lang="bn-IN" sz="28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 </a:t>
            </a:r>
            <a:r>
              <a:rPr kumimoji="0" lang="bn-IN" sz="28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নেয়া</a:t>
            </a:r>
            <a:r>
              <a:rPr kumimoji="0" lang="bn-IN" sz="28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 </a:t>
            </a:r>
            <a:r>
              <a:rPr kumimoji="0" lang="bn-IN" sz="28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হয়েছেঃ</a:t>
            </a:r>
            <a:endParaRPr kumimoji="0" lang="en-US" sz="28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endParaRPr>
          </a:p>
        </p:txBody>
      </p:sp>
      <p:graphicFrame>
        <p:nvGraphicFramePr>
          <p:cNvPr id="7" name="Table 8">
            <a:extLst>
              <a:ext uri="{FF2B5EF4-FFF2-40B4-BE49-F238E27FC236}">
                <a16:creationId xmlns="" xmlns:a16="http://schemas.microsoft.com/office/drawing/2014/main" id="{D1CF22EF-7695-4EED-A77A-CF4870706091}"/>
              </a:ext>
            </a:extLst>
          </p:cNvPr>
          <p:cNvGraphicFramePr>
            <a:graphicFrameLocks noGrp="1"/>
          </p:cNvGraphicFramePr>
          <p:nvPr>
            <p:extLst>
              <p:ext uri="{D42A27DB-BD31-4B8C-83A1-F6EECF244321}">
                <p14:modId xmlns:p14="http://schemas.microsoft.com/office/powerpoint/2010/main" val="3980438358"/>
              </p:ext>
            </p:extLst>
          </p:nvPr>
        </p:nvGraphicFramePr>
        <p:xfrm>
          <a:off x="661261" y="1828799"/>
          <a:ext cx="11530739" cy="4572000"/>
        </p:xfrm>
        <a:graphic>
          <a:graphicData uri="http://schemas.openxmlformats.org/drawingml/2006/table">
            <a:tbl>
              <a:tblPr firstRow="1" bandRow="1"/>
              <a:tblGrid>
                <a:gridCol w="4475001">
                  <a:extLst>
                    <a:ext uri="{9D8B030D-6E8A-4147-A177-3AD203B41FA5}">
                      <a16:colId xmlns="" xmlns:a16="http://schemas.microsoft.com/office/drawing/2014/main" val="4152967662"/>
                    </a:ext>
                  </a:extLst>
                </a:gridCol>
                <a:gridCol w="1290368">
                  <a:extLst>
                    <a:ext uri="{9D8B030D-6E8A-4147-A177-3AD203B41FA5}">
                      <a16:colId xmlns="" xmlns:a16="http://schemas.microsoft.com/office/drawing/2014/main" val="207294896"/>
                    </a:ext>
                  </a:extLst>
                </a:gridCol>
                <a:gridCol w="4051760">
                  <a:extLst>
                    <a:ext uri="{9D8B030D-6E8A-4147-A177-3AD203B41FA5}">
                      <a16:colId xmlns="" xmlns:a16="http://schemas.microsoft.com/office/drawing/2014/main" val="1851244486"/>
                    </a:ext>
                  </a:extLst>
                </a:gridCol>
                <a:gridCol w="1713610">
                  <a:extLst>
                    <a:ext uri="{9D8B030D-6E8A-4147-A177-3AD203B41FA5}">
                      <a16:colId xmlns="" xmlns:a16="http://schemas.microsoft.com/office/drawing/2014/main" val="3766186104"/>
                    </a:ext>
                  </a:extLst>
                </a:gridCol>
              </a:tblGrid>
              <a:tr h="455669">
                <a:tc>
                  <a:txBody>
                    <a:bodyPr/>
                    <a:lstStyle>
                      <a:lvl1pPr marL="0" algn="l" defTabSz="914400" rtl="0" eaLnBrk="1" latinLnBrk="0" hangingPunct="1">
                        <a:defRPr sz="1800" b="1" kern="1200">
                          <a:solidFill>
                            <a:schemeClr val="tx1"/>
                          </a:solidFill>
                          <a:latin typeface="Corbel"/>
                          <a:ea typeface=""/>
                          <a:cs typeface=""/>
                        </a:defRPr>
                      </a:lvl1pPr>
                      <a:lvl2pPr marL="457200" algn="l" defTabSz="914400" rtl="0" eaLnBrk="1" latinLnBrk="0" hangingPunct="1">
                        <a:defRPr sz="1800" b="1" kern="1200">
                          <a:solidFill>
                            <a:schemeClr val="tx1"/>
                          </a:solidFill>
                          <a:latin typeface="Corbel"/>
                          <a:ea typeface=""/>
                          <a:cs typeface=""/>
                        </a:defRPr>
                      </a:lvl2pPr>
                      <a:lvl3pPr marL="914400" algn="l" defTabSz="914400" rtl="0" eaLnBrk="1" latinLnBrk="0" hangingPunct="1">
                        <a:defRPr sz="1800" b="1" kern="1200">
                          <a:solidFill>
                            <a:schemeClr val="tx1"/>
                          </a:solidFill>
                          <a:latin typeface="Corbel"/>
                          <a:ea typeface=""/>
                          <a:cs typeface=""/>
                        </a:defRPr>
                      </a:lvl3pPr>
                      <a:lvl4pPr marL="1371600" algn="l" defTabSz="914400" rtl="0" eaLnBrk="1" latinLnBrk="0" hangingPunct="1">
                        <a:defRPr sz="1800" b="1" kern="1200">
                          <a:solidFill>
                            <a:schemeClr val="tx1"/>
                          </a:solidFill>
                          <a:latin typeface="Corbel"/>
                          <a:ea typeface=""/>
                          <a:cs typeface=""/>
                        </a:defRPr>
                      </a:lvl4pPr>
                      <a:lvl5pPr marL="1828800" algn="l" defTabSz="914400" rtl="0" eaLnBrk="1" latinLnBrk="0" hangingPunct="1">
                        <a:defRPr sz="1800" b="1" kern="1200">
                          <a:solidFill>
                            <a:schemeClr val="tx1"/>
                          </a:solidFill>
                          <a:latin typeface="Corbel"/>
                          <a:ea typeface=""/>
                          <a:cs typeface=""/>
                        </a:defRPr>
                      </a:lvl5pPr>
                      <a:lvl6pPr marL="2286000" algn="l" defTabSz="914400" rtl="0" eaLnBrk="1" latinLnBrk="0" hangingPunct="1">
                        <a:defRPr sz="1800" b="1" kern="1200">
                          <a:solidFill>
                            <a:schemeClr val="tx1"/>
                          </a:solidFill>
                          <a:latin typeface="Corbel"/>
                          <a:ea typeface=""/>
                          <a:cs typeface=""/>
                        </a:defRPr>
                      </a:lvl6pPr>
                      <a:lvl7pPr marL="2743200" algn="l" defTabSz="914400" rtl="0" eaLnBrk="1" latinLnBrk="0" hangingPunct="1">
                        <a:defRPr sz="1800" b="1" kern="1200">
                          <a:solidFill>
                            <a:schemeClr val="tx1"/>
                          </a:solidFill>
                          <a:latin typeface="Corbel"/>
                          <a:ea typeface=""/>
                          <a:cs typeface=""/>
                        </a:defRPr>
                      </a:lvl7pPr>
                      <a:lvl8pPr marL="3200400" algn="l" defTabSz="914400" rtl="0" eaLnBrk="1" latinLnBrk="0" hangingPunct="1">
                        <a:defRPr sz="1800" b="1" kern="1200">
                          <a:solidFill>
                            <a:schemeClr val="tx1"/>
                          </a:solidFill>
                          <a:latin typeface="Corbel"/>
                          <a:ea typeface=""/>
                          <a:cs typeface=""/>
                        </a:defRPr>
                      </a:lvl8pPr>
                      <a:lvl9pPr marL="3657600" algn="l" defTabSz="914400" rtl="0" eaLnBrk="1" latinLnBrk="0" hangingPunct="1">
                        <a:defRPr sz="1800" b="1" kern="1200">
                          <a:solidFill>
                            <a:schemeClr val="tx1"/>
                          </a:solidFill>
                          <a:latin typeface="Corbel"/>
                          <a:ea typeface=""/>
                          <a:cs typeface=""/>
                        </a:defRPr>
                      </a:lvl9pPr>
                    </a:lstStyle>
                    <a:p>
                      <a:pPr algn="ctr"/>
                      <a:r>
                        <a:rPr lang="bn-IN" sz="2400" b="0" dirty="0">
                          <a:latin typeface="NikoshBAN" panose="02000000000000000000" pitchFamily="2" charset="0"/>
                          <a:cs typeface="NikoshBAN" panose="02000000000000000000" pitchFamily="2" charset="0"/>
                        </a:rPr>
                        <a:t>বিবরণ</a:t>
                      </a:r>
                      <a:endParaRPr lang="en-US" sz="2400" b="0" dirty="0">
                        <a:latin typeface="NikoshBAN" panose="02000000000000000000" pitchFamily="2" charset="0"/>
                        <a:cs typeface="NikoshBAN" panose="02000000000000000000" pitchFamily="2" charset="0"/>
                      </a:endParaRPr>
                    </a:p>
                  </a:txBody>
                  <a:tcPr>
                    <a:lnL w="12700" cmpd="sng">
                      <a:solidFill>
                        <a:srgbClr val="000000"/>
                      </a:solidFill>
                    </a:lnL>
                    <a:lnR w="12700" cmpd="sng">
                      <a:solidFill>
                        <a:srgbClr val="000000"/>
                      </a:solidFill>
                    </a:lnR>
                    <a:lnT w="12700" cmpd="sng">
                      <a:solidFill>
                        <a:srgbClr val="000000"/>
                      </a:solidFill>
                    </a:lnT>
                    <a:lnB w="254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orbel"/>
                          <a:ea typeface=""/>
                          <a:cs typeface=""/>
                        </a:defRPr>
                      </a:lvl1pPr>
                      <a:lvl2pPr marL="457200" algn="l" defTabSz="914400" rtl="0" eaLnBrk="1" latinLnBrk="0" hangingPunct="1">
                        <a:defRPr sz="1800" b="1" kern="1200">
                          <a:solidFill>
                            <a:schemeClr val="tx1"/>
                          </a:solidFill>
                          <a:latin typeface="Corbel"/>
                          <a:ea typeface=""/>
                          <a:cs typeface=""/>
                        </a:defRPr>
                      </a:lvl2pPr>
                      <a:lvl3pPr marL="914400" algn="l" defTabSz="914400" rtl="0" eaLnBrk="1" latinLnBrk="0" hangingPunct="1">
                        <a:defRPr sz="1800" b="1" kern="1200">
                          <a:solidFill>
                            <a:schemeClr val="tx1"/>
                          </a:solidFill>
                          <a:latin typeface="Corbel"/>
                          <a:ea typeface=""/>
                          <a:cs typeface=""/>
                        </a:defRPr>
                      </a:lvl3pPr>
                      <a:lvl4pPr marL="1371600" algn="l" defTabSz="914400" rtl="0" eaLnBrk="1" latinLnBrk="0" hangingPunct="1">
                        <a:defRPr sz="1800" b="1" kern="1200">
                          <a:solidFill>
                            <a:schemeClr val="tx1"/>
                          </a:solidFill>
                          <a:latin typeface="Corbel"/>
                          <a:ea typeface=""/>
                          <a:cs typeface=""/>
                        </a:defRPr>
                      </a:lvl4pPr>
                      <a:lvl5pPr marL="1828800" algn="l" defTabSz="914400" rtl="0" eaLnBrk="1" latinLnBrk="0" hangingPunct="1">
                        <a:defRPr sz="1800" b="1" kern="1200">
                          <a:solidFill>
                            <a:schemeClr val="tx1"/>
                          </a:solidFill>
                          <a:latin typeface="Corbel"/>
                          <a:ea typeface=""/>
                          <a:cs typeface=""/>
                        </a:defRPr>
                      </a:lvl5pPr>
                      <a:lvl6pPr marL="2286000" algn="l" defTabSz="914400" rtl="0" eaLnBrk="1" latinLnBrk="0" hangingPunct="1">
                        <a:defRPr sz="1800" b="1" kern="1200">
                          <a:solidFill>
                            <a:schemeClr val="tx1"/>
                          </a:solidFill>
                          <a:latin typeface="Corbel"/>
                          <a:ea typeface=""/>
                          <a:cs typeface=""/>
                        </a:defRPr>
                      </a:lvl6pPr>
                      <a:lvl7pPr marL="2743200" algn="l" defTabSz="914400" rtl="0" eaLnBrk="1" latinLnBrk="0" hangingPunct="1">
                        <a:defRPr sz="1800" b="1" kern="1200">
                          <a:solidFill>
                            <a:schemeClr val="tx1"/>
                          </a:solidFill>
                          <a:latin typeface="Corbel"/>
                          <a:ea typeface=""/>
                          <a:cs typeface=""/>
                        </a:defRPr>
                      </a:lvl7pPr>
                      <a:lvl8pPr marL="3200400" algn="l" defTabSz="914400" rtl="0" eaLnBrk="1" latinLnBrk="0" hangingPunct="1">
                        <a:defRPr sz="1800" b="1" kern="1200">
                          <a:solidFill>
                            <a:schemeClr val="tx1"/>
                          </a:solidFill>
                          <a:latin typeface="Corbel"/>
                          <a:ea typeface=""/>
                          <a:cs typeface=""/>
                        </a:defRPr>
                      </a:lvl8pPr>
                      <a:lvl9pPr marL="3657600" algn="l" defTabSz="914400" rtl="0" eaLnBrk="1" latinLnBrk="0" hangingPunct="1">
                        <a:defRPr sz="1800" b="1" kern="1200">
                          <a:solidFill>
                            <a:schemeClr val="tx1"/>
                          </a:solidFill>
                          <a:latin typeface="Corbel"/>
                          <a:ea typeface=""/>
                          <a:cs typeface=""/>
                        </a:defRPr>
                      </a:lvl9pPr>
                    </a:lstStyle>
                    <a:p>
                      <a:pPr algn="ctr"/>
                      <a:r>
                        <a:rPr lang="bn-IN" sz="2400" b="0" dirty="0">
                          <a:latin typeface="NikoshBAN" panose="02000000000000000000" pitchFamily="2" charset="0"/>
                          <a:cs typeface="NikoshBAN" panose="02000000000000000000" pitchFamily="2" charset="0"/>
                        </a:rPr>
                        <a:t>টাকা</a:t>
                      </a:r>
                      <a:endParaRPr lang="en-US" sz="2400" b="0" dirty="0">
                        <a:latin typeface="NikoshBAN" panose="02000000000000000000" pitchFamily="2" charset="0"/>
                        <a:cs typeface="NikoshBAN" panose="02000000000000000000" pitchFamily="2" charset="0"/>
                      </a:endParaRPr>
                    </a:p>
                  </a:txBody>
                  <a:tcPr>
                    <a:lnL w="12700" cmpd="sng">
                      <a:solidFill>
                        <a:srgbClr val="000000"/>
                      </a:solidFill>
                    </a:lnL>
                    <a:lnR w="12700" cmpd="sng">
                      <a:solidFill>
                        <a:srgbClr val="000000"/>
                      </a:solidFill>
                    </a:lnR>
                    <a:lnT w="12700" cmpd="sng">
                      <a:solidFill>
                        <a:srgbClr val="000000"/>
                      </a:solidFill>
                    </a:lnT>
                    <a:lnB w="254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orbel"/>
                          <a:ea typeface=""/>
                          <a:cs typeface=""/>
                        </a:defRPr>
                      </a:lvl1pPr>
                      <a:lvl2pPr marL="457200" algn="l" defTabSz="914400" rtl="0" eaLnBrk="1" latinLnBrk="0" hangingPunct="1">
                        <a:defRPr sz="1800" b="1" kern="1200">
                          <a:solidFill>
                            <a:schemeClr val="tx1"/>
                          </a:solidFill>
                          <a:latin typeface="Corbel"/>
                          <a:ea typeface=""/>
                          <a:cs typeface=""/>
                        </a:defRPr>
                      </a:lvl2pPr>
                      <a:lvl3pPr marL="914400" algn="l" defTabSz="914400" rtl="0" eaLnBrk="1" latinLnBrk="0" hangingPunct="1">
                        <a:defRPr sz="1800" b="1" kern="1200">
                          <a:solidFill>
                            <a:schemeClr val="tx1"/>
                          </a:solidFill>
                          <a:latin typeface="Corbel"/>
                          <a:ea typeface=""/>
                          <a:cs typeface=""/>
                        </a:defRPr>
                      </a:lvl3pPr>
                      <a:lvl4pPr marL="1371600" algn="l" defTabSz="914400" rtl="0" eaLnBrk="1" latinLnBrk="0" hangingPunct="1">
                        <a:defRPr sz="1800" b="1" kern="1200">
                          <a:solidFill>
                            <a:schemeClr val="tx1"/>
                          </a:solidFill>
                          <a:latin typeface="Corbel"/>
                          <a:ea typeface=""/>
                          <a:cs typeface=""/>
                        </a:defRPr>
                      </a:lvl4pPr>
                      <a:lvl5pPr marL="1828800" algn="l" defTabSz="914400" rtl="0" eaLnBrk="1" latinLnBrk="0" hangingPunct="1">
                        <a:defRPr sz="1800" b="1" kern="1200">
                          <a:solidFill>
                            <a:schemeClr val="tx1"/>
                          </a:solidFill>
                          <a:latin typeface="Corbel"/>
                          <a:ea typeface=""/>
                          <a:cs typeface=""/>
                        </a:defRPr>
                      </a:lvl5pPr>
                      <a:lvl6pPr marL="2286000" algn="l" defTabSz="914400" rtl="0" eaLnBrk="1" latinLnBrk="0" hangingPunct="1">
                        <a:defRPr sz="1800" b="1" kern="1200">
                          <a:solidFill>
                            <a:schemeClr val="tx1"/>
                          </a:solidFill>
                          <a:latin typeface="Corbel"/>
                          <a:ea typeface=""/>
                          <a:cs typeface=""/>
                        </a:defRPr>
                      </a:lvl6pPr>
                      <a:lvl7pPr marL="2743200" algn="l" defTabSz="914400" rtl="0" eaLnBrk="1" latinLnBrk="0" hangingPunct="1">
                        <a:defRPr sz="1800" b="1" kern="1200">
                          <a:solidFill>
                            <a:schemeClr val="tx1"/>
                          </a:solidFill>
                          <a:latin typeface="Corbel"/>
                          <a:ea typeface=""/>
                          <a:cs typeface=""/>
                        </a:defRPr>
                      </a:lvl7pPr>
                      <a:lvl8pPr marL="3200400" algn="l" defTabSz="914400" rtl="0" eaLnBrk="1" latinLnBrk="0" hangingPunct="1">
                        <a:defRPr sz="1800" b="1" kern="1200">
                          <a:solidFill>
                            <a:schemeClr val="tx1"/>
                          </a:solidFill>
                          <a:latin typeface="Corbel"/>
                          <a:ea typeface=""/>
                          <a:cs typeface=""/>
                        </a:defRPr>
                      </a:lvl8pPr>
                      <a:lvl9pPr marL="3657600" algn="l" defTabSz="914400" rtl="0" eaLnBrk="1" latinLnBrk="0" hangingPunct="1">
                        <a:defRPr sz="1800" b="1" kern="1200">
                          <a:solidFill>
                            <a:schemeClr val="tx1"/>
                          </a:solidFill>
                          <a:latin typeface="Corbel"/>
                          <a:ea typeface=""/>
                          <a:cs typeface=""/>
                        </a:defRPr>
                      </a:lvl9pPr>
                    </a:lstStyle>
                    <a:p>
                      <a:pPr algn="ctr"/>
                      <a:r>
                        <a:rPr lang="bn-IN" sz="2400" b="0" dirty="0">
                          <a:latin typeface="NikoshBAN" panose="02000000000000000000" pitchFamily="2" charset="0"/>
                          <a:cs typeface="NikoshBAN" panose="02000000000000000000" pitchFamily="2" charset="0"/>
                        </a:rPr>
                        <a:t>বিবরণ</a:t>
                      </a:r>
                      <a:endParaRPr lang="en-US" sz="2400" b="0" dirty="0">
                        <a:latin typeface="NikoshBAN" panose="02000000000000000000" pitchFamily="2" charset="0"/>
                        <a:cs typeface="NikoshBAN" panose="02000000000000000000" pitchFamily="2" charset="0"/>
                      </a:endParaRPr>
                    </a:p>
                  </a:txBody>
                  <a:tcPr>
                    <a:lnL w="12700" cmpd="sng">
                      <a:solidFill>
                        <a:srgbClr val="000000"/>
                      </a:solidFill>
                    </a:lnL>
                    <a:lnR w="12700" cmpd="sng">
                      <a:solidFill>
                        <a:srgbClr val="000000"/>
                      </a:solidFill>
                    </a:lnR>
                    <a:lnT w="12700" cmpd="sng">
                      <a:solidFill>
                        <a:srgbClr val="000000"/>
                      </a:solidFill>
                    </a:lnT>
                    <a:lnB w="254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orbel"/>
                          <a:ea typeface=""/>
                          <a:cs typeface=""/>
                        </a:defRPr>
                      </a:lvl1pPr>
                      <a:lvl2pPr marL="457200" algn="l" defTabSz="914400" rtl="0" eaLnBrk="1" latinLnBrk="0" hangingPunct="1">
                        <a:defRPr sz="1800" b="1" kern="1200">
                          <a:solidFill>
                            <a:schemeClr val="tx1"/>
                          </a:solidFill>
                          <a:latin typeface="Corbel"/>
                          <a:ea typeface=""/>
                          <a:cs typeface=""/>
                        </a:defRPr>
                      </a:lvl2pPr>
                      <a:lvl3pPr marL="914400" algn="l" defTabSz="914400" rtl="0" eaLnBrk="1" latinLnBrk="0" hangingPunct="1">
                        <a:defRPr sz="1800" b="1" kern="1200">
                          <a:solidFill>
                            <a:schemeClr val="tx1"/>
                          </a:solidFill>
                          <a:latin typeface="Corbel"/>
                          <a:ea typeface=""/>
                          <a:cs typeface=""/>
                        </a:defRPr>
                      </a:lvl3pPr>
                      <a:lvl4pPr marL="1371600" algn="l" defTabSz="914400" rtl="0" eaLnBrk="1" latinLnBrk="0" hangingPunct="1">
                        <a:defRPr sz="1800" b="1" kern="1200">
                          <a:solidFill>
                            <a:schemeClr val="tx1"/>
                          </a:solidFill>
                          <a:latin typeface="Corbel"/>
                          <a:ea typeface=""/>
                          <a:cs typeface=""/>
                        </a:defRPr>
                      </a:lvl4pPr>
                      <a:lvl5pPr marL="1828800" algn="l" defTabSz="914400" rtl="0" eaLnBrk="1" latinLnBrk="0" hangingPunct="1">
                        <a:defRPr sz="1800" b="1" kern="1200">
                          <a:solidFill>
                            <a:schemeClr val="tx1"/>
                          </a:solidFill>
                          <a:latin typeface="Corbel"/>
                          <a:ea typeface=""/>
                          <a:cs typeface=""/>
                        </a:defRPr>
                      </a:lvl5pPr>
                      <a:lvl6pPr marL="2286000" algn="l" defTabSz="914400" rtl="0" eaLnBrk="1" latinLnBrk="0" hangingPunct="1">
                        <a:defRPr sz="1800" b="1" kern="1200">
                          <a:solidFill>
                            <a:schemeClr val="tx1"/>
                          </a:solidFill>
                          <a:latin typeface="Corbel"/>
                          <a:ea typeface=""/>
                          <a:cs typeface=""/>
                        </a:defRPr>
                      </a:lvl6pPr>
                      <a:lvl7pPr marL="2743200" algn="l" defTabSz="914400" rtl="0" eaLnBrk="1" latinLnBrk="0" hangingPunct="1">
                        <a:defRPr sz="1800" b="1" kern="1200">
                          <a:solidFill>
                            <a:schemeClr val="tx1"/>
                          </a:solidFill>
                          <a:latin typeface="Corbel"/>
                          <a:ea typeface=""/>
                          <a:cs typeface=""/>
                        </a:defRPr>
                      </a:lvl7pPr>
                      <a:lvl8pPr marL="3200400" algn="l" defTabSz="914400" rtl="0" eaLnBrk="1" latinLnBrk="0" hangingPunct="1">
                        <a:defRPr sz="1800" b="1" kern="1200">
                          <a:solidFill>
                            <a:schemeClr val="tx1"/>
                          </a:solidFill>
                          <a:latin typeface="Corbel"/>
                          <a:ea typeface=""/>
                          <a:cs typeface=""/>
                        </a:defRPr>
                      </a:lvl8pPr>
                      <a:lvl9pPr marL="3657600" algn="l" defTabSz="914400" rtl="0" eaLnBrk="1" latinLnBrk="0" hangingPunct="1">
                        <a:defRPr sz="1800" b="1" kern="1200">
                          <a:solidFill>
                            <a:schemeClr val="tx1"/>
                          </a:solidFill>
                          <a:latin typeface="Corbel"/>
                          <a:ea typeface=""/>
                          <a:cs typeface=""/>
                        </a:defRPr>
                      </a:lvl9pPr>
                    </a:lstStyle>
                    <a:p>
                      <a:pPr algn="ctr"/>
                      <a:r>
                        <a:rPr lang="bn-IN" sz="2400" b="0" dirty="0">
                          <a:latin typeface="NikoshBAN" panose="02000000000000000000" pitchFamily="2" charset="0"/>
                          <a:cs typeface="NikoshBAN" panose="02000000000000000000" pitchFamily="2" charset="0"/>
                        </a:rPr>
                        <a:t>টাকা</a:t>
                      </a:r>
                      <a:endParaRPr lang="en-US" sz="2400" b="0" dirty="0">
                        <a:latin typeface="NikoshBAN" panose="02000000000000000000" pitchFamily="2" charset="0"/>
                        <a:cs typeface="NikoshBAN" panose="02000000000000000000" pitchFamily="2" charset="0"/>
                      </a:endParaRPr>
                    </a:p>
                  </a:txBody>
                  <a:tcPr>
                    <a:lnL w="12700" cmpd="sng">
                      <a:solidFill>
                        <a:srgbClr val="000000"/>
                      </a:solidFill>
                    </a:lnL>
                    <a:lnR w="12700" cmpd="sng">
                      <a:solidFill>
                        <a:srgbClr val="000000"/>
                      </a:solidFill>
                    </a:lnR>
                    <a:lnT w="12700" cmpd="sng">
                      <a:solidFill>
                        <a:srgbClr val="000000"/>
                      </a:solidFill>
                    </a:lnT>
                    <a:lnB w="25400" cmpd="sng">
                      <a:solidFill>
                        <a:srgbClr val="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582005035"/>
                  </a:ext>
                </a:extLst>
              </a:tr>
              <a:tr h="3872736">
                <a:tc>
                  <a:txBody>
                    <a:bodyPr/>
                    <a:lstStyle>
                      <a:lvl1pPr marL="0" algn="l" defTabSz="914400" rtl="0" eaLnBrk="1" latinLnBrk="0" hangingPunct="1">
                        <a:defRPr sz="1800" kern="1200">
                          <a:solidFill>
                            <a:schemeClr val="tx1"/>
                          </a:solidFill>
                          <a:latin typeface="Corbel"/>
                          <a:ea typeface=""/>
                          <a:cs typeface=""/>
                        </a:defRPr>
                      </a:lvl1pPr>
                      <a:lvl2pPr marL="457200" algn="l" defTabSz="914400" rtl="0" eaLnBrk="1" latinLnBrk="0" hangingPunct="1">
                        <a:defRPr sz="1800" kern="1200">
                          <a:solidFill>
                            <a:schemeClr val="tx1"/>
                          </a:solidFill>
                          <a:latin typeface="Corbel"/>
                          <a:ea typeface=""/>
                          <a:cs typeface=""/>
                        </a:defRPr>
                      </a:lvl2pPr>
                      <a:lvl3pPr marL="914400" algn="l" defTabSz="914400" rtl="0" eaLnBrk="1" latinLnBrk="0" hangingPunct="1">
                        <a:defRPr sz="1800" kern="1200">
                          <a:solidFill>
                            <a:schemeClr val="tx1"/>
                          </a:solidFill>
                          <a:latin typeface="Corbel"/>
                          <a:ea typeface=""/>
                          <a:cs typeface=""/>
                        </a:defRPr>
                      </a:lvl3pPr>
                      <a:lvl4pPr marL="1371600" algn="l" defTabSz="914400" rtl="0" eaLnBrk="1" latinLnBrk="0" hangingPunct="1">
                        <a:defRPr sz="1800" kern="1200">
                          <a:solidFill>
                            <a:schemeClr val="tx1"/>
                          </a:solidFill>
                          <a:latin typeface="Corbel"/>
                          <a:ea typeface=""/>
                          <a:cs typeface=""/>
                        </a:defRPr>
                      </a:lvl4pPr>
                      <a:lvl5pPr marL="1828800" algn="l" defTabSz="914400" rtl="0" eaLnBrk="1" latinLnBrk="0" hangingPunct="1">
                        <a:defRPr sz="1800" kern="1200">
                          <a:solidFill>
                            <a:schemeClr val="tx1"/>
                          </a:solidFill>
                          <a:latin typeface="Corbel"/>
                          <a:ea typeface=""/>
                          <a:cs typeface=""/>
                        </a:defRPr>
                      </a:lvl5pPr>
                      <a:lvl6pPr marL="2286000" algn="l" defTabSz="914400" rtl="0" eaLnBrk="1" latinLnBrk="0" hangingPunct="1">
                        <a:defRPr sz="1800" kern="1200">
                          <a:solidFill>
                            <a:schemeClr val="tx1"/>
                          </a:solidFill>
                          <a:latin typeface="Corbel"/>
                          <a:ea typeface=""/>
                          <a:cs typeface=""/>
                        </a:defRPr>
                      </a:lvl6pPr>
                      <a:lvl7pPr marL="2743200" algn="l" defTabSz="914400" rtl="0" eaLnBrk="1" latinLnBrk="0" hangingPunct="1">
                        <a:defRPr sz="1800" kern="1200">
                          <a:solidFill>
                            <a:schemeClr val="tx1"/>
                          </a:solidFill>
                          <a:latin typeface="Corbel"/>
                          <a:ea typeface=""/>
                          <a:cs typeface=""/>
                        </a:defRPr>
                      </a:lvl7pPr>
                      <a:lvl8pPr marL="3200400" algn="l" defTabSz="914400" rtl="0" eaLnBrk="1" latinLnBrk="0" hangingPunct="1">
                        <a:defRPr sz="1800" kern="1200">
                          <a:solidFill>
                            <a:schemeClr val="tx1"/>
                          </a:solidFill>
                          <a:latin typeface="Corbel"/>
                          <a:ea typeface=""/>
                          <a:cs typeface=""/>
                        </a:defRPr>
                      </a:lvl8pPr>
                      <a:lvl9pPr marL="3657600" algn="l" defTabSz="914400" rtl="0" eaLnBrk="1" latinLnBrk="0" hangingPunct="1">
                        <a:defRPr sz="1800" kern="1200">
                          <a:solidFill>
                            <a:schemeClr val="tx1"/>
                          </a:solidFill>
                          <a:latin typeface="Corbel"/>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a:latin typeface="NikoshBAN" panose="02000000000000000000" pitchFamily="2" charset="0"/>
                          <a:cs typeface="NikoshBAN" panose="02000000000000000000" pitchFamily="2" charset="0"/>
                        </a:rPr>
                        <a:t>জনাব </a:t>
                      </a:r>
                      <a:r>
                        <a:rPr lang="bn-IN" sz="2400" b="0" dirty="0" err="1">
                          <a:latin typeface="NikoshBAN" panose="02000000000000000000" pitchFamily="2" charset="0"/>
                          <a:cs typeface="NikoshBAN" panose="02000000000000000000" pitchFamily="2" charset="0"/>
                        </a:rPr>
                        <a:t>সোহেলের</a:t>
                      </a:r>
                      <a:r>
                        <a:rPr lang="bn-IN" sz="2400" b="0" dirty="0">
                          <a:latin typeface="NikoshBAN" panose="02000000000000000000" pitchFamily="2" charset="0"/>
                          <a:cs typeface="NikoshBAN" panose="02000000000000000000" pitchFamily="2" charset="0"/>
                        </a:rPr>
                        <a:t> </a:t>
                      </a:r>
                      <a:r>
                        <a:rPr lang="bn-IN" sz="2400" b="0" dirty="0" err="1">
                          <a:latin typeface="NikoshBAN" panose="02000000000000000000" pitchFamily="2" charset="0"/>
                          <a:cs typeface="NikoshBAN" panose="02000000000000000000" pitchFamily="2" charset="0"/>
                        </a:rPr>
                        <a:t>মূলধন</a:t>
                      </a:r>
                      <a:endParaRPr lang="bn-IN" sz="2400" b="0" dirty="0">
                        <a:latin typeface="NikoshBAN" panose="02000000000000000000"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a:latin typeface="NikoshBAN" panose="02000000000000000000" pitchFamily="2" charset="0"/>
                          <a:cs typeface="NikoshBAN" panose="02000000000000000000" pitchFamily="2" charset="0"/>
                        </a:rPr>
                        <a:t>নগদ ও ব্যাংক হিসাবের উদ্বৃত্ত(১-১-১৮)</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err="1">
                          <a:latin typeface="NikoshBAN" panose="02000000000000000000" pitchFamily="2" charset="0"/>
                          <a:cs typeface="NikoshBAN" panose="02000000000000000000" pitchFamily="2" charset="0"/>
                        </a:rPr>
                        <a:t>কলকব্জা</a:t>
                      </a:r>
                      <a:r>
                        <a:rPr lang="bn-IN" sz="2400" b="0" dirty="0">
                          <a:latin typeface="NikoshBAN" panose="02000000000000000000" pitchFamily="2" charset="0"/>
                          <a:cs typeface="NikoshBAN" panose="02000000000000000000" pitchFamily="2" charset="0"/>
                        </a:rPr>
                        <a:t> ও </a:t>
                      </a:r>
                      <a:r>
                        <a:rPr lang="bn-IN" sz="2400" b="0" dirty="0" err="1">
                          <a:latin typeface="NikoshBAN" panose="02000000000000000000" pitchFamily="2" charset="0"/>
                          <a:cs typeface="NikoshBAN" panose="02000000000000000000" pitchFamily="2" charset="0"/>
                        </a:rPr>
                        <a:t>যন্ত্রপাতি</a:t>
                      </a:r>
                      <a:endParaRPr lang="bn-IN" sz="2400" b="0" dirty="0">
                        <a:latin typeface="NikoshBAN" panose="02000000000000000000"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err="1">
                          <a:latin typeface="NikoshBAN" panose="02000000000000000000" pitchFamily="2" charset="0"/>
                          <a:cs typeface="NikoshBAN" panose="02000000000000000000" pitchFamily="2" charset="0"/>
                        </a:rPr>
                        <a:t>মজুরী</a:t>
                      </a:r>
                      <a:r>
                        <a:rPr lang="bn-IN" sz="2400" b="0" dirty="0">
                          <a:latin typeface="NikoshBAN" panose="02000000000000000000" pitchFamily="2" charset="0"/>
                          <a:cs typeface="NikoshBAN" panose="02000000000000000000" pitchFamily="2" charset="0"/>
                        </a:rPr>
                        <a:t> ও বেতন</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a:latin typeface="NikoshBAN" panose="02000000000000000000" pitchFamily="2" charset="0"/>
                          <a:cs typeface="NikoshBAN" panose="02000000000000000000" pitchFamily="2" charset="0"/>
                        </a:rPr>
                        <a:t>প্রাপ্য হিসাব(১-১-২০১৮)</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a:latin typeface="NikoshBAN" panose="02000000000000000000" pitchFamily="2" charset="0"/>
                          <a:cs typeface="NikoshBAN" panose="02000000000000000000" pitchFamily="2" charset="0"/>
                        </a:rPr>
                        <a:t>মজুদ মাল(১-১-২০১৮)</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err="1">
                          <a:latin typeface="NikoshBAN" panose="02000000000000000000" pitchFamily="2" charset="0"/>
                          <a:cs typeface="NikoshBAN" panose="02000000000000000000" pitchFamily="2" charset="0"/>
                        </a:rPr>
                        <a:t>প্রদেয়</a:t>
                      </a:r>
                      <a:r>
                        <a:rPr lang="bn-IN" sz="2400" b="0" dirty="0">
                          <a:latin typeface="NikoshBAN" panose="02000000000000000000" pitchFamily="2" charset="0"/>
                          <a:cs typeface="NikoshBAN" panose="02000000000000000000" pitchFamily="2" charset="0"/>
                        </a:rPr>
                        <a:t> হিসাব(১-১-২০১৮)</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a:latin typeface="NikoshBAN" panose="02000000000000000000" pitchFamily="2" charset="0"/>
                          <a:cs typeface="NikoshBAN" panose="02000000000000000000" pitchFamily="2" charset="0"/>
                        </a:rPr>
                        <a:t>ক্রয়</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a:latin typeface="NikoshBAN" panose="02000000000000000000" pitchFamily="2" charset="0"/>
                          <a:cs typeface="NikoshBAN" panose="02000000000000000000" pitchFamily="2" charset="0"/>
                        </a:rPr>
                        <a:t>বিক্রয়</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err="1">
                          <a:latin typeface="NikoshBAN" panose="02000000000000000000" pitchFamily="2" charset="0"/>
                          <a:cs typeface="NikoshBAN" panose="02000000000000000000" pitchFamily="2" charset="0"/>
                        </a:rPr>
                        <a:t>বহিঃ</a:t>
                      </a:r>
                      <a:r>
                        <a:rPr lang="bn-IN" sz="2400" b="0" dirty="0">
                          <a:latin typeface="NikoshBAN" panose="02000000000000000000" pitchFamily="2" charset="0"/>
                          <a:cs typeface="NikoshBAN" panose="02000000000000000000" pitchFamily="2" charset="0"/>
                        </a:rPr>
                        <a:t> ফেরত</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a:latin typeface="NikoshBAN" panose="02000000000000000000" pitchFamily="2" charset="0"/>
                          <a:cs typeface="NikoshBAN" panose="02000000000000000000" pitchFamily="2" charset="0"/>
                        </a:rPr>
                        <a:t>ঋণ</a:t>
                      </a:r>
                      <a:endParaRPr lang="en-US" sz="2400" b="0" dirty="0">
                        <a:latin typeface="NikoshBAN" panose="02000000000000000000" pitchFamily="2" charset="0"/>
                        <a:cs typeface="NikoshBAN" panose="02000000000000000000" pitchFamily="2" charset="0"/>
                      </a:endParaRPr>
                    </a:p>
                  </a:txBody>
                  <a:tcPr>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solidFill>
                      <a:srgbClr val="000000">
                        <a:alpha val="20000"/>
                      </a:srgbClr>
                    </a:solidFill>
                  </a:tcPr>
                </a:tc>
                <a:tc>
                  <a:txBody>
                    <a:bodyPr/>
                    <a:lstStyle>
                      <a:lvl1pPr marL="0" algn="l" defTabSz="914400" rtl="0" eaLnBrk="1" latinLnBrk="0" hangingPunct="1">
                        <a:defRPr sz="1800" kern="1200">
                          <a:solidFill>
                            <a:schemeClr val="tx1"/>
                          </a:solidFill>
                          <a:latin typeface="Corbel"/>
                          <a:ea typeface=""/>
                          <a:cs typeface=""/>
                        </a:defRPr>
                      </a:lvl1pPr>
                      <a:lvl2pPr marL="457200" algn="l" defTabSz="914400" rtl="0" eaLnBrk="1" latinLnBrk="0" hangingPunct="1">
                        <a:defRPr sz="1800" kern="1200">
                          <a:solidFill>
                            <a:schemeClr val="tx1"/>
                          </a:solidFill>
                          <a:latin typeface="Corbel"/>
                          <a:ea typeface=""/>
                          <a:cs typeface=""/>
                        </a:defRPr>
                      </a:lvl2pPr>
                      <a:lvl3pPr marL="914400" algn="l" defTabSz="914400" rtl="0" eaLnBrk="1" latinLnBrk="0" hangingPunct="1">
                        <a:defRPr sz="1800" kern="1200">
                          <a:solidFill>
                            <a:schemeClr val="tx1"/>
                          </a:solidFill>
                          <a:latin typeface="Corbel"/>
                          <a:ea typeface=""/>
                          <a:cs typeface=""/>
                        </a:defRPr>
                      </a:lvl3pPr>
                      <a:lvl4pPr marL="1371600" algn="l" defTabSz="914400" rtl="0" eaLnBrk="1" latinLnBrk="0" hangingPunct="1">
                        <a:defRPr sz="1800" kern="1200">
                          <a:solidFill>
                            <a:schemeClr val="tx1"/>
                          </a:solidFill>
                          <a:latin typeface="Corbel"/>
                          <a:ea typeface=""/>
                          <a:cs typeface=""/>
                        </a:defRPr>
                      </a:lvl4pPr>
                      <a:lvl5pPr marL="1828800" algn="l" defTabSz="914400" rtl="0" eaLnBrk="1" latinLnBrk="0" hangingPunct="1">
                        <a:defRPr sz="1800" kern="1200">
                          <a:solidFill>
                            <a:schemeClr val="tx1"/>
                          </a:solidFill>
                          <a:latin typeface="Corbel"/>
                          <a:ea typeface=""/>
                          <a:cs typeface=""/>
                        </a:defRPr>
                      </a:lvl5pPr>
                      <a:lvl6pPr marL="2286000" algn="l" defTabSz="914400" rtl="0" eaLnBrk="1" latinLnBrk="0" hangingPunct="1">
                        <a:defRPr sz="1800" kern="1200">
                          <a:solidFill>
                            <a:schemeClr val="tx1"/>
                          </a:solidFill>
                          <a:latin typeface="Corbel"/>
                          <a:ea typeface=""/>
                          <a:cs typeface=""/>
                        </a:defRPr>
                      </a:lvl6pPr>
                      <a:lvl7pPr marL="2743200" algn="l" defTabSz="914400" rtl="0" eaLnBrk="1" latinLnBrk="0" hangingPunct="1">
                        <a:defRPr sz="1800" kern="1200">
                          <a:solidFill>
                            <a:schemeClr val="tx1"/>
                          </a:solidFill>
                          <a:latin typeface="Corbel"/>
                          <a:ea typeface=""/>
                          <a:cs typeface=""/>
                        </a:defRPr>
                      </a:lvl7pPr>
                      <a:lvl8pPr marL="3200400" algn="l" defTabSz="914400" rtl="0" eaLnBrk="1" latinLnBrk="0" hangingPunct="1">
                        <a:defRPr sz="1800" kern="1200">
                          <a:solidFill>
                            <a:schemeClr val="tx1"/>
                          </a:solidFill>
                          <a:latin typeface="Corbel"/>
                          <a:ea typeface=""/>
                          <a:cs typeface=""/>
                        </a:defRPr>
                      </a:lvl8pPr>
                      <a:lvl9pPr marL="3657600" algn="l" defTabSz="914400" rtl="0" eaLnBrk="1" latinLnBrk="0" hangingPunct="1">
                        <a:defRPr sz="1800" kern="1200">
                          <a:solidFill>
                            <a:schemeClr val="tx1"/>
                          </a:solidFill>
                          <a:latin typeface="Corbel"/>
                          <a:ea typeface=""/>
                          <a:cs typeface=""/>
                        </a:defRPr>
                      </a:lvl9pPr>
                    </a:lstStyle>
                    <a:p>
                      <a:pPr algn="r"/>
                      <a:r>
                        <a:rPr lang="bn-IN" sz="2400" b="0" dirty="0">
                          <a:latin typeface="NikoshBAN" panose="02000000000000000000" pitchFamily="2" charset="0"/>
                          <a:cs typeface="NikoshBAN" panose="02000000000000000000" pitchFamily="2" charset="0"/>
                        </a:rPr>
                        <a:t>২,৫০,০০০</a:t>
                      </a:r>
                    </a:p>
                    <a:p>
                      <a:pPr algn="r"/>
                      <a:r>
                        <a:rPr lang="bn-IN" sz="2400" b="0" dirty="0">
                          <a:latin typeface="NikoshBAN" panose="02000000000000000000" pitchFamily="2" charset="0"/>
                          <a:cs typeface="NikoshBAN" panose="02000000000000000000" pitchFamily="2" charset="0"/>
                        </a:rPr>
                        <a:t>৪০,০০০</a:t>
                      </a:r>
                    </a:p>
                    <a:p>
                      <a:pPr algn="r"/>
                      <a:r>
                        <a:rPr lang="bn-IN" sz="2400" b="0" dirty="0">
                          <a:latin typeface="NikoshBAN" panose="02000000000000000000" pitchFamily="2" charset="0"/>
                          <a:cs typeface="NikoshBAN" panose="02000000000000000000" pitchFamily="2" charset="0"/>
                        </a:rPr>
                        <a:t>২,২০,০০০</a:t>
                      </a:r>
                    </a:p>
                    <a:p>
                      <a:pPr algn="r"/>
                      <a:r>
                        <a:rPr lang="bn-IN" sz="2400" b="0" dirty="0">
                          <a:latin typeface="NikoshBAN" panose="02000000000000000000" pitchFamily="2" charset="0"/>
                          <a:cs typeface="NikoshBAN" panose="02000000000000000000" pitchFamily="2" charset="0"/>
                        </a:rPr>
                        <a:t>১৫,০০০</a:t>
                      </a:r>
                    </a:p>
                    <a:p>
                      <a:pPr algn="r"/>
                      <a:r>
                        <a:rPr lang="bn-IN" sz="2400" b="0" dirty="0">
                          <a:latin typeface="NikoshBAN" panose="02000000000000000000" pitchFamily="2" charset="0"/>
                          <a:cs typeface="NikoshBAN" panose="02000000000000000000" pitchFamily="2" charset="0"/>
                        </a:rPr>
                        <a:t>১৮,০০০</a:t>
                      </a:r>
                    </a:p>
                    <a:p>
                      <a:pPr algn="r"/>
                      <a:r>
                        <a:rPr lang="bn-IN" sz="2400" b="0" dirty="0">
                          <a:latin typeface="NikoshBAN" panose="02000000000000000000" pitchFamily="2" charset="0"/>
                          <a:cs typeface="NikoshBAN" panose="02000000000000000000" pitchFamily="2" charset="0"/>
                        </a:rPr>
                        <a:t>৪০,০০০</a:t>
                      </a:r>
                    </a:p>
                    <a:p>
                      <a:pPr algn="r"/>
                      <a:r>
                        <a:rPr lang="bn-IN" sz="2400" b="0" dirty="0">
                          <a:latin typeface="NikoshBAN" panose="02000000000000000000" pitchFamily="2" charset="0"/>
                          <a:cs typeface="NikoshBAN" panose="02000000000000000000" pitchFamily="2" charset="0"/>
                        </a:rPr>
                        <a:t>১২,০০০</a:t>
                      </a:r>
                    </a:p>
                    <a:p>
                      <a:pPr algn="r"/>
                      <a:r>
                        <a:rPr lang="bn-IN" sz="2400" b="0" dirty="0">
                          <a:latin typeface="NikoshBAN" panose="02000000000000000000" pitchFamily="2" charset="0"/>
                          <a:cs typeface="NikoshBAN" panose="02000000000000000000" pitchFamily="2" charset="0"/>
                        </a:rPr>
                        <a:t>১,৮০,০০০</a:t>
                      </a:r>
                    </a:p>
                    <a:p>
                      <a:pPr algn="r"/>
                      <a:r>
                        <a:rPr lang="bn-IN" sz="2400" b="0" dirty="0">
                          <a:latin typeface="NikoshBAN" panose="02000000000000000000" pitchFamily="2" charset="0"/>
                          <a:cs typeface="NikoshBAN" panose="02000000000000000000" pitchFamily="2" charset="0"/>
                        </a:rPr>
                        <a:t>১,৭০,০০০</a:t>
                      </a:r>
                    </a:p>
                    <a:p>
                      <a:pPr algn="r"/>
                      <a:r>
                        <a:rPr lang="bn-IN" sz="2400" b="0" dirty="0">
                          <a:latin typeface="NikoshBAN" panose="02000000000000000000" pitchFamily="2" charset="0"/>
                          <a:cs typeface="NikoshBAN" panose="02000000000000000000" pitchFamily="2" charset="0"/>
                        </a:rPr>
                        <a:t>২,৫০০</a:t>
                      </a:r>
                    </a:p>
                    <a:p>
                      <a:pPr algn="r"/>
                      <a:r>
                        <a:rPr lang="bn-IN" sz="2400" b="0" dirty="0">
                          <a:latin typeface="NikoshBAN" panose="02000000000000000000" pitchFamily="2" charset="0"/>
                          <a:cs typeface="NikoshBAN" panose="02000000000000000000" pitchFamily="2" charset="0"/>
                        </a:rPr>
                        <a:t>৫০,০০০</a:t>
                      </a:r>
                      <a:endParaRPr lang="en-US" sz="2400" b="0" dirty="0">
                        <a:latin typeface="NikoshBAN" panose="02000000000000000000" pitchFamily="2" charset="0"/>
                        <a:cs typeface="NikoshBAN" panose="02000000000000000000" pitchFamily="2" charset="0"/>
                      </a:endParaRPr>
                    </a:p>
                  </a:txBody>
                  <a:tcPr>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solidFill>
                      <a:srgbClr val="000000">
                        <a:alpha val="20000"/>
                      </a:srgbClr>
                    </a:solidFill>
                  </a:tcPr>
                </a:tc>
                <a:tc>
                  <a:txBody>
                    <a:bodyPr/>
                    <a:lstStyle>
                      <a:lvl1pPr marL="0" algn="l" defTabSz="914400" rtl="0" eaLnBrk="1" latinLnBrk="0" hangingPunct="1">
                        <a:defRPr sz="1800" kern="1200">
                          <a:solidFill>
                            <a:schemeClr val="tx1"/>
                          </a:solidFill>
                          <a:latin typeface="Corbel"/>
                          <a:ea typeface=""/>
                          <a:cs typeface=""/>
                        </a:defRPr>
                      </a:lvl1pPr>
                      <a:lvl2pPr marL="457200" algn="l" defTabSz="914400" rtl="0" eaLnBrk="1" latinLnBrk="0" hangingPunct="1">
                        <a:defRPr sz="1800" kern="1200">
                          <a:solidFill>
                            <a:schemeClr val="tx1"/>
                          </a:solidFill>
                          <a:latin typeface="Corbel"/>
                          <a:ea typeface=""/>
                          <a:cs typeface=""/>
                        </a:defRPr>
                      </a:lvl2pPr>
                      <a:lvl3pPr marL="914400" algn="l" defTabSz="914400" rtl="0" eaLnBrk="1" latinLnBrk="0" hangingPunct="1">
                        <a:defRPr sz="1800" kern="1200">
                          <a:solidFill>
                            <a:schemeClr val="tx1"/>
                          </a:solidFill>
                          <a:latin typeface="Corbel"/>
                          <a:ea typeface=""/>
                          <a:cs typeface=""/>
                        </a:defRPr>
                      </a:lvl3pPr>
                      <a:lvl4pPr marL="1371600" algn="l" defTabSz="914400" rtl="0" eaLnBrk="1" latinLnBrk="0" hangingPunct="1">
                        <a:defRPr sz="1800" kern="1200">
                          <a:solidFill>
                            <a:schemeClr val="tx1"/>
                          </a:solidFill>
                          <a:latin typeface="Corbel"/>
                          <a:ea typeface=""/>
                          <a:cs typeface=""/>
                        </a:defRPr>
                      </a:lvl4pPr>
                      <a:lvl5pPr marL="1828800" algn="l" defTabSz="914400" rtl="0" eaLnBrk="1" latinLnBrk="0" hangingPunct="1">
                        <a:defRPr sz="1800" kern="1200">
                          <a:solidFill>
                            <a:schemeClr val="tx1"/>
                          </a:solidFill>
                          <a:latin typeface="Corbel"/>
                          <a:ea typeface=""/>
                          <a:cs typeface=""/>
                        </a:defRPr>
                      </a:lvl5pPr>
                      <a:lvl6pPr marL="2286000" algn="l" defTabSz="914400" rtl="0" eaLnBrk="1" latinLnBrk="0" hangingPunct="1">
                        <a:defRPr sz="1800" kern="1200">
                          <a:solidFill>
                            <a:schemeClr val="tx1"/>
                          </a:solidFill>
                          <a:latin typeface="Corbel"/>
                          <a:ea typeface=""/>
                          <a:cs typeface=""/>
                        </a:defRPr>
                      </a:lvl6pPr>
                      <a:lvl7pPr marL="2743200" algn="l" defTabSz="914400" rtl="0" eaLnBrk="1" latinLnBrk="0" hangingPunct="1">
                        <a:defRPr sz="1800" kern="1200">
                          <a:solidFill>
                            <a:schemeClr val="tx1"/>
                          </a:solidFill>
                          <a:latin typeface="Corbel"/>
                          <a:ea typeface=""/>
                          <a:cs typeface=""/>
                        </a:defRPr>
                      </a:lvl7pPr>
                      <a:lvl8pPr marL="3200400" algn="l" defTabSz="914400" rtl="0" eaLnBrk="1" latinLnBrk="0" hangingPunct="1">
                        <a:defRPr sz="1800" kern="1200">
                          <a:solidFill>
                            <a:schemeClr val="tx1"/>
                          </a:solidFill>
                          <a:latin typeface="Corbel"/>
                          <a:ea typeface=""/>
                          <a:cs typeface=""/>
                        </a:defRPr>
                      </a:lvl8pPr>
                      <a:lvl9pPr marL="3657600" algn="l" defTabSz="914400" rtl="0" eaLnBrk="1" latinLnBrk="0" hangingPunct="1">
                        <a:defRPr sz="1800" kern="1200">
                          <a:solidFill>
                            <a:schemeClr val="tx1"/>
                          </a:solidFill>
                          <a:latin typeface="Corbel"/>
                          <a:ea typeface=""/>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err="1">
                          <a:latin typeface="NikoshBAN" panose="02000000000000000000" pitchFamily="2" charset="0"/>
                          <a:cs typeface="NikoshBAN" panose="02000000000000000000" pitchFamily="2" charset="0"/>
                        </a:rPr>
                        <a:t>আন্তঃ</a:t>
                      </a:r>
                      <a:r>
                        <a:rPr lang="bn-IN" sz="2400" b="0" dirty="0">
                          <a:latin typeface="NikoshBAN" panose="02000000000000000000" pitchFamily="2" charset="0"/>
                          <a:cs typeface="NikoshBAN" panose="02000000000000000000" pitchFamily="2" charset="0"/>
                        </a:rPr>
                        <a:t> ফেরত</a:t>
                      </a:r>
                      <a:endParaRPr lang="en-US" sz="2400" b="0" dirty="0">
                        <a:latin typeface="NikoshBAN" panose="02000000000000000000" pitchFamily="2" charset="0"/>
                        <a:cs typeface="NikoshBAN" panose="02000000000000000000" pitchFamily="2" charset="0"/>
                      </a:endParaRPr>
                    </a:p>
                    <a:p>
                      <a:pPr algn="l"/>
                      <a:r>
                        <a:rPr lang="bn-IN" sz="2400" b="0" dirty="0" err="1">
                          <a:latin typeface="NikoshBAN" panose="02000000000000000000" pitchFamily="2" charset="0"/>
                          <a:cs typeface="NikoshBAN" panose="02000000000000000000" pitchFamily="2" charset="0"/>
                        </a:rPr>
                        <a:t>প্রভিডেন্ড</a:t>
                      </a:r>
                      <a:r>
                        <a:rPr lang="bn-IN" sz="2400" b="0" dirty="0">
                          <a:latin typeface="NikoshBAN" panose="02000000000000000000" pitchFamily="2" charset="0"/>
                          <a:cs typeface="NikoshBAN" panose="02000000000000000000" pitchFamily="2" charset="0"/>
                        </a:rPr>
                        <a:t> ফাণ্ড</a:t>
                      </a:r>
                    </a:p>
                    <a:p>
                      <a:pPr algn="l"/>
                      <a:r>
                        <a:rPr lang="bn-IN" sz="2400" b="0" dirty="0">
                          <a:latin typeface="NikoshBAN" panose="02000000000000000000" pitchFamily="2" charset="0"/>
                          <a:cs typeface="NikoshBAN" panose="02000000000000000000" pitchFamily="2" charset="0"/>
                        </a:rPr>
                        <a:t>মজুদ মাল (৩১-১২-২০১৮)</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a:latin typeface="NikoshBAN" panose="02000000000000000000" pitchFamily="2" charset="0"/>
                          <a:cs typeface="NikoshBAN" panose="02000000000000000000" pitchFamily="2" charset="0"/>
                        </a:rPr>
                        <a:t>প্রাপ্য হিসাব(৩১-১২-২০১৮)</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err="1">
                          <a:latin typeface="NikoshBAN" panose="02000000000000000000" pitchFamily="2" charset="0"/>
                          <a:cs typeface="NikoshBAN" panose="02000000000000000000" pitchFamily="2" charset="0"/>
                        </a:rPr>
                        <a:t>প্রদেয়</a:t>
                      </a:r>
                      <a:r>
                        <a:rPr lang="bn-IN" sz="2400" b="0" dirty="0">
                          <a:latin typeface="NikoshBAN" panose="02000000000000000000" pitchFamily="2" charset="0"/>
                          <a:cs typeface="NikoshBAN" panose="02000000000000000000" pitchFamily="2" charset="0"/>
                        </a:rPr>
                        <a:t> হিসাব (৩১-১২-২০১৮)</a:t>
                      </a:r>
                    </a:p>
                    <a:p>
                      <a:pPr algn="l"/>
                      <a:r>
                        <a:rPr lang="bn-IN" sz="2400" b="0" dirty="0">
                          <a:latin typeface="NikoshBAN" panose="02000000000000000000" pitchFamily="2" charset="0"/>
                          <a:cs typeface="NikoshBAN" panose="02000000000000000000" pitchFamily="2" charset="0"/>
                        </a:rPr>
                        <a:t>সাধারণ </a:t>
                      </a:r>
                      <a:r>
                        <a:rPr lang="bn-IN" sz="2400" b="0" dirty="0" err="1">
                          <a:latin typeface="NikoshBAN" panose="02000000000000000000" pitchFamily="2" charset="0"/>
                          <a:cs typeface="NikoshBAN" panose="02000000000000000000" pitchFamily="2" charset="0"/>
                        </a:rPr>
                        <a:t>সঞ্চিতি</a:t>
                      </a:r>
                      <a:endParaRPr lang="bn-IN" sz="2400" b="0" dirty="0">
                        <a:latin typeface="NikoshBAN" panose="02000000000000000000" pitchFamily="2" charset="0"/>
                        <a:cs typeface="NikoshBAN" panose="02000000000000000000" pitchFamily="2" charset="0"/>
                      </a:endParaRPr>
                    </a:p>
                    <a:p>
                      <a:pPr algn="l"/>
                      <a:r>
                        <a:rPr lang="bn-IN" sz="2400" b="0" dirty="0" err="1">
                          <a:latin typeface="NikoshBAN" panose="02000000000000000000" pitchFamily="2" charset="0"/>
                          <a:cs typeface="NikoshBAN" panose="02000000000000000000" pitchFamily="2" charset="0"/>
                        </a:rPr>
                        <a:t>শিক্ষানবিশ</a:t>
                      </a:r>
                      <a:r>
                        <a:rPr lang="bn-IN" sz="2400" b="0" dirty="0">
                          <a:latin typeface="NikoshBAN" panose="02000000000000000000" pitchFamily="2" charset="0"/>
                          <a:cs typeface="NikoshBAN" panose="02000000000000000000" pitchFamily="2" charset="0"/>
                        </a:rPr>
                        <a:t> ভাতা</a:t>
                      </a: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err="1">
                          <a:latin typeface="NikoshBAN" panose="02000000000000000000" pitchFamily="2" charset="0"/>
                          <a:cs typeface="NikoshBAN" panose="02000000000000000000" pitchFamily="2" charset="0"/>
                        </a:rPr>
                        <a:t>প্রদেয়</a:t>
                      </a:r>
                      <a:r>
                        <a:rPr lang="bn-IN" sz="2400" b="0" dirty="0">
                          <a:latin typeface="NikoshBAN" panose="02000000000000000000" pitchFamily="2" charset="0"/>
                          <a:cs typeface="NikoshBAN" panose="02000000000000000000" pitchFamily="2" charset="0"/>
                        </a:rPr>
                        <a:t> নোট(৩১-১২-২০১৮)</a:t>
                      </a:r>
                    </a:p>
                    <a:p>
                      <a:pPr algn="l"/>
                      <a:r>
                        <a:rPr lang="bn-IN" sz="2400" b="0" dirty="0">
                          <a:latin typeface="NikoshBAN" panose="02000000000000000000" pitchFamily="2" charset="0"/>
                          <a:cs typeface="NikoshBAN" panose="02000000000000000000" pitchFamily="2" charset="0"/>
                        </a:rPr>
                        <a:t>অনাদায়ী পাওনা </a:t>
                      </a:r>
                      <a:r>
                        <a:rPr lang="bn-IN" sz="2400" b="0" dirty="0" err="1">
                          <a:latin typeface="NikoshBAN" panose="02000000000000000000" pitchFamily="2" charset="0"/>
                          <a:cs typeface="NikoshBAN" panose="02000000000000000000" pitchFamily="2" charset="0"/>
                        </a:rPr>
                        <a:t>সঞ্চিতি</a:t>
                      </a:r>
                      <a:endParaRPr lang="bn-IN" sz="2400" b="0" dirty="0">
                        <a:latin typeface="NikoshBAN" panose="02000000000000000000" pitchFamily="2" charset="0"/>
                        <a:cs typeface="NikoshB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IN" sz="2400" b="0" dirty="0">
                          <a:latin typeface="NikoshBAN" panose="02000000000000000000" pitchFamily="2" charset="0"/>
                          <a:cs typeface="NikoshBAN" panose="02000000000000000000" pitchFamily="2" charset="0"/>
                        </a:rPr>
                        <a:t>নগদ ও ব্যাংক উদ্বৃত্ত(৩১-১২-২০১৮)</a:t>
                      </a:r>
                      <a:endParaRPr lang="en-US" sz="2400" b="0" dirty="0">
                        <a:latin typeface="NikoshBAN" panose="02000000000000000000" pitchFamily="2" charset="0"/>
                        <a:cs typeface="NikoshBAN" panose="02000000000000000000" pitchFamily="2" charset="0"/>
                      </a:endParaRPr>
                    </a:p>
                  </a:txBody>
                  <a:tcPr>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solidFill>
                      <a:srgbClr val="000000">
                        <a:alpha val="20000"/>
                      </a:srgbClr>
                    </a:solidFill>
                  </a:tcPr>
                </a:tc>
                <a:tc>
                  <a:txBody>
                    <a:bodyPr/>
                    <a:lstStyle>
                      <a:lvl1pPr marL="0" algn="l" defTabSz="914400" rtl="0" eaLnBrk="1" latinLnBrk="0" hangingPunct="1">
                        <a:defRPr sz="1800" kern="1200">
                          <a:solidFill>
                            <a:schemeClr val="tx1"/>
                          </a:solidFill>
                          <a:latin typeface="Corbel"/>
                          <a:ea typeface=""/>
                          <a:cs typeface=""/>
                        </a:defRPr>
                      </a:lvl1pPr>
                      <a:lvl2pPr marL="457200" algn="l" defTabSz="914400" rtl="0" eaLnBrk="1" latinLnBrk="0" hangingPunct="1">
                        <a:defRPr sz="1800" kern="1200">
                          <a:solidFill>
                            <a:schemeClr val="tx1"/>
                          </a:solidFill>
                          <a:latin typeface="Corbel"/>
                          <a:ea typeface=""/>
                          <a:cs typeface=""/>
                        </a:defRPr>
                      </a:lvl2pPr>
                      <a:lvl3pPr marL="914400" algn="l" defTabSz="914400" rtl="0" eaLnBrk="1" latinLnBrk="0" hangingPunct="1">
                        <a:defRPr sz="1800" kern="1200">
                          <a:solidFill>
                            <a:schemeClr val="tx1"/>
                          </a:solidFill>
                          <a:latin typeface="Corbel"/>
                          <a:ea typeface=""/>
                          <a:cs typeface=""/>
                        </a:defRPr>
                      </a:lvl3pPr>
                      <a:lvl4pPr marL="1371600" algn="l" defTabSz="914400" rtl="0" eaLnBrk="1" latinLnBrk="0" hangingPunct="1">
                        <a:defRPr sz="1800" kern="1200">
                          <a:solidFill>
                            <a:schemeClr val="tx1"/>
                          </a:solidFill>
                          <a:latin typeface="Corbel"/>
                          <a:ea typeface=""/>
                          <a:cs typeface=""/>
                        </a:defRPr>
                      </a:lvl4pPr>
                      <a:lvl5pPr marL="1828800" algn="l" defTabSz="914400" rtl="0" eaLnBrk="1" latinLnBrk="0" hangingPunct="1">
                        <a:defRPr sz="1800" kern="1200">
                          <a:solidFill>
                            <a:schemeClr val="tx1"/>
                          </a:solidFill>
                          <a:latin typeface="Corbel"/>
                          <a:ea typeface=""/>
                          <a:cs typeface=""/>
                        </a:defRPr>
                      </a:lvl5pPr>
                      <a:lvl6pPr marL="2286000" algn="l" defTabSz="914400" rtl="0" eaLnBrk="1" latinLnBrk="0" hangingPunct="1">
                        <a:defRPr sz="1800" kern="1200">
                          <a:solidFill>
                            <a:schemeClr val="tx1"/>
                          </a:solidFill>
                          <a:latin typeface="Corbel"/>
                          <a:ea typeface=""/>
                          <a:cs typeface=""/>
                        </a:defRPr>
                      </a:lvl6pPr>
                      <a:lvl7pPr marL="2743200" algn="l" defTabSz="914400" rtl="0" eaLnBrk="1" latinLnBrk="0" hangingPunct="1">
                        <a:defRPr sz="1800" kern="1200">
                          <a:solidFill>
                            <a:schemeClr val="tx1"/>
                          </a:solidFill>
                          <a:latin typeface="Corbel"/>
                          <a:ea typeface=""/>
                          <a:cs typeface=""/>
                        </a:defRPr>
                      </a:lvl7pPr>
                      <a:lvl8pPr marL="3200400" algn="l" defTabSz="914400" rtl="0" eaLnBrk="1" latinLnBrk="0" hangingPunct="1">
                        <a:defRPr sz="1800" kern="1200">
                          <a:solidFill>
                            <a:schemeClr val="tx1"/>
                          </a:solidFill>
                          <a:latin typeface="Corbel"/>
                          <a:ea typeface=""/>
                          <a:cs typeface=""/>
                        </a:defRPr>
                      </a:lvl8pPr>
                      <a:lvl9pPr marL="3657600" algn="l" defTabSz="914400" rtl="0" eaLnBrk="1" latinLnBrk="0" hangingPunct="1">
                        <a:defRPr sz="1800" kern="1200">
                          <a:solidFill>
                            <a:schemeClr val="tx1"/>
                          </a:solidFill>
                          <a:latin typeface="Corbel"/>
                          <a:ea typeface=""/>
                          <a:cs typeface=""/>
                        </a:defRPr>
                      </a:lvl9pPr>
                    </a:lstStyle>
                    <a:p>
                      <a:pPr algn="r"/>
                      <a:r>
                        <a:rPr lang="bn-IN" sz="2400" b="0" dirty="0">
                          <a:latin typeface="NikoshBAN" panose="02000000000000000000" pitchFamily="2" charset="0"/>
                          <a:cs typeface="NikoshBAN" panose="02000000000000000000" pitchFamily="2" charset="0"/>
                        </a:rPr>
                        <a:t>৪,০০০</a:t>
                      </a:r>
                    </a:p>
                    <a:p>
                      <a:pPr algn="r"/>
                      <a:r>
                        <a:rPr lang="bn-IN" sz="2400" b="0" dirty="0">
                          <a:latin typeface="NikoshBAN" panose="02000000000000000000" pitchFamily="2" charset="0"/>
                          <a:cs typeface="NikoshBAN" panose="02000000000000000000" pitchFamily="2" charset="0"/>
                        </a:rPr>
                        <a:t>১০,০০০</a:t>
                      </a:r>
                    </a:p>
                    <a:p>
                      <a:pPr algn="r"/>
                      <a:r>
                        <a:rPr lang="bn-IN" sz="2400" b="0" dirty="0">
                          <a:latin typeface="NikoshBAN" panose="02000000000000000000" pitchFamily="2" charset="0"/>
                          <a:cs typeface="NikoshBAN" panose="02000000000000000000" pitchFamily="2" charset="0"/>
                        </a:rPr>
                        <a:t>৩৫,০০০</a:t>
                      </a:r>
                    </a:p>
                    <a:p>
                      <a:pPr algn="r"/>
                      <a:r>
                        <a:rPr lang="bn-IN" sz="2400" b="0" dirty="0">
                          <a:latin typeface="NikoshBAN" panose="02000000000000000000" pitchFamily="2" charset="0"/>
                          <a:cs typeface="NikoshBAN" panose="02000000000000000000" pitchFamily="2" charset="0"/>
                        </a:rPr>
                        <a:t>২৭,০০০</a:t>
                      </a:r>
                    </a:p>
                    <a:p>
                      <a:pPr algn="r"/>
                      <a:r>
                        <a:rPr lang="bn-IN" sz="2400" b="0" dirty="0">
                          <a:latin typeface="NikoshBAN" panose="02000000000000000000" pitchFamily="2" charset="0"/>
                          <a:cs typeface="NikoshBAN" panose="02000000000000000000" pitchFamily="2" charset="0"/>
                        </a:rPr>
                        <a:t>১০,০০০</a:t>
                      </a:r>
                    </a:p>
                    <a:p>
                      <a:pPr algn="r"/>
                      <a:r>
                        <a:rPr lang="bn-IN" sz="2400" b="0" dirty="0">
                          <a:latin typeface="NikoshBAN" panose="02000000000000000000" pitchFamily="2" charset="0"/>
                          <a:cs typeface="NikoshBAN" panose="02000000000000000000" pitchFamily="2" charset="0"/>
                        </a:rPr>
                        <a:t>১৫,০০০</a:t>
                      </a:r>
                    </a:p>
                    <a:p>
                      <a:pPr algn="r"/>
                      <a:r>
                        <a:rPr lang="bn-IN" sz="2400" b="0" dirty="0">
                          <a:latin typeface="NikoshBAN" panose="02000000000000000000" pitchFamily="2" charset="0"/>
                          <a:cs typeface="NikoshBAN" panose="02000000000000000000" pitchFamily="2" charset="0"/>
                        </a:rPr>
                        <a:t>৫০,০০০</a:t>
                      </a:r>
                    </a:p>
                    <a:p>
                      <a:pPr algn="r"/>
                      <a:r>
                        <a:rPr lang="bn-IN" sz="2400" b="0" dirty="0">
                          <a:latin typeface="NikoshBAN" panose="02000000000000000000" pitchFamily="2" charset="0"/>
                          <a:cs typeface="NikoshBAN" panose="02000000000000000000" pitchFamily="2" charset="0"/>
                        </a:rPr>
                        <a:t>৮,০০০</a:t>
                      </a:r>
                    </a:p>
                    <a:p>
                      <a:pPr algn="r"/>
                      <a:r>
                        <a:rPr lang="bn-IN" sz="2400" b="0" dirty="0">
                          <a:latin typeface="NikoshBAN" panose="02000000000000000000" pitchFamily="2" charset="0"/>
                          <a:cs typeface="NikoshBAN" panose="02000000000000000000" pitchFamily="2" charset="0"/>
                        </a:rPr>
                        <a:t>২,৫০০</a:t>
                      </a:r>
                    </a:p>
                    <a:p>
                      <a:pPr algn="r"/>
                      <a:r>
                        <a:rPr lang="bn-IN" sz="2400" b="0" dirty="0">
                          <a:latin typeface="NikoshBAN" panose="02000000000000000000" pitchFamily="2" charset="0"/>
                          <a:cs typeface="NikoshBAN" panose="02000000000000000000" pitchFamily="2" charset="0"/>
                        </a:rPr>
                        <a:t>২৮,০০০</a:t>
                      </a:r>
                    </a:p>
                  </a:txBody>
                  <a:tcPr>
                    <a:lnL w="12700" cmpd="sng">
                      <a:solidFill>
                        <a:srgbClr val="000000"/>
                      </a:solidFill>
                    </a:lnL>
                    <a:lnR w="12700" cmpd="sng">
                      <a:solidFill>
                        <a:srgbClr val="000000"/>
                      </a:solidFill>
                    </a:lnR>
                    <a:lnT w="25400" cmpd="sng">
                      <a:solidFill>
                        <a:srgbClr val="000000"/>
                      </a:solidFill>
                    </a:lnT>
                    <a:lnB w="12700" cmpd="sng">
                      <a:solidFill>
                        <a:srgbClr val="000000"/>
                      </a:solidFill>
                    </a:lnB>
                    <a:lnTlToBr w="12700" cmpd="sng">
                      <a:noFill/>
                      <a:prstDash val="solid"/>
                    </a:lnTlToBr>
                    <a:lnBlToTr w="12700" cmpd="sng">
                      <a:noFill/>
                      <a:prstDash val="solid"/>
                    </a:lnBlToTr>
                    <a:solidFill>
                      <a:srgbClr val="000000">
                        <a:alpha val="20000"/>
                      </a:srgbClr>
                    </a:solidFill>
                  </a:tcPr>
                </a:tc>
                <a:extLst>
                  <a:ext uri="{0D108BD9-81ED-4DB2-BD59-A6C34878D82A}">
                    <a16:rowId xmlns="" xmlns:a16="http://schemas.microsoft.com/office/drawing/2014/main" val="436268196"/>
                  </a:ext>
                </a:extLst>
              </a:tr>
            </a:tbl>
          </a:graphicData>
        </a:graphic>
      </p:graphicFrame>
    </p:spTree>
    <p:extLst>
      <p:ext uri="{BB962C8B-B14F-4D97-AF65-F5344CB8AC3E}">
        <p14:creationId xmlns:p14="http://schemas.microsoft.com/office/powerpoint/2010/main" val="2398948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7A712C8-4223-4E34-A5E9-F7A5AF600F5B}"/>
              </a:ext>
            </a:extLst>
          </p:cNvPr>
          <p:cNvSpPr txBox="1"/>
          <p:nvPr/>
        </p:nvSpPr>
        <p:spPr>
          <a:xfrm>
            <a:off x="764146" y="4523916"/>
            <a:ext cx="1178528" cy="646331"/>
          </a:xfrm>
          <a:prstGeom prst="rect">
            <a:avLst/>
          </a:prstGeom>
          <a:solidFill>
            <a:srgbClr val="DF5327"/>
          </a:solidFill>
          <a:ln w="53975" cap="flat" cmpd="dbl" algn="ctr">
            <a:solidFill>
              <a:srgbClr val="FFFFFF"/>
            </a:solid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দলঃ</a:t>
            </a:r>
            <a:r>
              <a:rPr kumimoji="0" lang="bn-IN" sz="36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 এ</a:t>
            </a:r>
            <a:endParaRPr kumimoji="0" lang="en-US" sz="36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2ECDF70A-FA7E-4356-9279-A15ABFA90D08}"/>
              </a:ext>
            </a:extLst>
          </p:cNvPr>
          <p:cNvSpPr txBox="1"/>
          <p:nvPr/>
        </p:nvSpPr>
        <p:spPr>
          <a:xfrm>
            <a:off x="764146" y="5683706"/>
            <a:ext cx="1252266" cy="646331"/>
          </a:xfrm>
          <a:prstGeom prst="rect">
            <a:avLst/>
          </a:prstGeom>
          <a:solidFill>
            <a:srgbClr val="A6B727"/>
          </a:solidFill>
          <a:ln w="53975" cap="flat" cmpd="dbl" algn="ctr">
            <a:solidFill>
              <a:srgbClr val="FFFFFF"/>
            </a:solid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দলঃ</a:t>
            </a:r>
            <a:r>
              <a:rPr kumimoji="0" lang="bn-IN" sz="36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 বি</a:t>
            </a:r>
            <a:endParaRPr kumimoji="0" lang="en-US" sz="36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endParaRPr>
          </a:p>
        </p:txBody>
      </p:sp>
      <p:sp>
        <p:nvSpPr>
          <p:cNvPr id="5" name="TextBox 4">
            <a:extLst>
              <a:ext uri="{FF2B5EF4-FFF2-40B4-BE49-F238E27FC236}">
                <a16:creationId xmlns="" xmlns:a16="http://schemas.microsoft.com/office/drawing/2014/main" id="{601BCF90-1DF5-4F44-A52D-28E3E366144D}"/>
              </a:ext>
            </a:extLst>
          </p:cNvPr>
          <p:cNvSpPr txBox="1"/>
          <p:nvPr/>
        </p:nvSpPr>
        <p:spPr>
          <a:xfrm>
            <a:off x="3525996" y="4522327"/>
            <a:ext cx="6774611" cy="584775"/>
          </a:xfrm>
          <a:prstGeom prst="rect">
            <a:avLst/>
          </a:prstGeom>
          <a:solidFill>
            <a:srgbClr val="DF5327"/>
          </a:solidFill>
          <a:ln w="53975" cap="flat" cmpd="dbl" algn="ctr">
            <a:solidFill>
              <a:srgbClr val="FFFFFF"/>
            </a:solid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32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রেওয়ামিল</a:t>
            </a:r>
            <a:r>
              <a:rPr kumimoji="0" lang="bn-IN" sz="32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 </a:t>
            </a:r>
            <a:r>
              <a:rPr kumimoji="0" lang="bn-IN" sz="32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প্রস্তুতের</a:t>
            </a:r>
            <a:r>
              <a:rPr kumimoji="0" lang="bn-IN" sz="32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 সুবিধাসমূহ আলোচনা করে লিখ।</a:t>
            </a:r>
            <a:endParaRPr kumimoji="0" lang="en-US" sz="32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endParaRPr>
          </a:p>
        </p:txBody>
      </p:sp>
      <p:sp>
        <p:nvSpPr>
          <p:cNvPr id="6" name="TextBox 5">
            <a:extLst>
              <a:ext uri="{FF2B5EF4-FFF2-40B4-BE49-F238E27FC236}">
                <a16:creationId xmlns="" xmlns:a16="http://schemas.microsoft.com/office/drawing/2014/main" id="{C94EFFFF-9C75-43AD-9DBC-411112CF038F}"/>
              </a:ext>
            </a:extLst>
          </p:cNvPr>
          <p:cNvSpPr txBox="1"/>
          <p:nvPr/>
        </p:nvSpPr>
        <p:spPr>
          <a:xfrm>
            <a:off x="3525996" y="5683706"/>
            <a:ext cx="6558206" cy="584775"/>
          </a:xfrm>
          <a:prstGeom prst="rect">
            <a:avLst/>
          </a:prstGeom>
          <a:solidFill>
            <a:srgbClr val="A6B727"/>
          </a:solidFill>
          <a:ln w="53975" cap="flat" cmpd="dbl" algn="ctr">
            <a:solidFill>
              <a:srgbClr val="FFFFFF"/>
            </a:solid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32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রেওয়ামিলে</a:t>
            </a:r>
            <a:r>
              <a:rPr kumimoji="0" lang="bn-IN" sz="32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 যে সকল দফা অন্তর্ভুক্ত </a:t>
            </a:r>
            <a:r>
              <a:rPr kumimoji="0" lang="bn-IN" sz="32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হবেনা</a:t>
            </a:r>
            <a:r>
              <a:rPr kumimoji="0" lang="bn-IN" sz="32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 তা লিখ।</a:t>
            </a:r>
            <a:endParaRPr kumimoji="0" lang="en-US" sz="32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endParaRPr>
          </a:p>
        </p:txBody>
      </p:sp>
      <p:sp>
        <p:nvSpPr>
          <p:cNvPr id="7" name="Arrow: Notched Right 8">
            <a:extLst>
              <a:ext uri="{FF2B5EF4-FFF2-40B4-BE49-F238E27FC236}">
                <a16:creationId xmlns="" xmlns:a16="http://schemas.microsoft.com/office/drawing/2014/main" id="{A49F8919-E42C-46ED-8D2D-DEFD7B35066E}"/>
              </a:ext>
            </a:extLst>
          </p:cNvPr>
          <p:cNvSpPr/>
          <p:nvPr/>
        </p:nvSpPr>
        <p:spPr>
          <a:xfrm>
            <a:off x="2153295" y="4669314"/>
            <a:ext cx="1178528" cy="437787"/>
          </a:xfrm>
          <a:prstGeom prst="notchedRightArrow">
            <a:avLst/>
          </a:prstGeom>
          <a:solidFill>
            <a:srgbClr val="DF5327"/>
          </a:solidFill>
          <a:ln w="53975" cap="flat" cmpd="dbl"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orbel"/>
            </a:endParaRPr>
          </a:p>
        </p:txBody>
      </p:sp>
      <p:sp>
        <p:nvSpPr>
          <p:cNvPr id="8" name="Arrow: Notched Right 10">
            <a:extLst>
              <a:ext uri="{FF2B5EF4-FFF2-40B4-BE49-F238E27FC236}">
                <a16:creationId xmlns="" xmlns:a16="http://schemas.microsoft.com/office/drawing/2014/main" id="{53BFE006-42C0-4FFB-BEAC-CBF47E4AC4AF}"/>
              </a:ext>
            </a:extLst>
          </p:cNvPr>
          <p:cNvSpPr/>
          <p:nvPr/>
        </p:nvSpPr>
        <p:spPr>
          <a:xfrm>
            <a:off x="2181940" y="5871592"/>
            <a:ext cx="1178528" cy="321140"/>
          </a:xfrm>
          <a:prstGeom prst="notchedRightArrow">
            <a:avLst/>
          </a:prstGeom>
          <a:solidFill>
            <a:srgbClr val="A6B727"/>
          </a:solidFill>
          <a:ln w="19050" cap="flat" cmpd="sng" algn="ctr">
            <a:solidFill>
              <a:srgbClr val="A6B727">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orbel"/>
            </a:endParaRPr>
          </a:p>
        </p:txBody>
      </p:sp>
      <p:sp>
        <p:nvSpPr>
          <p:cNvPr id="9" name="TextBox 8">
            <a:extLst>
              <a:ext uri="{FF2B5EF4-FFF2-40B4-BE49-F238E27FC236}">
                <a16:creationId xmlns="" xmlns:a16="http://schemas.microsoft.com/office/drawing/2014/main" id="{A6F3CF38-5618-4E47-A1BE-00C4C047D14C}"/>
              </a:ext>
            </a:extLst>
          </p:cNvPr>
          <p:cNvSpPr txBox="1"/>
          <p:nvPr/>
        </p:nvSpPr>
        <p:spPr>
          <a:xfrm>
            <a:off x="613110" y="1609250"/>
            <a:ext cx="1874231" cy="646331"/>
          </a:xfrm>
          <a:prstGeom prst="rect">
            <a:avLst/>
          </a:prstGeom>
          <a:solidFill>
            <a:srgbClr val="000000"/>
          </a:solidFill>
          <a:ln w="53975" cap="flat" cmpd="dbl" algn="ctr">
            <a:solidFill>
              <a:srgbClr val="FFFFFF"/>
            </a:solid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err="1" smtClean="0">
                <a:ln>
                  <a:noFill/>
                </a:ln>
                <a:solidFill>
                  <a:srgbClr val="FFFFFF"/>
                </a:solidFill>
                <a:effectLst/>
                <a:uLnTx/>
                <a:uFillTx/>
                <a:latin typeface="NikoshBAN" panose="02000000000000000000" pitchFamily="2" charset="0"/>
                <a:cs typeface="NikoshBAN" panose="02000000000000000000" pitchFamily="2" charset="0"/>
              </a:rPr>
              <a:t>দলগত</a:t>
            </a:r>
            <a:r>
              <a:rPr kumimoji="0" lang="bn-IN" sz="3600" b="0" i="0" u="none" strike="noStrike" kern="0" cap="none" spc="0" normalizeH="0" baseline="0" noProof="0" dirty="0" smtClean="0">
                <a:ln>
                  <a:noFill/>
                </a:ln>
                <a:solidFill>
                  <a:srgbClr val="FFFFFF"/>
                </a:solidFill>
                <a:effectLst/>
                <a:uLnTx/>
                <a:uFillTx/>
                <a:latin typeface="NikoshBAN" panose="02000000000000000000" pitchFamily="2" charset="0"/>
                <a:cs typeface="NikoshBAN" panose="02000000000000000000" pitchFamily="2" charset="0"/>
              </a:rPr>
              <a:t> কাজ</a:t>
            </a:r>
            <a:endParaRPr kumimoji="0" lang="en-US" sz="3600" b="0" i="0" u="none" strike="noStrike" kern="0" cap="none" spc="0" normalizeH="0" baseline="0" noProof="0" dirty="0" smtClean="0">
              <a:ln>
                <a:noFill/>
              </a:ln>
              <a:solidFill>
                <a:srgbClr val="FFFFFF"/>
              </a:solidFill>
              <a:effectLst/>
              <a:uLnTx/>
              <a:uFillTx/>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 xmlns:a16="http://schemas.microsoft.com/office/drawing/2014/main" id="{54095B0C-61A2-4DC8-87D0-1E5AC82DC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215" y="284170"/>
            <a:ext cx="7237707" cy="3661553"/>
          </a:xfrm>
          <a:prstGeom prst="rect">
            <a:avLst/>
          </a:prstGeom>
        </p:spPr>
      </p:pic>
      <p:sp>
        <p:nvSpPr>
          <p:cNvPr id="11" name="TextBox 10">
            <a:extLst>
              <a:ext uri="{FF2B5EF4-FFF2-40B4-BE49-F238E27FC236}">
                <a16:creationId xmlns="" xmlns:a16="http://schemas.microsoft.com/office/drawing/2014/main" id="{A6F3CF38-5618-4E47-A1BE-00C4C047D14C}"/>
              </a:ext>
            </a:extLst>
          </p:cNvPr>
          <p:cNvSpPr txBox="1"/>
          <p:nvPr/>
        </p:nvSpPr>
        <p:spPr>
          <a:xfrm>
            <a:off x="648279" y="1609250"/>
            <a:ext cx="1874231" cy="646331"/>
          </a:xfrm>
          <a:prstGeom prst="rect">
            <a:avLst/>
          </a:prstGeom>
          <a:solidFill>
            <a:srgbClr val="000000"/>
          </a:solidFill>
          <a:ln w="53975" cap="flat" cmpd="dbl" algn="ctr">
            <a:solidFill>
              <a:srgbClr val="FFFFFF"/>
            </a:solid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err="1" smtClean="0">
                <a:ln>
                  <a:noFill/>
                </a:ln>
                <a:solidFill>
                  <a:srgbClr val="FFFFFF"/>
                </a:solidFill>
                <a:effectLst/>
                <a:uLnTx/>
                <a:uFillTx/>
                <a:latin typeface="NikoshBAN" panose="02000000000000000000" pitchFamily="2" charset="0"/>
                <a:cs typeface="NikoshBAN" panose="02000000000000000000" pitchFamily="2" charset="0"/>
              </a:rPr>
              <a:t>দলগত</a:t>
            </a:r>
            <a:r>
              <a:rPr kumimoji="0" lang="bn-IN" sz="3600" b="0" i="0" u="none" strike="noStrike" kern="0" cap="none" spc="0" normalizeH="0" baseline="0" noProof="0" dirty="0" smtClean="0">
                <a:ln>
                  <a:noFill/>
                </a:ln>
                <a:solidFill>
                  <a:srgbClr val="FFFFFF"/>
                </a:solidFill>
                <a:effectLst/>
                <a:uLnTx/>
                <a:uFillTx/>
                <a:latin typeface="NikoshBAN" panose="02000000000000000000" pitchFamily="2" charset="0"/>
                <a:cs typeface="NikoshBAN" panose="02000000000000000000" pitchFamily="2" charset="0"/>
              </a:rPr>
              <a:t> কাজ</a:t>
            </a:r>
            <a:endParaRPr kumimoji="0" lang="en-US" sz="3600" b="0" i="0" u="none" strike="noStrike" kern="0" cap="none" spc="0" normalizeH="0" baseline="0" noProof="0" dirty="0" smtClean="0">
              <a:ln>
                <a:noFill/>
              </a:ln>
              <a:solidFill>
                <a:srgbClr val="FFFFFF"/>
              </a:solidFill>
              <a:effectLst/>
              <a:uLnTx/>
              <a:uFillTx/>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 xmlns:a16="http://schemas.microsoft.com/office/drawing/2014/main" id="{54095B0C-61A2-4DC8-87D0-1E5AC82DC0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384" y="284170"/>
            <a:ext cx="7237707" cy="3661553"/>
          </a:xfrm>
          <a:prstGeom prst="rect">
            <a:avLst/>
          </a:prstGeom>
        </p:spPr>
      </p:pic>
      <p:sp>
        <p:nvSpPr>
          <p:cNvPr id="13" name="TextBox 12">
            <a:extLst>
              <a:ext uri="{FF2B5EF4-FFF2-40B4-BE49-F238E27FC236}">
                <a16:creationId xmlns="" xmlns:a16="http://schemas.microsoft.com/office/drawing/2014/main" id="{A6F3CF38-5618-4E47-A1BE-00C4C047D14C}"/>
              </a:ext>
            </a:extLst>
          </p:cNvPr>
          <p:cNvSpPr txBox="1"/>
          <p:nvPr/>
        </p:nvSpPr>
        <p:spPr>
          <a:xfrm>
            <a:off x="683448" y="1609250"/>
            <a:ext cx="1874231" cy="646331"/>
          </a:xfrm>
          <a:prstGeom prst="rect">
            <a:avLst/>
          </a:prstGeom>
          <a:solidFill>
            <a:srgbClr val="000000"/>
          </a:solidFill>
          <a:ln w="53975" cap="flat" cmpd="dbl" algn="ctr">
            <a:solidFill>
              <a:srgbClr val="FFFFFF"/>
            </a:solid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err="1" smtClean="0">
                <a:ln>
                  <a:noFill/>
                </a:ln>
                <a:solidFill>
                  <a:srgbClr val="FFFFFF"/>
                </a:solidFill>
                <a:effectLst/>
                <a:uLnTx/>
                <a:uFillTx/>
                <a:latin typeface="NikoshBAN" panose="02000000000000000000" pitchFamily="2" charset="0"/>
                <a:cs typeface="NikoshBAN" panose="02000000000000000000" pitchFamily="2" charset="0"/>
              </a:rPr>
              <a:t>দলগত</a:t>
            </a:r>
            <a:r>
              <a:rPr kumimoji="0" lang="bn-IN" sz="3600" b="0" i="0" u="none" strike="noStrike" kern="0" cap="none" spc="0" normalizeH="0" baseline="0" noProof="0" dirty="0" smtClean="0">
                <a:ln>
                  <a:noFill/>
                </a:ln>
                <a:solidFill>
                  <a:srgbClr val="FFFFFF"/>
                </a:solidFill>
                <a:effectLst/>
                <a:uLnTx/>
                <a:uFillTx/>
                <a:latin typeface="NikoshBAN" panose="02000000000000000000" pitchFamily="2" charset="0"/>
                <a:cs typeface="NikoshBAN" panose="02000000000000000000" pitchFamily="2" charset="0"/>
              </a:rPr>
              <a:t> কাজ</a:t>
            </a:r>
            <a:endParaRPr kumimoji="0" lang="en-US" sz="3600" b="0" i="0" u="none" strike="noStrike" kern="0" cap="none" spc="0" normalizeH="0" baseline="0" noProof="0" dirty="0" smtClean="0">
              <a:ln>
                <a:noFill/>
              </a:ln>
              <a:solidFill>
                <a:srgbClr val="FFFFFF"/>
              </a:solidFill>
              <a:effectLst/>
              <a:uLnTx/>
              <a:uFillTx/>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 xmlns:a16="http://schemas.microsoft.com/office/drawing/2014/main" id="{67A712C8-4223-4E34-A5E9-F7A5AF600F5B}"/>
              </a:ext>
            </a:extLst>
          </p:cNvPr>
          <p:cNvSpPr txBox="1"/>
          <p:nvPr/>
        </p:nvSpPr>
        <p:spPr>
          <a:xfrm>
            <a:off x="801015" y="4565041"/>
            <a:ext cx="1178528" cy="646331"/>
          </a:xfrm>
          <a:prstGeom prst="rect">
            <a:avLst/>
          </a:prstGeom>
          <a:solidFill>
            <a:srgbClr val="DF5327"/>
          </a:solidFill>
          <a:ln w="53975" cap="flat" cmpd="dbl" algn="ctr">
            <a:solidFill>
              <a:srgbClr val="FFFFFF"/>
            </a:solid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err="1" smtClean="0">
                <a:ln>
                  <a:noFill/>
                </a:ln>
                <a:solidFill>
                  <a:srgbClr val="000000"/>
                </a:solidFill>
                <a:effectLst/>
                <a:uLnTx/>
                <a:uFillTx/>
                <a:latin typeface="NikoshBAN" panose="02000000000000000000" pitchFamily="2" charset="0"/>
                <a:cs typeface="NikoshBAN" panose="02000000000000000000" pitchFamily="2" charset="0"/>
              </a:rPr>
              <a:t>দলঃ</a:t>
            </a:r>
            <a:r>
              <a:rPr kumimoji="0" lang="bn-IN" sz="36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rPr>
              <a:t> এ</a:t>
            </a:r>
            <a:endParaRPr kumimoji="0" lang="en-US" sz="3600" b="0" i="0" u="none" strike="noStrike" kern="0" cap="none" spc="0" normalizeH="0" baseline="0" noProof="0" dirty="0" smtClean="0">
              <a:ln>
                <a:noFill/>
              </a:ln>
              <a:solidFill>
                <a:srgbClr val="000000"/>
              </a:solidFill>
              <a:effectLst/>
              <a:uLnTx/>
              <a:uFillTx/>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1993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arn(inVertical)">
                                      <p:cBhvr>
                                        <p:cTn id="54" dur="500"/>
                                        <p:tgtEl>
                                          <p:spTgt spid="12"/>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1"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4725" y="245856"/>
            <a:ext cx="7086106" cy="4396482"/>
          </a:xfrm>
          <a:prstGeom prst="rect">
            <a:avLst/>
          </a:prstGeom>
        </p:spPr>
      </p:pic>
    </p:spTree>
    <p:extLst>
      <p:ext uri="{BB962C8B-B14F-4D97-AF65-F5344CB8AC3E}">
        <p14:creationId xmlns:p14="http://schemas.microsoft.com/office/powerpoint/2010/main" val="2972277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40672" y="1259323"/>
            <a:ext cx="5986649" cy="4684278"/>
          </a:xfrm>
          <a:prstGeom prst="rect">
            <a:avLst/>
          </a:prstGeom>
        </p:spPr>
      </p:pic>
    </p:spTree>
    <p:extLst>
      <p:ext uri="{BB962C8B-B14F-4D97-AF65-F5344CB8AC3E}">
        <p14:creationId xmlns:p14="http://schemas.microsoft.com/office/powerpoint/2010/main" val="4074899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870598" y="142516"/>
            <a:ext cx="2450804" cy="969348"/>
          </a:xfrm>
          <a:prstGeom prst="rect">
            <a:avLst/>
          </a:prstGeom>
        </p:spPr>
      </p:pic>
      <p:pic>
        <p:nvPicPr>
          <p:cNvPr id="6" name="Picture 5"/>
          <p:cNvPicPr>
            <a:picLocks noChangeAspect="1"/>
          </p:cNvPicPr>
          <p:nvPr/>
        </p:nvPicPr>
        <p:blipFill>
          <a:blip r:embed="rId4"/>
          <a:stretch>
            <a:fillRect/>
          </a:stretch>
        </p:blipFill>
        <p:spPr>
          <a:xfrm>
            <a:off x="3678726" y="1170400"/>
            <a:ext cx="4834547" cy="859611"/>
          </a:xfrm>
          <a:prstGeom prst="rect">
            <a:avLst/>
          </a:prstGeom>
        </p:spPr>
      </p:pic>
      <p:pic>
        <p:nvPicPr>
          <p:cNvPr id="7" name="Picture 6"/>
          <p:cNvPicPr>
            <a:picLocks noChangeAspect="1"/>
          </p:cNvPicPr>
          <p:nvPr/>
        </p:nvPicPr>
        <p:blipFill>
          <a:blip r:embed="rId5"/>
          <a:stretch>
            <a:fillRect/>
          </a:stretch>
        </p:blipFill>
        <p:spPr>
          <a:xfrm>
            <a:off x="2794730" y="2131692"/>
            <a:ext cx="6602540" cy="859611"/>
          </a:xfrm>
          <a:prstGeom prst="rect">
            <a:avLst/>
          </a:prstGeom>
        </p:spPr>
      </p:pic>
      <p:pic>
        <p:nvPicPr>
          <p:cNvPr id="8" name="Picture 7"/>
          <p:cNvPicPr>
            <a:picLocks noChangeAspect="1"/>
          </p:cNvPicPr>
          <p:nvPr/>
        </p:nvPicPr>
        <p:blipFill>
          <a:blip r:embed="rId6"/>
          <a:stretch>
            <a:fillRect/>
          </a:stretch>
        </p:blipFill>
        <p:spPr>
          <a:xfrm>
            <a:off x="3450106" y="2999194"/>
            <a:ext cx="5291787" cy="859611"/>
          </a:xfrm>
          <a:prstGeom prst="rect">
            <a:avLst/>
          </a:prstGeom>
        </p:spPr>
      </p:pic>
      <p:pic>
        <p:nvPicPr>
          <p:cNvPr id="9" name="Picture 8"/>
          <p:cNvPicPr>
            <a:picLocks noChangeAspect="1"/>
          </p:cNvPicPr>
          <p:nvPr/>
        </p:nvPicPr>
        <p:blipFill>
          <a:blip r:embed="rId7"/>
          <a:stretch>
            <a:fillRect/>
          </a:stretch>
        </p:blipFill>
        <p:spPr>
          <a:xfrm>
            <a:off x="3334272" y="3948763"/>
            <a:ext cx="5523455" cy="859611"/>
          </a:xfrm>
          <a:prstGeom prst="rect">
            <a:avLst/>
          </a:prstGeom>
        </p:spPr>
      </p:pic>
      <p:pic>
        <p:nvPicPr>
          <p:cNvPr id="10" name="Picture 9"/>
          <p:cNvPicPr>
            <a:picLocks noChangeAspect="1"/>
          </p:cNvPicPr>
          <p:nvPr/>
        </p:nvPicPr>
        <p:blipFill>
          <a:blip r:embed="rId8"/>
          <a:stretch>
            <a:fillRect/>
          </a:stretch>
        </p:blipFill>
        <p:spPr>
          <a:xfrm>
            <a:off x="3367803" y="4827993"/>
            <a:ext cx="5456393" cy="859611"/>
          </a:xfrm>
          <a:prstGeom prst="rect">
            <a:avLst/>
          </a:prstGeom>
        </p:spPr>
      </p:pic>
      <p:pic>
        <p:nvPicPr>
          <p:cNvPr id="11" name="Picture 10"/>
          <p:cNvPicPr>
            <a:picLocks noChangeAspect="1"/>
          </p:cNvPicPr>
          <p:nvPr/>
        </p:nvPicPr>
        <p:blipFill>
          <a:blip r:embed="rId9"/>
          <a:stretch>
            <a:fillRect/>
          </a:stretch>
        </p:blipFill>
        <p:spPr>
          <a:xfrm>
            <a:off x="3882960" y="5707224"/>
            <a:ext cx="4426080" cy="859611"/>
          </a:xfrm>
          <a:prstGeom prst="rect">
            <a:avLst/>
          </a:prstGeom>
        </p:spPr>
      </p:pic>
    </p:spTree>
    <p:extLst>
      <p:ext uri="{BB962C8B-B14F-4D97-AF65-F5344CB8AC3E}">
        <p14:creationId xmlns:p14="http://schemas.microsoft.com/office/powerpoint/2010/main" val="3203879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2128" y="143336"/>
            <a:ext cx="3116081" cy="646331"/>
          </a:xfrm>
          <a:prstGeom prst="rect">
            <a:avLst/>
          </a:prstGeom>
          <a:solidFill>
            <a:schemeClr val="accent5">
              <a:lumMod val="75000"/>
            </a:schemeClr>
          </a:solidFill>
          <a:ln w="38100">
            <a:solidFill>
              <a:schemeClr val="tx1"/>
            </a:solidFill>
          </a:ln>
        </p:spPr>
        <p:txBody>
          <a:bodyPr wrap="square">
            <a:spAutoFit/>
          </a:bodyPr>
          <a:lstStyle/>
          <a:p>
            <a:r>
              <a:rPr lang="bn-IN" sz="3600" dirty="0">
                <a:solidFill>
                  <a:schemeClr val="accent6"/>
                </a:solidFill>
                <a:latin typeface="NikoshBAN" panose="02000000000000000000" pitchFamily="2" charset="0"/>
                <a:cs typeface="NikoshBAN" panose="02000000000000000000" pitchFamily="2" charset="0"/>
              </a:rPr>
              <a:t>রেওয়ামিলের সংজ্ঞাঃ</a:t>
            </a:r>
            <a:endParaRPr lang="en-US" sz="3600" dirty="0">
              <a:solidFill>
                <a:schemeClr val="accent6"/>
              </a:solidFill>
              <a:latin typeface="NikoshBAN" panose="02000000000000000000" pitchFamily="2" charset="0"/>
              <a:cs typeface="NikoshBAN" panose="02000000000000000000" pitchFamily="2" charset="0"/>
            </a:endParaRPr>
          </a:p>
        </p:txBody>
      </p:sp>
      <p:sp>
        <p:nvSpPr>
          <p:cNvPr id="4" name="TextBox 3"/>
          <p:cNvSpPr txBox="1"/>
          <p:nvPr/>
        </p:nvSpPr>
        <p:spPr>
          <a:xfrm>
            <a:off x="2321169" y="1430216"/>
            <a:ext cx="7467600" cy="923330"/>
          </a:xfrm>
          <a:prstGeom prst="rect">
            <a:avLst/>
          </a:prstGeom>
          <a:solidFill>
            <a:srgbClr val="00B050"/>
          </a:solidFill>
        </p:spPr>
        <p:txBody>
          <a:bodyPr wrap="square" rtlCol="0">
            <a:spAutoFit/>
          </a:bodyPr>
          <a:lstStyle/>
          <a:p>
            <a:r>
              <a:rPr lang="as-IN" dirty="0"/>
              <a:t>কোন নির্দিষ্ট হিসাব বছর শেষে খতিয়ানের জেরসমূহ নিয়ে হিসাবের গাণিতিক শুদ্ধতা যাচাই করার জন্য যে তালিকা প্রস্তুত করা হয় তাকে রেওয়ামিল বলা হয়। রেওয়ামিল মূলত কোন হিসাব নয়, হিসাবের জেরসমূহের তালিকা মাত্র।</a:t>
            </a:r>
          </a:p>
        </p:txBody>
      </p:sp>
    </p:spTree>
    <p:extLst>
      <p:ext uri="{BB962C8B-B14F-4D97-AF65-F5344CB8AC3E}">
        <p14:creationId xmlns:p14="http://schemas.microsoft.com/office/powerpoint/2010/main" val="876366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71446" y="292418"/>
            <a:ext cx="6447692" cy="707886"/>
          </a:xfrm>
          <a:prstGeom prst="rect">
            <a:avLst/>
          </a:prstGeom>
          <a:noFill/>
          <a:ln w="38100">
            <a:solidFill>
              <a:schemeClr val="tx1"/>
            </a:solidFill>
          </a:ln>
        </p:spPr>
        <p:txBody>
          <a:bodyPr wrap="square" rtlCol="0">
            <a:spAutoFit/>
          </a:bodyPr>
          <a:lstStyle/>
          <a:p>
            <a:r>
              <a:rPr lang="en-US" sz="4000" b="1" dirty="0" err="1" smtClean="0">
                <a:solidFill>
                  <a:schemeClr val="accent6">
                    <a:lumMod val="75000"/>
                  </a:schemeClr>
                </a:solidFill>
              </a:rPr>
              <a:t>রেওয়ামিলের</a:t>
            </a:r>
            <a:r>
              <a:rPr lang="en-US" sz="4000" b="1" dirty="0" smtClean="0">
                <a:solidFill>
                  <a:schemeClr val="accent6">
                    <a:lumMod val="75000"/>
                  </a:schemeClr>
                </a:solidFill>
              </a:rPr>
              <a:t> </a:t>
            </a:r>
            <a:r>
              <a:rPr lang="en-US" sz="4000" b="1" dirty="0" err="1" smtClean="0">
                <a:solidFill>
                  <a:schemeClr val="accent6">
                    <a:lumMod val="75000"/>
                  </a:schemeClr>
                </a:solidFill>
              </a:rPr>
              <a:t>উদ্দেশ্যসমুহ</a:t>
            </a:r>
            <a:endParaRPr lang="en-US" sz="4000" b="1" dirty="0">
              <a:solidFill>
                <a:schemeClr val="accent6">
                  <a:lumMod val="75000"/>
                </a:schemeClr>
              </a:solidFill>
            </a:endParaRPr>
          </a:p>
        </p:txBody>
      </p:sp>
      <p:pic>
        <p:nvPicPr>
          <p:cNvPr id="4" name="Picture 3"/>
          <p:cNvPicPr>
            <a:picLocks noChangeAspect="1"/>
          </p:cNvPicPr>
          <p:nvPr/>
        </p:nvPicPr>
        <p:blipFill>
          <a:blip r:embed="rId2"/>
          <a:stretch>
            <a:fillRect/>
          </a:stretch>
        </p:blipFill>
        <p:spPr>
          <a:xfrm>
            <a:off x="3823766" y="1112732"/>
            <a:ext cx="4761389" cy="859611"/>
          </a:xfrm>
          <a:prstGeom prst="rect">
            <a:avLst/>
          </a:prstGeom>
          <a:solidFill>
            <a:schemeClr val="accent2">
              <a:lumMod val="50000"/>
            </a:schemeClr>
          </a:solidFill>
          <a:ln>
            <a:solidFill>
              <a:schemeClr val="accent2"/>
            </a:solidFill>
          </a:ln>
        </p:spPr>
      </p:pic>
      <p:pic>
        <p:nvPicPr>
          <p:cNvPr id="5" name="Picture 4"/>
          <p:cNvPicPr>
            <a:picLocks noChangeAspect="1"/>
          </p:cNvPicPr>
          <p:nvPr/>
        </p:nvPicPr>
        <p:blipFill>
          <a:blip r:embed="rId3"/>
          <a:stretch>
            <a:fillRect/>
          </a:stretch>
        </p:blipFill>
        <p:spPr>
          <a:xfrm>
            <a:off x="3872538" y="2084771"/>
            <a:ext cx="4663844" cy="859611"/>
          </a:xfrm>
          <a:prstGeom prst="rect">
            <a:avLst/>
          </a:prstGeom>
          <a:ln>
            <a:solidFill>
              <a:srgbClr val="00B050"/>
            </a:solidFill>
          </a:ln>
        </p:spPr>
      </p:pic>
      <p:pic>
        <p:nvPicPr>
          <p:cNvPr id="6" name="Picture 5"/>
          <p:cNvPicPr>
            <a:picLocks noChangeAspect="1"/>
          </p:cNvPicPr>
          <p:nvPr/>
        </p:nvPicPr>
        <p:blipFill>
          <a:blip r:embed="rId4"/>
          <a:stretch>
            <a:fillRect/>
          </a:stretch>
        </p:blipFill>
        <p:spPr>
          <a:xfrm>
            <a:off x="3872538" y="3075329"/>
            <a:ext cx="4230991" cy="853514"/>
          </a:xfrm>
          <a:prstGeom prst="rect">
            <a:avLst/>
          </a:prstGeom>
          <a:ln>
            <a:solidFill>
              <a:srgbClr val="002060"/>
            </a:solidFill>
          </a:ln>
        </p:spPr>
      </p:pic>
      <p:pic>
        <p:nvPicPr>
          <p:cNvPr id="7" name="Picture 6"/>
          <p:cNvPicPr>
            <a:picLocks noChangeAspect="1"/>
          </p:cNvPicPr>
          <p:nvPr/>
        </p:nvPicPr>
        <p:blipFill>
          <a:blip r:embed="rId5"/>
          <a:stretch>
            <a:fillRect/>
          </a:stretch>
        </p:blipFill>
        <p:spPr>
          <a:xfrm>
            <a:off x="3872538" y="3969951"/>
            <a:ext cx="2648445" cy="865436"/>
          </a:xfrm>
          <a:prstGeom prst="rect">
            <a:avLst/>
          </a:prstGeom>
        </p:spPr>
      </p:pic>
      <p:pic>
        <p:nvPicPr>
          <p:cNvPr id="8" name="Picture 7"/>
          <p:cNvPicPr>
            <a:picLocks noChangeAspect="1"/>
          </p:cNvPicPr>
          <p:nvPr/>
        </p:nvPicPr>
        <p:blipFill>
          <a:blip r:embed="rId6"/>
          <a:stretch>
            <a:fillRect/>
          </a:stretch>
        </p:blipFill>
        <p:spPr>
          <a:xfrm>
            <a:off x="3872538" y="4757471"/>
            <a:ext cx="2865368" cy="859611"/>
          </a:xfrm>
          <a:prstGeom prst="rect">
            <a:avLst/>
          </a:prstGeom>
          <a:ln>
            <a:solidFill>
              <a:srgbClr val="00B0F0"/>
            </a:solidFill>
          </a:ln>
        </p:spPr>
      </p:pic>
      <p:pic>
        <p:nvPicPr>
          <p:cNvPr id="9" name="Picture 8"/>
          <p:cNvPicPr>
            <a:picLocks noChangeAspect="1"/>
          </p:cNvPicPr>
          <p:nvPr/>
        </p:nvPicPr>
        <p:blipFill>
          <a:blip r:embed="rId7"/>
          <a:stretch>
            <a:fillRect/>
          </a:stretch>
        </p:blipFill>
        <p:spPr>
          <a:xfrm>
            <a:off x="3715305" y="5741932"/>
            <a:ext cx="3340898" cy="853514"/>
          </a:xfrm>
          <a:prstGeom prst="rect">
            <a:avLst/>
          </a:prstGeom>
          <a:ln>
            <a:solidFill>
              <a:schemeClr val="accent5"/>
            </a:solidFill>
          </a:ln>
        </p:spPr>
      </p:pic>
    </p:spTree>
    <p:extLst>
      <p:ext uri="{BB962C8B-B14F-4D97-AF65-F5344CB8AC3E}">
        <p14:creationId xmlns:p14="http://schemas.microsoft.com/office/powerpoint/2010/main" val="2660540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630FEE30-7FE8-48E9-B84A-8589F943FE0B}"/>
              </a:ext>
            </a:extLst>
          </p:cNvPr>
          <p:cNvSpPr/>
          <p:nvPr/>
        </p:nvSpPr>
        <p:spPr>
          <a:xfrm>
            <a:off x="3162064" y="273469"/>
            <a:ext cx="7780148" cy="5418667"/>
          </a:xfrm>
          <a:prstGeom prst="rect">
            <a:avLst/>
          </a:prstGeom>
          <a:solidFill>
            <a:schemeClr val="bg1"/>
          </a:solidFill>
        </p:spPr>
      </p:sp>
      <p:sp>
        <p:nvSpPr>
          <p:cNvPr id="7" name="Freeform: Shape 17">
            <a:extLst>
              <a:ext uri="{FF2B5EF4-FFF2-40B4-BE49-F238E27FC236}">
                <a16:creationId xmlns="" xmlns:a16="http://schemas.microsoft.com/office/drawing/2014/main" id="{8F0EB63D-679A-4012-A439-F58A58F9F04D}"/>
              </a:ext>
            </a:extLst>
          </p:cNvPr>
          <p:cNvSpPr/>
          <p:nvPr/>
        </p:nvSpPr>
        <p:spPr>
          <a:xfrm>
            <a:off x="4010345" y="1620146"/>
            <a:ext cx="2690323" cy="2725312"/>
          </a:xfrm>
          <a:custGeom>
            <a:avLst/>
            <a:gdLst>
              <a:gd name="connsiteX0" fmla="*/ 0 w 2690323"/>
              <a:gd name="connsiteY0" fmla="*/ 1362656 h 2725312"/>
              <a:gd name="connsiteX1" fmla="*/ 1345162 w 2690323"/>
              <a:gd name="connsiteY1" fmla="*/ 0 h 2725312"/>
              <a:gd name="connsiteX2" fmla="*/ 2690324 w 2690323"/>
              <a:gd name="connsiteY2" fmla="*/ 1362656 h 2725312"/>
              <a:gd name="connsiteX3" fmla="*/ 1345162 w 2690323"/>
              <a:gd name="connsiteY3" fmla="*/ 2725312 h 2725312"/>
              <a:gd name="connsiteX4" fmla="*/ 0 w 2690323"/>
              <a:gd name="connsiteY4" fmla="*/ 1362656 h 2725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323" h="2725312">
                <a:moveTo>
                  <a:pt x="0" y="1362656"/>
                </a:moveTo>
                <a:cubicBezTo>
                  <a:pt x="0" y="610082"/>
                  <a:pt x="602250" y="0"/>
                  <a:pt x="1345162" y="0"/>
                </a:cubicBezTo>
                <a:cubicBezTo>
                  <a:pt x="2088074" y="0"/>
                  <a:pt x="2690324" y="610082"/>
                  <a:pt x="2690324" y="1362656"/>
                </a:cubicBezTo>
                <a:cubicBezTo>
                  <a:pt x="2690324" y="2115230"/>
                  <a:pt x="2088074" y="2725312"/>
                  <a:pt x="1345162" y="2725312"/>
                </a:cubicBezTo>
                <a:cubicBezTo>
                  <a:pt x="602250" y="2725312"/>
                  <a:pt x="0" y="2115230"/>
                  <a:pt x="0" y="1362656"/>
                </a:cubicBez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9709" tIns="444833" rIns="439709" bIns="444833" numCol="1" spcCol="1270" anchor="ctr" anchorCtr="0">
            <a:noAutofit/>
          </a:bodyPr>
          <a:lstStyle/>
          <a:p>
            <a:pPr marL="0" lvl="0" indent="0" algn="ctr" defTabSz="1600200">
              <a:lnSpc>
                <a:spcPct val="90000"/>
              </a:lnSpc>
              <a:spcBef>
                <a:spcPct val="0"/>
              </a:spcBef>
              <a:spcAft>
                <a:spcPct val="35000"/>
              </a:spcAft>
              <a:buNone/>
            </a:pPr>
            <a:r>
              <a:rPr lang="bn-IN" sz="3600" kern="1200" dirty="0" err="1">
                <a:solidFill>
                  <a:schemeClr val="tx1">
                    <a:lumMod val="95000"/>
                    <a:lumOff val="5000"/>
                  </a:schemeClr>
                </a:solidFill>
                <a:latin typeface="NikoshBAN" panose="02000000000000000000" pitchFamily="2" charset="0"/>
                <a:cs typeface="NikoshBAN" panose="02000000000000000000" pitchFamily="2" charset="0"/>
              </a:rPr>
              <a:t>নীতিগত</a:t>
            </a:r>
            <a:r>
              <a:rPr lang="bn-IN" sz="3600" kern="1200" dirty="0">
                <a:solidFill>
                  <a:schemeClr val="tx1">
                    <a:lumMod val="95000"/>
                    <a:lumOff val="5000"/>
                  </a:schemeClr>
                </a:solidFill>
                <a:latin typeface="NikoshBAN" panose="02000000000000000000" pitchFamily="2" charset="0"/>
                <a:cs typeface="NikoshBAN" panose="02000000000000000000" pitchFamily="2" charset="0"/>
              </a:rPr>
              <a:t> ভুল</a:t>
            </a:r>
            <a:endParaRPr lang="en-US" sz="3600" kern="12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8" name="Freeform: Shape 9">
            <a:extLst>
              <a:ext uri="{FF2B5EF4-FFF2-40B4-BE49-F238E27FC236}">
                <a16:creationId xmlns="" xmlns:a16="http://schemas.microsoft.com/office/drawing/2014/main" id="{8DFC90CE-2817-4430-AA10-EB1CC18B6D8A}"/>
              </a:ext>
            </a:extLst>
          </p:cNvPr>
          <p:cNvSpPr/>
          <p:nvPr/>
        </p:nvSpPr>
        <p:spPr>
          <a:xfrm>
            <a:off x="6171428" y="703687"/>
            <a:ext cx="2690323" cy="2725312"/>
          </a:xfrm>
          <a:custGeom>
            <a:avLst/>
            <a:gdLst>
              <a:gd name="connsiteX0" fmla="*/ 0 w 2690323"/>
              <a:gd name="connsiteY0" fmla="*/ 1362656 h 2725312"/>
              <a:gd name="connsiteX1" fmla="*/ 1345162 w 2690323"/>
              <a:gd name="connsiteY1" fmla="*/ 0 h 2725312"/>
              <a:gd name="connsiteX2" fmla="*/ 2690324 w 2690323"/>
              <a:gd name="connsiteY2" fmla="*/ 1362656 h 2725312"/>
              <a:gd name="connsiteX3" fmla="*/ 1345162 w 2690323"/>
              <a:gd name="connsiteY3" fmla="*/ 2725312 h 2725312"/>
              <a:gd name="connsiteX4" fmla="*/ 0 w 2690323"/>
              <a:gd name="connsiteY4" fmla="*/ 1362656 h 2725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323" h="2725312">
                <a:moveTo>
                  <a:pt x="0" y="1362656"/>
                </a:moveTo>
                <a:cubicBezTo>
                  <a:pt x="0" y="610082"/>
                  <a:pt x="602250" y="0"/>
                  <a:pt x="1345162" y="0"/>
                </a:cubicBezTo>
                <a:cubicBezTo>
                  <a:pt x="2088074" y="0"/>
                  <a:pt x="2690324" y="610082"/>
                  <a:pt x="2690324" y="1362656"/>
                </a:cubicBezTo>
                <a:cubicBezTo>
                  <a:pt x="2690324" y="2115230"/>
                  <a:pt x="2088074" y="2725312"/>
                  <a:pt x="1345162" y="2725312"/>
                </a:cubicBezTo>
                <a:cubicBezTo>
                  <a:pt x="602250" y="2725312"/>
                  <a:pt x="0" y="2115230"/>
                  <a:pt x="0" y="1362656"/>
                </a:cubicBez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9709" tIns="444833" rIns="439709" bIns="444833" numCol="1" spcCol="1270" anchor="ctr" anchorCtr="0">
            <a:noAutofit/>
          </a:bodyPr>
          <a:lstStyle/>
          <a:p>
            <a:pPr marL="0" lvl="0" indent="0" algn="ctr" defTabSz="1600200">
              <a:lnSpc>
                <a:spcPct val="90000"/>
              </a:lnSpc>
              <a:spcBef>
                <a:spcPct val="0"/>
              </a:spcBef>
              <a:spcAft>
                <a:spcPct val="35000"/>
              </a:spcAft>
              <a:buNone/>
            </a:pPr>
            <a:r>
              <a:rPr lang="bn-IN" sz="3600" kern="1200" dirty="0">
                <a:solidFill>
                  <a:srgbClr val="FF0000"/>
                </a:solidFill>
                <a:latin typeface="NikoshBAN" panose="02000000000000000000" pitchFamily="2" charset="0"/>
                <a:cs typeface="NikoshBAN" panose="02000000000000000000" pitchFamily="2" charset="0"/>
              </a:rPr>
              <a:t>লেখার ভুল</a:t>
            </a:r>
            <a:endParaRPr lang="en-US" sz="3600" kern="1200" dirty="0">
              <a:solidFill>
                <a:srgbClr val="FF0000"/>
              </a:solidFill>
              <a:latin typeface="NikoshBAN" panose="02000000000000000000" pitchFamily="2" charset="0"/>
              <a:cs typeface="NikoshBAN" panose="02000000000000000000" pitchFamily="2" charset="0"/>
            </a:endParaRPr>
          </a:p>
        </p:txBody>
      </p:sp>
      <p:sp>
        <p:nvSpPr>
          <p:cNvPr id="9" name="Freeform: Shape 11">
            <a:extLst>
              <a:ext uri="{FF2B5EF4-FFF2-40B4-BE49-F238E27FC236}">
                <a16:creationId xmlns="" xmlns:a16="http://schemas.microsoft.com/office/drawing/2014/main" id="{8D7252E0-2553-4791-95C3-253959C06D9A}"/>
              </a:ext>
            </a:extLst>
          </p:cNvPr>
          <p:cNvSpPr/>
          <p:nvPr/>
        </p:nvSpPr>
        <p:spPr>
          <a:xfrm>
            <a:off x="8251889" y="1620147"/>
            <a:ext cx="2690323" cy="2725312"/>
          </a:xfrm>
          <a:custGeom>
            <a:avLst/>
            <a:gdLst>
              <a:gd name="connsiteX0" fmla="*/ 0 w 2690323"/>
              <a:gd name="connsiteY0" fmla="*/ 1362656 h 2725312"/>
              <a:gd name="connsiteX1" fmla="*/ 1345162 w 2690323"/>
              <a:gd name="connsiteY1" fmla="*/ 0 h 2725312"/>
              <a:gd name="connsiteX2" fmla="*/ 2690324 w 2690323"/>
              <a:gd name="connsiteY2" fmla="*/ 1362656 h 2725312"/>
              <a:gd name="connsiteX3" fmla="*/ 1345162 w 2690323"/>
              <a:gd name="connsiteY3" fmla="*/ 2725312 h 2725312"/>
              <a:gd name="connsiteX4" fmla="*/ 0 w 2690323"/>
              <a:gd name="connsiteY4" fmla="*/ 1362656 h 2725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323" h="2725312">
                <a:moveTo>
                  <a:pt x="0" y="1362656"/>
                </a:moveTo>
                <a:cubicBezTo>
                  <a:pt x="0" y="610082"/>
                  <a:pt x="602250" y="0"/>
                  <a:pt x="1345162" y="0"/>
                </a:cubicBezTo>
                <a:cubicBezTo>
                  <a:pt x="2088074" y="0"/>
                  <a:pt x="2690324" y="610082"/>
                  <a:pt x="2690324" y="1362656"/>
                </a:cubicBezTo>
                <a:cubicBezTo>
                  <a:pt x="2690324" y="2115230"/>
                  <a:pt x="2088074" y="2725312"/>
                  <a:pt x="1345162" y="2725312"/>
                </a:cubicBezTo>
                <a:cubicBezTo>
                  <a:pt x="602250" y="2725312"/>
                  <a:pt x="0" y="2115230"/>
                  <a:pt x="0" y="1362656"/>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9709" tIns="444833" rIns="439709" bIns="444833" numCol="1" spcCol="1270" anchor="ctr" anchorCtr="0">
            <a:noAutofit/>
          </a:bodyPr>
          <a:lstStyle/>
          <a:p>
            <a:pPr marL="0" lvl="0" indent="0" algn="ctr" defTabSz="1600200">
              <a:lnSpc>
                <a:spcPct val="90000"/>
              </a:lnSpc>
              <a:spcBef>
                <a:spcPct val="0"/>
              </a:spcBef>
              <a:spcAft>
                <a:spcPct val="35000"/>
              </a:spcAft>
              <a:buNone/>
            </a:pPr>
            <a:r>
              <a:rPr lang="bn-IN" sz="3600" b="1" kern="1200" dirty="0">
                <a:solidFill>
                  <a:schemeClr val="accent4"/>
                </a:solidFill>
                <a:latin typeface="NikoshBAN" panose="02000000000000000000" pitchFamily="2" charset="0"/>
                <a:cs typeface="NikoshBAN" panose="02000000000000000000" pitchFamily="2" charset="0"/>
              </a:rPr>
              <a:t>বাদ পড়ার ভুল</a:t>
            </a:r>
            <a:endParaRPr lang="en-US" sz="3600" b="1" kern="1200" dirty="0">
              <a:solidFill>
                <a:schemeClr val="accent4"/>
              </a:solidFill>
              <a:latin typeface="NikoshBAN" panose="02000000000000000000" pitchFamily="2" charset="0"/>
              <a:cs typeface="NikoshBAN" panose="02000000000000000000" pitchFamily="2" charset="0"/>
            </a:endParaRPr>
          </a:p>
        </p:txBody>
      </p:sp>
      <p:sp>
        <p:nvSpPr>
          <p:cNvPr id="10" name="Freeform: Shape 13">
            <a:extLst>
              <a:ext uri="{FF2B5EF4-FFF2-40B4-BE49-F238E27FC236}">
                <a16:creationId xmlns="" xmlns:a16="http://schemas.microsoft.com/office/drawing/2014/main" id="{B0CED1CF-ED88-4662-A717-E70AE64E2FA8}"/>
              </a:ext>
            </a:extLst>
          </p:cNvPr>
          <p:cNvSpPr/>
          <p:nvPr/>
        </p:nvSpPr>
        <p:spPr>
          <a:xfrm>
            <a:off x="7492776" y="3956456"/>
            <a:ext cx="2690323" cy="2725312"/>
          </a:xfrm>
          <a:custGeom>
            <a:avLst/>
            <a:gdLst>
              <a:gd name="connsiteX0" fmla="*/ 0 w 2690323"/>
              <a:gd name="connsiteY0" fmla="*/ 1362656 h 2725312"/>
              <a:gd name="connsiteX1" fmla="*/ 1345162 w 2690323"/>
              <a:gd name="connsiteY1" fmla="*/ 0 h 2725312"/>
              <a:gd name="connsiteX2" fmla="*/ 2690324 w 2690323"/>
              <a:gd name="connsiteY2" fmla="*/ 1362656 h 2725312"/>
              <a:gd name="connsiteX3" fmla="*/ 1345162 w 2690323"/>
              <a:gd name="connsiteY3" fmla="*/ 2725312 h 2725312"/>
              <a:gd name="connsiteX4" fmla="*/ 0 w 2690323"/>
              <a:gd name="connsiteY4" fmla="*/ 1362656 h 2725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323" h="2725312">
                <a:moveTo>
                  <a:pt x="0" y="1362656"/>
                </a:moveTo>
                <a:cubicBezTo>
                  <a:pt x="0" y="610082"/>
                  <a:pt x="602250" y="0"/>
                  <a:pt x="1345162" y="0"/>
                </a:cubicBezTo>
                <a:cubicBezTo>
                  <a:pt x="2088074" y="0"/>
                  <a:pt x="2690324" y="610082"/>
                  <a:pt x="2690324" y="1362656"/>
                </a:cubicBezTo>
                <a:cubicBezTo>
                  <a:pt x="2690324" y="2115230"/>
                  <a:pt x="2088074" y="2725312"/>
                  <a:pt x="1345162" y="2725312"/>
                </a:cubicBezTo>
                <a:cubicBezTo>
                  <a:pt x="602250" y="2725312"/>
                  <a:pt x="0" y="2115230"/>
                  <a:pt x="0" y="1362656"/>
                </a:cubicBez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9709" tIns="444833" rIns="439709" bIns="444833" numCol="1" spcCol="1270" anchor="ctr" anchorCtr="0">
            <a:noAutofit/>
          </a:bodyPr>
          <a:lstStyle/>
          <a:p>
            <a:pPr marL="0" lvl="0" indent="0" algn="ctr" defTabSz="1600200">
              <a:lnSpc>
                <a:spcPct val="90000"/>
              </a:lnSpc>
              <a:spcBef>
                <a:spcPct val="0"/>
              </a:spcBef>
              <a:spcAft>
                <a:spcPct val="35000"/>
              </a:spcAft>
              <a:buNone/>
            </a:pPr>
            <a:r>
              <a:rPr lang="bn-IN" sz="3600" b="1" kern="1200" dirty="0" err="1">
                <a:solidFill>
                  <a:srgbClr val="7030A0"/>
                </a:solidFill>
                <a:latin typeface="NikoshBAN" panose="02000000000000000000" pitchFamily="2" charset="0"/>
                <a:cs typeface="NikoshBAN" panose="02000000000000000000" pitchFamily="2" charset="0"/>
              </a:rPr>
              <a:t>বেদাখিলার</a:t>
            </a:r>
            <a:r>
              <a:rPr lang="bn-IN" sz="3600" b="1" kern="1200" dirty="0">
                <a:solidFill>
                  <a:srgbClr val="7030A0"/>
                </a:solidFill>
                <a:latin typeface="NikoshBAN" panose="02000000000000000000" pitchFamily="2" charset="0"/>
                <a:cs typeface="NikoshBAN" panose="02000000000000000000" pitchFamily="2" charset="0"/>
              </a:rPr>
              <a:t> ভুল</a:t>
            </a:r>
            <a:endParaRPr lang="en-US" sz="3600" b="1" kern="1200" dirty="0">
              <a:solidFill>
                <a:srgbClr val="7030A0"/>
              </a:solidFill>
              <a:latin typeface="NikoshBAN" panose="02000000000000000000" pitchFamily="2" charset="0"/>
              <a:cs typeface="NikoshBAN" panose="02000000000000000000" pitchFamily="2" charset="0"/>
            </a:endParaRPr>
          </a:p>
        </p:txBody>
      </p:sp>
      <p:sp>
        <p:nvSpPr>
          <p:cNvPr id="11" name="Freeform: Shape 15">
            <a:extLst>
              <a:ext uri="{FF2B5EF4-FFF2-40B4-BE49-F238E27FC236}">
                <a16:creationId xmlns="" xmlns:a16="http://schemas.microsoft.com/office/drawing/2014/main" id="{53881604-108E-4AAE-8553-081874DFE315}"/>
              </a:ext>
            </a:extLst>
          </p:cNvPr>
          <p:cNvSpPr/>
          <p:nvPr/>
        </p:nvSpPr>
        <p:spPr>
          <a:xfrm>
            <a:off x="5036236" y="3956456"/>
            <a:ext cx="2690323" cy="2725312"/>
          </a:xfrm>
          <a:custGeom>
            <a:avLst/>
            <a:gdLst>
              <a:gd name="connsiteX0" fmla="*/ 0 w 2690323"/>
              <a:gd name="connsiteY0" fmla="*/ 1362656 h 2725312"/>
              <a:gd name="connsiteX1" fmla="*/ 1345162 w 2690323"/>
              <a:gd name="connsiteY1" fmla="*/ 0 h 2725312"/>
              <a:gd name="connsiteX2" fmla="*/ 2690324 w 2690323"/>
              <a:gd name="connsiteY2" fmla="*/ 1362656 h 2725312"/>
              <a:gd name="connsiteX3" fmla="*/ 1345162 w 2690323"/>
              <a:gd name="connsiteY3" fmla="*/ 2725312 h 2725312"/>
              <a:gd name="connsiteX4" fmla="*/ 0 w 2690323"/>
              <a:gd name="connsiteY4" fmla="*/ 1362656 h 2725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323" h="2725312">
                <a:moveTo>
                  <a:pt x="0" y="1362656"/>
                </a:moveTo>
                <a:cubicBezTo>
                  <a:pt x="0" y="610082"/>
                  <a:pt x="602250" y="0"/>
                  <a:pt x="1345162" y="0"/>
                </a:cubicBezTo>
                <a:cubicBezTo>
                  <a:pt x="2088074" y="0"/>
                  <a:pt x="2690324" y="610082"/>
                  <a:pt x="2690324" y="1362656"/>
                </a:cubicBezTo>
                <a:cubicBezTo>
                  <a:pt x="2690324" y="2115230"/>
                  <a:pt x="2088074" y="2725312"/>
                  <a:pt x="1345162" y="2725312"/>
                </a:cubicBezTo>
                <a:cubicBezTo>
                  <a:pt x="602250" y="2725312"/>
                  <a:pt x="0" y="2115230"/>
                  <a:pt x="0" y="1362656"/>
                </a:cubicBez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9709" tIns="444833" rIns="439709" bIns="444833" numCol="1" spcCol="1270" anchor="ctr" anchorCtr="0">
            <a:noAutofit/>
          </a:bodyPr>
          <a:lstStyle/>
          <a:p>
            <a:pPr marL="0" lvl="0" indent="0" algn="ctr" defTabSz="1600200">
              <a:lnSpc>
                <a:spcPct val="90000"/>
              </a:lnSpc>
              <a:spcBef>
                <a:spcPct val="0"/>
              </a:spcBef>
              <a:spcAft>
                <a:spcPct val="35000"/>
              </a:spcAft>
              <a:buNone/>
            </a:pPr>
            <a:r>
              <a:rPr lang="bn-IN" sz="3600" kern="1200" dirty="0">
                <a:solidFill>
                  <a:srgbClr val="00B0F0"/>
                </a:solidFill>
                <a:latin typeface="NikoshBAN" panose="02000000000000000000" pitchFamily="2" charset="0"/>
                <a:cs typeface="NikoshBAN" panose="02000000000000000000" pitchFamily="2" charset="0"/>
              </a:rPr>
              <a:t>পরিপূরক ভুল</a:t>
            </a:r>
            <a:endParaRPr lang="en-US" sz="3600" kern="1200" dirty="0">
              <a:solidFill>
                <a:srgbClr val="00B0F0"/>
              </a:solidFill>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 xmlns:a16="http://schemas.microsoft.com/office/drawing/2014/main" id="{3153ED65-D358-4C2C-A47B-622A5CCAB279}"/>
              </a:ext>
            </a:extLst>
          </p:cNvPr>
          <p:cNvSpPr txBox="1"/>
          <p:nvPr/>
        </p:nvSpPr>
        <p:spPr>
          <a:xfrm>
            <a:off x="542443" y="2274837"/>
            <a:ext cx="1803699" cy="2308324"/>
          </a:xfrm>
          <a:prstGeom prst="rect">
            <a:avLst/>
          </a:prstGeom>
          <a:solidFill>
            <a:schemeClr val="accent6">
              <a:lumMod val="50000"/>
            </a:schemeClr>
          </a:solidFill>
          <a:ln>
            <a:solidFill>
              <a:srgbClr val="FF0000"/>
            </a:solidFill>
          </a:ln>
        </p:spPr>
        <p:style>
          <a:lnRef idx="3">
            <a:schemeClr val="lt1"/>
          </a:lnRef>
          <a:fillRef idx="1">
            <a:schemeClr val="dk1"/>
          </a:fillRef>
          <a:effectRef idx="1">
            <a:schemeClr val="dk1"/>
          </a:effectRef>
          <a:fontRef idx="minor">
            <a:schemeClr val="lt1"/>
          </a:fontRef>
        </p:style>
        <p:txBody>
          <a:bodyPr wrap="none" rtlCol="0">
            <a:spAutoFit/>
          </a:bodyPr>
          <a:lstStyle/>
          <a:p>
            <a:pPr algn="ctr"/>
            <a:r>
              <a:rPr lang="bn-IN" sz="3600" dirty="0" err="1">
                <a:solidFill>
                  <a:schemeClr val="bg1"/>
                </a:solidFill>
                <a:latin typeface="NikoshBAN" panose="02000000000000000000" pitchFamily="2" charset="0"/>
                <a:cs typeface="NikoshBAN" panose="02000000000000000000" pitchFamily="2" charset="0"/>
              </a:rPr>
              <a:t>রেওয়ামিলে</a:t>
            </a:r>
            <a:endParaRPr lang="bn-IN" sz="3600" dirty="0">
              <a:solidFill>
                <a:schemeClr val="bg1"/>
              </a:solidFill>
              <a:latin typeface="NikoshBAN" panose="02000000000000000000" pitchFamily="2" charset="0"/>
              <a:cs typeface="NikoshBAN" panose="02000000000000000000" pitchFamily="2" charset="0"/>
            </a:endParaRPr>
          </a:p>
          <a:p>
            <a:pPr algn="ctr"/>
            <a:r>
              <a:rPr lang="bn-IN" sz="3600" dirty="0">
                <a:solidFill>
                  <a:schemeClr val="bg1"/>
                </a:solidFill>
                <a:latin typeface="NikoshBAN" panose="02000000000000000000" pitchFamily="2" charset="0"/>
                <a:cs typeface="NikoshBAN" panose="02000000000000000000" pitchFamily="2" charset="0"/>
              </a:rPr>
              <a:t>যে সকল </a:t>
            </a:r>
          </a:p>
          <a:p>
            <a:pPr algn="ctr"/>
            <a:r>
              <a:rPr lang="bn-IN" sz="3600" dirty="0">
                <a:solidFill>
                  <a:schemeClr val="bg1"/>
                </a:solidFill>
                <a:latin typeface="NikoshBAN" panose="02000000000000000000" pitchFamily="2" charset="0"/>
                <a:cs typeface="NikoshBAN" panose="02000000000000000000" pitchFamily="2" charset="0"/>
              </a:rPr>
              <a:t>ভুল ধরা </a:t>
            </a:r>
          </a:p>
          <a:p>
            <a:pPr algn="ctr"/>
            <a:r>
              <a:rPr lang="bn-IN" sz="3600" dirty="0">
                <a:solidFill>
                  <a:schemeClr val="bg1"/>
                </a:solidFill>
                <a:latin typeface="NikoshBAN" panose="02000000000000000000" pitchFamily="2" charset="0"/>
                <a:cs typeface="NikoshBAN" panose="02000000000000000000" pitchFamily="2" charset="0"/>
              </a:rPr>
              <a:t>পড়ে না?</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01524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9066D57-1035-4BB9-BAD8-695414F05882}"/>
              </a:ext>
            </a:extLst>
          </p:cNvPr>
          <p:cNvSpPr txBox="1"/>
          <p:nvPr/>
        </p:nvSpPr>
        <p:spPr>
          <a:xfrm>
            <a:off x="3677368" y="118542"/>
            <a:ext cx="5694188" cy="646331"/>
          </a:xfrm>
          <a:prstGeom prst="rect">
            <a:avLst/>
          </a:prstGeom>
          <a:solidFill>
            <a:srgbClr val="FF0000"/>
          </a:solidFill>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bn-IN" sz="3600" dirty="0" err="1">
                <a:solidFill>
                  <a:schemeClr val="bg1"/>
                </a:solidFill>
                <a:latin typeface="NikoshBAN" panose="02000000000000000000" pitchFamily="2" charset="0"/>
                <a:cs typeface="NikoshBAN" panose="02000000000000000000" pitchFamily="2" charset="0"/>
              </a:rPr>
              <a:t>রেওয়ামিলে</a:t>
            </a:r>
            <a:r>
              <a:rPr lang="bn-IN" sz="3600" dirty="0">
                <a:solidFill>
                  <a:schemeClr val="bg1"/>
                </a:solidFill>
                <a:latin typeface="NikoshBAN" panose="02000000000000000000" pitchFamily="2" charset="0"/>
                <a:cs typeface="NikoshBAN" panose="02000000000000000000" pitchFamily="2" charset="0"/>
              </a:rPr>
              <a:t> যে সকল ভুল ধরা পড়ে না?</a:t>
            </a:r>
            <a:endParaRPr lang="en-US" sz="3600" dirty="0">
              <a:solidFill>
                <a:schemeClr val="bg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stretch>
            <a:fillRect/>
          </a:stretch>
        </p:blipFill>
        <p:spPr>
          <a:xfrm>
            <a:off x="285250" y="1161250"/>
            <a:ext cx="2078916" cy="877900"/>
          </a:xfrm>
          <a:prstGeom prst="rect">
            <a:avLst/>
          </a:prstGeom>
        </p:spPr>
      </p:pic>
      <p:pic>
        <p:nvPicPr>
          <p:cNvPr id="5" name="Picture 4"/>
          <p:cNvPicPr>
            <a:picLocks noChangeAspect="1"/>
          </p:cNvPicPr>
          <p:nvPr/>
        </p:nvPicPr>
        <p:blipFill>
          <a:blip r:embed="rId3"/>
          <a:stretch>
            <a:fillRect/>
          </a:stretch>
        </p:blipFill>
        <p:spPr>
          <a:xfrm>
            <a:off x="3677368" y="1037491"/>
            <a:ext cx="3176291" cy="755970"/>
          </a:xfrm>
          <a:prstGeom prst="rect">
            <a:avLst/>
          </a:prstGeom>
        </p:spPr>
      </p:pic>
      <p:sp>
        <p:nvSpPr>
          <p:cNvPr id="9" name="TextBox 8"/>
          <p:cNvSpPr txBox="1"/>
          <p:nvPr/>
        </p:nvSpPr>
        <p:spPr>
          <a:xfrm>
            <a:off x="3677368" y="1793461"/>
            <a:ext cx="4294324" cy="369332"/>
          </a:xfrm>
          <a:prstGeom prst="rect">
            <a:avLst/>
          </a:prstGeom>
          <a:solidFill>
            <a:schemeClr val="accent2">
              <a:lumMod val="75000"/>
            </a:schemeClr>
          </a:solidFill>
        </p:spPr>
        <p:txBody>
          <a:bodyPr wrap="square" rtlCol="0">
            <a:spAutoFit/>
          </a:bodyPr>
          <a:lstStyle/>
          <a:p>
            <a:r>
              <a:rPr lang="as-IN" dirty="0"/>
              <a:t>কোন লেনদেন আংশিক বা সম্পূর্ণ বাদ পড়া</a:t>
            </a:r>
          </a:p>
        </p:txBody>
      </p:sp>
      <p:pic>
        <p:nvPicPr>
          <p:cNvPr id="12" name="Picture 11"/>
          <p:cNvPicPr>
            <a:picLocks noChangeAspect="1"/>
          </p:cNvPicPr>
          <p:nvPr/>
        </p:nvPicPr>
        <p:blipFill>
          <a:blip r:embed="rId4"/>
          <a:stretch>
            <a:fillRect/>
          </a:stretch>
        </p:blipFill>
        <p:spPr>
          <a:xfrm>
            <a:off x="165371" y="2039150"/>
            <a:ext cx="2198795" cy="794010"/>
          </a:xfrm>
          <a:prstGeom prst="rect">
            <a:avLst/>
          </a:prstGeom>
        </p:spPr>
      </p:pic>
      <p:pic>
        <p:nvPicPr>
          <p:cNvPr id="13" name="Picture 12"/>
          <p:cNvPicPr>
            <a:picLocks noChangeAspect="1"/>
          </p:cNvPicPr>
          <p:nvPr/>
        </p:nvPicPr>
        <p:blipFill>
          <a:blip r:embed="rId5"/>
          <a:stretch>
            <a:fillRect/>
          </a:stretch>
        </p:blipFill>
        <p:spPr>
          <a:xfrm>
            <a:off x="165371" y="2839256"/>
            <a:ext cx="2822693" cy="871804"/>
          </a:xfrm>
          <a:prstGeom prst="rect">
            <a:avLst/>
          </a:prstGeom>
        </p:spPr>
      </p:pic>
      <p:pic>
        <p:nvPicPr>
          <p:cNvPr id="14" name="Picture 13"/>
          <p:cNvPicPr>
            <a:picLocks noChangeAspect="1"/>
          </p:cNvPicPr>
          <p:nvPr/>
        </p:nvPicPr>
        <p:blipFill>
          <a:blip r:embed="rId6"/>
          <a:stretch>
            <a:fillRect/>
          </a:stretch>
        </p:blipFill>
        <p:spPr>
          <a:xfrm>
            <a:off x="3554016" y="2816444"/>
            <a:ext cx="4310246" cy="749873"/>
          </a:xfrm>
          <a:prstGeom prst="rect">
            <a:avLst/>
          </a:prstGeom>
        </p:spPr>
      </p:pic>
      <p:pic>
        <p:nvPicPr>
          <p:cNvPr id="15" name="Picture 14"/>
          <p:cNvPicPr>
            <a:picLocks noChangeAspect="1"/>
          </p:cNvPicPr>
          <p:nvPr/>
        </p:nvPicPr>
        <p:blipFill>
          <a:blip r:embed="rId7"/>
          <a:stretch>
            <a:fillRect/>
          </a:stretch>
        </p:blipFill>
        <p:spPr>
          <a:xfrm>
            <a:off x="165371" y="3711060"/>
            <a:ext cx="2414225" cy="871804"/>
          </a:xfrm>
          <a:prstGeom prst="rect">
            <a:avLst/>
          </a:prstGeom>
        </p:spPr>
      </p:pic>
      <p:pic>
        <p:nvPicPr>
          <p:cNvPr id="16" name="Picture 15"/>
          <p:cNvPicPr>
            <a:picLocks noChangeAspect="1"/>
          </p:cNvPicPr>
          <p:nvPr/>
        </p:nvPicPr>
        <p:blipFill>
          <a:blip r:embed="rId8"/>
          <a:stretch>
            <a:fillRect/>
          </a:stretch>
        </p:blipFill>
        <p:spPr>
          <a:xfrm>
            <a:off x="3554016" y="3711060"/>
            <a:ext cx="6273328" cy="749873"/>
          </a:xfrm>
          <a:prstGeom prst="rect">
            <a:avLst/>
          </a:prstGeom>
        </p:spPr>
      </p:pic>
      <p:pic>
        <p:nvPicPr>
          <p:cNvPr id="17" name="Picture 16"/>
          <p:cNvPicPr>
            <a:picLocks noChangeAspect="1"/>
          </p:cNvPicPr>
          <p:nvPr/>
        </p:nvPicPr>
        <p:blipFill>
          <a:blip r:embed="rId9"/>
          <a:stretch>
            <a:fillRect/>
          </a:stretch>
        </p:blipFill>
        <p:spPr>
          <a:xfrm>
            <a:off x="285250" y="4461584"/>
            <a:ext cx="2298391" cy="871804"/>
          </a:xfrm>
          <a:prstGeom prst="rect">
            <a:avLst/>
          </a:prstGeom>
        </p:spPr>
      </p:pic>
      <p:pic>
        <p:nvPicPr>
          <p:cNvPr id="18" name="Picture 17"/>
          <p:cNvPicPr>
            <a:picLocks noChangeAspect="1"/>
          </p:cNvPicPr>
          <p:nvPr/>
        </p:nvPicPr>
        <p:blipFill>
          <a:blip r:embed="rId10"/>
          <a:stretch>
            <a:fillRect/>
          </a:stretch>
        </p:blipFill>
        <p:spPr>
          <a:xfrm>
            <a:off x="3392458" y="4460933"/>
            <a:ext cx="6596444" cy="1176630"/>
          </a:xfrm>
          <a:prstGeom prst="rect">
            <a:avLst/>
          </a:prstGeom>
        </p:spPr>
      </p:pic>
    </p:spTree>
    <p:extLst>
      <p:ext uri="{BB962C8B-B14F-4D97-AF65-F5344CB8AC3E}">
        <p14:creationId xmlns:p14="http://schemas.microsoft.com/office/powerpoint/2010/main" val="544767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3878" y="196334"/>
            <a:ext cx="3310522" cy="369332"/>
          </a:xfrm>
          <a:prstGeom prst="rect">
            <a:avLst/>
          </a:prstGeom>
          <a:solidFill>
            <a:schemeClr val="accent5"/>
          </a:solidFill>
        </p:spPr>
        <p:txBody>
          <a:bodyPr wrap="none">
            <a:spAutoFit/>
          </a:bodyPr>
          <a:lstStyle/>
          <a:p>
            <a:r>
              <a:rPr lang="as-IN" dirty="0"/>
              <a:t>রেওয়ামীল প্রস্তুতের পদ্ধতিসমূহঃ</a:t>
            </a:r>
          </a:p>
        </p:txBody>
      </p:sp>
      <p:pic>
        <p:nvPicPr>
          <p:cNvPr id="3" name="Picture 2"/>
          <p:cNvPicPr>
            <a:picLocks noChangeAspect="1"/>
          </p:cNvPicPr>
          <p:nvPr/>
        </p:nvPicPr>
        <p:blipFill>
          <a:blip r:embed="rId2"/>
          <a:stretch>
            <a:fillRect/>
          </a:stretch>
        </p:blipFill>
        <p:spPr>
          <a:xfrm>
            <a:off x="384022" y="741814"/>
            <a:ext cx="11400508" cy="5913633"/>
          </a:xfrm>
          <a:prstGeom prst="rect">
            <a:avLst/>
          </a:prstGeom>
          <a:ln w="38100">
            <a:solidFill>
              <a:srgbClr val="00B050"/>
            </a:solidFill>
          </a:ln>
        </p:spPr>
      </p:pic>
    </p:spTree>
    <p:extLst>
      <p:ext uri="{BB962C8B-B14F-4D97-AF65-F5344CB8AC3E}">
        <p14:creationId xmlns:p14="http://schemas.microsoft.com/office/powerpoint/2010/main" val="1077254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210</Words>
  <Application>Microsoft Office PowerPoint</Application>
  <PresentationFormat>Widescreen</PresentationFormat>
  <Paragraphs>77</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Corbel</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UITRCE</dc:creator>
  <cp:lastModifiedBy>UITRCE</cp:lastModifiedBy>
  <cp:revision>90</cp:revision>
  <dcterms:created xsi:type="dcterms:W3CDTF">2021-03-14T03:49:31Z</dcterms:created>
  <dcterms:modified xsi:type="dcterms:W3CDTF">2021-03-23T06:04:41Z</dcterms:modified>
</cp:coreProperties>
</file>