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39" r:id="rId4"/>
    <p:sldId id="340" r:id="rId5"/>
    <p:sldId id="321" r:id="rId6"/>
    <p:sldId id="342" r:id="rId7"/>
    <p:sldId id="330" r:id="rId8"/>
    <p:sldId id="341" r:id="rId9"/>
    <p:sldId id="343" r:id="rId10"/>
    <p:sldId id="344" r:id="rId11"/>
    <p:sldId id="345" r:id="rId12"/>
    <p:sldId id="325" r:id="rId13"/>
    <p:sldId id="327" r:id="rId14"/>
    <p:sldId id="333" r:id="rId15"/>
    <p:sldId id="261" r:id="rId16"/>
    <p:sldId id="292" r:id="rId17"/>
    <p:sldId id="32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D18B4-990D-4F2F-A290-DE94115162DE}" type="datetimeFigureOut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83926-BA35-4C5D-9102-B6C7CADEC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4872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Bangla" pitchFamily="66" charset="0"/>
              <a:cs typeface="Bangl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C48A58-092A-44F3-B7D1-CB8B13D8F818}" type="datetime1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98C7AF-D51E-4CEA-AC43-433C04DC6B36}" type="datetime1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E455AF-8A80-461E-B9F7-DD8595AA7E2F}" type="datetime1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030ACC-A79D-4A09-B2DB-B5AE757798BC}" type="datetime1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F5B34D-A007-4462-AC51-84BBFA455DAA}" type="datetime1">
              <a:rPr lang="en-US" smtClean="0"/>
              <a:pPr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BE27B0-941C-4AA0-8165-EB141DE0F5C5}" type="datetime1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7727EA6-5FCA-4A82-B82E-A2A9B08E73A0}" type="datetime1">
              <a:rPr lang="en-US" smtClean="0"/>
              <a:pPr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A3FD3D-1370-4CA6-8016-50FDA08B02CE}" type="datetime1">
              <a:rPr lang="en-US" smtClean="0"/>
              <a:pPr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BFE1F-67A4-4C9C-902C-2ED2CD86ADCB}" type="datetime1">
              <a:rPr lang="en-US" smtClean="0"/>
              <a:pPr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3B8A52-D5F9-4241-9AD5-AA5D66B1E868}" type="datetime1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313899-E323-4EB2-A058-DBF4C00FB3DE}" type="datetime1">
              <a:rPr lang="en-US" smtClean="0"/>
              <a:pPr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498BE4-71EF-4DDC-A6FA-D6331A1016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" y="5210936"/>
            <a:ext cx="1676400" cy="1647063"/>
          </a:xfrm>
          <a:prstGeom prst="rect">
            <a:avLst/>
          </a:prstGeom>
        </p:spPr>
      </p:pic>
      <p:pic>
        <p:nvPicPr>
          <p:cNvPr id="8" name="Picture 7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5400000">
            <a:off x="-14669" y="14669"/>
            <a:ext cx="1676400" cy="1647063"/>
          </a:xfrm>
          <a:prstGeom prst="rect">
            <a:avLst/>
          </a:prstGeom>
        </p:spPr>
      </p:pic>
      <p:pic>
        <p:nvPicPr>
          <p:cNvPr id="9" name="Picture 8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0800000">
            <a:off x="7444947" y="14669"/>
            <a:ext cx="1676400" cy="1647063"/>
          </a:xfrm>
          <a:prstGeom prst="rect">
            <a:avLst/>
          </a:prstGeom>
        </p:spPr>
      </p:pic>
      <p:pic>
        <p:nvPicPr>
          <p:cNvPr id="10" name="Picture 9" descr="nTEyEEzGc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 rot="16200000">
            <a:off x="7482269" y="5196268"/>
            <a:ext cx="1676400" cy="16470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12" name="Date Placeholder 2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BF5B9213-C35C-4025-A387-F70ACBB2B944}" type="datetime1">
              <a:rPr lang="en-US" smtClean="0"/>
              <a:pPr/>
              <a:t>3/24/2021</a:t>
            </a:fld>
            <a:endParaRPr lang="en-US"/>
          </a:p>
        </p:txBody>
      </p:sp>
      <p:sp>
        <p:nvSpPr>
          <p:cNvPr id="13" name="Slide Number Placeholder 3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6EFD1D-6E81-4B63-8A69-79648248B8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87%E0%A6%89%E0%A6%B0%E0%A7%8B%E0%A6%AA" TargetMode="External"/><Relationship Id="rId2" Type="http://schemas.openxmlformats.org/officeDocument/2006/relationships/hyperlink" Target="https://bn.wikipedia.org/wiki/%E0%A6%AA%E0%A7%8D%E0%A6%B0%E0%A6%B8%E0%A7%8D%E0%A6%A4%E0%A6%B0_%E0%A6%AF%E0%A7%81%E0%A6%97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bn.wikipedia.org/w/index.php?title=%E0%A6%9C%E0%A6%A8_%E0%A6%86%E0%A6%B0%E0%A7%8D%E0%A6%A5%E0%A6%BE%E0%A6%B0_%E0%A6%9F%E0%A7%8D%E0%A6%B0%E0%A7%81%E0%A6%9C%E0%A7%87%E0%A6%A8&amp;action=edit&amp;redlink=1" TargetMode="External"/><Relationship Id="rId4" Type="http://schemas.openxmlformats.org/officeDocument/2006/relationships/hyperlink" Target="https://bn.wikipedia.org/w/index.php?title=%E0%A6%AC%E0%A7%8D%E0%A6%B0%E0%A7%87%E0%A6%B8%E0%A7%8D%E0%A6%9F%E0%A6%B8%E0%A7%8D%E0%A6%9F%E0%A7%8D%E0%A6%B0%E0%A7%8B%E0%A6%95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7%A7%E0%A7%AE%E0%A7%AF%E0%A7%AC_%E0%A6%97%E0%A7%8D%E0%A6%B0%E0%A7%80%E0%A6%B7%E0%A7%8D%E0%A6%AE%E0%A6%95%E0%A6%BE%E0%A6%B2%E0%A7%80%E0%A6%A8_%E0%A6%85%E0%A6%B2%E0%A6%BF%E0%A6%AE%E0%A7%8D%E0%A6%AA%E0%A6%BF%E0%A6%95%E0%A7%8D%E2%80%8C%E0%A6%B8" TargetMode="External"/><Relationship Id="rId7" Type="http://schemas.openxmlformats.org/officeDocument/2006/relationships/hyperlink" Target="https://bn.wikipedia.org/w/index.php?title=%E0%A6%AC%E0%A7%8D%E0%A6%B0%E0%A7%87%E0%A6%B8%E0%A7%8D%E0%A6%9F%E0%A6%B8%E0%A7%8D%E0%A6%9F%E0%A7%8D%E0%A6%B0%E0%A7%8B%E0%A6%95&amp;action=edit&amp;redlink=1" TargetMode="External"/><Relationship Id="rId2" Type="http://schemas.openxmlformats.org/officeDocument/2006/relationships/hyperlink" Target="https://bn.wikipedia.org/wiki/%E0%A6%AA%E0%A7%8D%E0%A6%B0%E0%A6%B8%E0%A7%8D%E0%A6%A4%E0%A6%B0_%E0%A6%AF%E0%A7%81%E0%A6%9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/index.php?title=%E0%A6%AC%E0%A6%BE%E0%A6%9F%E0%A6%BE%E0%A6%B0%E0%A6%AB%E0%A7%8D%E0%A6%B2%E0%A6%BE%E0%A6%87&amp;action=edit&amp;redlink=1" TargetMode="External"/><Relationship Id="rId5" Type="http://schemas.openxmlformats.org/officeDocument/2006/relationships/hyperlink" Target="https://bn.wikipedia.org/w/index.php?title=%E0%A6%AC%E0%A6%BF%E0%A6%B6%E0%A7%8D%E0%A6%AC_%E0%A6%B8%E0%A6%BE%E0%A6%81%E0%A6%A4%E0%A6%BE%E0%A6%B0_%E0%A6%B8%E0%A6%82%E0%A6%B8%E0%A7%8D%E0%A6%A5%E0%A6%BE&amp;action=edit&amp;redlink=1" TargetMode="External"/><Relationship Id="rId4" Type="http://schemas.openxmlformats.org/officeDocument/2006/relationships/hyperlink" Target="https://bn.wikipedia.org/w/index.php?title=%E0%A6%B0%E0%A6%BF%E0%A6%9A%E0%A6%AE%E0%A6%A8%E0%A7%8D%E0%A6%A1_%E0%A6%95%E0%A7%8D%E0%A6%AF%E0%A6%BE%E0%A6%AD%E0%A6%BF%E0%A6%B2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l="28608" t="23197" r="24588" b="60161"/>
          <a:stretch>
            <a:fillRect/>
          </a:stretch>
        </p:blipFill>
        <p:spPr bwMode="auto">
          <a:xfrm>
            <a:off x="2133600" y="457200"/>
            <a:ext cx="548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pic>
        <p:nvPicPr>
          <p:cNvPr id="7" name="Picture 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562" y="1447800"/>
            <a:ext cx="5189838" cy="4800600"/>
          </a:xfrm>
          <a:prstGeom prst="roundRect">
            <a:avLst>
              <a:gd name="adj" fmla="val 2730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12700" stA="38000" endPos="28000" dist="5000" dir="5400000" sy="-100000" algn="bl" rotWithShape="0"/>
          </a:effectLst>
          <a:scene3d>
            <a:camera prst="perspectiveContrastingRightFacing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5834"/>
          <a:stretch/>
        </p:blipFill>
        <p:spPr>
          <a:xfrm>
            <a:off x="-1428" y="0"/>
            <a:ext cx="6935627" cy="822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417"/>
          <a:stretch/>
        </p:blipFill>
        <p:spPr>
          <a:xfrm>
            <a:off x="6781800" y="0"/>
            <a:ext cx="7057931" cy="822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mble_turn_craw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143000"/>
            <a:ext cx="4724400" cy="4724400"/>
          </a:xfrm>
          <a:ln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19800" y="1219200"/>
            <a:ext cx="2286000" cy="13849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বুক সাঁতার</a:t>
            </a:r>
            <a:endParaRPr lang="bn-BD" sz="2800" b="1" dirty="0" smtClean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81000"/>
            <a:ext cx="830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সাঁতার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2743200"/>
            <a:ext cx="2895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প্রজাপতি সাঁতার</a:t>
            </a:r>
          </a:p>
          <a:p>
            <a:endParaRPr lang="bn-BD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4262512"/>
            <a:ext cx="2819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BD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মুক্ত সাঁতার</a:t>
            </a:r>
            <a:r>
              <a:rPr lang="bn-BD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3581400"/>
            <a:ext cx="1907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চিৎ সাঁতার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5" grpId="0" build="p"/>
      <p:bldP spid="6" grpId="0" build="p"/>
      <p:bldP spid="8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52400"/>
            <a:ext cx="6096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সাঁতার অনুশীলনের সময়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সতর্কতা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509" y="7620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আবর্জনা ও বিপজ্জনক দ্রব্য মুক্ত করে সাঁতারের জায়গা নিরাপদ করা</a:t>
            </a:r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43841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অল্প পানি বা অগভীর জায়গা বেছে নেয়া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24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1981200"/>
            <a:ext cx="457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ভাসমান বস্তু কাছে রাখা। </a:t>
            </a:r>
            <a:endParaRPr lang="bn-BD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4384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কেউ ডুবে গেলে তুলে আনতে পারে, এমন অভিজ্ঞ একজন সাঁতারুকে কাছে রাখা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0480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bn-BD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আহার করার দেড় ঘণ্টার মধ্যে বা খালি পেটে সাঁতার অনুশীলন না করা।</a:t>
            </a:r>
            <a:r>
              <a:rPr lang="bn-BD" sz="1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3657599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সম্ভব হলে লাইফ জ্যাকেট কাছে রাখা</a:t>
            </a:r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0" y="42672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bn-BD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লম্বা, মোটা ও শক্ত দড়ি বাঁশ কাছে রাখা।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4813994"/>
            <a:ext cx="8763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কক্ষ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বাথরুম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87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2209800" y="1066800"/>
            <a:ext cx="4648200" cy="1447800"/>
          </a:xfrm>
          <a:prstGeom prst="wedgeEllipseCallout">
            <a:avLst>
              <a:gd name="adj1" fmla="val -32955"/>
              <a:gd name="adj2" fmla="val 81909"/>
            </a:avLst>
          </a:prstGeom>
          <a:solidFill>
            <a:srgbClr val="00B050"/>
          </a:solidFill>
          <a:scene3d>
            <a:camera prst="isometricOffAxis1Righ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</a:rPr>
              <a:t>একক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</a:rPr>
              <a:t>কাজ</a:t>
            </a:r>
            <a:endParaRPr lang="en-US" sz="11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320040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Nikosh"/>
              </a:rPr>
              <a:t>সাঁতার</a:t>
            </a:r>
            <a:r>
              <a:rPr lang="en-US" sz="2800" dirty="0" smtClean="0">
                <a:latin typeface="Nikosh"/>
              </a:rPr>
              <a:t> </a:t>
            </a:r>
            <a:r>
              <a:rPr lang="en-US" sz="2800" dirty="0" err="1" smtClean="0">
                <a:latin typeface="Nikosh"/>
              </a:rPr>
              <a:t>কত</a:t>
            </a:r>
            <a:r>
              <a:rPr lang="en-US" sz="2800" dirty="0" smtClean="0">
                <a:latin typeface="Nikosh"/>
              </a:rPr>
              <a:t> </a:t>
            </a:r>
            <a:r>
              <a:rPr lang="en-US" sz="2800" dirty="0" err="1" smtClean="0">
                <a:latin typeface="Nikosh"/>
              </a:rPr>
              <a:t>প্রকার</a:t>
            </a:r>
            <a:r>
              <a:rPr lang="en-US" sz="2800" dirty="0" smtClean="0">
                <a:latin typeface="Nikosh"/>
              </a:rPr>
              <a:t> ও </a:t>
            </a:r>
            <a:r>
              <a:rPr lang="en-US" sz="2800" dirty="0" err="1" smtClean="0">
                <a:latin typeface="Nikosh"/>
              </a:rPr>
              <a:t>কি</a:t>
            </a:r>
            <a:r>
              <a:rPr lang="en-US" sz="2800" dirty="0" smtClean="0">
                <a:latin typeface="Nikosh"/>
              </a:rPr>
              <a:t> </a:t>
            </a:r>
            <a:r>
              <a:rPr lang="en-US" sz="2800" dirty="0" err="1" smtClean="0">
                <a:latin typeface="Nikosh"/>
              </a:rPr>
              <a:t>কি</a:t>
            </a:r>
            <a:r>
              <a:rPr lang="en-US" sz="2800" dirty="0" smtClean="0">
                <a:latin typeface="Nikosh"/>
              </a:rPr>
              <a:t> </a:t>
            </a:r>
            <a:r>
              <a:rPr lang="as-IN" sz="2800" dirty="0" smtClean="0">
                <a:latin typeface="Nikosh"/>
              </a:rPr>
              <a:t> </a:t>
            </a:r>
            <a:endParaRPr lang="en-US" sz="2800" dirty="0">
              <a:latin typeface="Nikos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228600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3244334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/>
              <a:t>সাঁতার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এর</a:t>
            </a:r>
            <a:r>
              <a:rPr lang="en-US" sz="2800" dirty="0" smtClean="0"/>
              <a:t> </a:t>
            </a:r>
            <a:r>
              <a:rPr lang="en-US" sz="2800" dirty="0" err="1" smtClean="0"/>
              <a:t>ইতিহাস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খাতায়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লিখ</a:t>
            </a:r>
            <a:r>
              <a:rPr lang="en-US" sz="2800" dirty="0" smtClean="0"/>
              <a:t> 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590800" y="609600"/>
            <a:ext cx="4419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/>
            <a:r>
              <a:rPr lang="en-US" sz="4400" b="1" dirty="0" err="1" smtClean="0">
                <a:solidFill>
                  <a:srgbClr val="00B0F0"/>
                </a:solidFill>
              </a:rPr>
              <a:t>দলীয়</a:t>
            </a:r>
            <a:r>
              <a:rPr lang="en-US" sz="4400" b="1" dirty="0" smtClean="0">
                <a:solidFill>
                  <a:srgbClr val="00B0F0"/>
                </a:solidFill>
              </a:rPr>
              <a:t> </a:t>
            </a:r>
            <a:r>
              <a:rPr lang="en-US" sz="4400" b="1" dirty="0" err="1" smtClean="0">
                <a:solidFill>
                  <a:srgbClr val="00B0F0"/>
                </a:solidFill>
              </a:rPr>
              <a:t>কাজ</a:t>
            </a:r>
            <a:r>
              <a:rPr lang="en-US" sz="4400" b="1" dirty="0" smtClean="0">
                <a:solidFill>
                  <a:srgbClr val="00B0F0"/>
                </a:solidFill>
              </a:rPr>
              <a:t>  </a:t>
            </a:r>
            <a:endParaRPr lang="en-US" sz="4400" b="1" dirty="0">
              <a:solidFill>
                <a:srgbClr val="00B0F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105835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সাঁতার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কৌশলগুলো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81000" y="3581400"/>
            <a:ext cx="8458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সাঁতার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18" name="Explosion 2 17"/>
          <p:cNvSpPr/>
          <p:nvPr/>
        </p:nvSpPr>
        <p:spPr>
          <a:xfrm>
            <a:off x="2438400" y="304800"/>
            <a:ext cx="4648200" cy="29718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b="1" dirty="0" err="1" smtClean="0">
                <a:solidFill>
                  <a:srgbClr val="FFFF00"/>
                </a:solidFill>
              </a:rPr>
              <a:t>বাড়ির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</a:rPr>
              <a:t>কাজ</a:t>
            </a:r>
            <a:endParaRPr lang="en-US" sz="2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/>
      <p:bldP spid="18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1816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সাঁতার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শিখুন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দুর্ঘটনা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রেহাই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4" name="Picture 2" descr="http://www.plateaelectronica.es/adm/wp-content/uploads/2012/07/elearning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39704" y="561828"/>
            <a:ext cx="5956496" cy="4467372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 </a:t>
            </a:r>
            <a:r>
              <a:rPr lang="en-US" dirty="0" err="1" smtClean="0"/>
              <a:t>Shahadat</a:t>
            </a:r>
            <a:r>
              <a:rPr lang="en-US" dirty="0" smtClean="0"/>
              <a:t> </a:t>
            </a:r>
            <a:r>
              <a:rPr lang="en-US" dirty="0" err="1" smtClean="0"/>
              <a:t>Hossain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err="1" smtClean="0"/>
              <a:t>ধন্যবাদ</a:t>
            </a:r>
            <a:endParaRPr lang="en-US" sz="8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814" y="1446973"/>
            <a:ext cx="7308986" cy="485133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85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914400"/>
            <a:ext cx="37338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শ্রেণী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শ্রেণী</a:t>
            </a:r>
            <a:r>
              <a:rPr lang="en-US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– </a:t>
            </a:r>
            <a:r>
              <a:rPr lang="en-US" sz="2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অষ্টম</a:t>
            </a:r>
            <a:r>
              <a:rPr lang="en-US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– </a:t>
            </a:r>
            <a:r>
              <a:rPr lang="en-US" sz="2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শারীরিক</a:t>
            </a:r>
            <a:r>
              <a:rPr lang="en-US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সময়</a:t>
            </a:r>
            <a:r>
              <a:rPr lang="en-US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– ৫০ </a:t>
            </a:r>
            <a:r>
              <a:rPr lang="en-US" sz="2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মিনিট</a:t>
            </a:r>
            <a:r>
              <a:rPr lang="en-US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lvl="0">
              <a:lnSpc>
                <a:spcPct val="90000"/>
              </a:lnSpc>
            </a:pPr>
            <a:r>
              <a:rPr lang="en-US" sz="2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পাঠদানের</a:t>
            </a:r>
            <a:r>
              <a:rPr lang="en-US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2000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–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" pitchFamily="2" charset="0"/>
              </a:rPr>
              <a:t>জীবনের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" pitchFamily="2" charset="0"/>
              </a:rPr>
              <a:t>জন্য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" pitchFamily="2" charset="0"/>
              </a:rPr>
              <a:t>খেলাধুলা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" pitchFamily="2" charset="0"/>
              </a:rPr>
              <a:t> </a:t>
            </a:r>
            <a:endParaRPr lang="en-US" sz="2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b="1" u="sng" dirty="0" smtClean="0">
              <a:ln/>
              <a:solidFill>
                <a:schemeClr val="accent2"/>
              </a:solidFill>
              <a:latin typeface="Nikosh" pitchFamily="2" charset="0"/>
              <a:cs typeface="NikoshBAN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838200" y="914400"/>
            <a:ext cx="3733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শাহাদাত</a:t>
            </a:r>
            <a:r>
              <a:rPr lang="en-US" sz="28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হোসাইন</a:t>
            </a: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সহকারি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শিক্ষক</a:t>
            </a: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রাজারগাঁও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ফাজিল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মাদ্রাসা</a:t>
            </a:r>
            <a:endParaRPr lang="en-US" sz="20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2000" dirty="0" smtClean="0">
                <a:solidFill>
                  <a:schemeClr val="accent2"/>
                </a:solidFill>
                <a:latin typeface="Nikosh" pitchFamily="2" charset="0"/>
                <a:cs typeface="Nikosh" pitchFamily="2" charset="0"/>
              </a:rPr>
              <a:t> - ০১৭৫৩৮১৩২১৭ </a:t>
            </a:r>
            <a:endParaRPr lang="en-US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Donut 10"/>
          <p:cNvSpPr/>
          <p:nvPr/>
        </p:nvSpPr>
        <p:spPr>
          <a:xfrm>
            <a:off x="4572000" y="762000"/>
            <a:ext cx="228600" cy="5105400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Pictur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057400"/>
            <a:ext cx="1752600" cy="17526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063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cid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3" y="380333"/>
            <a:ext cx="4352313" cy="2896267"/>
          </a:xfrm>
          <a:prstGeom prst="rect">
            <a:avLst/>
          </a:prstGeom>
        </p:spPr>
      </p:pic>
      <p:pic>
        <p:nvPicPr>
          <p:cNvPr id="5" name="Content Placeholder 3" descr="1d35090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3601" y="0"/>
            <a:ext cx="4632598" cy="3474449"/>
          </a:xfrm>
          <a:prstGeom prst="rect">
            <a:avLst/>
          </a:prstGeom>
        </p:spPr>
      </p:pic>
      <p:pic>
        <p:nvPicPr>
          <p:cNvPr id="6" name="Content Placeholder 3" descr="dog-bi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760137"/>
            <a:ext cx="4495800" cy="2568225"/>
          </a:xfrm>
          <a:prstGeom prst="rect">
            <a:avLst/>
          </a:prstGeom>
        </p:spPr>
      </p:pic>
      <p:pic>
        <p:nvPicPr>
          <p:cNvPr id="7" name="Content Placeholder 4" descr="electri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721" y="3692259"/>
            <a:ext cx="4476159" cy="29786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cid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1"/>
            <a:ext cx="4933524" cy="2207752"/>
          </a:xfrm>
          <a:prstGeom prst="rect">
            <a:avLst/>
          </a:prstGeom>
        </p:spPr>
      </p:pic>
      <p:pic>
        <p:nvPicPr>
          <p:cNvPr id="5" name="Content Placeholder 3" descr="1d35090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750" y="0"/>
            <a:ext cx="2316299" cy="3474449"/>
          </a:xfrm>
          <a:prstGeom prst="rect">
            <a:avLst/>
          </a:prstGeom>
        </p:spPr>
      </p:pic>
      <p:pic>
        <p:nvPicPr>
          <p:cNvPr id="6" name="Content Placeholder 3" descr="dog-bi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785425"/>
            <a:ext cx="4495800" cy="2517648"/>
          </a:xfrm>
          <a:prstGeom prst="rect">
            <a:avLst/>
          </a:prstGeom>
        </p:spPr>
      </p:pic>
      <p:pic>
        <p:nvPicPr>
          <p:cNvPr id="7" name="Content Placeholder 4" descr="electri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3721" y="3928275"/>
            <a:ext cx="4476159" cy="25066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err="1" smtClean="0">
                <a:solidFill>
                  <a:srgbClr val="00B050"/>
                </a:solidFill>
                <a:latin typeface="Nikosh"/>
              </a:rPr>
              <a:t>শিখন</a:t>
            </a:r>
            <a:r>
              <a:rPr lang="en-US" sz="7200" dirty="0" smtClean="0">
                <a:solidFill>
                  <a:srgbClr val="00B050"/>
                </a:solidFill>
                <a:latin typeface="Nikosh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"/>
              </a:rPr>
              <a:t>ফল</a:t>
            </a:r>
            <a:endParaRPr lang="en-US" dirty="0">
              <a:solidFill>
                <a:srgbClr val="00B050"/>
              </a:solidFill>
              <a:latin typeface="Nikosh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12954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সাঁতার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সংজ্ঞা দিতে পারবে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দিতে পারবে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1" y="2895601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</a:endParaRPr>
          </a:p>
          <a:p>
            <a:pPr algn="ctr"/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বিভিন্ন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প্রকার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দুর্ঘটনা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থেকে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বাচার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 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কৌশল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 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জানতে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পারবে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</a:rPr>
              <a:t> 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" y="2590800"/>
            <a:ext cx="8458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সাঁতার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8200" y="4572000"/>
            <a:ext cx="6694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</a:rPr>
              <a:t>সাঁতার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</a:rPr>
              <a:t>এর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</a:rPr>
              <a:t>হাত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</a:rPr>
              <a:t>পায়ের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</a:rPr>
              <a:t>কাজ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</a:rPr>
              <a:t>ব্যাখ্যা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</a:rPr>
              <a:t>করতে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NikoshBAN" pitchFamily="2" charset="0"/>
              </a:rPr>
              <a:t>পারবে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  <p:bldP spid="11" grpId="0" build="p"/>
      <p:bldP spid="13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5000" y="76200"/>
            <a:ext cx="5486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সাঁতারের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752601"/>
            <a:ext cx="8839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সুইমিন থেকে ইংরেজি শব্দ  সুইমিং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3622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 প্রতিযোতামূলক সাঁতার অনুষ্ঠিত হয় ১৮৩৭ সালে লন্ডনে।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1" y="1219200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সাঁতার প্রথম শুরু করেন ইংরেজরা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33400" y="2819400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bn-BD" sz="2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পুরুষদের প্রথম অলিম্পিক ১৮৯৬সালে।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33528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bn-BD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মহিলাদের প্রথম অলিম্পিক ১৯১২ সালে</a:t>
            </a:r>
            <a:r>
              <a:rPr lang="bn-BD" sz="2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4038599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সাঁতারের আন্তর্জাতিক সংস্থা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FINA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80060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সুইমিং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ফেডারেশন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১৯৭২সালে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39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/>
      <p:bldP spid="5" grpId="0" build="p"/>
      <p:bldP spid="9" grpId="0" build="p"/>
      <p:bldP spid="10" grpId="0" build="p"/>
      <p:bldP spid="11" grpId="0" build="p"/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7620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সাঁতার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এর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ইতিহাস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447800"/>
            <a:ext cx="861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000" dirty="0" smtClean="0"/>
              <a:t>প্রায় সাত হাজার বছর পূর্বেকার চিত্রে </a:t>
            </a:r>
            <a:r>
              <a:rPr lang="as-IN" sz="2000" dirty="0" smtClean="0">
                <a:hlinkClick r:id="rId2" tooltip="প্রস্তর যুগ"/>
              </a:rPr>
              <a:t>প্রস্তর যুগে</a:t>
            </a:r>
            <a:r>
              <a:rPr lang="as-IN" sz="2000" dirty="0" smtClean="0"/>
              <a:t> সাঁতারের দৃশ্যমালা অঙ্কিত হবার দৃশ্যমালা উপস্থাপন করা হয়েছে। গিলগামেশ, ইলিয়াড, ওডিসি, বাইবেল, বিউল্ফ এবং অন্যান্য গদ্য-কাহিনীতে সাঁতারের কথা উল্লেখ রয়েছে। ১৭৭৮ সালে জার্মান ভাষার অধ্যাপক নিকোলাস ওয়াইনম্যান </a:t>
            </a:r>
            <a:r>
              <a:rPr lang="as-IN" sz="2000" i="1" dirty="0" smtClean="0"/>
              <a:t>দ্য সুইমার অর এ ডায়ালগ অন দি আর্ট অব সুইমিং</a:t>
            </a:r>
            <a:r>
              <a:rPr lang="as-IN" sz="2000" dirty="0" smtClean="0"/>
              <a:t> নামক সাঁতার বিষয়ক প্রথম গ্রন্থ লিখেন।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581400"/>
            <a:ext cx="838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000" dirty="0" smtClean="0"/>
              <a:t>১৮০০ সালের দিকে </a:t>
            </a:r>
            <a:r>
              <a:rPr lang="as-IN" sz="2000" dirty="0" smtClean="0">
                <a:hlinkClick r:id="rId3" tooltip="ইউরোপ"/>
              </a:rPr>
              <a:t>ইউরোপে</a:t>
            </a:r>
            <a:r>
              <a:rPr lang="as-IN" sz="2000" dirty="0" smtClean="0"/>
              <a:t> প্রতিযোগিতামূলক সাঁতার বিশেষ করে </a:t>
            </a:r>
            <a:r>
              <a:rPr lang="as-IN" sz="2000" dirty="0" smtClean="0">
                <a:hlinkClick r:id="rId4" tooltip="ব্রেস্টস্ট্রোক (পাতার অস্তিত্ব নেই)"/>
              </a:rPr>
              <a:t>ব্রেস্টস্ট্রোক</a:t>
            </a:r>
            <a:r>
              <a:rPr lang="as-IN" sz="2000" dirty="0" smtClean="0"/>
              <a:t> ইভেন্ট চালু হয়। ১৮৭৩ সালে </a:t>
            </a:r>
            <a:r>
              <a:rPr lang="as-IN" sz="2000" dirty="0" smtClean="0">
                <a:hlinkClick r:id="rId5" tooltip="জন আর্থার ট্রুজেন (পাতার অস্তিত্ব নেই)"/>
              </a:rPr>
              <a:t>জন আর্থার ট্রুজেন</a:t>
            </a:r>
            <a:r>
              <a:rPr lang="as-IN" sz="2000" dirty="0" smtClean="0"/>
              <a:t> পশ্চিমা সাঁতার প্রতিযোগিতায় স্থানীয় আমেরিকানদের বুকে হেঁটে সামনে অগ্রসর হবার দৃশ্যকে উপজীব্য করে ট্রুজেন ধারা প্রবর্তন করেন। কিন্তু ব্রিটিশগণ তা পছন্দ না করায় ট্রুডজেন কাচি-লাথি ধারার প্রবর্তন করেন</a:t>
            </a:r>
            <a:r>
              <a:rPr lang="as-IN" sz="2000" dirty="0" smtClean="0"/>
              <a:t>।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Shahadat Hossain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33400" y="7620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সাঁতার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এর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ইতিহাস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</a:rPr>
              <a:t>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447800"/>
            <a:ext cx="861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000" dirty="0" smtClean="0"/>
              <a:t>প্রায় সাত হাজার বছর পূর্বেকার চিত্রে </a:t>
            </a:r>
            <a:r>
              <a:rPr lang="as-IN" sz="2000" dirty="0" smtClean="0">
                <a:hlinkClick r:id="rId2" tooltip="প্রস্তর যুগ"/>
              </a:rPr>
              <a:t>প্রস্তর যুগে</a:t>
            </a:r>
            <a:r>
              <a:rPr lang="as-IN" sz="2000" dirty="0" smtClean="0"/>
              <a:t> সাঁতারের দৃশ্যমালা অঙ্কিত হবার দৃশ্যমালা উপস্থাপন করা হয়েছে। গিলগামেশ, ইলিয়াড, ওডিসি, বাইবেল, বিউল্ফ এবং অন্যান্য গদ্য-কাহিনীতে সাঁতারের কথা উল্লেখ রয়েছে। ১৭৭৮ সালে জার্মান ভাষার অধ্যাপক নিকোলাস ওয়াইনম্যান </a:t>
            </a:r>
            <a:r>
              <a:rPr lang="as-IN" sz="2000" i="1" dirty="0" smtClean="0"/>
              <a:t>দ্য সুইমার অর এ ডায়ালগ অন দি আর্ট অব সুইমিং</a:t>
            </a:r>
            <a:r>
              <a:rPr lang="as-IN" sz="2000" dirty="0" smtClean="0"/>
              <a:t> নামক সাঁতার বিষয়ক প্রথম গ্রন্থ লিখেন</a:t>
            </a:r>
            <a:r>
              <a:rPr lang="as-IN" sz="2000" dirty="0" smtClean="0"/>
              <a:t>।</a:t>
            </a:r>
            <a:r>
              <a:rPr lang="as-IN" sz="2000" dirty="0" smtClean="0"/>
              <a:t>আধুনিক অলিম্পিকে সাঁতার বিষয়ের প্রথম অন্তর্ভুক্তি ঘটে ১৮৯৬ সালের </a:t>
            </a:r>
            <a:r>
              <a:rPr lang="as-IN" sz="2000" dirty="0" smtClean="0">
                <a:hlinkClick r:id="rId3" tooltip="১৮৯৬ গ্রীষ্মকালীন অলিম্পিক্‌স"/>
              </a:rPr>
              <a:t>গ্রীষ্মকালীন অলিম্পিকে</a:t>
            </a:r>
            <a:r>
              <a:rPr lang="as-IN" sz="2000" dirty="0" smtClean="0"/>
              <a:t>। ১৯০২ সালে </a:t>
            </a:r>
            <a:r>
              <a:rPr lang="as-IN" sz="2000" dirty="0" smtClean="0">
                <a:hlinkClick r:id="rId4" tooltip="রিচমন্ড ক্যাভিল (পাতার অস্তিত্ব নেই)"/>
              </a:rPr>
              <a:t>রিচমন্ড ক্যাভিল</a:t>
            </a:r>
            <a:r>
              <a:rPr lang="as-IN" sz="2000" dirty="0" smtClean="0"/>
              <a:t> পশ্চিমা বিশ্বে ফ্রন্ট ক্রল ধারার সূচনা ঘটান। ১৯০৮ সালে </a:t>
            </a:r>
            <a:r>
              <a:rPr lang="as-IN" sz="2000" dirty="0" smtClean="0">
                <a:hlinkClick r:id="rId5" tooltip="বিশ্ব সাঁতার সংস্থা (পাতার অস্তিত্ব নেই)"/>
              </a:rPr>
              <a:t>বিশ্ব সাঁতার সংস্থা</a:t>
            </a:r>
            <a:r>
              <a:rPr lang="as-IN" sz="2000" dirty="0" smtClean="0"/>
              <a:t> বা ফিনা গঠিত হয়। ১৯৩০-এর দশকে </a:t>
            </a:r>
            <a:r>
              <a:rPr lang="as-IN" sz="2000" dirty="0" smtClean="0">
                <a:hlinkClick r:id="rId6" tooltip="বাটারফ্লাই (পাতার অস্তিত্ব নেই)"/>
              </a:rPr>
              <a:t>বাটারফ্লাইয়ের</a:t>
            </a:r>
            <a:r>
              <a:rPr lang="as-IN" sz="2000" dirty="0" smtClean="0"/>
              <a:t> আধুনিকায়ন ঘটে। ১৯৫২ সালে স্বতন্ত্র পদ্ধতি হিসেবে প্রচলনের পূর্ব পর্যন্ত </a:t>
            </a:r>
            <a:r>
              <a:rPr lang="as-IN" sz="2000" dirty="0" smtClean="0">
                <a:hlinkClick r:id="rId7" tooltip="ব্রেস্টস্ট্রোক (পাতার অস্তিত্ব নেই)"/>
              </a:rPr>
              <a:t>ব্রেস্টস্ট্রোকের</a:t>
            </a:r>
            <a:r>
              <a:rPr lang="as-IN" sz="2000" dirty="0" smtClean="0"/>
              <a:t> ন্যায় বাটারফ্লাই সাঁতার চালু ছিল।</a:t>
            </a:r>
            <a:endParaRPr lang="en-US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87927"/>
            <a:ext cx="7772400" cy="1295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সাঁতার শেখার সহায়ক জিনিস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" y="3532902"/>
            <a:ext cx="1676400" cy="11914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জীবন রক্ষার জন্য বয়া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77280" y="3519046"/>
            <a:ext cx="1731820" cy="12122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মোটরগাড়ির চাকার টিউব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33800" y="3532868"/>
            <a:ext cx="1676400" cy="11915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শুকনো নারিকেল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76435" y="3532902"/>
            <a:ext cx="1676400" cy="119842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ভাসমান কাঠ বা বাঁশ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67600" y="3519047"/>
            <a:ext cx="1524000" cy="12053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কলা গাছ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541697" y="1704102"/>
            <a:ext cx="114300" cy="8312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7847" y="2514600"/>
            <a:ext cx="0" cy="100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783896" y="2521520"/>
            <a:ext cx="0" cy="10460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9" idx="0"/>
          </p:cNvCxnSpPr>
          <p:nvPr/>
        </p:nvCxnSpPr>
        <p:spPr>
          <a:xfrm>
            <a:off x="6414635" y="2521520"/>
            <a:ext cx="0" cy="1011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8406491" y="2514600"/>
            <a:ext cx="20313" cy="100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572000" y="2343195"/>
            <a:ext cx="9" cy="1232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07847" y="2514600"/>
            <a:ext cx="8045804" cy="6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1157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build="allAtOnce" animBg="1"/>
      <p:bldP spid="18" grpId="0" animBg="1"/>
      <p:bldP spid="19" grpId="0" animBg="1"/>
      <p:bldP spid="20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331</Words>
  <Application>Microsoft Office PowerPoint</Application>
  <PresentationFormat>On-screen Show (4:3)</PresentationFormat>
  <Paragraphs>89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শিখন ফল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c</cp:lastModifiedBy>
  <cp:revision>135</cp:revision>
  <dcterms:created xsi:type="dcterms:W3CDTF">2016-02-06T16:22:56Z</dcterms:created>
  <dcterms:modified xsi:type="dcterms:W3CDTF">2021-03-24T00:57:54Z</dcterms:modified>
</cp:coreProperties>
</file>