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346" r:id="rId4"/>
    <p:sldId id="347" r:id="rId5"/>
    <p:sldId id="348" r:id="rId6"/>
    <p:sldId id="330" r:id="rId7"/>
    <p:sldId id="349" r:id="rId8"/>
    <p:sldId id="350" r:id="rId9"/>
    <p:sldId id="351" r:id="rId10"/>
    <p:sldId id="352" r:id="rId11"/>
    <p:sldId id="353" r:id="rId12"/>
    <p:sldId id="354" r:id="rId13"/>
    <p:sldId id="355" r:id="rId14"/>
    <p:sldId id="325" r:id="rId15"/>
    <p:sldId id="261" r:id="rId16"/>
    <p:sldId id="32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4D18B4-990D-4F2F-A290-DE94115162DE}" type="datetimeFigureOut">
              <a:rPr lang="en-US" smtClean="0"/>
              <a:pPr/>
              <a:t>3/24/2021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483926-BA35-4C5D-9102-B6C7CADECFD3}" type="slidenum">
              <a:rPr lang="en-US" smtClean="0"/>
              <a:pPr/>
              <a:t>‹#›</a:t>
            </a:fld>
            <a:endParaRPr lang="en-US"/>
          </a:p>
        </p:txBody>
      </p:sp>
    </p:spTree>
    <p:extLst>
      <p:ext uri="{BB962C8B-B14F-4D97-AF65-F5344CB8AC3E}">
        <p14:creationId xmlns:p14="http://schemas.microsoft.com/office/powerpoint/2010/main" xmlns="" val="1404872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Bangla" pitchFamily="66" charset="0"/>
              <a:cs typeface="Bangla" pitchFamily="66" charset="0"/>
            </a:endParaRPr>
          </a:p>
        </p:txBody>
      </p:sp>
      <p:sp>
        <p:nvSpPr>
          <p:cNvPr id="4" name="Slide Number Placeholder 3"/>
          <p:cNvSpPr>
            <a:spLocks noGrp="1"/>
          </p:cNvSpPr>
          <p:nvPr>
            <p:ph type="sldNum" sz="quarter" idx="10"/>
          </p:nvPr>
        </p:nvSpPr>
        <p:spPr/>
        <p:txBody>
          <a:bodyPr/>
          <a:lstStyle/>
          <a:p>
            <a:fld id="{7A483926-BA35-4C5D-9102-B6C7CADECFD3}"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C48A58-092A-44F3-B7D1-CB8B13D8F818}" type="datetime1">
              <a:rPr lang="en-US" smtClean="0"/>
              <a:pPr/>
              <a:t>3/24/2021</a:t>
            </a:fld>
            <a:endParaRPr lang="en-US"/>
          </a:p>
        </p:txBody>
      </p:sp>
      <p:sp>
        <p:nvSpPr>
          <p:cNvPr id="5" name="Footer Placeholder 4"/>
          <p:cNvSpPr>
            <a:spLocks noGrp="1"/>
          </p:cNvSpPr>
          <p:nvPr>
            <p:ph type="ftr" sz="quarter" idx="11"/>
          </p:nvPr>
        </p:nvSpPr>
        <p:spPr/>
        <p:txBody>
          <a:bodyPr/>
          <a:lstStyle/>
          <a:p>
            <a:r>
              <a:rPr lang="en-US" smtClean="0"/>
              <a:t>Md. Shahadat Hossain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498BE4-71EF-4DDC-A6FA-D6331A1016F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98C7AF-D51E-4CEA-AC43-433C04DC6B36}" type="datetime1">
              <a:rPr lang="en-US" smtClean="0"/>
              <a:pPr/>
              <a:t>3/24/2021</a:t>
            </a:fld>
            <a:endParaRPr lang="en-US"/>
          </a:p>
        </p:txBody>
      </p:sp>
      <p:sp>
        <p:nvSpPr>
          <p:cNvPr id="5" name="Footer Placeholder 4"/>
          <p:cNvSpPr>
            <a:spLocks noGrp="1"/>
          </p:cNvSpPr>
          <p:nvPr>
            <p:ph type="ftr" sz="quarter" idx="11"/>
          </p:nvPr>
        </p:nvSpPr>
        <p:spPr/>
        <p:txBody>
          <a:bodyPr/>
          <a:lstStyle/>
          <a:p>
            <a:r>
              <a:rPr lang="en-US" smtClean="0"/>
              <a:t>Md. Shahadat Hossain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498BE4-71EF-4DDC-A6FA-D6331A1016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AE455AF-8A80-461E-B9F7-DD8595AA7E2F}" type="datetime1">
              <a:rPr lang="en-US" smtClean="0"/>
              <a:pPr/>
              <a:t>3/24/2021</a:t>
            </a:fld>
            <a:endParaRPr lang="en-US"/>
          </a:p>
        </p:txBody>
      </p:sp>
      <p:sp>
        <p:nvSpPr>
          <p:cNvPr id="5" name="Footer Placeholder 4"/>
          <p:cNvSpPr>
            <a:spLocks noGrp="1"/>
          </p:cNvSpPr>
          <p:nvPr>
            <p:ph type="ftr" sz="quarter" idx="11"/>
          </p:nvPr>
        </p:nvSpPr>
        <p:spPr/>
        <p:txBody>
          <a:bodyPr/>
          <a:lstStyle/>
          <a:p>
            <a:r>
              <a:rPr lang="en-US" smtClean="0"/>
              <a:t>Md. Shahadat Hossain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498BE4-71EF-4DDC-A6FA-D6331A1016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030ACC-A79D-4A09-B2DB-B5AE757798BC}" type="datetime1">
              <a:rPr lang="en-US" smtClean="0"/>
              <a:pPr/>
              <a:t>3/24/2021</a:t>
            </a:fld>
            <a:endParaRPr lang="en-US"/>
          </a:p>
        </p:txBody>
      </p:sp>
      <p:sp>
        <p:nvSpPr>
          <p:cNvPr id="5" name="Footer Placeholder 4"/>
          <p:cNvSpPr>
            <a:spLocks noGrp="1"/>
          </p:cNvSpPr>
          <p:nvPr>
            <p:ph type="ftr" sz="quarter" idx="11"/>
          </p:nvPr>
        </p:nvSpPr>
        <p:spPr/>
        <p:txBody>
          <a:bodyPr/>
          <a:lstStyle/>
          <a:p>
            <a:r>
              <a:rPr lang="en-US" smtClean="0"/>
              <a:t>Md. Shahadat Hossain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498BE4-71EF-4DDC-A6FA-D6331A1016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F5B34D-A007-4462-AC51-84BBFA455DAA}" type="datetime1">
              <a:rPr lang="en-US" smtClean="0"/>
              <a:pPr/>
              <a:t>3/24/2021</a:t>
            </a:fld>
            <a:endParaRPr lang="en-US"/>
          </a:p>
        </p:txBody>
      </p:sp>
      <p:sp>
        <p:nvSpPr>
          <p:cNvPr id="5" name="Footer Placeholder 4"/>
          <p:cNvSpPr>
            <a:spLocks noGrp="1"/>
          </p:cNvSpPr>
          <p:nvPr>
            <p:ph type="ftr" sz="quarter" idx="11"/>
          </p:nvPr>
        </p:nvSpPr>
        <p:spPr/>
        <p:txBody>
          <a:bodyPr/>
          <a:lstStyle/>
          <a:p>
            <a:r>
              <a:rPr lang="en-US" smtClean="0"/>
              <a:t>Md. Shahadat Hossain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498BE4-71EF-4DDC-A6FA-D6331A1016F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CBE27B0-941C-4AA0-8165-EB141DE0F5C5}" type="datetime1">
              <a:rPr lang="en-US" smtClean="0"/>
              <a:pPr/>
              <a:t>3/24/2021</a:t>
            </a:fld>
            <a:endParaRPr lang="en-US"/>
          </a:p>
        </p:txBody>
      </p:sp>
      <p:sp>
        <p:nvSpPr>
          <p:cNvPr id="6" name="Footer Placeholder 5"/>
          <p:cNvSpPr>
            <a:spLocks noGrp="1"/>
          </p:cNvSpPr>
          <p:nvPr>
            <p:ph type="ftr" sz="quarter" idx="11"/>
          </p:nvPr>
        </p:nvSpPr>
        <p:spPr/>
        <p:txBody>
          <a:bodyPr/>
          <a:lstStyle/>
          <a:p>
            <a:r>
              <a:rPr lang="en-US" smtClean="0"/>
              <a:t>Md. Shahadat Hossain</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498BE4-71EF-4DDC-A6FA-D6331A1016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7727EA6-5FCA-4A82-B82E-A2A9B08E73A0}" type="datetime1">
              <a:rPr lang="en-US" smtClean="0"/>
              <a:pPr/>
              <a:t>3/24/2021</a:t>
            </a:fld>
            <a:endParaRPr lang="en-US"/>
          </a:p>
        </p:txBody>
      </p:sp>
      <p:sp>
        <p:nvSpPr>
          <p:cNvPr id="8" name="Footer Placeholder 7"/>
          <p:cNvSpPr>
            <a:spLocks noGrp="1"/>
          </p:cNvSpPr>
          <p:nvPr>
            <p:ph type="ftr" sz="quarter" idx="11"/>
          </p:nvPr>
        </p:nvSpPr>
        <p:spPr/>
        <p:txBody>
          <a:bodyPr/>
          <a:lstStyle/>
          <a:p>
            <a:r>
              <a:rPr lang="en-US" smtClean="0"/>
              <a:t>Md. Shahadat Hossain</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2498BE4-71EF-4DDC-A6FA-D6331A1016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7A3FD3D-1370-4CA6-8016-50FDA08B02CE}" type="datetime1">
              <a:rPr lang="en-US" smtClean="0"/>
              <a:pPr/>
              <a:t>3/24/2021</a:t>
            </a:fld>
            <a:endParaRPr lang="en-US"/>
          </a:p>
        </p:txBody>
      </p:sp>
      <p:sp>
        <p:nvSpPr>
          <p:cNvPr id="4" name="Footer Placeholder 3"/>
          <p:cNvSpPr>
            <a:spLocks noGrp="1"/>
          </p:cNvSpPr>
          <p:nvPr>
            <p:ph type="ftr" sz="quarter" idx="11"/>
          </p:nvPr>
        </p:nvSpPr>
        <p:spPr/>
        <p:txBody>
          <a:bodyPr/>
          <a:lstStyle/>
          <a:p>
            <a:r>
              <a:rPr lang="en-US" smtClean="0"/>
              <a:t>Md. Shahadat Hossain</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2498BE4-71EF-4DDC-A6FA-D6331A1016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3CBFE1F-67A4-4C9C-902C-2ED2CD86ADCB}" type="datetime1">
              <a:rPr lang="en-US" smtClean="0"/>
              <a:pPr/>
              <a:t>3/24/2021</a:t>
            </a:fld>
            <a:endParaRPr lang="en-US"/>
          </a:p>
        </p:txBody>
      </p:sp>
      <p:sp>
        <p:nvSpPr>
          <p:cNvPr id="3" name="Footer Placeholder 2"/>
          <p:cNvSpPr>
            <a:spLocks noGrp="1"/>
          </p:cNvSpPr>
          <p:nvPr>
            <p:ph type="ftr" sz="quarter" idx="11"/>
          </p:nvPr>
        </p:nvSpPr>
        <p:spPr/>
        <p:txBody>
          <a:bodyPr/>
          <a:lstStyle/>
          <a:p>
            <a:r>
              <a:rPr lang="en-US" smtClean="0"/>
              <a:t>Md. Shahadat Hossain</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2498BE4-71EF-4DDC-A6FA-D6331A1016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33B8A52-D5F9-4241-9AD5-AA5D66B1E868}" type="datetime1">
              <a:rPr lang="en-US" smtClean="0"/>
              <a:pPr/>
              <a:t>3/24/2021</a:t>
            </a:fld>
            <a:endParaRPr lang="en-US"/>
          </a:p>
        </p:txBody>
      </p:sp>
      <p:sp>
        <p:nvSpPr>
          <p:cNvPr id="6" name="Footer Placeholder 5"/>
          <p:cNvSpPr>
            <a:spLocks noGrp="1"/>
          </p:cNvSpPr>
          <p:nvPr>
            <p:ph type="ftr" sz="quarter" idx="11"/>
          </p:nvPr>
        </p:nvSpPr>
        <p:spPr/>
        <p:txBody>
          <a:bodyPr/>
          <a:lstStyle/>
          <a:p>
            <a:r>
              <a:rPr lang="en-US" smtClean="0"/>
              <a:t>Md. Shahadat Hossain</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498BE4-71EF-4DDC-A6FA-D6331A1016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313899-E323-4EB2-A058-DBF4C00FB3DE}" type="datetime1">
              <a:rPr lang="en-US" smtClean="0"/>
              <a:pPr/>
              <a:t>3/24/2021</a:t>
            </a:fld>
            <a:endParaRPr lang="en-US"/>
          </a:p>
        </p:txBody>
      </p:sp>
      <p:sp>
        <p:nvSpPr>
          <p:cNvPr id="6" name="Footer Placeholder 5"/>
          <p:cNvSpPr>
            <a:spLocks noGrp="1"/>
          </p:cNvSpPr>
          <p:nvPr>
            <p:ph type="ftr" sz="quarter" idx="11"/>
          </p:nvPr>
        </p:nvSpPr>
        <p:spPr/>
        <p:txBody>
          <a:bodyPr/>
          <a:lstStyle/>
          <a:p>
            <a:r>
              <a:rPr lang="en-US" smtClean="0"/>
              <a:t>Md. Shahadat Hossain</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498BE4-71EF-4DDC-A6FA-D6331A1016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nTEyEEzGc.png"/>
          <p:cNvPicPr>
            <a:picLocks noChangeAspect="1"/>
          </p:cNvPicPr>
          <p:nvPr userDrawn="1"/>
        </p:nvPicPr>
        <p:blipFill>
          <a:blip r:embed="rId13" cstate="print"/>
          <a:stretch>
            <a:fillRect/>
          </a:stretch>
        </p:blipFill>
        <p:spPr>
          <a:xfrm>
            <a:off x="1" y="5210936"/>
            <a:ext cx="1676400" cy="1647063"/>
          </a:xfrm>
          <a:prstGeom prst="rect">
            <a:avLst/>
          </a:prstGeom>
        </p:spPr>
      </p:pic>
      <p:pic>
        <p:nvPicPr>
          <p:cNvPr id="8" name="Picture 7" descr="nTEyEEzGc.png"/>
          <p:cNvPicPr>
            <a:picLocks noChangeAspect="1"/>
          </p:cNvPicPr>
          <p:nvPr userDrawn="1"/>
        </p:nvPicPr>
        <p:blipFill>
          <a:blip r:embed="rId13" cstate="print"/>
          <a:stretch>
            <a:fillRect/>
          </a:stretch>
        </p:blipFill>
        <p:spPr>
          <a:xfrm rot="5400000">
            <a:off x="-14669" y="14669"/>
            <a:ext cx="1676400" cy="1647063"/>
          </a:xfrm>
          <a:prstGeom prst="rect">
            <a:avLst/>
          </a:prstGeom>
        </p:spPr>
      </p:pic>
      <p:pic>
        <p:nvPicPr>
          <p:cNvPr id="9" name="Picture 8" descr="nTEyEEzGc.png"/>
          <p:cNvPicPr>
            <a:picLocks noChangeAspect="1"/>
          </p:cNvPicPr>
          <p:nvPr userDrawn="1"/>
        </p:nvPicPr>
        <p:blipFill>
          <a:blip r:embed="rId13" cstate="print"/>
          <a:stretch>
            <a:fillRect/>
          </a:stretch>
        </p:blipFill>
        <p:spPr>
          <a:xfrm rot="10800000">
            <a:off x="7444947" y="14669"/>
            <a:ext cx="1676400" cy="1647063"/>
          </a:xfrm>
          <a:prstGeom prst="rect">
            <a:avLst/>
          </a:prstGeom>
        </p:spPr>
      </p:pic>
      <p:pic>
        <p:nvPicPr>
          <p:cNvPr id="10" name="Picture 9" descr="nTEyEEzGc.png"/>
          <p:cNvPicPr>
            <a:picLocks noChangeAspect="1"/>
          </p:cNvPicPr>
          <p:nvPr userDrawn="1"/>
        </p:nvPicPr>
        <p:blipFill>
          <a:blip r:embed="rId13" cstate="print"/>
          <a:stretch>
            <a:fillRect/>
          </a:stretch>
        </p:blipFill>
        <p:spPr>
          <a:xfrm rot="16200000">
            <a:off x="7482269" y="5196268"/>
            <a:ext cx="1676400" cy="1647063"/>
          </a:xfrm>
          <a:prstGeom prst="rect">
            <a:avLst/>
          </a:prstGeom>
        </p:spPr>
      </p:pic>
      <p:sp>
        <p:nvSpPr>
          <p:cNvPr id="2" name="Title Placeholder 1"/>
          <p:cNvSpPr>
            <a:spLocks noGrp="1"/>
          </p:cNvSpPr>
          <p:nvPr userDrawn="1">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userDrawn="1">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userDrawn="1">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Md. Shahadat Hossain</a:t>
            </a:r>
            <a:endParaRPr lang="en-US"/>
          </a:p>
        </p:txBody>
      </p:sp>
      <p:sp>
        <p:nvSpPr>
          <p:cNvPr id="12" name="Date Placeholder 2"/>
          <p:cNvSpPr>
            <a:spLocks noGrp="1"/>
          </p:cNvSpPr>
          <p:nvPr userDrawn="1">
            <p:ph type="dt" sz="half" idx="2"/>
          </p:nvPr>
        </p:nvSpPr>
        <p:spPr>
          <a:xfrm>
            <a:off x="457200" y="6356350"/>
            <a:ext cx="2133600" cy="365125"/>
          </a:xfrm>
          <a:prstGeom prst="rect">
            <a:avLst/>
          </a:prstGeom>
        </p:spPr>
        <p:txBody>
          <a:bodyPr/>
          <a:lstStyle>
            <a:lvl1pPr algn="r">
              <a:defRPr/>
            </a:lvl1pPr>
          </a:lstStyle>
          <a:p>
            <a:fld id="{BF5B9213-C35C-4025-A387-F70ACBB2B944}" type="datetime1">
              <a:rPr lang="en-US" smtClean="0"/>
              <a:pPr/>
              <a:t>3/24/2021</a:t>
            </a:fld>
            <a:endParaRPr lang="en-US"/>
          </a:p>
        </p:txBody>
      </p:sp>
      <p:sp>
        <p:nvSpPr>
          <p:cNvPr id="13" name="Slide Number Placeholder 3"/>
          <p:cNvSpPr>
            <a:spLocks noGrp="1"/>
          </p:cNvSpPr>
          <p:nvPr userDrawn="1">
            <p:ph type="sldNum" sz="quarter" idx="4"/>
          </p:nvPr>
        </p:nvSpPr>
        <p:spPr>
          <a:xfrm>
            <a:off x="6553200" y="6356350"/>
            <a:ext cx="2133600" cy="365125"/>
          </a:xfrm>
          <a:prstGeom prst="rect">
            <a:avLst/>
          </a:prstGeom>
        </p:spPr>
        <p:txBody>
          <a:bodyPr/>
          <a:lstStyle/>
          <a:p>
            <a:fld id="{B26EFD1D-6E81-4B63-8A69-79648248B8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srcRect l="28608" t="23197" r="24588" b="60161"/>
          <a:stretch>
            <a:fillRect/>
          </a:stretch>
        </p:blipFill>
        <p:spPr bwMode="auto">
          <a:xfrm>
            <a:off x="2133600" y="457200"/>
            <a:ext cx="5486400" cy="1066800"/>
          </a:xfrm>
          <a:prstGeom prst="rect">
            <a:avLst/>
          </a:prstGeom>
          <a:noFill/>
          <a:ln w="9525">
            <a:noFill/>
            <a:miter lim="800000"/>
            <a:headEnd/>
            <a:tailEnd/>
          </a:ln>
          <a:effectLst/>
        </p:spPr>
      </p:pic>
      <p:sp>
        <p:nvSpPr>
          <p:cNvPr id="8" name="Footer Placeholder 7"/>
          <p:cNvSpPr>
            <a:spLocks noGrp="1"/>
          </p:cNvSpPr>
          <p:nvPr>
            <p:ph type="ftr" sz="quarter" idx="11"/>
          </p:nvPr>
        </p:nvSpPr>
        <p:spPr/>
        <p:txBody>
          <a:bodyPr/>
          <a:lstStyle/>
          <a:p>
            <a:r>
              <a:rPr lang="en-US" smtClean="0"/>
              <a:t>Md. Shahadat Hossain</a:t>
            </a:r>
            <a:endParaRPr lang="en-US"/>
          </a:p>
        </p:txBody>
      </p:sp>
      <p:pic>
        <p:nvPicPr>
          <p:cNvPr id="7" name="Picture 6">
            <a:hlinkClick r:id="" action="ppaction://hlinkshowjump?jump=endshow"/>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82562" y="1447800"/>
            <a:ext cx="5189838" cy="4800600"/>
          </a:xfrm>
          <a:prstGeom prst="roundRect">
            <a:avLst>
              <a:gd name="adj" fmla="val 27309"/>
            </a:avLst>
          </a:prstGeom>
          <a:solidFill>
            <a:srgbClr val="FFFFFF">
              <a:shade val="85000"/>
            </a:srgbClr>
          </a:solidFill>
          <a:ln>
            <a:noFill/>
          </a:ln>
          <a:effectLst>
            <a:outerShdw blurRad="225425" dist="50800" dir="5220000" algn="ctr">
              <a:srgbClr val="000000">
                <a:alpha val="33000"/>
              </a:srgbClr>
            </a:outerShdw>
            <a:reflection blurRad="12700" stA="38000" endPos="28000" dist="5000" dir="5400000" sy="-100000" algn="bl" rotWithShape="0"/>
          </a:effectLst>
          <a:scene3d>
            <a:camera prst="perspectiveContrastingRightFacing"/>
            <a:lightRig rig="harsh" dir="t">
              <a:rot lat="0" lon="0" rev="3000000"/>
            </a:lightRig>
          </a:scene3d>
          <a:sp3d extrusionH="254000" contourW="19050">
            <a:bevelT w="82550" h="44450" prst="angle"/>
            <a:bevelB w="82550" h="44450" prst="angle"/>
            <a:contourClr>
              <a:srgbClr val="FFFFFF"/>
            </a:contourClr>
          </a:sp3d>
        </p:spPr>
      </p:pic>
      <p:pic>
        <p:nvPicPr>
          <p:cNvPr id="5" name="Picture 4"/>
          <p:cNvPicPr>
            <a:picLocks noChangeAspect="1"/>
          </p:cNvPicPr>
          <p:nvPr/>
        </p:nvPicPr>
        <p:blipFill rotWithShape="1">
          <a:blip r:embed="rId4">
            <a:extLst>
              <a:ext uri="{28A0092B-C50C-407E-A947-70E740481C1C}">
                <a14:useLocalDpi xmlns:a14="http://schemas.microsoft.com/office/drawing/2010/main" xmlns="" val="0"/>
              </a:ext>
            </a:extLst>
          </a:blip>
          <a:srcRect r="55834"/>
          <a:stretch/>
        </p:blipFill>
        <p:spPr>
          <a:xfrm>
            <a:off x="-1428" y="0"/>
            <a:ext cx="6935627" cy="82296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xmlns="" val="0"/>
              </a:ext>
            </a:extLst>
          </a:blip>
          <a:srcRect l="45417"/>
          <a:stretch/>
        </p:blipFill>
        <p:spPr>
          <a:xfrm>
            <a:off x="6781800" y="0"/>
            <a:ext cx="7057931" cy="822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nodeType="clickEffect">
                                  <p:stCondLst>
                                    <p:cond delay="0"/>
                                  </p:stCondLst>
                                  <p:childTnLst>
                                    <p:anim calcmode="lin" valueType="num">
                                      <p:cBhvr additive="base">
                                        <p:cTn id="11" dur="5500"/>
                                        <p:tgtEl>
                                          <p:spTgt spid="5"/>
                                        </p:tgtEl>
                                        <p:attrNameLst>
                                          <p:attrName>ppt_x</p:attrName>
                                        </p:attrNameLst>
                                      </p:cBhvr>
                                      <p:tavLst>
                                        <p:tav tm="0">
                                          <p:val>
                                            <p:strVal val="ppt_x"/>
                                          </p:val>
                                        </p:tav>
                                        <p:tav tm="100000">
                                          <p:val>
                                            <p:strVal val="0-ppt_w/2"/>
                                          </p:val>
                                        </p:tav>
                                      </p:tavLst>
                                    </p:anim>
                                    <p:anim calcmode="lin" valueType="num">
                                      <p:cBhvr additive="base">
                                        <p:cTn id="12" dur="5500"/>
                                        <p:tgtEl>
                                          <p:spTgt spid="5"/>
                                        </p:tgtEl>
                                        <p:attrNameLst>
                                          <p:attrName>ppt_y</p:attrName>
                                        </p:attrNameLst>
                                      </p:cBhvr>
                                      <p:tavLst>
                                        <p:tav tm="0">
                                          <p:val>
                                            <p:strVal val="ppt_y"/>
                                          </p:val>
                                        </p:tav>
                                        <p:tav tm="100000">
                                          <p:val>
                                            <p:strVal val="ppt_y"/>
                                          </p:val>
                                        </p:tav>
                                      </p:tavLst>
                                    </p:anim>
                                    <p:set>
                                      <p:cBhvr>
                                        <p:cTn id="13" dur="1" fill="hold">
                                          <p:stCondLst>
                                            <p:cond delay="5499"/>
                                          </p:stCondLst>
                                        </p:cTn>
                                        <p:tgtEl>
                                          <p:spTgt spid="5"/>
                                        </p:tgtEl>
                                        <p:attrNameLst>
                                          <p:attrName>style.visibility</p:attrName>
                                        </p:attrNameLst>
                                      </p:cBhvr>
                                      <p:to>
                                        <p:strVal val="hidden"/>
                                      </p:to>
                                    </p:set>
                                  </p:childTnLst>
                                </p:cTn>
                              </p:par>
                              <p:par>
                                <p:cTn id="14" presetID="2" presetClass="exit" presetSubtype="2" fill="hold" nodeType="withEffect">
                                  <p:stCondLst>
                                    <p:cond delay="0"/>
                                  </p:stCondLst>
                                  <p:childTnLst>
                                    <p:anim calcmode="lin" valueType="num">
                                      <p:cBhvr additive="base">
                                        <p:cTn id="15" dur="5500"/>
                                        <p:tgtEl>
                                          <p:spTgt spid="6"/>
                                        </p:tgtEl>
                                        <p:attrNameLst>
                                          <p:attrName>ppt_x</p:attrName>
                                        </p:attrNameLst>
                                      </p:cBhvr>
                                      <p:tavLst>
                                        <p:tav tm="0">
                                          <p:val>
                                            <p:strVal val="ppt_x"/>
                                          </p:val>
                                        </p:tav>
                                        <p:tav tm="100000">
                                          <p:val>
                                            <p:strVal val="1+ppt_w/2"/>
                                          </p:val>
                                        </p:tav>
                                      </p:tavLst>
                                    </p:anim>
                                    <p:anim calcmode="lin" valueType="num">
                                      <p:cBhvr additive="base">
                                        <p:cTn id="16" dur="5500"/>
                                        <p:tgtEl>
                                          <p:spTgt spid="6"/>
                                        </p:tgtEl>
                                        <p:attrNameLst>
                                          <p:attrName>ppt_y</p:attrName>
                                        </p:attrNameLst>
                                      </p:cBhvr>
                                      <p:tavLst>
                                        <p:tav tm="0">
                                          <p:val>
                                            <p:strVal val="ppt_y"/>
                                          </p:val>
                                        </p:tav>
                                        <p:tav tm="100000">
                                          <p:val>
                                            <p:strVal val="ppt_y"/>
                                          </p:val>
                                        </p:tav>
                                      </p:tavLst>
                                    </p:anim>
                                    <p:set>
                                      <p:cBhvr>
                                        <p:cTn id="17" dur="1" fill="hold">
                                          <p:stCondLst>
                                            <p:cond delay="5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Md. Shahadat Hossain</a:t>
            </a:r>
            <a:endParaRPr lang="en-US"/>
          </a:p>
        </p:txBody>
      </p:sp>
      <p:sp>
        <p:nvSpPr>
          <p:cNvPr id="3" name="Rectangle 2"/>
          <p:cNvSpPr/>
          <p:nvPr/>
        </p:nvSpPr>
        <p:spPr>
          <a:xfrm>
            <a:off x="533400" y="762000"/>
            <a:ext cx="8001000" cy="1938992"/>
          </a:xfrm>
          <a:prstGeom prst="rect">
            <a:avLst/>
          </a:prstGeom>
        </p:spPr>
        <p:txBody>
          <a:bodyPr wrap="square">
            <a:spAutoFit/>
          </a:bodyPr>
          <a:lstStyle/>
          <a:p>
            <a:pPr algn="ctr"/>
            <a:r>
              <a:rPr lang="as-IN" sz="4000" b="1" dirty="0" smtClean="0"/>
              <a:t>শারীরিক পরিবর্তন:</a:t>
            </a:r>
          </a:p>
          <a:p>
            <a:pPr algn="ctr"/>
            <a:r>
              <a:rPr lang="as-IN" sz="4000" b="1" dirty="0" smtClean="0"/>
              <a:t> </a:t>
            </a:r>
          </a:p>
          <a:p>
            <a:pPr algn="ctr"/>
            <a:r>
              <a:rPr lang="en-US" sz="4000" b="1" dirty="0" smtClean="0">
                <a:ln w="18000">
                  <a:solidFill>
                    <a:schemeClr val="accent2">
                      <a:satMod val="140000"/>
                    </a:schemeClr>
                  </a:solidFill>
                  <a:prstDash val="solid"/>
                  <a:miter lim="800000"/>
                </a:ln>
                <a:solidFill>
                  <a:srgbClr val="FFFF00"/>
                </a:solidFill>
              </a:rPr>
              <a:t> </a:t>
            </a:r>
            <a:endParaRPr lang="en-US" sz="4000" b="1" dirty="0">
              <a:ln w="18000">
                <a:solidFill>
                  <a:schemeClr val="accent2">
                    <a:satMod val="140000"/>
                  </a:schemeClr>
                </a:solidFill>
                <a:prstDash val="solid"/>
                <a:miter lim="800000"/>
              </a:ln>
              <a:solidFill>
                <a:srgbClr val="FFFF00"/>
              </a:solidFill>
            </a:endParaRPr>
          </a:p>
        </p:txBody>
      </p:sp>
      <p:sp>
        <p:nvSpPr>
          <p:cNvPr id="5" name="Rectangle 4"/>
          <p:cNvSpPr/>
          <p:nvPr/>
        </p:nvSpPr>
        <p:spPr>
          <a:xfrm>
            <a:off x="228600" y="1447800"/>
            <a:ext cx="8610600" cy="1323439"/>
          </a:xfrm>
          <a:prstGeom prst="rect">
            <a:avLst/>
          </a:prstGeom>
        </p:spPr>
        <p:txBody>
          <a:bodyPr wrap="square">
            <a:spAutoFit/>
          </a:bodyPr>
          <a:lstStyle/>
          <a:p>
            <a:r>
              <a:rPr lang="as-IN" sz="2000" dirty="0" smtClean="0"/>
              <a:t>অন্যদিকে ছেলেদের ক্ষেত্রে বয়ঃসন্ধিকাল আসে ১১ থেকে ১৫ বছর বয়সের মধ্যে।</a:t>
            </a:r>
          </a:p>
          <a:p>
            <a:r>
              <a:rPr lang="as-IN" sz="2000" dirty="0" smtClean="0"/>
              <a:t/>
            </a:r>
            <a:br>
              <a:rPr lang="as-IN" sz="2000" dirty="0" smtClean="0"/>
            </a:br>
            <a:endParaRPr lang="en-US" sz="2000" b="1" dirty="0">
              <a:ln w="18000">
                <a:solidFill>
                  <a:schemeClr val="accent2">
                    <a:satMod val="140000"/>
                  </a:schemeClr>
                </a:solidFill>
                <a:prstDash val="solid"/>
                <a:miter lim="800000"/>
              </a:ln>
              <a:solidFill>
                <a:srgbClr val="FF0000"/>
              </a:solidFill>
            </a:endParaRPr>
          </a:p>
        </p:txBody>
      </p:sp>
      <p:sp>
        <p:nvSpPr>
          <p:cNvPr id="7" name="Rectangle 6"/>
          <p:cNvSpPr/>
          <p:nvPr/>
        </p:nvSpPr>
        <p:spPr>
          <a:xfrm>
            <a:off x="381000" y="2133600"/>
            <a:ext cx="8382000" cy="1323439"/>
          </a:xfrm>
          <a:prstGeom prst="rect">
            <a:avLst/>
          </a:prstGeom>
        </p:spPr>
        <p:txBody>
          <a:bodyPr wrap="square">
            <a:spAutoFit/>
          </a:bodyPr>
          <a:lstStyle/>
          <a:p>
            <a:pPr algn="just"/>
            <a:r>
              <a:rPr lang="as-IN" sz="2000" dirty="0" smtClean="0"/>
              <a:t>তেমনি ছেলেদের ক্ষেত্রে, এসময় তাদের দেহের উচ্চতা দ্রুত গতিতে বাড়তে থাকে, গলার স্বর ভারি হয়ে আসে, কাঁধ চওড়া হয়, পেশী সুগঠিত হয়। মুখে দাড়ি-গোঁফ ওঠে সেইসঙ্গে শরীরের নানা জায়গায় বিশেষ করে, </a:t>
            </a:r>
            <a:r>
              <a:rPr lang="as-IN" sz="2000" dirty="0" smtClean="0"/>
              <a:t>বুকে, </a:t>
            </a:r>
            <a:r>
              <a:rPr lang="as-IN" sz="2000" dirty="0" smtClean="0"/>
              <a:t>এই সময়ে ছেলেরা একটু বেশি ঘামে।</a:t>
            </a:r>
            <a:endParaRPr lang="en-US" sz="2000" dirty="0">
              <a:solidFill>
                <a:srgbClr val="0070C0"/>
              </a:solidFill>
            </a:endParaRPr>
          </a:p>
        </p:txBody>
      </p:sp>
      <p:sp>
        <p:nvSpPr>
          <p:cNvPr id="6" name="Rectangle 5"/>
          <p:cNvSpPr/>
          <p:nvPr/>
        </p:nvSpPr>
        <p:spPr>
          <a:xfrm>
            <a:off x="609600" y="4267199"/>
            <a:ext cx="8153400" cy="984885"/>
          </a:xfrm>
          <a:prstGeom prst="rect">
            <a:avLst/>
          </a:prstGeom>
        </p:spPr>
        <p:txBody>
          <a:bodyPr wrap="square">
            <a:spAutoFit/>
          </a:bodyPr>
          <a:lstStyle/>
          <a:p>
            <a:r>
              <a:rPr lang="as-IN" sz="2000" dirty="0" smtClean="0"/>
              <a:t>বয়ঃসন্ধির এই সময়টা ছেলে মেয়ে উভয়ের প্রজনন ক্ষমতা বিকাশ হতে থাকে বলে বিপরীত লিঙ্গের প্রতি আকর্ষণ বোধ হয়। </a:t>
            </a:r>
            <a:r>
              <a:rPr lang="as-IN" dirty="0" smtClean="0"/>
              <a:t/>
            </a:r>
            <a:br>
              <a:rPr lang="as-IN"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20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E21E915E-1161-4054-91F7-75EE0522D54F}" type="slidenum">
              <a:rPr lang="en-US" smtClean="0"/>
              <a:pPr/>
              <a:t>11</a:t>
            </a:fld>
            <a:endParaRPr lang="en-US"/>
          </a:p>
        </p:txBody>
      </p:sp>
      <p:sp>
        <p:nvSpPr>
          <p:cNvPr id="4" name="TextBox 3"/>
          <p:cNvSpPr txBox="1"/>
          <p:nvPr/>
        </p:nvSpPr>
        <p:spPr>
          <a:xfrm>
            <a:off x="152400" y="6400800"/>
            <a:ext cx="1143000" cy="276999"/>
          </a:xfrm>
          <a:prstGeom prst="rect">
            <a:avLst/>
          </a:prstGeom>
          <a:noFill/>
        </p:spPr>
        <p:txBody>
          <a:bodyPr wrap="square" rtlCol="0">
            <a:spAutoFit/>
          </a:bodyPr>
          <a:lstStyle/>
          <a:p>
            <a:r>
              <a:rPr lang="en-US" sz="1200" dirty="0" err="1" smtClean="0">
                <a:latin typeface="Arial" pitchFamily="34" charset="0"/>
                <a:cs typeface="Arial" pitchFamily="34" charset="0"/>
              </a:rPr>
              <a:t>Biplab</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Halder</a:t>
            </a:r>
            <a:endParaRPr lang="en-US" sz="1200" dirty="0">
              <a:latin typeface="Arial" pitchFamily="34" charset="0"/>
              <a:cs typeface="Arial" pitchFamily="34" charset="0"/>
            </a:endParaRPr>
          </a:p>
        </p:txBody>
      </p:sp>
      <p:sp>
        <p:nvSpPr>
          <p:cNvPr id="5" name="Date Placeholder 1"/>
          <p:cNvSpPr>
            <a:spLocks noGrp="1"/>
          </p:cNvSpPr>
          <p:nvPr>
            <p:ph type="dt" sz="half" idx="10"/>
          </p:nvPr>
        </p:nvSpPr>
        <p:spPr>
          <a:xfrm>
            <a:off x="6477000" y="76201"/>
            <a:ext cx="2514600" cy="288925"/>
          </a:xfrm>
        </p:spPr>
        <p:txBody>
          <a:bodyPr/>
          <a:lstStyle/>
          <a:p>
            <a:fld id="{91825F19-B000-403F-A6FD-18A8A81DB850}" type="datetime1">
              <a:rPr lang="en-US" smtClean="0"/>
              <a:pPr/>
              <a:t>3/24/2021</a:t>
            </a:fld>
            <a:endParaRPr lang="en-US"/>
          </a:p>
        </p:txBody>
      </p:sp>
      <p:sp>
        <p:nvSpPr>
          <p:cNvPr id="6" name="Slide Number Placeholder 3"/>
          <p:cNvSpPr txBox="1">
            <a:spLocks/>
          </p:cNvSpPr>
          <p:nvPr/>
        </p:nvSpPr>
        <p:spPr>
          <a:xfrm>
            <a:off x="8229600" y="6477001"/>
            <a:ext cx="762000" cy="24447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B3EE24E-6557-4247-8A51-64B89D02C5A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TextBox 6"/>
          <p:cNvSpPr txBox="1"/>
          <p:nvPr/>
        </p:nvSpPr>
        <p:spPr>
          <a:xfrm>
            <a:off x="152400" y="6400800"/>
            <a:ext cx="1143000" cy="276999"/>
          </a:xfrm>
          <a:prstGeom prst="rect">
            <a:avLst/>
          </a:prstGeom>
          <a:noFill/>
        </p:spPr>
        <p:txBody>
          <a:bodyPr wrap="square" rtlCol="0">
            <a:spAutoFit/>
          </a:bodyPr>
          <a:lstStyle/>
          <a:p>
            <a:r>
              <a:rPr lang="en-US" sz="1200" dirty="0" err="1" smtClean="0">
                <a:solidFill>
                  <a:schemeClr val="bg1">
                    <a:lumMod val="65000"/>
                  </a:schemeClr>
                </a:solidFill>
                <a:latin typeface="Arial" pitchFamily="34" charset="0"/>
                <a:cs typeface="Arial" pitchFamily="34" charset="0"/>
              </a:rPr>
              <a:t>Biplab</a:t>
            </a:r>
            <a:r>
              <a:rPr lang="en-US" sz="1200" dirty="0" smtClean="0">
                <a:solidFill>
                  <a:schemeClr val="bg1">
                    <a:lumMod val="65000"/>
                  </a:schemeClr>
                </a:solidFill>
                <a:latin typeface="Arial" pitchFamily="34" charset="0"/>
                <a:cs typeface="Arial" pitchFamily="34" charset="0"/>
              </a:rPr>
              <a:t> </a:t>
            </a:r>
            <a:r>
              <a:rPr lang="en-US" sz="1200" dirty="0" err="1" smtClean="0">
                <a:solidFill>
                  <a:schemeClr val="bg1">
                    <a:lumMod val="65000"/>
                  </a:schemeClr>
                </a:solidFill>
                <a:latin typeface="Arial" pitchFamily="34" charset="0"/>
                <a:cs typeface="Arial" pitchFamily="34" charset="0"/>
              </a:rPr>
              <a:t>Halder</a:t>
            </a:r>
            <a:endParaRPr lang="en-US" sz="1200" dirty="0">
              <a:solidFill>
                <a:schemeClr val="bg1">
                  <a:lumMod val="65000"/>
                </a:schemeClr>
              </a:solidFill>
              <a:latin typeface="Arial" pitchFamily="34" charset="0"/>
              <a:cs typeface="Arial" pitchFamily="34" charset="0"/>
            </a:endParaRPr>
          </a:p>
        </p:txBody>
      </p:sp>
      <p:sp>
        <p:nvSpPr>
          <p:cNvPr id="8" name="TextBox 7"/>
          <p:cNvSpPr txBox="1"/>
          <p:nvPr/>
        </p:nvSpPr>
        <p:spPr>
          <a:xfrm>
            <a:off x="457200" y="381000"/>
            <a:ext cx="84582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4800" b="1" dirty="0" smtClean="0">
                <a:solidFill>
                  <a:srgbClr val="FF0000"/>
                </a:solidFill>
                <a:latin typeface="NikoshBAN" pitchFamily="2" charset="0"/>
                <a:cs typeface="NikoshBAN" pitchFamily="2" charset="0"/>
              </a:rPr>
              <a:t>ছেলেদের  শারীরিক </a:t>
            </a:r>
            <a:r>
              <a:rPr lang="bn-BD" sz="4800" b="1" dirty="0" smtClean="0">
                <a:solidFill>
                  <a:srgbClr val="FF0000"/>
                </a:solidFill>
                <a:latin typeface="NikoshBAN" pitchFamily="2" charset="0"/>
                <a:cs typeface="NikoshBAN" pitchFamily="2" charset="0"/>
              </a:rPr>
              <a:t>সমস্যা</a:t>
            </a:r>
            <a:endParaRPr lang="en-US" sz="4800" b="1" dirty="0">
              <a:solidFill>
                <a:srgbClr val="FF0000"/>
              </a:solidFill>
              <a:latin typeface="NikoshBAN" pitchFamily="2" charset="0"/>
              <a:cs typeface="NikoshBAN" pitchFamily="2" charset="0"/>
            </a:endParaRPr>
          </a:p>
        </p:txBody>
      </p:sp>
      <p:sp>
        <p:nvSpPr>
          <p:cNvPr id="10" name="TextBox 9"/>
          <p:cNvSpPr txBox="1"/>
          <p:nvPr/>
        </p:nvSpPr>
        <p:spPr>
          <a:xfrm>
            <a:off x="381000" y="1600200"/>
            <a:ext cx="8763000" cy="452431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7200" dirty="0" smtClean="0">
                <a:latin typeface="NikoshBAN" pitchFamily="2" charset="0"/>
                <a:cs typeface="NikoshBAN" pitchFamily="2" charset="0"/>
              </a:rPr>
              <a:t>*স্বপ্ন দোষ,</a:t>
            </a:r>
          </a:p>
          <a:p>
            <a:endParaRPr lang="bn-BD" sz="3600" dirty="0" smtClean="0">
              <a:latin typeface="NikoshBAN" pitchFamily="2" charset="0"/>
              <a:cs typeface="NikoshBAN" pitchFamily="2" charset="0"/>
            </a:endParaRPr>
          </a:p>
          <a:p>
            <a:r>
              <a:rPr lang="bn-BD" sz="3600" dirty="0" smtClean="0">
                <a:latin typeface="NikoshBAN" pitchFamily="2" charset="0"/>
                <a:cs typeface="NikoshBAN" pitchFamily="2" charset="0"/>
              </a:rPr>
              <a:t>*জ্ঞানের  অভাবে  অপরিস্কার  অপরিচ্ছন্নতা,</a:t>
            </a:r>
          </a:p>
          <a:p>
            <a:endParaRPr lang="bn-BD" sz="7200" dirty="0" smtClean="0">
              <a:latin typeface="NikoshBAN" pitchFamily="2" charset="0"/>
              <a:cs typeface="NikoshBAN" pitchFamily="2" charset="0"/>
            </a:endParaRPr>
          </a:p>
          <a:p>
            <a:r>
              <a:rPr lang="bn-BD" sz="7200" dirty="0" smtClean="0">
                <a:latin typeface="NikoshBAN" pitchFamily="2" charset="0"/>
                <a:cs typeface="NikoshBAN" pitchFamily="2" charset="0"/>
              </a:rPr>
              <a:t>* </a:t>
            </a:r>
            <a:r>
              <a:rPr lang="bn-BD" sz="5400" dirty="0" smtClean="0">
                <a:latin typeface="NikoshBAN" pitchFamily="2" charset="0"/>
                <a:cs typeface="NikoshBAN" pitchFamily="2" charset="0"/>
              </a:rPr>
              <a:t>বাত জ্বর</a:t>
            </a:r>
            <a:endParaRPr lang="en-US" sz="7200" dirty="0">
              <a:latin typeface="NikoshBAN" pitchFamily="2" charset="0"/>
              <a:cs typeface="NikoshBAN" pitchFamily="2" charset="0"/>
            </a:endParaRPr>
          </a:p>
        </p:txBody>
      </p:sp>
      <p:pic>
        <p:nvPicPr>
          <p:cNvPr id="11" name="Picture 10" descr="images (40).jpg"/>
          <p:cNvPicPr>
            <a:picLocks noChangeAspect="1"/>
          </p:cNvPicPr>
          <p:nvPr/>
        </p:nvPicPr>
        <p:blipFill>
          <a:blip r:embed="rId2"/>
          <a:srcRect l="77799"/>
          <a:stretch>
            <a:fillRect/>
          </a:stretch>
        </p:blipFill>
        <p:spPr>
          <a:xfrm>
            <a:off x="6629400" y="3276600"/>
            <a:ext cx="1295400" cy="1847850"/>
          </a:xfrm>
          <a:prstGeom prst="rect">
            <a:avLst/>
          </a:prstGeom>
        </p:spPr>
      </p:pic>
      <p:pic>
        <p:nvPicPr>
          <p:cNvPr id="12" name="Picture 11" descr="images (87).jpg"/>
          <p:cNvPicPr>
            <a:picLocks noChangeAspect="1"/>
          </p:cNvPicPr>
          <p:nvPr/>
        </p:nvPicPr>
        <p:blipFill>
          <a:blip r:embed="rId3"/>
          <a:srcRect l="34375"/>
          <a:stretch>
            <a:fillRect/>
          </a:stretch>
        </p:blipFill>
        <p:spPr>
          <a:xfrm>
            <a:off x="4724400" y="4953000"/>
            <a:ext cx="1295400" cy="1233714"/>
          </a:xfrm>
          <a:prstGeom prst="rect">
            <a:avLst/>
          </a:prstGeom>
        </p:spPr>
      </p:pic>
      <p:pic>
        <p:nvPicPr>
          <p:cNvPr id="13" name="Picture 12" descr="images (6).jpg"/>
          <p:cNvPicPr>
            <a:picLocks noChangeAspect="1"/>
          </p:cNvPicPr>
          <p:nvPr/>
        </p:nvPicPr>
        <p:blipFill>
          <a:blip r:embed="rId4"/>
          <a:srcRect l="27216" t="8759" r="46507"/>
          <a:stretch>
            <a:fillRect/>
          </a:stretch>
        </p:blipFill>
        <p:spPr>
          <a:xfrm>
            <a:off x="4526280" y="1600200"/>
            <a:ext cx="1341120" cy="1600200"/>
          </a:xfrm>
          <a:prstGeom prst="rect">
            <a:avLst/>
          </a:prstGeom>
        </p:spPr>
      </p:pic>
    </p:spTree>
    <p:extLst>
      <p:ext uri="{BB962C8B-B14F-4D97-AF65-F5344CB8AC3E}">
        <p14:creationId xmlns="" xmlns:p14="http://schemas.microsoft.com/office/powerpoint/2010/main" val="2345649008"/>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20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heel(4)">
                                      <p:cBhvr>
                                        <p:cTn id="15" dur="20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70" decel="100000"/>
                                        <p:tgtEl>
                                          <p:spTgt spid="13"/>
                                        </p:tgtEl>
                                      </p:cBhvr>
                                    </p:animEffect>
                                    <p:animScale>
                                      <p:cBhvr>
                                        <p:cTn id="21" dur="770" decel="100000"/>
                                        <p:tgtEl>
                                          <p:spTgt spid="13"/>
                                        </p:tgtEl>
                                      </p:cBhvr>
                                      <p:from x="10000" y="10000"/>
                                      <p:to x="200000" y="450000"/>
                                    </p:animScale>
                                    <p:animScale>
                                      <p:cBhvr>
                                        <p:cTn id="22" dur="1230" accel="100000" fill="hold">
                                          <p:stCondLst>
                                            <p:cond delay="770"/>
                                          </p:stCondLst>
                                        </p:cTn>
                                        <p:tgtEl>
                                          <p:spTgt spid="13"/>
                                        </p:tgtEl>
                                      </p:cBhvr>
                                      <p:from x="200000" y="450000"/>
                                      <p:to x="100000" y="100000"/>
                                    </p:animScale>
                                    <p:set>
                                      <p:cBhvr>
                                        <p:cTn id="23" dur="770" fill="hold"/>
                                        <p:tgtEl>
                                          <p:spTgt spid="13"/>
                                        </p:tgtEl>
                                        <p:attrNameLst>
                                          <p:attrName>ppt_x</p:attrName>
                                        </p:attrNameLst>
                                      </p:cBhvr>
                                      <p:to>
                                        <p:strVal val="(0.5)"/>
                                      </p:to>
                                    </p:set>
                                    <p:anim from="(0.5)" to="(#ppt_x)" calcmode="lin" valueType="num">
                                      <p:cBhvr>
                                        <p:cTn id="24" dur="1230" accel="100000" fill="hold">
                                          <p:stCondLst>
                                            <p:cond delay="770"/>
                                          </p:stCondLst>
                                        </p:cTn>
                                        <p:tgtEl>
                                          <p:spTgt spid="13"/>
                                        </p:tgtEl>
                                        <p:attrNameLst>
                                          <p:attrName>ppt_x</p:attrName>
                                        </p:attrNameLst>
                                      </p:cBhvr>
                                    </p:anim>
                                    <p:set>
                                      <p:cBhvr>
                                        <p:cTn id="25" dur="770" fill="hold"/>
                                        <p:tgtEl>
                                          <p:spTgt spid="13"/>
                                        </p:tgtEl>
                                        <p:attrNameLst>
                                          <p:attrName>ppt_y</p:attrName>
                                        </p:attrNameLst>
                                      </p:cBhvr>
                                      <p:to>
                                        <p:strVal val="(#ppt_y+0.4)"/>
                                      </p:to>
                                    </p:set>
                                    <p:anim from="(#ppt_y+0.4)" to="(#ppt_y)" calcmode="lin" valueType="num">
                                      <p:cBhvr>
                                        <p:cTn id="26" dur="1230" accel="100000" fill="hold">
                                          <p:stCondLst>
                                            <p:cond delay="770"/>
                                          </p:stCondLst>
                                        </p:cTn>
                                        <p:tgtEl>
                                          <p:spTgt spid="13"/>
                                        </p:tgtEl>
                                        <p:attrNameLst>
                                          <p:attrName>ppt_y</p:attrName>
                                        </p:attrNameLst>
                                      </p:cBhvr>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 calcmode="lin" valueType="num">
                                      <p:cBhvr additive="base">
                                        <p:cTn id="3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heel(4)">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 calcmode="lin" valueType="num">
                                      <p:cBhvr additive="base">
                                        <p:cTn id="42" dur="2000" fill="hold"/>
                                        <p:tgtEl>
                                          <p:spTgt spid="10">
                                            <p:txEl>
                                              <p:pRg st="4" end="4"/>
                                            </p:txEl>
                                          </p:spTgt>
                                        </p:tgtEl>
                                        <p:attrNameLst>
                                          <p:attrName>ppt_x</p:attrName>
                                        </p:attrNameLst>
                                      </p:cBhvr>
                                      <p:tavLst>
                                        <p:tav tm="0">
                                          <p:val>
                                            <p:strVal val="1+#ppt_w/2"/>
                                          </p:val>
                                        </p:tav>
                                        <p:tav tm="100000">
                                          <p:val>
                                            <p:strVal val="#ppt_x"/>
                                          </p:val>
                                        </p:tav>
                                      </p:tavLst>
                                    </p:anim>
                                    <p:anim calcmode="lin" valueType="num">
                                      <p:cBhvr additive="base">
                                        <p:cTn id="43" dur="20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1"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770" decel="100000"/>
                                        <p:tgtEl>
                                          <p:spTgt spid="12"/>
                                        </p:tgtEl>
                                      </p:cBhvr>
                                    </p:animEffect>
                                    <p:animScale>
                                      <p:cBhvr>
                                        <p:cTn id="49" dur="770" decel="100000"/>
                                        <p:tgtEl>
                                          <p:spTgt spid="12"/>
                                        </p:tgtEl>
                                      </p:cBhvr>
                                      <p:from x="10000" y="10000"/>
                                      <p:to x="200000" y="450000"/>
                                    </p:animScale>
                                    <p:animScale>
                                      <p:cBhvr>
                                        <p:cTn id="50" dur="1230" accel="100000" fill="hold">
                                          <p:stCondLst>
                                            <p:cond delay="770"/>
                                          </p:stCondLst>
                                        </p:cTn>
                                        <p:tgtEl>
                                          <p:spTgt spid="12"/>
                                        </p:tgtEl>
                                      </p:cBhvr>
                                      <p:from x="200000" y="450000"/>
                                      <p:to x="100000" y="100000"/>
                                    </p:animScale>
                                    <p:set>
                                      <p:cBhvr>
                                        <p:cTn id="51" dur="770" fill="hold"/>
                                        <p:tgtEl>
                                          <p:spTgt spid="12"/>
                                        </p:tgtEl>
                                        <p:attrNameLst>
                                          <p:attrName>ppt_x</p:attrName>
                                        </p:attrNameLst>
                                      </p:cBhvr>
                                      <p:to>
                                        <p:strVal val="(0.5)"/>
                                      </p:to>
                                    </p:set>
                                    <p:anim from="(0.5)" to="(#ppt_x)" calcmode="lin" valueType="num">
                                      <p:cBhvr>
                                        <p:cTn id="52" dur="1230" accel="100000" fill="hold">
                                          <p:stCondLst>
                                            <p:cond delay="770"/>
                                          </p:stCondLst>
                                        </p:cTn>
                                        <p:tgtEl>
                                          <p:spTgt spid="12"/>
                                        </p:tgtEl>
                                        <p:attrNameLst>
                                          <p:attrName>ppt_x</p:attrName>
                                        </p:attrNameLst>
                                      </p:cBhvr>
                                    </p:anim>
                                    <p:set>
                                      <p:cBhvr>
                                        <p:cTn id="53" dur="770" fill="hold"/>
                                        <p:tgtEl>
                                          <p:spTgt spid="12"/>
                                        </p:tgtEl>
                                        <p:attrNameLst>
                                          <p:attrName>ppt_y</p:attrName>
                                        </p:attrNameLst>
                                      </p:cBhvr>
                                      <p:to>
                                        <p:strVal val="(#ppt_y+0.4)"/>
                                      </p:to>
                                    </p:set>
                                    <p:anim from="(#ppt_y+0.4)" to="(#ppt_y)" calcmode="lin" valueType="num">
                                      <p:cBhvr>
                                        <p:cTn id="54" dur="1230" accel="100000" fill="hold">
                                          <p:stCondLst>
                                            <p:cond delay="770"/>
                                          </p:stCondLst>
                                        </p:cTn>
                                        <p:tgtEl>
                                          <p:spTgt spid="1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400800"/>
            <a:ext cx="1143000" cy="276999"/>
          </a:xfrm>
          <a:prstGeom prst="rect">
            <a:avLst/>
          </a:prstGeom>
          <a:noFill/>
        </p:spPr>
        <p:txBody>
          <a:bodyPr wrap="square" rtlCol="0">
            <a:spAutoFit/>
          </a:bodyPr>
          <a:lstStyle/>
          <a:p>
            <a:r>
              <a:rPr lang="en-US" sz="1200" dirty="0" err="1" smtClean="0">
                <a:latin typeface="Arial" pitchFamily="34" charset="0"/>
                <a:cs typeface="Arial" pitchFamily="34" charset="0"/>
              </a:rPr>
              <a:t>Biplab</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Halder</a:t>
            </a:r>
            <a:endParaRPr lang="en-US" sz="1200" dirty="0">
              <a:latin typeface="Arial" pitchFamily="34" charset="0"/>
              <a:cs typeface="Arial" pitchFamily="34" charset="0"/>
            </a:endParaRPr>
          </a:p>
        </p:txBody>
      </p:sp>
      <p:sp>
        <p:nvSpPr>
          <p:cNvPr id="4" name="Date Placeholder 1"/>
          <p:cNvSpPr>
            <a:spLocks noGrp="1"/>
          </p:cNvSpPr>
          <p:nvPr>
            <p:ph type="dt" sz="half" idx="10"/>
          </p:nvPr>
        </p:nvSpPr>
        <p:spPr>
          <a:xfrm>
            <a:off x="6477000" y="76201"/>
            <a:ext cx="2514600" cy="288925"/>
          </a:xfrm>
        </p:spPr>
        <p:txBody>
          <a:bodyPr/>
          <a:lstStyle/>
          <a:p>
            <a:fld id="{91825F19-B000-403F-A6FD-18A8A81DB850}" type="datetime1">
              <a:rPr lang="en-US" smtClean="0"/>
              <a:pPr/>
              <a:t>3/24/2021</a:t>
            </a:fld>
            <a:endParaRPr lang="en-US"/>
          </a:p>
        </p:txBody>
      </p:sp>
      <p:sp>
        <p:nvSpPr>
          <p:cNvPr id="5" name="Slide Number Placeholder 3"/>
          <p:cNvSpPr>
            <a:spLocks noGrp="1"/>
          </p:cNvSpPr>
          <p:nvPr>
            <p:ph type="sldNum" sz="quarter" idx="12"/>
          </p:nvPr>
        </p:nvSpPr>
        <p:spPr>
          <a:xfrm>
            <a:off x="8229600" y="6477001"/>
            <a:ext cx="762000" cy="244475"/>
          </a:xfrm>
        </p:spPr>
        <p:txBody>
          <a:bodyPr/>
          <a:lstStyle/>
          <a:p>
            <a:fld id="{9B3EE24E-6557-4247-8A51-64B89D02C5AD}" type="slidenum">
              <a:rPr lang="en-US" smtClean="0"/>
              <a:pPr/>
              <a:t>12</a:t>
            </a:fld>
            <a:endParaRPr lang="en-US"/>
          </a:p>
        </p:txBody>
      </p:sp>
      <p:sp>
        <p:nvSpPr>
          <p:cNvPr id="6" name="TextBox 5"/>
          <p:cNvSpPr txBox="1"/>
          <p:nvPr/>
        </p:nvSpPr>
        <p:spPr>
          <a:xfrm>
            <a:off x="152400" y="6400800"/>
            <a:ext cx="1143000" cy="276999"/>
          </a:xfrm>
          <a:prstGeom prst="rect">
            <a:avLst/>
          </a:prstGeom>
          <a:noFill/>
        </p:spPr>
        <p:txBody>
          <a:bodyPr wrap="square" rtlCol="0">
            <a:spAutoFit/>
          </a:bodyPr>
          <a:lstStyle/>
          <a:p>
            <a:r>
              <a:rPr lang="en-US" sz="1200" dirty="0" err="1" smtClean="0">
                <a:solidFill>
                  <a:schemeClr val="bg1">
                    <a:lumMod val="65000"/>
                  </a:schemeClr>
                </a:solidFill>
                <a:latin typeface="Arial" pitchFamily="34" charset="0"/>
                <a:cs typeface="Arial" pitchFamily="34" charset="0"/>
              </a:rPr>
              <a:t>Biplab</a:t>
            </a:r>
            <a:r>
              <a:rPr lang="en-US" sz="1200" dirty="0" smtClean="0">
                <a:solidFill>
                  <a:schemeClr val="bg1">
                    <a:lumMod val="65000"/>
                  </a:schemeClr>
                </a:solidFill>
                <a:latin typeface="Arial" pitchFamily="34" charset="0"/>
                <a:cs typeface="Arial" pitchFamily="34" charset="0"/>
              </a:rPr>
              <a:t> </a:t>
            </a:r>
            <a:r>
              <a:rPr lang="en-US" sz="1200" dirty="0" err="1" smtClean="0">
                <a:solidFill>
                  <a:schemeClr val="bg1">
                    <a:lumMod val="65000"/>
                  </a:schemeClr>
                </a:solidFill>
                <a:latin typeface="Arial" pitchFamily="34" charset="0"/>
                <a:cs typeface="Arial" pitchFamily="34" charset="0"/>
              </a:rPr>
              <a:t>Halder</a:t>
            </a:r>
            <a:endParaRPr lang="en-US" sz="1200" dirty="0">
              <a:solidFill>
                <a:schemeClr val="bg1">
                  <a:lumMod val="65000"/>
                </a:schemeClr>
              </a:solidFill>
              <a:latin typeface="Arial" pitchFamily="34" charset="0"/>
              <a:cs typeface="Arial" pitchFamily="34" charset="0"/>
            </a:endParaRPr>
          </a:p>
        </p:txBody>
      </p:sp>
      <p:sp>
        <p:nvSpPr>
          <p:cNvPr id="7" name="TextBox 6"/>
          <p:cNvSpPr txBox="1"/>
          <p:nvPr/>
        </p:nvSpPr>
        <p:spPr>
          <a:xfrm>
            <a:off x="228600" y="533400"/>
            <a:ext cx="8610600" cy="830997"/>
          </a:xfrm>
          <a:prstGeom prst="rect">
            <a:avLst/>
          </a:prstGeom>
          <a:noFill/>
        </p:spPr>
        <p:txBody>
          <a:bodyPr wrap="square" rtlCol="0">
            <a:spAutoFit/>
          </a:bodyPr>
          <a:lstStyle/>
          <a:p>
            <a:pPr algn="ctr"/>
            <a:r>
              <a:rPr lang="bn-BD" sz="4800" b="1" dirty="0" smtClean="0">
                <a:solidFill>
                  <a:srgbClr val="0070C0"/>
                </a:solidFill>
                <a:latin typeface="NikoshBAN" pitchFamily="2" charset="0"/>
                <a:cs typeface="NikoshBAN" pitchFamily="2" charset="0"/>
              </a:rPr>
              <a:t>মেয়েদের  শারীরিক  সমস্যা </a:t>
            </a:r>
            <a:endParaRPr lang="en-US" sz="4800" b="1" dirty="0">
              <a:solidFill>
                <a:srgbClr val="0070C0"/>
              </a:solidFill>
              <a:latin typeface="NikoshBAN" pitchFamily="2" charset="0"/>
              <a:cs typeface="NikoshBAN" pitchFamily="2" charset="0"/>
            </a:endParaRPr>
          </a:p>
        </p:txBody>
      </p:sp>
      <p:sp>
        <p:nvSpPr>
          <p:cNvPr id="8" name="TextBox 7"/>
          <p:cNvSpPr txBox="1"/>
          <p:nvPr/>
        </p:nvSpPr>
        <p:spPr>
          <a:xfrm>
            <a:off x="762000" y="1905000"/>
            <a:ext cx="5791200" cy="523220"/>
          </a:xfrm>
          <a:prstGeom prst="rect">
            <a:avLst/>
          </a:prstGeom>
          <a:noFill/>
        </p:spPr>
        <p:txBody>
          <a:bodyPr wrap="square" rtlCol="0">
            <a:spAutoFit/>
          </a:bodyPr>
          <a:lstStyle/>
          <a:p>
            <a:r>
              <a:rPr lang="bn-BD" sz="2800" dirty="0" smtClean="0">
                <a:latin typeface="NikoshBAN" pitchFamily="2" charset="0"/>
                <a:cs typeface="NikoshBAN" pitchFamily="2" charset="0"/>
              </a:rPr>
              <a:t>* ঋতুস্রাব বা  মাসিক জনিত  সমস্যা,</a:t>
            </a:r>
            <a:endParaRPr lang="en-US" sz="2800" dirty="0">
              <a:latin typeface="NikoshBAN" pitchFamily="2" charset="0"/>
              <a:cs typeface="NikoshBAN" pitchFamily="2" charset="0"/>
            </a:endParaRPr>
          </a:p>
        </p:txBody>
      </p:sp>
      <p:sp>
        <p:nvSpPr>
          <p:cNvPr id="9" name="TextBox 8"/>
          <p:cNvSpPr txBox="1"/>
          <p:nvPr/>
        </p:nvSpPr>
        <p:spPr>
          <a:xfrm>
            <a:off x="838200" y="3834825"/>
            <a:ext cx="5181600" cy="584775"/>
          </a:xfrm>
          <a:prstGeom prst="rect">
            <a:avLst/>
          </a:prstGeom>
          <a:noFill/>
        </p:spPr>
        <p:txBody>
          <a:bodyPr wrap="square" rtlCol="0">
            <a:spAutoFit/>
          </a:bodyPr>
          <a:lstStyle/>
          <a:p>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সময় </a:t>
            </a:r>
            <a:r>
              <a:rPr lang="bn-BD" sz="2800" dirty="0" smtClean="0">
                <a:latin typeface="NikoshBAN" pitchFamily="2" charset="0"/>
                <a:cs typeface="NikoshBAN" pitchFamily="2" charset="0"/>
              </a:rPr>
              <a:t>রক্ত  ক্ষরণ</a:t>
            </a:r>
            <a:r>
              <a:rPr lang="bn-BD" sz="2800" dirty="0" smtClean="0">
                <a:latin typeface="NikoshBAN" pitchFamily="2" charset="0"/>
                <a:cs typeface="NikoshBAN" pitchFamily="2" charset="0"/>
              </a:rPr>
              <a:t>, মাসিকের</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10" name="TextBox 9"/>
          <p:cNvSpPr txBox="1"/>
          <p:nvPr/>
        </p:nvSpPr>
        <p:spPr>
          <a:xfrm>
            <a:off x="457200" y="5105400"/>
            <a:ext cx="5791200" cy="461665"/>
          </a:xfrm>
          <a:prstGeom prst="rect">
            <a:avLst/>
          </a:prstGeom>
          <a:noFill/>
        </p:spPr>
        <p:txBody>
          <a:bodyPr wrap="square" rtlCol="0">
            <a:spAutoFit/>
          </a:bodyPr>
          <a:lstStyle/>
          <a:p>
            <a:r>
              <a:rPr lang="bn-BD" sz="2400" dirty="0" smtClean="0">
                <a:latin typeface="NikoshBAN" pitchFamily="2" charset="0"/>
                <a:cs typeface="NikoshBAN" pitchFamily="2" charset="0"/>
              </a:rPr>
              <a:t>* মাথা  ব্যথা, তল পেট ব্যথা, সাদা স্রাব</a:t>
            </a:r>
            <a:endParaRPr lang="en-US" sz="2400" dirty="0">
              <a:latin typeface="NikoshBAN" pitchFamily="2" charset="0"/>
              <a:cs typeface="NikoshBAN" pitchFamily="2" charset="0"/>
            </a:endParaRPr>
          </a:p>
        </p:txBody>
      </p:sp>
      <p:pic>
        <p:nvPicPr>
          <p:cNvPr id="11" name="Picture 10" descr="images.jpg117.jpg"/>
          <p:cNvPicPr>
            <a:picLocks noChangeAspect="1"/>
          </p:cNvPicPr>
          <p:nvPr/>
        </p:nvPicPr>
        <p:blipFill>
          <a:blip r:embed="rId2"/>
          <a:stretch>
            <a:fillRect/>
          </a:stretch>
        </p:blipFill>
        <p:spPr>
          <a:xfrm>
            <a:off x="6324600" y="1524000"/>
            <a:ext cx="2295525" cy="1828800"/>
          </a:xfrm>
          <a:prstGeom prst="rect">
            <a:avLst/>
          </a:prstGeom>
        </p:spPr>
      </p:pic>
      <p:pic>
        <p:nvPicPr>
          <p:cNvPr id="12" name="Picture 11" descr="images (69).jpg"/>
          <p:cNvPicPr>
            <a:picLocks noChangeAspect="1"/>
          </p:cNvPicPr>
          <p:nvPr/>
        </p:nvPicPr>
        <p:blipFill>
          <a:blip r:embed="rId3"/>
          <a:stretch>
            <a:fillRect/>
          </a:stretch>
        </p:blipFill>
        <p:spPr>
          <a:xfrm>
            <a:off x="6248400" y="3429000"/>
            <a:ext cx="2438400" cy="1447800"/>
          </a:xfrm>
          <a:prstGeom prst="rect">
            <a:avLst/>
          </a:prstGeom>
        </p:spPr>
      </p:pic>
      <p:pic>
        <p:nvPicPr>
          <p:cNvPr id="13" name="Picture 12" descr="images (77).jpg"/>
          <p:cNvPicPr>
            <a:picLocks noChangeAspect="1"/>
          </p:cNvPicPr>
          <p:nvPr/>
        </p:nvPicPr>
        <p:blipFill>
          <a:blip r:embed="rId4"/>
          <a:stretch>
            <a:fillRect/>
          </a:stretch>
        </p:blipFill>
        <p:spPr>
          <a:xfrm>
            <a:off x="5867400" y="5114925"/>
            <a:ext cx="2619375" cy="1743075"/>
          </a:xfrm>
          <a:prstGeom prst="rect">
            <a:avLst/>
          </a:prstGeom>
        </p:spPr>
      </p:pic>
      <p:pic>
        <p:nvPicPr>
          <p:cNvPr id="14" name="Picture 13" descr="images.jpg128.jpg"/>
          <p:cNvPicPr>
            <a:picLocks noChangeAspect="1"/>
          </p:cNvPicPr>
          <p:nvPr/>
        </p:nvPicPr>
        <p:blipFill>
          <a:blip r:embed="rId5"/>
          <a:stretch>
            <a:fillRect/>
          </a:stretch>
        </p:blipFill>
        <p:spPr>
          <a:xfrm>
            <a:off x="6219825" y="4953000"/>
            <a:ext cx="2543175" cy="1600200"/>
          </a:xfrm>
          <a:prstGeom prst="rect">
            <a:avLst/>
          </a:prstGeom>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ppt_x"/>
                                          </p:val>
                                        </p:tav>
                                        <p:tav tm="100000">
                                          <p:val>
                                            <p:strVal val="#ppt_x"/>
                                          </p:val>
                                        </p:tav>
                                      </p:tavLst>
                                    </p:anim>
                                    <p:anim calcmode="lin" valueType="num">
                                      <p:cBhvr additive="base">
                                        <p:cTn id="14"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4)">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2000" fill="hold"/>
                                        <p:tgtEl>
                                          <p:spTgt spid="9"/>
                                        </p:tgtEl>
                                        <p:attrNameLst>
                                          <p:attrName>ppt_x</p:attrName>
                                        </p:attrNameLst>
                                      </p:cBhvr>
                                      <p:tavLst>
                                        <p:tav tm="0">
                                          <p:val>
                                            <p:strVal val="#ppt_x"/>
                                          </p:val>
                                        </p:tav>
                                        <p:tav tm="100000">
                                          <p:val>
                                            <p:strVal val="#ppt_x"/>
                                          </p:val>
                                        </p:tav>
                                      </p:tavLst>
                                    </p:anim>
                                    <p:anim calcmode="lin" valueType="num">
                                      <p:cBhvr additive="base">
                                        <p:cTn id="25" dur="2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2000" fill="hold"/>
                                        <p:tgtEl>
                                          <p:spTgt spid="12"/>
                                        </p:tgtEl>
                                        <p:attrNameLst>
                                          <p:attrName>ppt_w</p:attrName>
                                        </p:attrNameLst>
                                      </p:cBhvr>
                                      <p:tavLst>
                                        <p:tav tm="0">
                                          <p:val>
                                            <p:fltVal val="0"/>
                                          </p:val>
                                        </p:tav>
                                        <p:tav tm="100000">
                                          <p:val>
                                            <p:strVal val="#ppt_w"/>
                                          </p:val>
                                        </p:tav>
                                      </p:tavLst>
                                    </p:anim>
                                    <p:anim calcmode="lin" valueType="num">
                                      <p:cBhvr>
                                        <p:cTn id="31" dur="2000" fill="hold"/>
                                        <p:tgtEl>
                                          <p:spTgt spid="12"/>
                                        </p:tgtEl>
                                        <p:attrNameLst>
                                          <p:attrName>ppt_h</p:attrName>
                                        </p:attrNameLst>
                                      </p:cBhvr>
                                      <p:tavLst>
                                        <p:tav tm="0">
                                          <p:val>
                                            <p:fltVal val="0"/>
                                          </p:val>
                                        </p:tav>
                                        <p:tav tm="100000">
                                          <p:val>
                                            <p:strVal val="#ppt_h"/>
                                          </p:val>
                                        </p:tav>
                                      </p:tavLst>
                                    </p:anim>
                                    <p:anim calcmode="lin" valueType="num">
                                      <p:cBhvr>
                                        <p:cTn id="32" dur="2000" fill="hold"/>
                                        <p:tgtEl>
                                          <p:spTgt spid="12"/>
                                        </p:tgtEl>
                                        <p:attrNameLst>
                                          <p:attrName>style.rotation</p:attrName>
                                        </p:attrNameLst>
                                      </p:cBhvr>
                                      <p:tavLst>
                                        <p:tav tm="0">
                                          <p:val>
                                            <p:fltVal val="360"/>
                                          </p:val>
                                        </p:tav>
                                        <p:tav tm="100000">
                                          <p:val>
                                            <p:fltVal val="0"/>
                                          </p:val>
                                        </p:tav>
                                      </p:tavLst>
                                    </p:anim>
                                    <p:animEffect transition="in" filter="fade">
                                      <p:cBhvr>
                                        <p:cTn id="33" dur="2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1000" fill="hold"/>
                                        <p:tgtEl>
                                          <p:spTgt spid="10"/>
                                        </p:tgtEl>
                                        <p:attrNameLst>
                                          <p:attrName>ppt_w</p:attrName>
                                        </p:attrNameLst>
                                      </p:cBhvr>
                                      <p:tavLst>
                                        <p:tav tm="0">
                                          <p:val>
                                            <p:fltVal val="0"/>
                                          </p:val>
                                        </p:tav>
                                        <p:tav tm="100000">
                                          <p:val>
                                            <p:strVal val="#ppt_w"/>
                                          </p:val>
                                        </p:tav>
                                      </p:tavLst>
                                    </p:anim>
                                    <p:anim calcmode="lin" valueType="num">
                                      <p:cBhvr>
                                        <p:cTn id="39" dur="1000" fill="hold"/>
                                        <p:tgtEl>
                                          <p:spTgt spid="10"/>
                                        </p:tgtEl>
                                        <p:attrNameLst>
                                          <p:attrName>ppt_h</p:attrName>
                                        </p:attrNameLst>
                                      </p:cBhvr>
                                      <p:tavLst>
                                        <p:tav tm="0">
                                          <p:val>
                                            <p:fltVal val="0"/>
                                          </p:val>
                                        </p:tav>
                                        <p:tav tm="100000">
                                          <p:val>
                                            <p:strVal val="#ppt_h"/>
                                          </p:val>
                                        </p:tav>
                                      </p:tavLst>
                                    </p:anim>
                                    <p:anim calcmode="lin" valueType="num">
                                      <p:cBhvr>
                                        <p:cTn id="40" dur="1000" fill="hold"/>
                                        <p:tgtEl>
                                          <p:spTgt spid="10"/>
                                        </p:tgtEl>
                                        <p:attrNameLst>
                                          <p:attrName>style.rotation</p:attrName>
                                        </p:attrNameLst>
                                      </p:cBhvr>
                                      <p:tavLst>
                                        <p:tav tm="0">
                                          <p:val>
                                            <p:fltVal val="360"/>
                                          </p:val>
                                        </p:tav>
                                        <p:tav tm="100000">
                                          <p:val>
                                            <p:fltVal val="0"/>
                                          </p:val>
                                        </p:tav>
                                      </p:tavLst>
                                    </p:anim>
                                    <p:animEffect transition="in" filter="fade">
                                      <p:cBhvr>
                                        <p:cTn id="41" dur="1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51"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770" decel="100000"/>
                                        <p:tgtEl>
                                          <p:spTgt spid="14"/>
                                        </p:tgtEl>
                                      </p:cBhvr>
                                    </p:animEffect>
                                    <p:animScale>
                                      <p:cBhvr>
                                        <p:cTn id="47" dur="770" decel="100000"/>
                                        <p:tgtEl>
                                          <p:spTgt spid="14"/>
                                        </p:tgtEl>
                                      </p:cBhvr>
                                      <p:from x="10000" y="10000"/>
                                      <p:to x="200000" y="450000"/>
                                    </p:animScale>
                                    <p:animScale>
                                      <p:cBhvr>
                                        <p:cTn id="48" dur="1230" accel="100000" fill="hold">
                                          <p:stCondLst>
                                            <p:cond delay="770"/>
                                          </p:stCondLst>
                                        </p:cTn>
                                        <p:tgtEl>
                                          <p:spTgt spid="14"/>
                                        </p:tgtEl>
                                      </p:cBhvr>
                                      <p:from x="200000" y="450000"/>
                                      <p:to x="100000" y="100000"/>
                                    </p:animScale>
                                    <p:set>
                                      <p:cBhvr>
                                        <p:cTn id="49" dur="770" fill="hold"/>
                                        <p:tgtEl>
                                          <p:spTgt spid="14"/>
                                        </p:tgtEl>
                                        <p:attrNameLst>
                                          <p:attrName>ppt_x</p:attrName>
                                        </p:attrNameLst>
                                      </p:cBhvr>
                                      <p:to>
                                        <p:strVal val="(0.5)"/>
                                      </p:to>
                                    </p:set>
                                    <p:anim from="(0.5)" to="(#ppt_x)" calcmode="lin" valueType="num">
                                      <p:cBhvr>
                                        <p:cTn id="50" dur="1230" accel="100000" fill="hold">
                                          <p:stCondLst>
                                            <p:cond delay="770"/>
                                          </p:stCondLst>
                                        </p:cTn>
                                        <p:tgtEl>
                                          <p:spTgt spid="14"/>
                                        </p:tgtEl>
                                        <p:attrNameLst>
                                          <p:attrName>ppt_x</p:attrName>
                                        </p:attrNameLst>
                                      </p:cBhvr>
                                    </p:anim>
                                    <p:set>
                                      <p:cBhvr>
                                        <p:cTn id="51" dur="770" fill="hold"/>
                                        <p:tgtEl>
                                          <p:spTgt spid="14"/>
                                        </p:tgtEl>
                                        <p:attrNameLst>
                                          <p:attrName>ppt_y</p:attrName>
                                        </p:attrNameLst>
                                      </p:cBhvr>
                                      <p:to>
                                        <p:strVal val="(#ppt_y+0.4)"/>
                                      </p:to>
                                    </p:set>
                                    <p:anim from="(#ppt_y+0.4)" to="(#ppt_y)" calcmode="lin" valueType="num">
                                      <p:cBhvr>
                                        <p:cTn id="52" dur="1230" accel="100000" fill="hold">
                                          <p:stCondLst>
                                            <p:cond delay="770"/>
                                          </p:stCondLst>
                                        </p:cTn>
                                        <p:tgtEl>
                                          <p:spTgt spid="14"/>
                                        </p:tgtEl>
                                        <p:attrNameLst>
                                          <p:attrName>ppt_y</p:attrName>
                                        </p:attrNameLst>
                                      </p:cBhvr>
                                    </p:anim>
                                  </p:childTnLst>
                                </p:cTn>
                              </p:par>
                            </p:childTnLst>
                          </p:cTn>
                        </p:par>
                      </p:childTnLst>
                    </p:cTn>
                  </p:par>
                  <p:par>
                    <p:cTn id="53" fill="hold">
                      <p:stCondLst>
                        <p:cond delay="indefinite"/>
                      </p:stCondLst>
                      <p:childTnLst>
                        <p:par>
                          <p:cTn id="54" fill="hold">
                            <p:stCondLst>
                              <p:cond delay="0"/>
                            </p:stCondLst>
                            <p:childTnLst>
                              <p:par>
                                <p:cTn id="55" presetID="4" presetClass="exit" presetSubtype="16" fill="hold" nodeType="clickEffect">
                                  <p:stCondLst>
                                    <p:cond delay="0"/>
                                  </p:stCondLst>
                                  <p:childTnLst>
                                    <p:animEffect transition="out" filter="box(in)">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51"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770" decel="100000"/>
                                        <p:tgtEl>
                                          <p:spTgt spid="13"/>
                                        </p:tgtEl>
                                      </p:cBhvr>
                                    </p:animEffect>
                                    <p:animScale>
                                      <p:cBhvr>
                                        <p:cTn id="63" dur="770" decel="100000"/>
                                        <p:tgtEl>
                                          <p:spTgt spid="13"/>
                                        </p:tgtEl>
                                      </p:cBhvr>
                                      <p:from x="10000" y="10000"/>
                                      <p:to x="200000" y="450000"/>
                                    </p:animScale>
                                    <p:animScale>
                                      <p:cBhvr>
                                        <p:cTn id="64" dur="1230" accel="100000" fill="hold">
                                          <p:stCondLst>
                                            <p:cond delay="770"/>
                                          </p:stCondLst>
                                        </p:cTn>
                                        <p:tgtEl>
                                          <p:spTgt spid="13"/>
                                        </p:tgtEl>
                                      </p:cBhvr>
                                      <p:from x="200000" y="450000"/>
                                      <p:to x="100000" y="100000"/>
                                    </p:animScale>
                                    <p:set>
                                      <p:cBhvr>
                                        <p:cTn id="65" dur="770" fill="hold"/>
                                        <p:tgtEl>
                                          <p:spTgt spid="13"/>
                                        </p:tgtEl>
                                        <p:attrNameLst>
                                          <p:attrName>ppt_x</p:attrName>
                                        </p:attrNameLst>
                                      </p:cBhvr>
                                      <p:to>
                                        <p:strVal val="(0.5)"/>
                                      </p:to>
                                    </p:set>
                                    <p:anim from="(0.5)" to="(#ppt_x)" calcmode="lin" valueType="num">
                                      <p:cBhvr>
                                        <p:cTn id="66" dur="1230" accel="100000" fill="hold">
                                          <p:stCondLst>
                                            <p:cond delay="770"/>
                                          </p:stCondLst>
                                        </p:cTn>
                                        <p:tgtEl>
                                          <p:spTgt spid="13"/>
                                        </p:tgtEl>
                                        <p:attrNameLst>
                                          <p:attrName>ppt_x</p:attrName>
                                        </p:attrNameLst>
                                      </p:cBhvr>
                                    </p:anim>
                                    <p:set>
                                      <p:cBhvr>
                                        <p:cTn id="67" dur="770" fill="hold"/>
                                        <p:tgtEl>
                                          <p:spTgt spid="13"/>
                                        </p:tgtEl>
                                        <p:attrNameLst>
                                          <p:attrName>ppt_y</p:attrName>
                                        </p:attrNameLst>
                                      </p:cBhvr>
                                      <p:to>
                                        <p:strVal val="(#ppt_y+0.4)"/>
                                      </p:to>
                                    </p:set>
                                    <p:anim from="(#ppt_y+0.4)" to="(#ppt_y)" calcmode="lin" valueType="num">
                                      <p:cBhvr>
                                        <p:cTn id="68" dur="1230" accel="100000" fill="hold">
                                          <p:stCondLst>
                                            <p:cond delay="770"/>
                                          </p:stCondLst>
                                        </p:cTn>
                                        <p:tgtEl>
                                          <p:spTgt spid="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6F15528-21DE-4FAA-801E-634DDDAF4B2B}" type="slidenum">
              <a:rPr lang="en-US" smtClean="0"/>
              <a:pPr/>
              <a:t>13</a:t>
            </a:fld>
            <a:endParaRPr lang="en-US" dirty="0"/>
          </a:p>
        </p:txBody>
      </p:sp>
      <p:sp>
        <p:nvSpPr>
          <p:cNvPr id="4" name="TextBox 3"/>
          <p:cNvSpPr txBox="1"/>
          <p:nvPr/>
        </p:nvSpPr>
        <p:spPr>
          <a:xfrm>
            <a:off x="152400" y="6400800"/>
            <a:ext cx="1143000" cy="276999"/>
          </a:xfrm>
          <a:prstGeom prst="rect">
            <a:avLst/>
          </a:prstGeom>
          <a:noFill/>
        </p:spPr>
        <p:txBody>
          <a:bodyPr wrap="square" rtlCol="0">
            <a:spAutoFit/>
          </a:bodyPr>
          <a:lstStyle/>
          <a:p>
            <a:r>
              <a:rPr lang="en-US" sz="1200" dirty="0" err="1" smtClean="0">
                <a:latin typeface="Arial" pitchFamily="34" charset="0"/>
                <a:cs typeface="Arial" pitchFamily="34" charset="0"/>
              </a:rPr>
              <a:t>Biplab</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Halder</a:t>
            </a:r>
            <a:endParaRPr lang="en-US" sz="1200" dirty="0">
              <a:latin typeface="Arial" pitchFamily="34" charset="0"/>
              <a:cs typeface="Arial" pitchFamily="34" charset="0"/>
            </a:endParaRPr>
          </a:p>
        </p:txBody>
      </p:sp>
      <p:sp>
        <p:nvSpPr>
          <p:cNvPr id="5" name="Date Placeholder 1"/>
          <p:cNvSpPr>
            <a:spLocks noGrp="1"/>
          </p:cNvSpPr>
          <p:nvPr>
            <p:ph type="dt" sz="half" idx="10"/>
          </p:nvPr>
        </p:nvSpPr>
        <p:spPr>
          <a:xfrm>
            <a:off x="6477000" y="76201"/>
            <a:ext cx="2514600" cy="288925"/>
          </a:xfrm>
        </p:spPr>
        <p:txBody>
          <a:bodyPr/>
          <a:lstStyle/>
          <a:p>
            <a:fld id="{91825F19-B000-403F-A6FD-18A8A81DB850}" type="datetime1">
              <a:rPr lang="en-US" smtClean="0"/>
              <a:pPr/>
              <a:t>3/24/2021</a:t>
            </a:fld>
            <a:endParaRPr lang="en-US"/>
          </a:p>
        </p:txBody>
      </p:sp>
      <p:sp>
        <p:nvSpPr>
          <p:cNvPr id="6" name="Slide Number Placeholder 3"/>
          <p:cNvSpPr txBox="1">
            <a:spLocks/>
          </p:cNvSpPr>
          <p:nvPr/>
        </p:nvSpPr>
        <p:spPr>
          <a:xfrm>
            <a:off x="8229600" y="6477001"/>
            <a:ext cx="762000" cy="24447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B3EE24E-6557-4247-8A51-64B89D02C5A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TextBox 7"/>
          <p:cNvSpPr txBox="1"/>
          <p:nvPr/>
        </p:nvSpPr>
        <p:spPr>
          <a:xfrm>
            <a:off x="152400" y="6400800"/>
            <a:ext cx="1143000" cy="276999"/>
          </a:xfrm>
          <a:prstGeom prst="rect">
            <a:avLst/>
          </a:prstGeom>
          <a:noFill/>
        </p:spPr>
        <p:txBody>
          <a:bodyPr wrap="square" rtlCol="0">
            <a:spAutoFit/>
          </a:bodyPr>
          <a:lstStyle/>
          <a:p>
            <a:r>
              <a:rPr lang="en-US" sz="1200" dirty="0" err="1" smtClean="0">
                <a:solidFill>
                  <a:schemeClr val="bg1">
                    <a:lumMod val="65000"/>
                  </a:schemeClr>
                </a:solidFill>
                <a:latin typeface="Arial" pitchFamily="34" charset="0"/>
                <a:cs typeface="Arial" pitchFamily="34" charset="0"/>
              </a:rPr>
              <a:t>Biplab</a:t>
            </a:r>
            <a:r>
              <a:rPr lang="en-US" sz="1200" dirty="0" smtClean="0">
                <a:solidFill>
                  <a:schemeClr val="bg1">
                    <a:lumMod val="65000"/>
                  </a:schemeClr>
                </a:solidFill>
                <a:latin typeface="Arial" pitchFamily="34" charset="0"/>
                <a:cs typeface="Arial" pitchFamily="34" charset="0"/>
              </a:rPr>
              <a:t> </a:t>
            </a:r>
            <a:r>
              <a:rPr lang="en-US" sz="1200" dirty="0" err="1" smtClean="0">
                <a:solidFill>
                  <a:schemeClr val="bg1">
                    <a:lumMod val="65000"/>
                  </a:schemeClr>
                </a:solidFill>
                <a:latin typeface="Arial" pitchFamily="34" charset="0"/>
                <a:cs typeface="Arial" pitchFamily="34" charset="0"/>
              </a:rPr>
              <a:t>Halder</a:t>
            </a:r>
            <a:endParaRPr lang="en-US" sz="1200" dirty="0">
              <a:solidFill>
                <a:schemeClr val="bg1">
                  <a:lumMod val="65000"/>
                </a:schemeClr>
              </a:solidFill>
              <a:latin typeface="Arial" pitchFamily="34" charset="0"/>
              <a:cs typeface="Arial" pitchFamily="34" charset="0"/>
            </a:endParaRPr>
          </a:p>
        </p:txBody>
      </p:sp>
      <p:sp>
        <p:nvSpPr>
          <p:cNvPr id="9" name="TextBox 8"/>
          <p:cNvSpPr txBox="1"/>
          <p:nvPr/>
        </p:nvSpPr>
        <p:spPr>
          <a:xfrm>
            <a:off x="381000" y="381000"/>
            <a:ext cx="83058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3200" b="1" dirty="0" smtClean="0">
                <a:solidFill>
                  <a:srgbClr val="7030A0"/>
                </a:solidFill>
                <a:latin typeface="NikoshBAN" pitchFamily="2" charset="0"/>
                <a:cs typeface="NikoshBAN" pitchFamily="2" charset="0"/>
              </a:rPr>
              <a:t>অপরিনত বয়সে গর্ভধারন  জনিত </a:t>
            </a:r>
            <a:r>
              <a:rPr lang="bn-BD" sz="3200" b="1" dirty="0" smtClean="0">
                <a:solidFill>
                  <a:srgbClr val="7030A0"/>
                </a:solidFill>
                <a:latin typeface="NikoshBAN" pitchFamily="2" charset="0"/>
                <a:cs typeface="NikoshBAN" pitchFamily="2" charset="0"/>
              </a:rPr>
              <a:t>সমস্যা</a:t>
            </a:r>
            <a:endParaRPr lang="en-US" sz="3200" b="1" dirty="0">
              <a:solidFill>
                <a:srgbClr val="7030A0"/>
              </a:solidFill>
              <a:latin typeface="NikoshBAN" pitchFamily="2" charset="0"/>
              <a:cs typeface="NikoshBAN" pitchFamily="2" charset="0"/>
            </a:endParaRPr>
          </a:p>
        </p:txBody>
      </p:sp>
      <p:sp>
        <p:nvSpPr>
          <p:cNvPr id="10" name="TextBox 9"/>
          <p:cNvSpPr txBox="1"/>
          <p:nvPr/>
        </p:nvSpPr>
        <p:spPr>
          <a:xfrm>
            <a:off x="304800" y="1447800"/>
            <a:ext cx="838200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400" dirty="0" smtClean="0">
                <a:latin typeface="NikoshBAN" pitchFamily="2" charset="0"/>
                <a:cs typeface="NikoshBAN" pitchFamily="2" charset="0"/>
              </a:rPr>
              <a:t>ছেলেদের ২১ ,মেয়েদের ১৮ বছরের আগে বিয়ে নয়। যদি হয় ,তবে বিভিন্ন জটিল পরিস্থিতিতে পড়তে হয় । যেমন -  গর্ভধারণ ।</a:t>
            </a:r>
          </a:p>
          <a:p>
            <a:r>
              <a:rPr lang="bn-BD" sz="2400" dirty="0" smtClean="0">
                <a:latin typeface="NikoshBAN" pitchFamily="2" charset="0"/>
                <a:cs typeface="NikoshBAN" pitchFamily="2" charset="0"/>
              </a:rPr>
              <a:t>গর্ভধারণঃ  পুরুষের শুক্রানু , মেয়েদের ডিম্বানু র সাথে মিলিত হলে ,গর্ভে সন্তান উ ৎপন্ন হওয়া কে গর্ভধারণ বলে। যেমন – আমরা মায়ের পেটে যেভাবে জন্মেছি।      </a:t>
            </a:r>
            <a:endParaRPr lang="en-US" sz="2400" dirty="0">
              <a:latin typeface="NikoshBAN" pitchFamily="2" charset="0"/>
              <a:cs typeface="NikoshBAN" pitchFamily="2" charset="0"/>
            </a:endParaRPr>
          </a:p>
        </p:txBody>
      </p:sp>
      <p:sp>
        <p:nvSpPr>
          <p:cNvPr id="11" name="TextBox 10"/>
          <p:cNvSpPr txBox="1"/>
          <p:nvPr/>
        </p:nvSpPr>
        <p:spPr>
          <a:xfrm>
            <a:off x="381000" y="3355300"/>
            <a:ext cx="8534400" cy="289310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5400" dirty="0" smtClean="0">
                <a:latin typeface="NikoshBAN" pitchFamily="2" charset="0"/>
                <a:cs typeface="NikoshBAN" pitchFamily="2" charset="0"/>
              </a:rPr>
              <a:t>এ সময় যে সব লক্ষণ  </a:t>
            </a:r>
            <a:r>
              <a:rPr lang="bn-BD" sz="5400" dirty="0" smtClean="0">
                <a:latin typeface="NikoshBAN" pitchFamily="2" charset="0"/>
                <a:cs typeface="NikoshBAN" pitchFamily="2" charset="0"/>
              </a:rPr>
              <a:t>দেখা</a:t>
            </a:r>
            <a:endParaRPr lang="bn-BD" sz="5400" dirty="0" smtClean="0">
              <a:latin typeface="NikoshBAN" pitchFamily="2" charset="0"/>
              <a:cs typeface="NikoshBAN" pitchFamily="2" charset="0"/>
            </a:endParaRPr>
          </a:p>
          <a:p>
            <a:r>
              <a:rPr lang="bn-BD" sz="3200" dirty="0" smtClean="0">
                <a:latin typeface="NikoshBAN" pitchFamily="2" charset="0"/>
                <a:cs typeface="NikoshBAN" pitchFamily="2" charset="0"/>
              </a:rPr>
              <a:t>১। মাসিক বন্ধ হয়ে যাওয়া ,</a:t>
            </a:r>
          </a:p>
          <a:p>
            <a:r>
              <a:rPr lang="bn-BD" sz="3200" dirty="0" smtClean="0">
                <a:latin typeface="NikoshBAN" pitchFamily="2" charset="0"/>
                <a:cs typeface="NikoshBAN" pitchFamily="2" charset="0"/>
              </a:rPr>
              <a:t>২। বমি,বমি ভাব অথবা বমি হওয়া,</a:t>
            </a:r>
          </a:p>
          <a:p>
            <a:r>
              <a:rPr lang="bn-BD" sz="3200" dirty="0" smtClean="0">
                <a:latin typeface="NikoshBAN" pitchFamily="2" charset="0"/>
                <a:cs typeface="NikoshBAN" pitchFamily="2" charset="0"/>
              </a:rPr>
              <a:t>৩। মাথা ঘোরা,</a:t>
            </a:r>
          </a:p>
          <a:p>
            <a:r>
              <a:rPr lang="bn-BD" sz="3200" dirty="0" smtClean="0">
                <a:latin typeface="NikoshBAN" pitchFamily="2" charset="0"/>
                <a:cs typeface="NikoshBAN" pitchFamily="2" charset="0"/>
              </a:rPr>
              <a:t>৪। বার,বার প্রস্রাব হওয়া </a:t>
            </a:r>
            <a:r>
              <a:rPr lang="bn-BD" sz="3200" dirty="0" smtClean="0">
                <a:latin typeface="NikoshBAN" pitchFamily="2" charset="0"/>
                <a:cs typeface="NikoshBAN" pitchFamily="2" charset="0"/>
              </a:rPr>
              <a:t>।যায় –</a:t>
            </a:r>
            <a:endParaRPr lang="en-US" sz="3200" dirty="0">
              <a:latin typeface="NikoshBAN" pitchFamily="2" charset="0"/>
              <a:cs typeface="NikoshBAN" pitchFamily="2" charset="0"/>
            </a:endParaRPr>
          </a:p>
        </p:txBody>
      </p:sp>
      <p:pic>
        <p:nvPicPr>
          <p:cNvPr id="12" name="Picture 11" descr="images (76).jpg"/>
          <p:cNvPicPr>
            <a:picLocks noChangeAspect="1"/>
          </p:cNvPicPr>
          <p:nvPr/>
        </p:nvPicPr>
        <p:blipFill>
          <a:blip r:embed="rId2"/>
          <a:stretch>
            <a:fillRect/>
          </a:stretch>
        </p:blipFill>
        <p:spPr>
          <a:xfrm>
            <a:off x="5181600" y="4276725"/>
            <a:ext cx="1933575" cy="1743075"/>
          </a:xfrm>
          <a:prstGeom prst="rect">
            <a:avLst/>
          </a:prstGeom>
        </p:spPr>
      </p:pic>
      <p:pic>
        <p:nvPicPr>
          <p:cNvPr id="13" name="Picture 12" descr="images.jpg124.jpg"/>
          <p:cNvPicPr>
            <a:picLocks noChangeAspect="1"/>
          </p:cNvPicPr>
          <p:nvPr/>
        </p:nvPicPr>
        <p:blipFill>
          <a:blip r:embed="rId3"/>
          <a:stretch>
            <a:fillRect/>
          </a:stretch>
        </p:blipFill>
        <p:spPr>
          <a:xfrm>
            <a:off x="7162800" y="4362450"/>
            <a:ext cx="1619250" cy="1657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250" autoRev="1" fill="hold">
                                          <p:stCondLst>
                                            <p:cond delay="0"/>
                                          </p:stCondLst>
                                        </p:cTn>
                                        <p:tgtEl>
                                          <p:spTgt spid="9"/>
                                        </p:tgtEl>
                                        <p:attrNameLst>
                                          <p:attrName>ppt_w</p:attrName>
                                        </p:attrNameLst>
                                      </p:cBhvr>
                                    </p:anim>
                                    <p:anim by="(#ppt_w*0.50)" calcmode="lin" valueType="num">
                                      <p:cBhvr>
                                        <p:cTn id="8" dur="250" decel="50000" autoRev="1" fill="hold">
                                          <p:stCondLst>
                                            <p:cond delay="0"/>
                                          </p:stCondLst>
                                        </p:cTn>
                                        <p:tgtEl>
                                          <p:spTgt spid="9"/>
                                        </p:tgtEl>
                                        <p:attrNameLst>
                                          <p:attrName>ppt_x</p:attrName>
                                        </p:attrNameLst>
                                      </p:cBhvr>
                                    </p:anim>
                                    <p:anim from="(-#ppt_h/2)" to="(#ppt_y)" calcmode="lin" valueType="num">
                                      <p:cBhvr>
                                        <p:cTn id="9" dur="500" fill="hold">
                                          <p:stCondLst>
                                            <p:cond delay="0"/>
                                          </p:stCondLst>
                                        </p:cTn>
                                        <p:tgtEl>
                                          <p:spTgt spid="9"/>
                                        </p:tgtEl>
                                        <p:attrNameLst>
                                          <p:attrName>ppt_y</p:attrName>
                                        </p:attrNameLst>
                                      </p:cBhvr>
                                    </p:anim>
                                    <p:animRot by="21600000">
                                      <p:cBhvr>
                                        <p:cTn id="10" dur="500" fill="hold">
                                          <p:stCondLst>
                                            <p:cond delay="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000" fill="hold"/>
                                        <p:tgtEl>
                                          <p:spTgt spid="10"/>
                                        </p:tgtEl>
                                        <p:attrNameLst>
                                          <p:attrName>ppt_x</p:attrName>
                                        </p:attrNameLst>
                                      </p:cBhvr>
                                      <p:tavLst>
                                        <p:tav tm="0">
                                          <p:val>
                                            <p:strVal val="0-#ppt_w/2"/>
                                          </p:val>
                                        </p:tav>
                                        <p:tav tm="100000">
                                          <p:val>
                                            <p:strVal val="#ppt_x"/>
                                          </p:val>
                                        </p:tav>
                                      </p:tavLst>
                                    </p:anim>
                                    <p:anim calcmode="lin" valueType="num">
                                      <p:cBhvr additive="base">
                                        <p:cTn id="16"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4)">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1"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770" decel="100000"/>
                                        <p:tgtEl>
                                          <p:spTgt spid="12"/>
                                        </p:tgtEl>
                                      </p:cBhvr>
                                    </p:animEffect>
                                    <p:animScale>
                                      <p:cBhvr>
                                        <p:cTn id="27" dur="770" decel="100000"/>
                                        <p:tgtEl>
                                          <p:spTgt spid="12"/>
                                        </p:tgtEl>
                                      </p:cBhvr>
                                      <p:from x="10000" y="10000"/>
                                      <p:to x="200000" y="450000"/>
                                    </p:animScale>
                                    <p:animScale>
                                      <p:cBhvr>
                                        <p:cTn id="28" dur="1230" accel="100000" fill="hold">
                                          <p:stCondLst>
                                            <p:cond delay="770"/>
                                          </p:stCondLst>
                                        </p:cTn>
                                        <p:tgtEl>
                                          <p:spTgt spid="12"/>
                                        </p:tgtEl>
                                      </p:cBhvr>
                                      <p:from x="200000" y="450000"/>
                                      <p:to x="100000" y="100000"/>
                                    </p:animScale>
                                    <p:set>
                                      <p:cBhvr>
                                        <p:cTn id="29" dur="770" fill="hold"/>
                                        <p:tgtEl>
                                          <p:spTgt spid="12"/>
                                        </p:tgtEl>
                                        <p:attrNameLst>
                                          <p:attrName>ppt_x</p:attrName>
                                        </p:attrNameLst>
                                      </p:cBhvr>
                                      <p:to>
                                        <p:strVal val="(0.5)"/>
                                      </p:to>
                                    </p:set>
                                    <p:anim from="(0.5)" to="(#ppt_x)" calcmode="lin" valueType="num">
                                      <p:cBhvr>
                                        <p:cTn id="30" dur="1230" accel="100000" fill="hold">
                                          <p:stCondLst>
                                            <p:cond delay="770"/>
                                          </p:stCondLst>
                                        </p:cTn>
                                        <p:tgtEl>
                                          <p:spTgt spid="12"/>
                                        </p:tgtEl>
                                        <p:attrNameLst>
                                          <p:attrName>ppt_x</p:attrName>
                                        </p:attrNameLst>
                                      </p:cBhvr>
                                    </p:anim>
                                    <p:set>
                                      <p:cBhvr>
                                        <p:cTn id="31" dur="770" fill="hold"/>
                                        <p:tgtEl>
                                          <p:spTgt spid="12"/>
                                        </p:tgtEl>
                                        <p:attrNameLst>
                                          <p:attrName>ppt_y</p:attrName>
                                        </p:attrNameLst>
                                      </p:cBhvr>
                                      <p:to>
                                        <p:strVal val="(#ppt_y+0.4)"/>
                                      </p:to>
                                    </p:set>
                                    <p:anim from="(#ppt_y+0.4)" to="(#ppt_y)" calcmode="lin" valueType="num">
                                      <p:cBhvr>
                                        <p:cTn id="32" dur="1230" accel="100000" fill="hold">
                                          <p:stCondLst>
                                            <p:cond delay="770"/>
                                          </p:stCondLst>
                                        </p:cTn>
                                        <p:tgtEl>
                                          <p:spTgt spid="12"/>
                                        </p:tgtEl>
                                        <p:attrNameLst>
                                          <p:attrName>ppt_y</p:attrName>
                                        </p:attrNameLst>
                                      </p:cBhvr>
                                    </p:anim>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nodeType="clickEffect">
                                  <p:stCondLst>
                                    <p:cond delay="0"/>
                                  </p:stCondLst>
                                  <p:childTnLst>
                                    <p:animEffect transition="out" filter="box(in)">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1"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770" decel="100000"/>
                                        <p:tgtEl>
                                          <p:spTgt spid="13"/>
                                        </p:tgtEl>
                                      </p:cBhvr>
                                    </p:animEffect>
                                    <p:animScale>
                                      <p:cBhvr>
                                        <p:cTn id="43" dur="770" decel="100000"/>
                                        <p:tgtEl>
                                          <p:spTgt spid="13"/>
                                        </p:tgtEl>
                                      </p:cBhvr>
                                      <p:from x="10000" y="10000"/>
                                      <p:to x="200000" y="450000"/>
                                    </p:animScale>
                                    <p:animScale>
                                      <p:cBhvr>
                                        <p:cTn id="44" dur="1230" accel="100000" fill="hold">
                                          <p:stCondLst>
                                            <p:cond delay="770"/>
                                          </p:stCondLst>
                                        </p:cTn>
                                        <p:tgtEl>
                                          <p:spTgt spid="13"/>
                                        </p:tgtEl>
                                      </p:cBhvr>
                                      <p:from x="200000" y="450000"/>
                                      <p:to x="100000" y="100000"/>
                                    </p:animScale>
                                    <p:set>
                                      <p:cBhvr>
                                        <p:cTn id="45" dur="770" fill="hold"/>
                                        <p:tgtEl>
                                          <p:spTgt spid="13"/>
                                        </p:tgtEl>
                                        <p:attrNameLst>
                                          <p:attrName>ppt_x</p:attrName>
                                        </p:attrNameLst>
                                      </p:cBhvr>
                                      <p:to>
                                        <p:strVal val="(0.5)"/>
                                      </p:to>
                                    </p:set>
                                    <p:anim from="(0.5)" to="(#ppt_x)" calcmode="lin" valueType="num">
                                      <p:cBhvr>
                                        <p:cTn id="46" dur="1230" accel="100000" fill="hold">
                                          <p:stCondLst>
                                            <p:cond delay="770"/>
                                          </p:stCondLst>
                                        </p:cTn>
                                        <p:tgtEl>
                                          <p:spTgt spid="13"/>
                                        </p:tgtEl>
                                        <p:attrNameLst>
                                          <p:attrName>ppt_x</p:attrName>
                                        </p:attrNameLst>
                                      </p:cBhvr>
                                    </p:anim>
                                    <p:set>
                                      <p:cBhvr>
                                        <p:cTn id="47" dur="770" fill="hold"/>
                                        <p:tgtEl>
                                          <p:spTgt spid="13"/>
                                        </p:tgtEl>
                                        <p:attrNameLst>
                                          <p:attrName>ppt_y</p:attrName>
                                        </p:attrNameLst>
                                      </p:cBhvr>
                                      <p:to>
                                        <p:strVal val="(#ppt_y+0.4)"/>
                                      </p:to>
                                    </p:set>
                                    <p:anim from="(#ppt_y+0.4)" to="(#ppt_y)" calcmode="lin" valueType="num">
                                      <p:cBhvr>
                                        <p:cTn id="48" dur="1230" accel="100000" fill="hold">
                                          <p:stCondLst>
                                            <p:cond delay="770"/>
                                          </p:stCondLst>
                                        </p:cTn>
                                        <p:tgtEl>
                                          <p:spTgt spid="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Md. Shahadat Hossain</a:t>
            </a:r>
            <a:endParaRPr lang="en-US"/>
          </a:p>
        </p:txBody>
      </p:sp>
      <p:sp>
        <p:nvSpPr>
          <p:cNvPr id="7" name="Oval Callout 6"/>
          <p:cNvSpPr/>
          <p:nvPr/>
        </p:nvSpPr>
        <p:spPr>
          <a:xfrm>
            <a:off x="2209800" y="1066800"/>
            <a:ext cx="4648200" cy="1447800"/>
          </a:xfrm>
          <a:prstGeom prst="wedgeEllipseCallout">
            <a:avLst>
              <a:gd name="adj1" fmla="val -32955"/>
              <a:gd name="adj2" fmla="val 81909"/>
            </a:avLst>
          </a:prstGeom>
          <a:solidFill>
            <a:srgbClr val="00B050"/>
          </a:solidFill>
          <a:scene3d>
            <a:camera prst="isometricOffAxis1Righ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DoubleWave1">
              <a:avLst/>
            </a:prstTxWarp>
            <a:sp3d extrusionH="57150">
              <a:bevelT w="38100" h="38100"/>
            </a:sp3d>
          </a:bodyPr>
          <a:lstStyle/>
          <a:p>
            <a:pPr algn="ctr"/>
            <a:r>
              <a:rPr lang="en-US" sz="4000" b="1" dirty="0" err="1" smtClean="0">
                <a:ln w="18000">
                  <a:solidFill>
                    <a:schemeClr val="accent2">
                      <a:satMod val="140000"/>
                    </a:schemeClr>
                  </a:solidFill>
                  <a:prstDash val="solid"/>
                  <a:miter lim="800000"/>
                </a:ln>
                <a:solidFill>
                  <a:srgbClr val="0070C0"/>
                </a:solidFill>
              </a:rPr>
              <a:t>একক</a:t>
            </a:r>
            <a:r>
              <a:rPr lang="en-US" sz="4000" b="1" dirty="0" smtClean="0">
                <a:ln w="18000">
                  <a:solidFill>
                    <a:schemeClr val="accent2">
                      <a:satMod val="140000"/>
                    </a:schemeClr>
                  </a:solidFill>
                  <a:prstDash val="solid"/>
                  <a:miter lim="800000"/>
                </a:ln>
                <a:solidFill>
                  <a:srgbClr val="0070C0"/>
                </a:solidFill>
              </a:rPr>
              <a:t> </a:t>
            </a:r>
            <a:r>
              <a:rPr lang="en-US" sz="4000" b="1" dirty="0" err="1" smtClean="0">
                <a:ln w="18000">
                  <a:solidFill>
                    <a:schemeClr val="accent2">
                      <a:satMod val="140000"/>
                    </a:schemeClr>
                  </a:solidFill>
                  <a:prstDash val="solid"/>
                  <a:miter lim="800000"/>
                </a:ln>
                <a:solidFill>
                  <a:srgbClr val="0070C0"/>
                </a:solidFill>
              </a:rPr>
              <a:t>কাজ</a:t>
            </a:r>
            <a:endParaRPr lang="en-US" sz="11500" b="1" dirty="0">
              <a:ln w="18000">
                <a:solidFill>
                  <a:schemeClr val="accent2">
                    <a:satMod val="140000"/>
                  </a:schemeClr>
                </a:solidFill>
                <a:prstDash val="solid"/>
                <a:miter lim="800000"/>
              </a:ln>
              <a:solidFill>
                <a:srgbClr val="0070C0"/>
              </a:solidFill>
            </a:endParaRPr>
          </a:p>
        </p:txBody>
      </p:sp>
      <p:sp>
        <p:nvSpPr>
          <p:cNvPr id="8" name="Rectangle 7"/>
          <p:cNvSpPr/>
          <p:nvPr/>
        </p:nvSpPr>
        <p:spPr>
          <a:xfrm>
            <a:off x="990600" y="3200400"/>
            <a:ext cx="7772400" cy="523220"/>
          </a:xfrm>
          <a:prstGeom prst="rect">
            <a:avLst/>
          </a:prstGeom>
        </p:spPr>
        <p:txBody>
          <a:bodyPr wrap="square">
            <a:spAutoFit/>
          </a:bodyPr>
          <a:lstStyle/>
          <a:p>
            <a:pPr algn="just"/>
            <a:r>
              <a:rPr lang="en-US" sz="2800" dirty="0" err="1" smtClean="0">
                <a:latin typeface="Nikosh"/>
              </a:rPr>
              <a:t>ছেলেদের</a:t>
            </a:r>
            <a:r>
              <a:rPr lang="en-US" sz="2800" dirty="0" smtClean="0">
                <a:latin typeface="Nikosh"/>
              </a:rPr>
              <a:t> </a:t>
            </a:r>
            <a:r>
              <a:rPr lang="en-US" sz="2800" dirty="0" err="1" smtClean="0">
                <a:latin typeface="Nikosh"/>
              </a:rPr>
              <a:t>বয়স</a:t>
            </a:r>
            <a:r>
              <a:rPr lang="en-US" sz="2800" dirty="0" smtClean="0">
                <a:latin typeface="Nikosh"/>
              </a:rPr>
              <a:t> </a:t>
            </a:r>
            <a:r>
              <a:rPr lang="en-US" sz="2800" dirty="0" err="1" smtClean="0">
                <a:latin typeface="Nikosh"/>
              </a:rPr>
              <a:t>বাড়ার</a:t>
            </a:r>
            <a:r>
              <a:rPr lang="en-US" sz="2800" dirty="0" smtClean="0">
                <a:latin typeface="Nikosh"/>
              </a:rPr>
              <a:t> </a:t>
            </a:r>
            <a:r>
              <a:rPr lang="en-US" sz="2800" dirty="0" err="1" smtClean="0">
                <a:latin typeface="Nikosh"/>
              </a:rPr>
              <a:t>সাথে</a:t>
            </a:r>
            <a:r>
              <a:rPr lang="en-US" sz="2800" dirty="0" smtClean="0">
                <a:latin typeface="Nikosh"/>
              </a:rPr>
              <a:t> </a:t>
            </a:r>
            <a:r>
              <a:rPr lang="en-US" sz="2800" dirty="0" err="1" smtClean="0">
                <a:latin typeface="Nikosh"/>
              </a:rPr>
              <a:t>সাথে</a:t>
            </a:r>
            <a:r>
              <a:rPr lang="en-US" sz="2800" dirty="0" smtClean="0">
                <a:latin typeface="Nikosh"/>
              </a:rPr>
              <a:t> </a:t>
            </a:r>
            <a:r>
              <a:rPr lang="en-US" sz="2800" dirty="0" err="1" smtClean="0">
                <a:latin typeface="Nikosh"/>
              </a:rPr>
              <a:t>কি</a:t>
            </a:r>
            <a:r>
              <a:rPr lang="en-US" sz="2800" dirty="0" smtClean="0">
                <a:latin typeface="Nikosh"/>
              </a:rPr>
              <a:t> </a:t>
            </a:r>
            <a:r>
              <a:rPr lang="en-US" sz="2800" dirty="0" err="1" smtClean="0">
                <a:latin typeface="Nikosh"/>
              </a:rPr>
              <a:t>পরিবর্তন</a:t>
            </a:r>
            <a:r>
              <a:rPr lang="en-US" sz="2800" dirty="0" smtClean="0">
                <a:latin typeface="Nikosh"/>
              </a:rPr>
              <a:t> </a:t>
            </a:r>
            <a:r>
              <a:rPr lang="en-US" sz="2800" dirty="0" err="1" smtClean="0">
                <a:latin typeface="Nikosh"/>
              </a:rPr>
              <a:t>হয়</a:t>
            </a:r>
            <a:r>
              <a:rPr lang="en-US" sz="2800" dirty="0" smtClean="0">
                <a:latin typeface="Nikosh"/>
              </a:rPr>
              <a:t> </a:t>
            </a:r>
            <a:endParaRPr lang="en-US" sz="2800" dirty="0">
              <a:latin typeface="Nikosh"/>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381000" y="3581400"/>
            <a:ext cx="84582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bn-BD" sz="2800" dirty="0" smtClean="0">
                <a:solidFill>
                  <a:srgbClr val="002060"/>
                </a:solidFill>
                <a:latin typeface="NikoshBAN" pitchFamily="2" charset="0"/>
                <a:cs typeface="NikoshBAN" pitchFamily="2" charset="0"/>
              </a:rPr>
              <a:t>অপরিনত </a:t>
            </a:r>
            <a:r>
              <a:rPr lang="bn-BD" sz="2800" dirty="0" smtClean="0">
                <a:solidFill>
                  <a:srgbClr val="002060"/>
                </a:solidFill>
                <a:latin typeface="NikoshBAN" pitchFamily="2" charset="0"/>
                <a:cs typeface="NikoshBAN" pitchFamily="2" charset="0"/>
              </a:rPr>
              <a:t>বয়সে </a:t>
            </a:r>
            <a:r>
              <a:rPr lang="bn-BD" sz="2800" dirty="0" smtClean="0">
                <a:solidFill>
                  <a:srgbClr val="002060"/>
                </a:solidFill>
                <a:latin typeface="NikoshBAN" pitchFamily="2" charset="0"/>
                <a:cs typeface="NikoshBAN" pitchFamily="2" charset="0"/>
              </a:rPr>
              <a:t>গর্ভপাতের ঝুকি সমূহ উল্লেখ কর</a:t>
            </a:r>
            <a:endParaRPr kumimoji="0" lang="en-US" sz="4800" b="0" i="0" u="none" strike="noStrike" cap="none" normalizeH="0" baseline="0" dirty="0" smtClean="0">
              <a:ln>
                <a:noFill/>
              </a:ln>
              <a:solidFill>
                <a:srgbClr val="002060"/>
              </a:solidFill>
              <a:effectLst/>
              <a:latin typeface="NikoshBAN" pitchFamily="2" charset="0"/>
              <a:cs typeface="NikoshBAN" pitchFamily="2" charset="0"/>
            </a:endParaRPr>
          </a:p>
        </p:txBody>
      </p:sp>
      <p:sp>
        <p:nvSpPr>
          <p:cNvPr id="19" name="Footer Placeholder 18"/>
          <p:cNvSpPr>
            <a:spLocks noGrp="1"/>
          </p:cNvSpPr>
          <p:nvPr>
            <p:ph type="ftr" sz="quarter" idx="11"/>
          </p:nvPr>
        </p:nvSpPr>
        <p:spPr/>
        <p:txBody>
          <a:bodyPr/>
          <a:lstStyle/>
          <a:p>
            <a:r>
              <a:rPr lang="en-US" smtClean="0"/>
              <a:t>Md. Shahadat Hossain</a:t>
            </a:r>
            <a:endParaRPr lang="en-US"/>
          </a:p>
        </p:txBody>
      </p:sp>
      <p:sp>
        <p:nvSpPr>
          <p:cNvPr id="18" name="Explosion 2 17"/>
          <p:cNvSpPr/>
          <p:nvPr/>
        </p:nvSpPr>
        <p:spPr>
          <a:xfrm>
            <a:off x="2438400" y="304800"/>
            <a:ext cx="4648200" cy="29718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b="1" dirty="0" err="1" smtClean="0">
                <a:solidFill>
                  <a:srgbClr val="FFFF00"/>
                </a:solidFill>
              </a:rPr>
              <a:t>বাড়ির</a:t>
            </a:r>
            <a:r>
              <a:rPr lang="en-US" sz="4800" b="1" dirty="0" smtClean="0">
                <a:solidFill>
                  <a:srgbClr val="FFFF00"/>
                </a:solidFill>
              </a:rPr>
              <a:t> </a:t>
            </a:r>
            <a:r>
              <a:rPr lang="en-US" sz="4800" b="1" dirty="0" err="1" smtClean="0">
                <a:solidFill>
                  <a:srgbClr val="FFFF00"/>
                </a:solidFill>
              </a:rPr>
              <a:t>কাজ</a:t>
            </a:r>
            <a:endParaRPr lang="en-US" sz="2000" b="1" dirty="0">
              <a:ln w="18000">
                <a:solidFill>
                  <a:schemeClr val="tx1"/>
                </a:solidFill>
                <a:prstDash val="solid"/>
                <a:miter lim="800000"/>
              </a:ln>
              <a:solidFill>
                <a:srgbClr val="FFFF0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fade">
                                      <p:cBhvr>
                                        <p:cTn id="7" dur="2000"/>
                                        <p:tgtEl>
                                          <p:spTgt spid="1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20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6">
                                            <p:txEl>
                                              <p:pRg st="0" end="0"/>
                                            </p:txEl>
                                          </p:spTgt>
                                        </p:tgtEl>
                                        <p:attrNameLst>
                                          <p:attrName>style.visibility</p:attrName>
                                        </p:attrNameLst>
                                      </p:cBhvr>
                                      <p:to>
                                        <p:strVal val="visible"/>
                                      </p:to>
                                    </p:set>
                                    <p:animEffect transition="in" filter="fade">
                                      <p:cBhvr>
                                        <p:cTn id="17" dur="2000"/>
                                        <p:tgtEl>
                                          <p:spTgt spid="10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uild="p"/>
      <p:bldP spid="18"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err="1" smtClean="0"/>
              <a:t>ধন্যবাদ</a:t>
            </a:r>
            <a:endParaRPr lang="en-US" sz="8800" dirty="0"/>
          </a:p>
        </p:txBody>
      </p:sp>
      <p:pic>
        <p:nvPicPr>
          <p:cNvPr id="5" name="Content Placeholder 4"/>
          <p:cNvPicPr>
            <a:picLocks noGrp="1" noChangeAspect="1"/>
          </p:cNvPicPr>
          <p:nvPr>
            <p:ph idx="1"/>
          </p:nvPr>
        </p:nvPicPr>
        <p:blipFill>
          <a:blip r:embed="rId2"/>
          <a:stretch>
            <a:fillRect/>
          </a:stretch>
        </p:blipFill>
        <p:spPr>
          <a:xfrm>
            <a:off x="996814" y="1446973"/>
            <a:ext cx="7308986" cy="4851338"/>
          </a:xfrm>
          <a:prstGeom prst="rect">
            <a:avLst/>
          </a:prstGeom>
        </p:spPr>
      </p:pic>
      <p:sp>
        <p:nvSpPr>
          <p:cNvPr id="6" name="Footer Placeholder 5"/>
          <p:cNvSpPr>
            <a:spLocks noGrp="1"/>
          </p:cNvSpPr>
          <p:nvPr>
            <p:ph type="ftr" sz="quarter" idx="11"/>
          </p:nvPr>
        </p:nvSpPr>
        <p:spPr/>
        <p:txBody>
          <a:bodyPr/>
          <a:lstStyle/>
          <a:p>
            <a:r>
              <a:rPr lang="en-US" smtClean="0"/>
              <a:t>Md. Shahadat Hossain</a:t>
            </a:r>
            <a:endParaRPr lang="en-US"/>
          </a:p>
        </p:txBody>
      </p:sp>
    </p:spTree>
    <p:extLst>
      <p:ext uri="{BB962C8B-B14F-4D97-AF65-F5344CB8AC3E}">
        <p14:creationId xmlns:p14="http://schemas.microsoft.com/office/powerpoint/2010/main" xmlns="" val="20985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4953000" y="914400"/>
            <a:ext cx="3733800" cy="5181600"/>
          </a:xfrm>
        </p:spPr>
        <p:txBody>
          <a:bodyPr/>
          <a:lstStyle/>
          <a:p>
            <a:pPr>
              <a:lnSpc>
                <a:spcPct val="90000"/>
              </a:lnSpc>
            </a:pP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শ্রেণী</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 </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পরিচিতি</a:t>
            </a: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endParaRPr>
          </a:p>
          <a:p>
            <a:pPr>
              <a:lnSpc>
                <a:spcPct val="90000"/>
              </a:lnSpc>
            </a:pPr>
            <a:endParaRPr lang="en-US"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BAN" pitchFamily="2" charset="0"/>
            </a:endParaRPr>
          </a:p>
          <a:p>
            <a:pPr>
              <a:lnSpc>
                <a:spcPct val="90000"/>
              </a:lnSpc>
            </a:pPr>
            <a:endParaRPr lang="en-US" sz="2000" dirty="0" smtClean="0">
              <a:solidFill>
                <a:schemeClr val="accent2"/>
              </a:solidFill>
              <a:latin typeface="Nikosh" pitchFamily="2" charset="0"/>
              <a:cs typeface="Nikosh" pitchFamily="2" charset="0"/>
            </a:endParaRPr>
          </a:p>
          <a:p>
            <a:pPr>
              <a:lnSpc>
                <a:spcPct val="90000"/>
              </a:lnSpc>
            </a:pPr>
            <a:endParaRPr lang="en-US" sz="2000" dirty="0" smtClean="0">
              <a:solidFill>
                <a:schemeClr val="accent2"/>
              </a:solidFill>
              <a:latin typeface="Nikosh" pitchFamily="2" charset="0"/>
              <a:cs typeface="Nikosh" pitchFamily="2" charset="0"/>
            </a:endParaRPr>
          </a:p>
          <a:p>
            <a:pPr>
              <a:lnSpc>
                <a:spcPct val="90000"/>
              </a:lnSpc>
            </a:pPr>
            <a:endParaRPr lang="en-US" sz="2000" dirty="0" smtClean="0">
              <a:solidFill>
                <a:schemeClr val="accent2"/>
              </a:solidFill>
              <a:latin typeface="Nikosh" pitchFamily="2" charset="0"/>
              <a:cs typeface="Nikosh" pitchFamily="2" charset="0"/>
            </a:endParaRPr>
          </a:p>
          <a:p>
            <a:pPr>
              <a:lnSpc>
                <a:spcPct val="90000"/>
              </a:lnSpc>
            </a:pPr>
            <a:endParaRPr lang="en-US" sz="2000" dirty="0" smtClean="0">
              <a:solidFill>
                <a:schemeClr val="accent2"/>
              </a:solidFill>
              <a:latin typeface="Nikosh" pitchFamily="2" charset="0"/>
              <a:cs typeface="Nikosh" pitchFamily="2" charset="0"/>
            </a:endParaRPr>
          </a:p>
          <a:p>
            <a:pPr>
              <a:lnSpc>
                <a:spcPct val="90000"/>
              </a:lnSpc>
            </a:pPr>
            <a:endParaRPr lang="en-US" sz="2000" dirty="0" smtClean="0">
              <a:solidFill>
                <a:schemeClr val="accent2"/>
              </a:solidFill>
              <a:latin typeface="Nikosh" pitchFamily="2" charset="0"/>
              <a:cs typeface="Nikosh" pitchFamily="2" charset="0"/>
            </a:endParaRPr>
          </a:p>
          <a:p>
            <a:pPr>
              <a:lnSpc>
                <a:spcPct val="90000"/>
              </a:lnSpc>
            </a:pPr>
            <a:endParaRPr lang="en-US" sz="2000" dirty="0" smtClean="0">
              <a:solidFill>
                <a:schemeClr val="accent2"/>
              </a:solidFill>
              <a:latin typeface="Nikosh" pitchFamily="2" charset="0"/>
              <a:cs typeface="Nikosh" pitchFamily="2" charset="0"/>
            </a:endParaRPr>
          </a:p>
          <a:p>
            <a:pPr>
              <a:lnSpc>
                <a:spcPct val="90000"/>
              </a:lnSpc>
            </a:pPr>
            <a:r>
              <a:rPr lang="en-US" sz="2000" dirty="0" err="1" smtClean="0">
                <a:solidFill>
                  <a:srgbClr val="FF0000"/>
                </a:solidFill>
                <a:latin typeface="Nikosh" pitchFamily="2" charset="0"/>
                <a:cs typeface="Nikosh" pitchFamily="2" charset="0"/>
              </a:rPr>
              <a:t>শ্রেণী</a:t>
            </a:r>
            <a:r>
              <a:rPr lang="en-US" sz="2000" dirty="0" smtClean="0">
                <a:solidFill>
                  <a:srgbClr val="FF0000"/>
                </a:solidFill>
                <a:latin typeface="Nikosh" pitchFamily="2" charset="0"/>
                <a:cs typeface="Nikosh" pitchFamily="2" charset="0"/>
              </a:rPr>
              <a:t> – </a:t>
            </a:r>
            <a:r>
              <a:rPr lang="en-US" sz="2000" dirty="0" err="1" smtClean="0">
                <a:solidFill>
                  <a:srgbClr val="FF0000"/>
                </a:solidFill>
                <a:latin typeface="Nikosh" pitchFamily="2" charset="0"/>
                <a:cs typeface="Nikosh" pitchFamily="2" charset="0"/>
              </a:rPr>
              <a:t>অষ্টম</a:t>
            </a:r>
            <a:r>
              <a:rPr lang="en-US" sz="2000" dirty="0" smtClean="0">
                <a:solidFill>
                  <a:srgbClr val="FF0000"/>
                </a:solidFill>
                <a:latin typeface="Nikosh" pitchFamily="2" charset="0"/>
                <a:cs typeface="Nikosh" pitchFamily="2" charset="0"/>
              </a:rPr>
              <a:t> </a:t>
            </a:r>
          </a:p>
          <a:p>
            <a:pPr>
              <a:lnSpc>
                <a:spcPct val="90000"/>
              </a:lnSpc>
            </a:pPr>
            <a:r>
              <a:rPr lang="en-US" sz="2000" dirty="0" err="1" smtClean="0">
                <a:solidFill>
                  <a:srgbClr val="FF0000"/>
                </a:solidFill>
                <a:latin typeface="Nikosh" pitchFamily="2" charset="0"/>
                <a:cs typeface="Nikosh" pitchFamily="2" charset="0"/>
              </a:rPr>
              <a:t>বিষয়</a:t>
            </a:r>
            <a:r>
              <a:rPr lang="en-US" sz="2000" dirty="0" smtClean="0">
                <a:solidFill>
                  <a:srgbClr val="FF0000"/>
                </a:solidFill>
                <a:latin typeface="Nikosh" pitchFamily="2" charset="0"/>
                <a:cs typeface="Nikosh" pitchFamily="2" charset="0"/>
              </a:rPr>
              <a:t> – </a:t>
            </a:r>
            <a:r>
              <a:rPr lang="en-US" sz="2000" dirty="0" err="1" smtClean="0">
                <a:solidFill>
                  <a:srgbClr val="FF0000"/>
                </a:solidFill>
                <a:latin typeface="Nikosh" pitchFamily="2" charset="0"/>
                <a:cs typeface="Nikosh" pitchFamily="2" charset="0"/>
              </a:rPr>
              <a:t>শারীরিক</a:t>
            </a:r>
            <a:r>
              <a:rPr lang="en-US" sz="2000" dirty="0" smtClean="0">
                <a:solidFill>
                  <a:srgbClr val="FF0000"/>
                </a:solidFill>
                <a:latin typeface="Nikosh" pitchFamily="2" charset="0"/>
                <a:cs typeface="Nikosh" pitchFamily="2" charset="0"/>
              </a:rPr>
              <a:t> </a:t>
            </a:r>
            <a:r>
              <a:rPr lang="en-US" sz="2000" dirty="0" err="1" smtClean="0">
                <a:solidFill>
                  <a:srgbClr val="FF0000"/>
                </a:solidFill>
                <a:latin typeface="Nikosh" pitchFamily="2" charset="0"/>
                <a:cs typeface="Nikosh" pitchFamily="2" charset="0"/>
              </a:rPr>
              <a:t>শিক্ষা</a:t>
            </a:r>
            <a:r>
              <a:rPr lang="en-US" sz="2000" dirty="0" smtClean="0">
                <a:solidFill>
                  <a:srgbClr val="FF0000"/>
                </a:solidFill>
                <a:latin typeface="Nikosh" pitchFamily="2" charset="0"/>
                <a:cs typeface="Nikosh" pitchFamily="2" charset="0"/>
              </a:rPr>
              <a:t> </a:t>
            </a:r>
          </a:p>
          <a:p>
            <a:pPr>
              <a:lnSpc>
                <a:spcPct val="90000"/>
              </a:lnSpc>
            </a:pPr>
            <a:r>
              <a:rPr lang="en-US" sz="2000" dirty="0" err="1" smtClean="0">
                <a:solidFill>
                  <a:srgbClr val="FF0000"/>
                </a:solidFill>
                <a:latin typeface="Nikosh" pitchFamily="2" charset="0"/>
                <a:cs typeface="Nikosh" pitchFamily="2" charset="0"/>
              </a:rPr>
              <a:t>সময়</a:t>
            </a:r>
            <a:r>
              <a:rPr lang="en-US" sz="2000" dirty="0" smtClean="0">
                <a:solidFill>
                  <a:srgbClr val="FF0000"/>
                </a:solidFill>
                <a:latin typeface="Nikosh" pitchFamily="2" charset="0"/>
                <a:cs typeface="Nikosh" pitchFamily="2" charset="0"/>
              </a:rPr>
              <a:t> – ৫০ </a:t>
            </a:r>
            <a:r>
              <a:rPr lang="en-US" sz="2000" dirty="0" err="1" smtClean="0">
                <a:solidFill>
                  <a:srgbClr val="FF0000"/>
                </a:solidFill>
                <a:latin typeface="Nikosh" pitchFamily="2" charset="0"/>
                <a:cs typeface="Nikosh" pitchFamily="2" charset="0"/>
              </a:rPr>
              <a:t>মিনিট</a:t>
            </a:r>
            <a:r>
              <a:rPr lang="en-US" sz="2000" dirty="0" smtClean="0">
                <a:solidFill>
                  <a:srgbClr val="FF0000"/>
                </a:solidFill>
                <a:latin typeface="Nikosh" pitchFamily="2" charset="0"/>
                <a:cs typeface="Nikosh" pitchFamily="2" charset="0"/>
              </a:rPr>
              <a:t> </a:t>
            </a:r>
          </a:p>
          <a:p>
            <a:pPr lvl="0">
              <a:lnSpc>
                <a:spcPct val="90000"/>
              </a:lnSpc>
            </a:pPr>
            <a:r>
              <a:rPr lang="en-US" sz="2000" dirty="0" err="1" smtClean="0">
                <a:solidFill>
                  <a:srgbClr val="FF0000"/>
                </a:solidFill>
                <a:latin typeface="Nikosh" pitchFamily="2" charset="0"/>
                <a:cs typeface="Nikosh" pitchFamily="2" charset="0"/>
              </a:rPr>
              <a:t>পাঠদানের</a:t>
            </a:r>
            <a:r>
              <a:rPr lang="en-US" sz="2000" dirty="0" smtClean="0">
                <a:solidFill>
                  <a:srgbClr val="FF0000"/>
                </a:solidFill>
                <a:latin typeface="Nikosh" pitchFamily="2" charset="0"/>
                <a:cs typeface="Nikosh" pitchFamily="2" charset="0"/>
              </a:rPr>
              <a:t> </a:t>
            </a:r>
            <a:r>
              <a:rPr lang="en-US" sz="2000" dirty="0" err="1" smtClean="0">
                <a:solidFill>
                  <a:srgbClr val="FF0000"/>
                </a:solidFill>
                <a:latin typeface="Nikosh" pitchFamily="2" charset="0"/>
                <a:cs typeface="Nikosh" pitchFamily="2" charset="0"/>
              </a:rPr>
              <a:t>বিষয়</a:t>
            </a:r>
            <a:r>
              <a:rPr lang="en-US" sz="2000" dirty="0" smtClean="0">
                <a:solidFill>
                  <a:srgbClr val="FF0000"/>
                </a:solidFill>
                <a:latin typeface="Nikosh" pitchFamily="2" charset="0"/>
                <a:cs typeface="Nikosh" pitchFamily="2" charset="0"/>
              </a:rPr>
              <a:t> – </a:t>
            </a:r>
            <a:r>
              <a:rPr lang="en-US" sz="2000" dirty="0" err="1" smtClean="0">
                <a:solidFill>
                  <a:srgbClr val="FF0000"/>
                </a:solidFill>
                <a:latin typeface="Nikosh" pitchFamily="2" charset="0"/>
                <a:cs typeface="Nikosh" pitchFamily="2" charset="0"/>
              </a:rPr>
              <a:t>আমাদের</a:t>
            </a:r>
            <a:r>
              <a:rPr lang="en-US" sz="2000" dirty="0" smtClean="0">
                <a:solidFill>
                  <a:srgbClr val="FF0000"/>
                </a:solidFill>
                <a:latin typeface="Nikosh" pitchFamily="2" charset="0"/>
                <a:cs typeface="Nikosh" pitchFamily="2" charset="0"/>
              </a:rPr>
              <a:t> </a:t>
            </a:r>
            <a:r>
              <a:rPr lang="en-US" sz="2000" dirty="0" err="1" smtClean="0">
                <a:solidFill>
                  <a:srgbClr val="FF0000"/>
                </a:solidFill>
                <a:latin typeface="Nikosh" pitchFamily="2" charset="0"/>
                <a:cs typeface="Nikosh" pitchFamily="2" charset="0"/>
              </a:rPr>
              <a:t>জীবনে</a:t>
            </a:r>
            <a:r>
              <a:rPr lang="en-US" sz="2000" dirty="0" smtClean="0">
                <a:solidFill>
                  <a:srgbClr val="FF0000"/>
                </a:solidFill>
                <a:latin typeface="Nikosh" pitchFamily="2" charset="0"/>
                <a:cs typeface="Nikosh" pitchFamily="2" charset="0"/>
              </a:rPr>
              <a:t> </a:t>
            </a:r>
            <a:r>
              <a:rPr lang="en-US" sz="2000" dirty="0" err="1" smtClean="0">
                <a:solidFill>
                  <a:srgbClr val="FF0000"/>
                </a:solidFill>
                <a:latin typeface="Nikosh" pitchFamily="2" charset="0"/>
                <a:cs typeface="Nikosh" pitchFamily="2" charset="0"/>
              </a:rPr>
              <a:t>প্রজনন</a:t>
            </a:r>
            <a:r>
              <a:rPr lang="en-US" sz="2000" dirty="0" smtClean="0">
                <a:solidFill>
                  <a:srgbClr val="FF0000"/>
                </a:solidFill>
                <a:latin typeface="Nikosh" pitchFamily="2" charset="0"/>
                <a:cs typeface="Nikosh" pitchFamily="2" charset="0"/>
              </a:rPr>
              <a:t> </a:t>
            </a:r>
            <a:r>
              <a:rPr lang="en-US" sz="2000" dirty="0" err="1" smtClean="0">
                <a:solidFill>
                  <a:srgbClr val="FF0000"/>
                </a:solidFill>
                <a:latin typeface="Nikosh" pitchFamily="2" charset="0"/>
                <a:cs typeface="Nikosh" pitchFamily="2" charset="0"/>
              </a:rPr>
              <a:t>স্বাস্থ্য</a:t>
            </a:r>
            <a:r>
              <a:rPr lang="en-US" sz="2000" dirty="0" smtClean="0">
                <a:solidFill>
                  <a:srgbClr val="FF0000"/>
                </a:solidFill>
                <a:latin typeface="Nikosh" pitchFamily="2" charset="0"/>
                <a:cs typeface="Nikosh" pitchFamily="2" charset="0"/>
              </a:rPr>
              <a:t> </a:t>
            </a:r>
            <a:r>
              <a:rPr lang="en-US" sz="2000" dirty="0" smtClean="0">
                <a:solidFill>
                  <a:srgbClr val="FF0000"/>
                </a:solidFill>
                <a:latin typeface="NikoshBAN" pitchFamily="2" charset="0"/>
                <a:cs typeface="Nikosh" pitchFamily="2" charset="0"/>
              </a:rPr>
              <a:t> </a:t>
            </a:r>
            <a:endParaRPr lang="en-US" sz="2000" dirty="0" smtClean="0">
              <a:solidFill>
                <a:srgbClr val="FF0000"/>
              </a:solidFill>
              <a:latin typeface="NikoshBAN" pitchFamily="2" charset="0"/>
              <a:cs typeface="NikoshBAN" pitchFamily="2" charset="0"/>
            </a:endParaRPr>
          </a:p>
          <a:p>
            <a:pPr>
              <a:lnSpc>
                <a:spcPct val="90000"/>
              </a:lnSpc>
            </a:pPr>
            <a:endParaRPr lang="en-US" sz="2000" dirty="0" smtClean="0">
              <a:solidFill>
                <a:schemeClr val="accent2"/>
              </a:solidFill>
              <a:latin typeface="Nikosh" pitchFamily="2" charset="0"/>
              <a:cs typeface="Nikosh" pitchFamily="2" charset="0"/>
            </a:endParaRPr>
          </a:p>
          <a:p>
            <a:pPr>
              <a:lnSpc>
                <a:spcPct val="90000"/>
              </a:lnSpc>
            </a:pPr>
            <a:endParaRPr lang="en-US" b="1" u="sng" dirty="0" smtClean="0">
              <a:ln/>
              <a:solidFill>
                <a:schemeClr val="accent2"/>
              </a:solidFill>
              <a:latin typeface="Nikosh" pitchFamily="2" charset="0"/>
              <a:cs typeface="NikoshBAN" pitchFamily="2" charset="0"/>
            </a:endParaRPr>
          </a:p>
        </p:txBody>
      </p:sp>
      <p:sp>
        <p:nvSpPr>
          <p:cNvPr id="10" name="Rectangle 3"/>
          <p:cNvSpPr txBox="1">
            <a:spLocks noChangeArrowheads="1"/>
          </p:cNvSpPr>
          <p:nvPr/>
        </p:nvSpPr>
        <p:spPr bwMode="auto">
          <a:xfrm>
            <a:off x="838200" y="914400"/>
            <a:ext cx="3733800" cy="510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cs typeface="+mn-cs"/>
              </a:defRPr>
            </a:lvl2pPr>
            <a:lvl3pPr marL="914400" indent="0" algn="ctr" rtl="0" fontAlgn="base">
              <a:spcBef>
                <a:spcPct val="20000"/>
              </a:spcBef>
              <a:spcAft>
                <a:spcPct val="0"/>
              </a:spcAft>
              <a:buNone/>
              <a:defRPr sz="2400">
                <a:solidFill>
                  <a:schemeClr val="tx1"/>
                </a:solidFill>
                <a:latin typeface="+mn-lt"/>
                <a:cs typeface="+mn-cs"/>
              </a:defRPr>
            </a:lvl3pPr>
            <a:lvl4pPr marL="1371600" indent="0" algn="ctr" rtl="0" fontAlgn="base">
              <a:spcBef>
                <a:spcPct val="20000"/>
              </a:spcBef>
              <a:spcAft>
                <a:spcPct val="0"/>
              </a:spcAft>
              <a:buNone/>
              <a:defRPr sz="2000">
                <a:solidFill>
                  <a:schemeClr val="tx1"/>
                </a:solidFill>
                <a:latin typeface="+mn-lt"/>
                <a:cs typeface="+mn-cs"/>
              </a:defRPr>
            </a:lvl4pPr>
            <a:lvl5pPr marL="1828800" indent="0" algn="ctr" rtl="0" fontAlgn="base">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lnSpc>
                <a:spcPct val="90000"/>
              </a:lnSpc>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 </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শিক্ষক</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 </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পরিচিতি</a:t>
            </a: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endParaRPr>
          </a:p>
          <a:p>
            <a:pPr>
              <a:lnSpc>
                <a:spcPct val="90000"/>
              </a:lnSpc>
            </a:pPr>
            <a:endParaRPr lang="en-US" sz="2800" dirty="0" smtClean="0">
              <a:solidFill>
                <a:schemeClr val="accent2"/>
              </a:solidFill>
              <a:latin typeface="Nikosh" pitchFamily="2" charset="0"/>
              <a:cs typeface="Nikosh" pitchFamily="2" charset="0"/>
            </a:endParaRPr>
          </a:p>
          <a:p>
            <a:pPr>
              <a:lnSpc>
                <a:spcPct val="90000"/>
              </a:lnSpc>
            </a:pPr>
            <a:endParaRPr lang="en-US" sz="2400" dirty="0">
              <a:solidFill>
                <a:schemeClr val="accent2"/>
              </a:solidFill>
              <a:latin typeface="Nikosh" pitchFamily="2" charset="0"/>
              <a:cs typeface="Nikosh" pitchFamily="2" charset="0"/>
            </a:endParaRPr>
          </a:p>
          <a:p>
            <a:pPr>
              <a:lnSpc>
                <a:spcPct val="90000"/>
              </a:lnSpc>
            </a:pPr>
            <a:endParaRPr lang="en-US" sz="2400" dirty="0" smtClean="0">
              <a:solidFill>
                <a:schemeClr val="accent2"/>
              </a:solidFill>
              <a:latin typeface="Nikosh" pitchFamily="2" charset="0"/>
              <a:cs typeface="Nikosh" pitchFamily="2" charset="0"/>
            </a:endParaRPr>
          </a:p>
          <a:p>
            <a:pPr>
              <a:lnSpc>
                <a:spcPct val="90000"/>
              </a:lnSpc>
            </a:pPr>
            <a:endParaRPr lang="en-US" sz="2800" dirty="0" smtClean="0">
              <a:solidFill>
                <a:schemeClr val="accent2"/>
              </a:solidFill>
              <a:latin typeface="Nikosh" pitchFamily="2" charset="0"/>
              <a:cs typeface="Nikosh" pitchFamily="2" charset="0"/>
            </a:endParaRPr>
          </a:p>
          <a:p>
            <a:pPr>
              <a:lnSpc>
                <a:spcPct val="90000"/>
              </a:lnSpc>
            </a:pPr>
            <a:endParaRPr lang="en-US" sz="2800" dirty="0" smtClean="0">
              <a:solidFill>
                <a:schemeClr val="accent2"/>
              </a:solidFill>
              <a:latin typeface="Nikosh" pitchFamily="2" charset="0"/>
              <a:cs typeface="Nikosh" pitchFamily="2" charset="0"/>
            </a:endParaRPr>
          </a:p>
          <a:p>
            <a:pPr>
              <a:lnSpc>
                <a:spcPct val="90000"/>
              </a:lnSpc>
            </a:pPr>
            <a:endParaRPr lang="en-US" sz="2800" dirty="0" smtClean="0">
              <a:solidFill>
                <a:schemeClr val="accent2"/>
              </a:solidFill>
              <a:latin typeface="Nikosh" pitchFamily="2" charset="0"/>
              <a:cs typeface="Nikosh" pitchFamily="2" charset="0"/>
            </a:endParaRPr>
          </a:p>
          <a:p>
            <a:pPr>
              <a:lnSpc>
                <a:spcPct val="90000"/>
              </a:lnSpc>
            </a:pPr>
            <a:r>
              <a:rPr lang="en-US" sz="2800" dirty="0" err="1" smtClean="0">
                <a:solidFill>
                  <a:schemeClr val="accent2"/>
                </a:solidFill>
                <a:latin typeface="Nikosh" pitchFamily="2" charset="0"/>
                <a:cs typeface="Nikosh" pitchFamily="2" charset="0"/>
              </a:rPr>
              <a:t>মোঃ</a:t>
            </a:r>
            <a:r>
              <a:rPr lang="en-US" sz="2800" dirty="0" smtClean="0">
                <a:solidFill>
                  <a:schemeClr val="accent2"/>
                </a:solidFill>
                <a:latin typeface="Nikosh" pitchFamily="2" charset="0"/>
                <a:cs typeface="Nikosh" pitchFamily="2" charset="0"/>
              </a:rPr>
              <a:t> </a:t>
            </a:r>
            <a:r>
              <a:rPr lang="en-US" sz="2800" dirty="0" err="1" smtClean="0">
                <a:solidFill>
                  <a:schemeClr val="accent2"/>
                </a:solidFill>
                <a:latin typeface="Nikosh" pitchFamily="2" charset="0"/>
                <a:cs typeface="Nikosh" pitchFamily="2" charset="0"/>
              </a:rPr>
              <a:t>শাহাদাত</a:t>
            </a:r>
            <a:r>
              <a:rPr lang="en-US" sz="2800" dirty="0" smtClean="0">
                <a:solidFill>
                  <a:schemeClr val="accent2"/>
                </a:solidFill>
                <a:latin typeface="Nikosh" pitchFamily="2" charset="0"/>
                <a:cs typeface="Nikosh" pitchFamily="2" charset="0"/>
              </a:rPr>
              <a:t> </a:t>
            </a:r>
            <a:r>
              <a:rPr lang="en-US" sz="2800" dirty="0" err="1" smtClean="0">
                <a:solidFill>
                  <a:schemeClr val="accent2"/>
                </a:solidFill>
                <a:latin typeface="Nikosh" pitchFamily="2" charset="0"/>
                <a:cs typeface="Nikosh" pitchFamily="2" charset="0"/>
              </a:rPr>
              <a:t>হোসাইন</a:t>
            </a:r>
            <a:endParaRPr lang="en-US" sz="2800" dirty="0" smtClean="0">
              <a:solidFill>
                <a:schemeClr val="accent2"/>
              </a:solidFill>
              <a:latin typeface="Nikosh" pitchFamily="2" charset="0"/>
              <a:cs typeface="Nikosh" pitchFamily="2" charset="0"/>
            </a:endParaRPr>
          </a:p>
          <a:p>
            <a:pPr>
              <a:lnSpc>
                <a:spcPct val="90000"/>
              </a:lnSpc>
            </a:pPr>
            <a:r>
              <a:rPr lang="en-US" sz="2000" dirty="0" err="1" smtClean="0">
                <a:solidFill>
                  <a:schemeClr val="accent2"/>
                </a:solidFill>
                <a:latin typeface="Nikosh" pitchFamily="2" charset="0"/>
                <a:cs typeface="Nikosh" pitchFamily="2" charset="0"/>
              </a:rPr>
              <a:t>সহকারি</a:t>
            </a:r>
            <a:r>
              <a:rPr lang="en-US" sz="2000" dirty="0" smtClean="0">
                <a:solidFill>
                  <a:schemeClr val="accent2"/>
                </a:solidFill>
                <a:latin typeface="Nikosh" pitchFamily="2" charset="0"/>
                <a:cs typeface="Nikosh" pitchFamily="2" charset="0"/>
              </a:rPr>
              <a:t> </a:t>
            </a:r>
            <a:r>
              <a:rPr lang="en-US" sz="2000" dirty="0" err="1" smtClean="0">
                <a:solidFill>
                  <a:schemeClr val="accent2"/>
                </a:solidFill>
                <a:latin typeface="Nikosh" pitchFamily="2" charset="0"/>
                <a:cs typeface="Nikosh" pitchFamily="2" charset="0"/>
              </a:rPr>
              <a:t>শিক্ষক</a:t>
            </a:r>
            <a:endParaRPr lang="en-US" sz="2000" dirty="0" smtClean="0">
              <a:solidFill>
                <a:schemeClr val="accent2"/>
              </a:solidFill>
              <a:latin typeface="Nikosh" pitchFamily="2" charset="0"/>
              <a:cs typeface="Nikosh" pitchFamily="2" charset="0"/>
            </a:endParaRPr>
          </a:p>
          <a:p>
            <a:pPr>
              <a:lnSpc>
                <a:spcPct val="90000"/>
              </a:lnSpc>
            </a:pPr>
            <a:r>
              <a:rPr lang="en-US" sz="2000" dirty="0" err="1" smtClean="0">
                <a:solidFill>
                  <a:schemeClr val="accent2"/>
                </a:solidFill>
                <a:latin typeface="Nikosh" pitchFamily="2" charset="0"/>
                <a:cs typeface="Nikosh" pitchFamily="2" charset="0"/>
              </a:rPr>
              <a:t>রাজারগাঁও</a:t>
            </a:r>
            <a:r>
              <a:rPr lang="en-US" sz="2000" dirty="0" smtClean="0">
                <a:solidFill>
                  <a:schemeClr val="accent2"/>
                </a:solidFill>
                <a:latin typeface="Nikosh" pitchFamily="2" charset="0"/>
                <a:cs typeface="Nikosh" pitchFamily="2" charset="0"/>
              </a:rPr>
              <a:t> </a:t>
            </a:r>
            <a:r>
              <a:rPr lang="en-US" sz="2000" dirty="0" err="1" smtClean="0">
                <a:solidFill>
                  <a:schemeClr val="accent2"/>
                </a:solidFill>
                <a:latin typeface="Nikosh" pitchFamily="2" charset="0"/>
                <a:cs typeface="Nikosh" pitchFamily="2" charset="0"/>
              </a:rPr>
              <a:t>ফাজিল</a:t>
            </a:r>
            <a:r>
              <a:rPr lang="en-US" sz="2000" dirty="0" smtClean="0">
                <a:solidFill>
                  <a:schemeClr val="accent2"/>
                </a:solidFill>
                <a:latin typeface="Nikosh" pitchFamily="2" charset="0"/>
                <a:cs typeface="Nikosh" pitchFamily="2" charset="0"/>
              </a:rPr>
              <a:t> </a:t>
            </a:r>
            <a:r>
              <a:rPr lang="en-US" sz="2000" dirty="0" err="1" smtClean="0">
                <a:solidFill>
                  <a:schemeClr val="accent2"/>
                </a:solidFill>
                <a:latin typeface="Nikosh" pitchFamily="2" charset="0"/>
                <a:cs typeface="Nikosh" pitchFamily="2" charset="0"/>
              </a:rPr>
              <a:t>মাদ্রাসা</a:t>
            </a:r>
            <a:endParaRPr lang="en-US" sz="2000" dirty="0" smtClean="0">
              <a:solidFill>
                <a:schemeClr val="accent2"/>
              </a:solidFill>
              <a:latin typeface="Nikosh" pitchFamily="2" charset="0"/>
              <a:cs typeface="Nikosh" pitchFamily="2" charset="0"/>
            </a:endParaRPr>
          </a:p>
          <a:p>
            <a:pPr>
              <a:lnSpc>
                <a:spcPct val="90000"/>
              </a:lnSpc>
            </a:pPr>
            <a:r>
              <a:rPr lang="en-US" sz="2000" dirty="0" err="1" smtClean="0">
                <a:solidFill>
                  <a:schemeClr val="accent2"/>
                </a:solidFill>
                <a:latin typeface="Nikosh" pitchFamily="2" charset="0"/>
                <a:cs typeface="Nikosh" pitchFamily="2" charset="0"/>
              </a:rPr>
              <a:t>মোবাইল</a:t>
            </a:r>
            <a:r>
              <a:rPr lang="en-US" sz="2000" dirty="0" smtClean="0">
                <a:solidFill>
                  <a:schemeClr val="accent2"/>
                </a:solidFill>
                <a:latin typeface="Nikosh" pitchFamily="2" charset="0"/>
                <a:cs typeface="Nikosh" pitchFamily="2" charset="0"/>
              </a:rPr>
              <a:t> - ০১৭৫৩৮১৩২১৭ </a:t>
            </a:r>
            <a:endParaRPr lang="en-US" dirty="0" smtClean="0">
              <a:solidFill>
                <a:schemeClr val="accent2"/>
              </a:solidFill>
              <a:latin typeface="Nikosh" pitchFamily="2" charset="0"/>
              <a:cs typeface="Nikosh" pitchFamily="2" charset="0"/>
            </a:endParaRPr>
          </a:p>
        </p:txBody>
      </p:sp>
      <p:sp>
        <p:nvSpPr>
          <p:cNvPr id="11" name="Donut 10"/>
          <p:cNvSpPr/>
          <p:nvPr/>
        </p:nvSpPr>
        <p:spPr>
          <a:xfrm>
            <a:off x="4572000" y="762000"/>
            <a:ext cx="228600" cy="51054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descr="Picture2.jpg"/>
          <p:cNvPicPr>
            <a:picLocks noChangeAspect="1"/>
          </p:cNvPicPr>
          <p:nvPr/>
        </p:nvPicPr>
        <p:blipFill>
          <a:blip r:embed="rId2"/>
          <a:stretch>
            <a:fillRect/>
          </a:stretch>
        </p:blipFill>
        <p:spPr>
          <a:xfrm>
            <a:off x="1676400" y="2057400"/>
            <a:ext cx="1752600" cy="1752600"/>
          </a:xfrm>
          <a:prstGeom prst="rect">
            <a:avLst/>
          </a:prstGeom>
        </p:spPr>
      </p:pic>
      <p:sp>
        <p:nvSpPr>
          <p:cNvPr id="8" name="Footer Placeholder 7"/>
          <p:cNvSpPr>
            <a:spLocks noGrp="1"/>
          </p:cNvSpPr>
          <p:nvPr>
            <p:ph type="ftr" sz="quarter" idx="11"/>
          </p:nvPr>
        </p:nvSpPr>
        <p:spPr/>
        <p:txBody>
          <a:bodyPr/>
          <a:lstStyle/>
          <a:p>
            <a:r>
              <a:rPr lang="en-US" smtClean="0"/>
              <a:t>Md. Shahadat Hossain</a:t>
            </a:r>
            <a:endParaRPr lang="en-US"/>
          </a:p>
        </p:txBody>
      </p:sp>
    </p:spTree>
    <p:extLst>
      <p:ext uri="{BB962C8B-B14F-4D97-AF65-F5344CB8AC3E}">
        <p14:creationId xmlns:p14="http://schemas.microsoft.com/office/powerpoint/2010/main" xmlns="" val="257063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7" end="7"/>
                                            </p:txEl>
                                          </p:spTgt>
                                        </p:tgtEl>
                                        <p:attrNameLst>
                                          <p:attrName>style.visibility</p:attrName>
                                        </p:attrNameLst>
                                      </p:cBhvr>
                                      <p:to>
                                        <p:strVal val="visible"/>
                                      </p:to>
                                    </p:set>
                                    <p:animEffect transition="in" filter="fade">
                                      <p:cBhvr>
                                        <p:cTn id="12" dur="2000"/>
                                        <p:tgtEl>
                                          <p:spTgt spid="10">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8" end="8"/>
                                            </p:txEl>
                                          </p:spTgt>
                                        </p:tgtEl>
                                        <p:attrNameLst>
                                          <p:attrName>style.visibility</p:attrName>
                                        </p:attrNameLst>
                                      </p:cBhvr>
                                      <p:to>
                                        <p:strVal val="visible"/>
                                      </p:to>
                                    </p:set>
                                    <p:animEffect transition="in" filter="fade">
                                      <p:cBhvr>
                                        <p:cTn id="17" dur="2000"/>
                                        <p:tgtEl>
                                          <p:spTgt spid="10">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9" end="9"/>
                                            </p:txEl>
                                          </p:spTgt>
                                        </p:tgtEl>
                                        <p:attrNameLst>
                                          <p:attrName>style.visibility</p:attrName>
                                        </p:attrNameLst>
                                      </p:cBhvr>
                                      <p:to>
                                        <p:strVal val="visible"/>
                                      </p:to>
                                    </p:set>
                                    <p:animEffect transition="in" filter="fade">
                                      <p:cBhvr>
                                        <p:cTn id="22" dur="2000"/>
                                        <p:tgtEl>
                                          <p:spTgt spid="10">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animEffect transition="in" filter="fade">
                                      <p:cBhvr>
                                        <p:cTn id="27" dur="2000"/>
                                        <p:tgtEl>
                                          <p:spTgt spid="10">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edge">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2CF4F74-C24C-4DBC-A93A-AB35CB314D07}" type="slidenum">
              <a:rPr lang="en-US" sz="1000" smtClean="0"/>
              <a:pPr/>
              <a:t>3</a:t>
            </a:fld>
            <a:endParaRPr lang="en-US" sz="1000"/>
          </a:p>
        </p:txBody>
      </p:sp>
      <p:pic>
        <p:nvPicPr>
          <p:cNvPr id="8" name="Picture 7" descr="images (69).jpg"/>
          <p:cNvPicPr>
            <a:picLocks noChangeAspect="1"/>
          </p:cNvPicPr>
          <p:nvPr/>
        </p:nvPicPr>
        <p:blipFill>
          <a:blip r:embed="rId3"/>
          <a:stretch>
            <a:fillRect/>
          </a:stretch>
        </p:blipFill>
        <p:spPr>
          <a:xfrm>
            <a:off x="4648199" y="3969726"/>
            <a:ext cx="4095045" cy="2126273"/>
          </a:xfrm>
          <a:prstGeom prst="rect">
            <a:avLst/>
          </a:prstGeom>
        </p:spPr>
      </p:pic>
      <p:pic>
        <p:nvPicPr>
          <p:cNvPr id="9" name="Picture 8" descr="download (5).jpg"/>
          <p:cNvPicPr>
            <a:picLocks noChangeAspect="1"/>
          </p:cNvPicPr>
          <p:nvPr/>
        </p:nvPicPr>
        <p:blipFill>
          <a:blip r:embed="rId4"/>
          <a:stretch>
            <a:fillRect/>
          </a:stretch>
        </p:blipFill>
        <p:spPr>
          <a:xfrm>
            <a:off x="685800" y="3810000"/>
            <a:ext cx="3997778" cy="2238755"/>
          </a:xfrm>
          <a:prstGeom prst="rect">
            <a:avLst/>
          </a:prstGeom>
        </p:spPr>
      </p:pic>
      <p:pic>
        <p:nvPicPr>
          <p:cNvPr id="11" name="Picture 10" descr="images.jpg130.jpg"/>
          <p:cNvPicPr>
            <a:picLocks noChangeAspect="1"/>
          </p:cNvPicPr>
          <p:nvPr/>
        </p:nvPicPr>
        <p:blipFill>
          <a:blip r:embed="rId5"/>
          <a:stretch>
            <a:fillRect/>
          </a:stretch>
        </p:blipFill>
        <p:spPr>
          <a:xfrm>
            <a:off x="762000" y="1752600"/>
            <a:ext cx="3581400" cy="1847850"/>
          </a:xfrm>
          <a:prstGeom prst="rect">
            <a:avLst/>
          </a:prstGeom>
        </p:spPr>
      </p:pic>
      <p:sp>
        <p:nvSpPr>
          <p:cNvPr id="12" name="TextBox 11"/>
          <p:cNvSpPr txBox="1"/>
          <p:nvPr/>
        </p:nvSpPr>
        <p:spPr>
          <a:xfrm>
            <a:off x="304800" y="457200"/>
            <a:ext cx="8382000" cy="769441"/>
          </a:xfrm>
          <a:prstGeom prst="rect">
            <a:avLst/>
          </a:prstGeom>
          <a:noFill/>
        </p:spPr>
        <p:txBody>
          <a:bodyPr wrap="square" rtlCol="0">
            <a:spAutoFit/>
          </a:bodyPr>
          <a:lstStyle/>
          <a:p>
            <a:pPr algn="ctr"/>
            <a:r>
              <a:rPr lang="bn-BD" sz="4400" b="1" dirty="0" smtClean="0">
                <a:solidFill>
                  <a:srgbClr val="FF0000"/>
                </a:solidFill>
                <a:latin typeface="NikoshBAN" pitchFamily="2" charset="0"/>
                <a:cs typeface="NikoshBAN" pitchFamily="2" charset="0"/>
              </a:rPr>
              <a:t>ছবি গুলো দেখে কি মনে  হয়?</a:t>
            </a:r>
            <a:endParaRPr lang="en-US" sz="4400" b="1" dirty="0">
              <a:solidFill>
                <a:srgbClr val="FF0000"/>
              </a:solidFill>
              <a:latin typeface="NikoshBAN" pitchFamily="2" charset="0"/>
              <a:cs typeface="NikoshBAN" pitchFamily="2" charset="0"/>
            </a:endParaRPr>
          </a:p>
        </p:txBody>
      </p:sp>
      <p:pic>
        <p:nvPicPr>
          <p:cNvPr id="13" name="Picture 12" descr="images (98).jpg"/>
          <p:cNvPicPr>
            <a:picLocks noChangeAspect="1"/>
          </p:cNvPicPr>
          <p:nvPr/>
        </p:nvPicPr>
        <p:blipFill>
          <a:blip r:embed="rId6"/>
          <a:stretch>
            <a:fillRect/>
          </a:stretch>
        </p:blipFill>
        <p:spPr>
          <a:xfrm>
            <a:off x="4724400" y="1676400"/>
            <a:ext cx="3581400" cy="1935843"/>
          </a:xfrm>
          <a:prstGeom prst="rect">
            <a:avLst/>
          </a:prstGeom>
        </p:spPr>
      </p:pic>
      <p:sp>
        <p:nvSpPr>
          <p:cNvPr id="14" name="TextBox 13"/>
          <p:cNvSpPr txBox="1"/>
          <p:nvPr/>
        </p:nvSpPr>
        <p:spPr>
          <a:xfrm>
            <a:off x="152400" y="6400800"/>
            <a:ext cx="1143000" cy="276999"/>
          </a:xfrm>
          <a:prstGeom prst="rect">
            <a:avLst/>
          </a:prstGeom>
          <a:noFill/>
        </p:spPr>
        <p:txBody>
          <a:bodyPr wrap="square" rtlCol="0">
            <a:spAutoFit/>
          </a:bodyPr>
          <a:lstStyle/>
          <a:p>
            <a:r>
              <a:rPr lang="en-US" sz="1200" dirty="0" err="1" smtClean="0">
                <a:latin typeface="Arial" pitchFamily="34" charset="0"/>
                <a:cs typeface="Arial" pitchFamily="34" charset="0"/>
              </a:rPr>
              <a:t>Biplab</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Halder</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277322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plus(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Md. Shahadat Hossain</a:t>
            </a:r>
            <a:endParaRPr lang="en-US"/>
          </a:p>
        </p:txBody>
      </p:sp>
      <p:sp>
        <p:nvSpPr>
          <p:cNvPr id="4" name="Rectangle 3"/>
          <p:cNvSpPr/>
          <p:nvPr/>
        </p:nvSpPr>
        <p:spPr>
          <a:xfrm>
            <a:off x="685801" y="914400"/>
            <a:ext cx="7924800" cy="707886"/>
          </a:xfrm>
          <a:prstGeom prst="rect">
            <a:avLst/>
          </a:prstGeom>
        </p:spPr>
        <p:txBody>
          <a:bodyPr wrap="square">
            <a:spAutoFit/>
          </a:bodyPr>
          <a:lstStyle/>
          <a:p>
            <a:pPr algn="ctr"/>
            <a:r>
              <a:rPr lang="en-US" sz="4000" b="1" dirty="0" err="1" smtClean="0">
                <a:solidFill>
                  <a:srgbClr val="0070C0"/>
                </a:solidFill>
                <a:latin typeface="Nikosh" pitchFamily="2" charset="0"/>
                <a:cs typeface="Nikosh" pitchFamily="2" charset="0"/>
              </a:rPr>
              <a:t>পাঠদানের</a:t>
            </a:r>
            <a:r>
              <a:rPr lang="en-US" sz="4000" b="1" dirty="0" smtClean="0">
                <a:solidFill>
                  <a:srgbClr val="0070C0"/>
                </a:solidFill>
                <a:latin typeface="Nikosh" pitchFamily="2" charset="0"/>
                <a:cs typeface="Nikosh" pitchFamily="2" charset="0"/>
              </a:rPr>
              <a:t> </a:t>
            </a:r>
            <a:r>
              <a:rPr lang="en-US" sz="4000" b="1" dirty="0" err="1" smtClean="0">
                <a:solidFill>
                  <a:srgbClr val="0070C0"/>
                </a:solidFill>
                <a:latin typeface="Nikosh" pitchFamily="2" charset="0"/>
                <a:cs typeface="Nikosh" pitchFamily="2" charset="0"/>
              </a:rPr>
              <a:t>বিষয়</a:t>
            </a:r>
            <a:r>
              <a:rPr lang="en-US" b="1" dirty="0" smtClean="0">
                <a:solidFill>
                  <a:srgbClr val="0070C0"/>
                </a:solidFill>
                <a:latin typeface="Nikosh" pitchFamily="2" charset="0"/>
                <a:cs typeface="Nikosh" pitchFamily="2" charset="0"/>
              </a:rPr>
              <a:t> </a:t>
            </a:r>
            <a:endParaRPr lang="en-US" b="1" dirty="0">
              <a:solidFill>
                <a:srgbClr val="0070C0"/>
              </a:solidFill>
            </a:endParaRPr>
          </a:p>
        </p:txBody>
      </p:sp>
      <p:sp>
        <p:nvSpPr>
          <p:cNvPr id="5" name="Flowchart: Punched Tape 4"/>
          <p:cNvSpPr/>
          <p:nvPr/>
        </p:nvSpPr>
        <p:spPr>
          <a:xfrm>
            <a:off x="762000" y="2209800"/>
            <a:ext cx="7620000" cy="26670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bg1"/>
                </a:solidFill>
                <a:latin typeface="Nikosh" pitchFamily="2" charset="0"/>
                <a:cs typeface="Nikosh" pitchFamily="2" charset="0"/>
              </a:rPr>
              <a:t>আমাদের</a:t>
            </a:r>
            <a:r>
              <a:rPr lang="en-US" sz="4000" dirty="0" smtClean="0">
                <a:solidFill>
                  <a:schemeClr val="bg1"/>
                </a:solidFill>
                <a:latin typeface="Nikosh" pitchFamily="2" charset="0"/>
                <a:cs typeface="Nikosh" pitchFamily="2" charset="0"/>
              </a:rPr>
              <a:t> </a:t>
            </a:r>
            <a:r>
              <a:rPr lang="en-US" sz="4000" dirty="0" err="1" smtClean="0">
                <a:solidFill>
                  <a:schemeClr val="bg1"/>
                </a:solidFill>
                <a:latin typeface="Nikosh" pitchFamily="2" charset="0"/>
                <a:cs typeface="Nikosh" pitchFamily="2" charset="0"/>
              </a:rPr>
              <a:t>জীবনে</a:t>
            </a:r>
            <a:r>
              <a:rPr lang="en-US" sz="4000" dirty="0" smtClean="0">
                <a:solidFill>
                  <a:schemeClr val="bg1"/>
                </a:solidFill>
                <a:latin typeface="Nikosh" pitchFamily="2" charset="0"/>
                <a:cs typeface="Nikosh" pitchFamily="2" charset="0"/>
              </a:rPr>
              <a:t> </a:t>
            </a:r>
            <a:r>
              <a:rPr lang="en-US" sz="4000" dirty="0" err="1" smtClean="0">
                <a:solidFill>
                  <a:schemeClr val="bg1"/>
                </a:solidFill>
                <a:latin typeface="Nikosh" pitchFamily="2" charset="0"/>
                <a:cs typeface="Nikosh" pitchFamily="2" charset="0"/>
              </a:rPr>
              <a:t>প্রজনন</a:t>
            </a:r>
            <a:r>
              <a:rPr lang="en-US" sz="4000" dirty="0" smtClean="0">
                <a:solidFill>
                  <a:schemeClr val="bg1"/>
                </a:solidFill>
                <a:latin typeface="Nikosh" pitchFamily="2" charset="0"/>
                <a:cs typeface="Nikosh" pitchFamily="2" charset="0"/>
              </a:rPr>
              <a:t> </a:t>
            </a:r>
            <a:r>
              <a:rPr lang="en-US" sz="4000" dirty="0" err="1" smtClean="0">
                <a:solidFill>
                  <a:schemeClr val="bg1"/>
                </a:solidFill>
                <a:latin typeface="Nikosh" pitchFamily="2" charset="0"/>
                <a:cs typeface="Nikosh" pitchFamily="2" charset="0"/>
              </a:rPr>
              <a:t>স্বাস্থ্য</a:t>
            </a:r>
            <a:r>
              <a:rPr lang="en-US" sz="4000" dirty="0" smtClean="0">
                <a:solidFill>
                  <a:schemeClr val="bg1"/>
                </a:solidFill>
                <a:latin typeface="Nikosh" pitchFamily="2" charset="0"/>
                <a:cs typeface="Nikosh" pitchFamily="2" charset="0"/>
              </a:rPr>
              <a:t>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additive="base">
                                        <p:cTn id="12"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48528B2-A734-4EF3-AA1C-A433920626D1}" type="slidenum">
              <a:rPr lang="en-US" smtClean="0"/>
              <a:pPr/>
              <a:t>5</a:t>
            </a:fld>
            <a:endParaRPr lang="en-US"/>
          </a:p>
        </p:txBody>
      </p:sp>
      <p:sp>
        <p:nvSpPr>
          <p:cNvPr id="5" name="Date Placeholder 1"/>
          <p:cNvSpPr>
            <a:spLocks noGrp="1"/>
          </p:cNvSpPr>
          <p:nvPr>
            <p:ph type="dt" sz="half" idx="10"/>
          </p:nvPr>
        </p:nvSpPr>
        <p:spPr>
          <a:xfrm>
            <a:off x="6477000" y="76201"/>
            <a:ext cx="2514600" cy="288925"/>
          </a:xfrm>
        </p:spPr>
        <p:txBody>
          <a:bodyPr/>
          <a:lstStyle/>
          <a:p>
            <a:fld id="{91825F19-B000-403F-A6FD-18A8A81DB850}" type="datetime1">
              <a:rPr lang="en-US" smtClean="0">
                <a:solidFill>
                  <a:schemeClr val="tx1"/>
                </a:solidFill>
              </a:rPr>
              <a:pPr/>
              <a:t>3/24/2021</a:t>
            </a:fld>
            <a:endParaRPr lang="en-US">
              <a:solidFill>
                <a:schemeClr val="tx1"/>
              </a:solidFill>
            </a:endParaRPr>
          </a:p>
        </p:txBody>
      </p:sp>
      <p:sp>
        <p:nvSpPr>
          <p:cNvPr id="6" name="Slide Number Placeholder 3"/>
          <p:cNvSpPr txBox="1">
            <a:spLocks/>
          </p:cNvSpPr>
          <p:nvPr/>
        </p:nvSpPr>
        <p:spPr>
          <a:xfrm>
            <a:off x="8229600" y="6477001"/>
            <a:ext cx="762000" cy="24447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B3EE24E-6557-4247-8A51-64B89D02C5AD}"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8" name="TextBox 7"/>
          <p:cNvSpPr txBox="1"/>
          <p:nvPr/>
        </p:nvSpPr>
        <p:spPr>
          <a:xfrm>
            <a:off x="152400" y="6400800"/>
            <a:ext cx="1143000" cy="276999"/>
          </a:xfrm>
          <a:prstGeom prst="rect">
            <a:avLst/>
          </a:prstGeom>
          <a:noFill/>
        </p:spPr>
        <p:txBody>
          <a:bodyPr wrap="square" rtlCol="0">
            <a:spAutoFit/>
          </a:bodyPr>
          <a:lstStyle/>
          <a:p>
            <a:r>
              <a:rPr lang="en-US" sz="1200" dirty="0" err="1" smtClean="0">
                <a:latin typeface="Arial" pitchFamily="34" charset="0"/>
                <a:cs typeface="Arial" pitchFamily="34" charset="0"/>
              </a:rPr>
              <a:t>Biplab</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Halder</a:t>
            </a:r>
            <a:endParaRPr lang="en-US" sz="1200" dirty="0">
              <a:latin typeface="Arial" pitchFamily="34" charset="0"/>
              <a:cs typeface="Arial" pitchFamily="34" charset="0"/>
            </a:endParaRPr>
          </a:p>
        </p:txBody>
      </p:sp>
      <p:sp>
        <p:nvSpPr>
          <p:cNvPr id="10" name="TextBox 9"/>
          <p:cNvSpPr txBox="1"/>
          <p:nvPr/>
        </p:nvSpPr>
        <p:spPr>
          <a:xfrm>
            <a:off x="1447800" y="609600"/>
            <a:ext cx="6400800" cy="1015663"/>
          </a:xfrm>
          <a:prstGeom prst="rect">
            <a:avLst/>
          </a:prstGeom>
          <a:noFill/>
        </p:spPr>
        <p:txBody>
          <a:bodyPr wrap="square" rtlCol="0">
            <a:spAutoFit/>
          </a:bodyPr>
          <a:lstStyle/>
          <a:p>
            <a:pPr algn="ctr"/>
            <a:r>
              <a:rPr lang="en-US" sz="6000" b="1" dirty="0" err="1" smtClean="0">
                <a:solidFill>
                  <a:srgbClr val="00B0F0"/>
                </a:solidFill>
                <a:latin typeface="NikoshBAN" pitchFamily="2" charset="0"/>
                <a:cs typeface="NikoshBAN" pitchFamily="2" charset="0"/>
              </a:rPr>
              <a:t>শিখনফল</a:t>
            </a:r>
            <a:endParaRPr lang="en-US" sz="3600" b="1" dirty="0">
              <a:solidFill>
                <a:srgbClr val="00B0F0"/>
              </a:solidFill>
              <a:latin typeface="NikoshBAN" pitchFamily="2" charset="0"/>
              <a:cs typeface="NikoshBAN" pitchFamily="2" charset="0"/>
            </a:endParaRPr>
          </a:p>
        </p:txBody>
      </p:sp>
      <p:sp>
        <p:nvSpPr>
          <p:cNvPr id="11" name="Rectangle 10"/>
          <p:cNvSpPr/>
          <p:nvPr/>
        </p:nvSpPr>
        <p:spPr>
          <a:xfrm>
            <a:off x="457200" y="1981200"/>
            <a:ext cx="8305800" cy="461665"/>
          </a:xfrm>
          <a:prstGeom prst="rect">
            <a:avLst/>
          </a:prstGeom>
        </p:spPr>
        <p:txBody>
          <a:bodyPr wrap="square">
            <a:spAutoFit/>
          </a:bodyPr>
          <a:lstStyle/>
          <a:p>
            <a:r>
              <a:rPr lang="bn-BD" sz="2400" b="1" dirty="0" smtClean="0">
                <a:solidFill>
                  <a:srgbClr val="002060"/>
                </a:solidFill>
                <a:latin typeface="NikoshBAN" pitchFamily="2" charset="0"/>
                <a:cs typeface="NikoshBAN" pitchFamily="2" charset="0"/>
              </a:rPr>
              <a:t>এই পাঠ শেষে </a:t>
            </a:r>
            <a:r>
              <a:rPr lang="bn-BD" sz="2400" b="1" dirty="0" smtClean="0">
                <a:solidFill>
                  <a:srgbClr val="002060"/>
                </a:solidFill>
                <a:latin typeface="NikoshBAN" pitchFamily="2" charset="0"/>
                <a:cs typeface="NikoshBAN" pitchFamily="2" charset="0"/>
              </a:rPr>
              <a:t>শিক্ষার্থীরা-</a:t>
            </a:r>
            <a:endParaRPr lang="bn-BD" sz="2400" b="1" dirty="0" smtClean="0">
              <a:solidFill>
                <a:srgbClr val="002060"/>
              </a:solidFill>
              <a:latin typeface="NikoshBAN" pitchFamily="2" charset="0"/>
              <a:cs typeface="NikoshBAN" pitchFamily="2" charset="0"/>
            </a:endParaRPr>
          </a:p>
        </p:txBody>
      </p:sp>
      <p:sp>
        <p:nvSpPr>
          <p:cNvPr id="12" name="Rectangle 11"/>
          <p:cNvSpPr/>
          <p:nvPr/>
        </p:nvSpPr>
        <p:spPr>
          <a:xfrm>
            <a:off x="533400" y="2413338"/>
            <a:ext cx="6324600" cy="677108"/>
          </a:xfrm>
          <a:prstGeom prst="rect">
            <a:avLst/>
          </a:prstGeom>
        </p:spPr>
        <p:txBody>
          <a:bodyPr wrap="square">
            <a:spAutoFit/>
          </a:bodyPr>
          <a:lstStyle/>
          <a:p>
            <a:r>
              <a:rPr lang="bn-BD" sz="2000" b="1" dirty="0" smtClean="0">
                <a:solidFill>
                  <a:srgbClr val="00B050"/>
                </a:solidFill>
                <a:latin typeface="NikoshBAN" pitchFamily="2" charset="0"/>
                <a:cs typeface="NikoshBAN" pitchFamily="2" charset="0"/>
              </a:rPr>
              <a:t> </a:t>
            </a:r>
            <a:r>
              <a:rPr lang="bn-BD" sz="2000" b="1" dirty="0" smtClean="0">
                <a:solidFill>
                  <a:srgbClr val="00B050"/>
                </a:solidFill>
                <a:latin typeface="NikoshBAN" pitchFamily="2" charset="0"/>
                <a:cs typeface="NikoshBAN" pitchFamily="2" charset="0"/>
              </a:rPr>
              <a:t>প্রজনন স্বাস্থ্য সম্পর্কে ব্যাখ্যা করতে </a:t>
            </a:r>
            <a:r>
              <a:rPr lang="bn-BD" b="1" dirty="0" smtClean="0">
                <a:solidFill>
                  <a:srgbClr val="00B050"/>
                </a:solidFill>
                <a:latin typeface="NikoshBAN" pitchFamily="2" charset="0"/>
                <a:cs typeface="NikoshBAN" pitchFamily="2" charset="0"/>
              </a:rPr>
              <a:t>পারবে </a:t>
            </a:r>
            <a:r>
              <a:rPr lang="bn-BD" b="1" dirty="0" smtClean="0">
                <a:latin typeface="NikoshBAN" pitchFamily="2" charset="0"/>
                <a:cs typeface="NikoshBAN" pitchFamily="2" charset="0"/>
              </a:rPr>
              <a:t>।</a:t>
            </a:r>
          </a:p>
          <a:p>
            <a:endParaRPr lang="en-US" b="1" dirty="0">
              <a:latin typeface="NikoshBAN" pitchFamily="2" charset="0"/>
              <a:cs typeface="NikoshBAN" pitchFamily="2" charset="0"/>
            </a:endParaRPr>
          </a:p>
        </p:txBody>
      </p:sp>
      <p:sp>
        <p:nvSpPr>
          <p:cNvPr id="13" name="Rectangle 12"/>
          <p:cNvSpPr/>
          <p:nvPr/>
        </p:nvSpPr>
        <p:spPr>
          <a:xfrm>
            <a:off x="533400" y="3105835"/>
            <a:ext cx="6324600" cy="400110"/>
          </a:xfrm>
          <a:prstGeom prst="rect">
            <a:avLst/>
          </a:prstGeom>
        </p:spPr>
        <p:txBody>
          <a:bodyPr wrap="square">
            <a:spAutoFit/>
          </a:bodyPr>
          <a:lstStyle/>
          <a:p>
            <a:r>
              <a:rPr lang="bn-BD" sz="2000" b="1" dirty="0" smtClean="0">
                <a:solidFill>
                  <a:srgbClr val="7030A0"/>
                </a:solidFill>
                <a:latin typeface="NikoshBAN" pitchFamily="2" charset="0"/>
                <a:cs typeface="NikoshBAN" pitchFamily="2" charset="0"/>
              </a:rPr>
              <a:t>প্রজনন স্বাস্থ্য সম্পর্কে নিজেকে সুস্থ রাখতে পারবে।</a:t>
            </a:r>
            <a:endParaRPr lang="en-US" sz="20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Md. Shahadat Hossain</a:t>
            </a:r>
            <a:endParaRPr lang="en-US"/>
          </a:p>
        </p:txBody>
      </p:sp>
      <p:sp>
        <p:nvSpPr>
          <p:cNvPr id="3" name="Rectangle 2"/>
          <p:cNvSpPr/>
          <p:nvPr/>
        </p:nvSpPr>
        <p:spPr>
          <a:xfrm>
            <a:off x="533400" y="762000"/>
            <a:ext cx="8001000" cy="1323439"/>
          </a:xfrm>
          <a:prstGeom prst="rect">
            <a:avLst/>
          </a:prstGeom>
        </p:spPr>
        <p:txBody>
          <a:bodyPr wrap="square">
            <a:spAutoFit/>
          </a:bodyPr>
          <a:lstStyle/>
          <a:p>
            <a:pPr algn="ctr"/>
            <a:r>
              <a:rPr lang="as-IN" sz="4000" b="1" dirty="0" smtClean="0"/>
              <a:t>প্রজনন স্বাস্থ্য </a:t>
            </a:r>
          </a:p>
          <a:p>
            <a:pPr algn="ctr"/>
            <a:r>
              <a:rPr lang="en-US" sz="4000" b="1" dirty="0" smtClean="0">
                <a:ln w="18000">
                  <a:solidFill>
                    <a:schemeClr val="accent2">
                      <a:satMod val="140000"/>
                    </a:schemeClr>
                  </a:solidFill>
                  <a:prstDash val="solid"/>
                  <a:miter lim="800000"/>
                </a:ln>
                <a:solidFill>
                  <a:srgbClr val="FFFF00"/>
                </a:solidFill>
              </a:rPr>
              <a:t> </a:t>
            </a:r>
            <a:endParaRPr lang="en-US" sz="4000" b="1" dirty="0">
              <a:ln w="18000">
                <a:solidFill>
                  <a:schemeClr val="accent2">
                    <a:satMod val="140000"/>
                  </a:schemeClr>
                </a:solidFill>
                <a:prstDash val="solid"/>
                <a:miter lim="800000"/>
              </a:ln>
              <a:solidFill>
                <a:srgbClr val="FFFF00"/>
              </a:solidFill>
            </a:endParaRPr>
          </a:p>
        </p:txBody>
      </p:sp>
      <p:sp>
        <p:nvSpPr>
          <p:cNvPr id="5" name="Rectangle 4"/>
          <p:cNvSpPr/>
          <p:nvPr/>
        </p:nvSpPr>
        <p:spPr>
          <a:xfrm>
            <a:off x="228600" y="1447800"/>
            <a:ext cx="8610600" cy="707886"/>
          </a:xfrm>
          <a:prstGeom prst="rect">
            <a:avLst/>
          </a:prstGeom>
        </p:spPr>
        <p:txBody>
          <a:bodyPr wrap="square">
            <a:spAutoFit/>
          </a:bodyPr>
          <a:lstStyle/>
          <a:p>
            <a:pPr algn="ctr"/>
            <a:r>
              <a:rPr lang="as-IN" sz="2000" dirty="0" smtClean="0"/>
              <a:t>বয়ঃসন্ধি এমন একটা পর্যায় যখন একটি শিশু একজন প্রাপ্তবয়স্ক মানুষ হয়ে ওঠে। এ সময়ই মানুষের মধ্যে প্রজনন ক্ষমতা তৈরী হয়।</a:t>
            </a:r>
            <a:endParaRPr lang="en-US" sz="2000" b="1" dirty="0">
              <a:ln w="18000">
                <a:solidFill>
                  <a:schemeClr val="accent2">
                    <a:satMod val="140000"/>
                  </a:schemeClr>
                </a:solidFill>
                <a:prstDash val="solid"/>
                <a:miter lim="800000"/>
              </a:ln>
              <a:solidFill>
                <a:srgbClr val="FF0000"/>
              </a:solidFill>
            </a:endParaRPr>
          </a:p>
        </p:txBody>
      </p:sp>
      <p:sp>
        <p:nvSpPr>
          <p:cNvPr id="7" name="Rectangle 6"/>
          <p:cNvSpPr/>
          <p:nvPr/>
        </p:nvSpPr>
        <p:spPr>
          <a:xfrm>
            <a:off x="381000" y="3124200"/>
            <a:ext cx="8382000" cy="1631216"/>
          </a:xfrm>
          <a:prstGeom prst="rect">
            <a:avLst/>
          </a:prstGeom>
        </p:spPr>
        <p:txBody>
          <a:bodyPr wrap="square">
            <a:spAutoFit/>
          </a:bodyPr>
          <a:lstStyle/>
          <a:p>
            <a:pPr algn="just"/>
            <a:r>
              <a:rPr lang="as-IN" sz="2000" dirty="0" smtClean="0"/>
              <a:t>এই সময়ে ছেলে-মেয়ের মধ্যে বড় ধরনের শারীরিক ও মানসিক পরিবর্তন আসে, যে কারণে তাদের প্রতি বিশেষ মনোযোগ দিতে হয়। গবেষণায় দেখা গেছে, বয়ঃসন্ধিকালীন সেবা নিশ্চিতের পাশাপাশি তাদের সক্ষমতা বিকাশের সুযোগ করে দেওয়ার মতো নীতি গ্রহণ করা গেলে এই ছেলে-মেয়েরা দারিদ্র্য, বৈষম্য ও সহিংসতার চক্র ভেঙে ফেলতে পারে।</a:t>
            </a:r>
            <a:endParaRPr lang="en-US" sz="20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Md. Shahadat Hossain</a:t>
            </a:r>
            <a:endParaRPr lang="en-US"/>
          </a:p>
        </p:txBody>
      </p:sp>
      <p:sp>
        <p:nvSpPr>
          <p:cNvPr id="3" name="Rectangle 2"/>
          <p:cNvSpPr/>
          <p:nvPr/>
        </p:nvSpPr>
        <p:spPr>
          <a:xfrm>
            <a:off x="533400" y="762000"/>
            <a:ext cx="8001000" cy="1323439"/>
          </a:xfrm>
          <a:prstGeom prst="rect">
            <a:avLst/>
          </a:prstGeom>
        </p:spPr>
        <p:txBody>
          <a:bodyPr wrap="square">
            <a:spAutoFit/>
          </a:bodyPr>
          <a:lstStyle/>
          <a:p>
            <a:pPr algn="ctr"/>
            <a:r>
              <a:rPr lang="as-IN" sz="4000" b="1" dirty="0" smtClean="0"/>
              <a:t>প্রজনন স্বাস্থ্য </a:t>
            </a:r>
          </a:p>
          <a:p>
            <a:pPr algn="ctr"/>
            <a:r>
              <a:rPr lang="en-US" sz="4000" b="1" dirty="0" smtClean="0">
                <a:ln w="18000">
                  <a:solidFill>
                    <a:schemeClr val="accent2">
                      <a:satMod val="140000"/>
                    </a:schemeClr>
                  </a:solidFill>
                  <a:prstDash val="solid"/>
                  <a:miter lim="800000"/>
                </a:ln>
                <a:solidFill>
                  <a:srgbClr val="FFFF00"/>
                </a:solidFill>
              </a:rPr>
              <a:t> </a:t>
            </a:r>
            <a:endParaRPr lang="en-US" sz="4000" b="1" dirty="0">
              <a:ln w="18000">
                <a:solidFill>
                  <a:schemeClr val="accent2">
                    <a:satMod val="140000"/>
                  </a:schemeClr>
                </a:solidFill>
                <a:prstDash val="solid"/>
                <a:miter lim="800000"/>
              </a:ln>
              <a:solidFill>
                <a:srgbClr val="FFFF00"/>
              </a:solidFill>
            </a:endParaRPr>
          </a:p>
        </p:txBody>
      </p:sp>
      <p:sp>
        <p:nvSpPr>
          <p:cNvPr id="5" name="Rectangle 4"/>
          <p:cNvSpPr/>
          <p:nvPr/>
        </p:nvSpPr>
        <p:spPr>
          <a:xfrm>
            <a:off x="228600" y="1447800"/>
            <a:ext cx="8610600" cy="1015663"/>
          </a:xfrm>
          <a:prstGeom prst="rect">
            <a:avLst/>
          </a:prstGeom>
        </p:spPr>
        <p:txBody>
          <a:bodyPr wrap="square">
            <a:spAutoFit/>
          </a:bodyPr>
          <a:lstStyle/>
          <a:p>
            <a:pPr algn="ctr"/>
            <a:r>
              <a:rPr lang="as-IN" sz="2000" dirty="0" smtClean="0"/>
              <a:t>বাল্য বিয়ের উচ্চ হারের কারণে বাংলাদেশে বয়ঃসন্ধিকালেই অনেক মেয়ে গর্ভধারণ, সহিংসতা ও অপুষ্টির ঝুঁকিতে থাকে। বর্তমানে ২০ থেকে ২৪ বছর বয়সী নারীদের মধ্যে ৫৩ শতাংশেরই বিয়ে হয়েছে ১৮ বছর বয়সের আগে।</a:t>
            </a:r>
            <a:endParaRPr lang="en-US" sz="2000" b="1" dirty="0">
              <a:ln w="18000">
                <a:solidFill>
                  <a:schemeClr val="accent2">
                    <a:satMod val="140000"/>
                  </a:schemeClr>
                </a:solidFill>
                <a:prstDash val="solid"/>
                <a:miter lim="800000"/>
              </a:ln>
              <a:solidFill>
                <a:srgbClr val="FF0000"/>
              </a:solidFill>
            </a:endParaRPr>
          </a:p>
        </p:txBody>
      </p:sp>
      <p:sp>
        <p:nvSpPr>
          <p:cNvPr id="7" name="Rectangle 6"/>
          <p:cNvSpPr/>
          <p:nvPr/>
        </p:nvSpPr>
        <p:spPr>
          <a:xfrm>
            <a:off x="381000" y="3124200"/>
            <a:ext cx="8382000" cy="1015663"/>
          </a:xfrm>
          <a:prstGeom prst="rect">
            <a:avLst/>
          </a:prstGeom>
        </p:spPr>
        <p:txBody>
          <a:bodyPr wrap="square">
            <a:spAutoFit/>
          </a:bodyPr>
          <a:lstStyle/>
          <a:p>
            <a:pPr algn="just"/>
            <a:r>
              <a:rPr lang="as-IN" sz="2000" dirty="0" smtClean="0"/>
              <a:t>এই বয়সের ছেলে-মেয়ে এবং তাদের পরিবারের সদস্যদেরও স্বাস্থ্য সেবা সম্পর্কে সচেতনতার ঘাটতি থাকে। প্রজনন স্বাস্থ্য, পুষ্টি, মানসিক ও সামাজিক বিষয়ে কাউন্সেলিং ইত্যাদির মতো বিষয়ে তারা অবগত নন।</a:t>
            </a:r>
            <a:endParaRPr lang="en-US" sz="20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Md. Shahadat Hossain</a:t>
            </a:r>
            <a:endParaRPr lang="en-US"/>
          </a:p>
        </p:txBody>
      </p:sp>
      <p:sp>
        <p:nvSpPr>
          <p:cNvPr id="3" name="Rectangle 2"/>
          <p:cNvSpPr/>
          <p:nvPr/>
        </p:nvSpPr>
        <p:spPr>
          <a:xfrm>
            <a:off x="533400" y="762000"/>
            <a:ext cx="8001000" cy="1323439"/>
          </a:xfrm>
          <a:prstGeom prst="rect">
            <a:avLst/>
          </a:prstGeom>
        </p:spPr>
        <p:txBody>
          <a:bodyPr wrap="square">
            <a:spAutoFit/>
          </a:bodyPr>
          <a:lstStyle/>
          <a:p>
            <a:pPr algn="ctr"/>
            <a:r>
              <a:rPr lang="as-IN" sz="4000" dirty="0" smtClean="0"/>
              <a:t>শারীরিক পরিবর্তন: </a:t>
            </a:r>
            <a:r>
              <a:rPr lang="as-IN" sz="4000" b="1" dirty="0" smtClean="0"/>
              <a:t> </a:t>
            </a:r>
          </a:p>
          <a:p>
            <a:pPr algn="ctr"/>
            <a:r>
              <a:rPr lang="en-US" sz="4000" b="1" dirty="0" smtClean="0">
                <a:ln w="18000">
                  <a:solidFill>
                    <a:schemeClr val="accent2">
                      <a:satMod val="140000"/>
                    </a:schemeClr>
                  </a:solidFill>
                  <a:prstDash val="solid"/>
                  <a:miter lim="800000"/>
                </a:ln>
                <a:solidFill>
                  <a:srgbClr val="FFFF00"/>
                </a:solidFill>
              </a:rPr>
              <a:t> </a:t>
            </a:r>
            <a:endParaRPr lang="en-US" sz="4000" b="1" dirty="0">
              <a:ln w="18000">
                <a:solidFill>
                  <a:schemeClr val="accent2">
                    <a:satMod val="140000"/>
                  </a:schemeClr>
                </a:solidFill>
                <a:prstDash val="solid"/>
                <a:miter lim="800000"/>
              </a:ln>
              <a:solidFill>
                <a:srgbClr val="FFFF00"/>
              </a:solidFill>
            </a:endParaRPr>
          </a:p>
        </p:txBody>
      </p:sp>
      <p:sp>
        <p:nvSpPr>
          <p:cNvPr id="5" name="Rectangle 4"/>
          <p:cNvSpPr/>
          <p:nvPr/>
        </p:nvSpPr>
        <p:spPr>
          <a:xfrm>
            <a:off x="228600" y="1447800"/>
            <a:ext cx="8610600" cy="1323439"/>
          </a:xfrm>
          <a:prstGeom prst="rect">
            <a:avLst/>
          </a:prstGeom>
        </p:spPr>
        <p:txBody>
          <a:bodyPr wrap="square">
            <a:spAutoFit/>
          </a:bodyPr>
          <a:lstStyle/>
          <a:p>
            <a:pPr algn="ctr"/>
            <a:r>
              <a:rPr lang="as-IN" sz="2000" dirty="0" smtClean="0"/>
              <a:t>বিশ্ব স্বাস্থ্য সংস্থার মতে ১০ বছর এবং ১৯ বছর বয়সের মাঝামাঝি সময়টাকে কৈশোর </a:t>
            </a:r>
            <a:r>
              <a:rPr lang="as-IN" sz="2000" b="1" dirty="0" smtClean="0"/>
              <a:t>বলে</a:t>
            </a:r>
            <a:r>
              <a:rPr lang="as-IN" sz="2000" dirty="0" smtClean="0"/>
              <a:t>। এর যে কোন এ সময়ে </a:t>
            </a:r>
            <a:r>
              <a:rPr lang="as-IN" sz="2000" b="1" dirty="0" smtClean="0"/>
              <a:t>বয়ঃসন্ধিকাল</a:t>
            </a:r>
            <a:r>
              <a:rPr lang="as-IN" sz="2000" dirty="0" smtClean="0"/>
              <a:t> আসতে পারে। এটা মূলত কৈশোর ও যৌবনের মধ্যবর্তী পর্যায়। অনেক সময় ১৯ বছরের পরও বয়ঃসন্ধির ব্যাপ্তি থাকতে পারে।</a:t>
            </a:r>
            <a:endParaRPr lang="en-US" sz="2000" b="1" dirty="0">
              <a:ln w="18000">
                <a:solidFill>
                  <a:schemeClr val="accent2">
                    <a:satMod val="140000"/>
                  </a:schemeClr>
                </a:solidFill>
                <a:prstDash val="solid"/>
                <a:miter lim="800000"/>
              </a:ln>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Md. Shahadat Hossain</a:t>
            </a:r>
            <a:endParaRPr lang="en-US"/>
          </a:p>
        </p:txBody>
      </p:sp>
      <p:sp>
        <p:nvSpPr>
          <p:cNvPr id="3" name="Rectangle 2"/>
          <p:cNvSpPr/>
          <p:nvPr/>
        </p:nvSpPr>
        <p:spPr>
          <a:xfrm>
            <a:off x="533400" y="762000"/>
            <a:ext cx="8001000" cy="1938992"/>
          </a:xfrm>
          <a:prstGeom prst="rect">
            <a:avLst/>
          </a:prstGeom>
        </p:spPr>
        <p:txBody>
          <a:bodyPr wrap="square">
            <a:spAutoFit/>
          </a:bodyPr>
          <a:lstStyle/>
          <a:p>
            <a:pPr algn="ctr"/>
            <a:r>
              <a:rPr lang="as-IN" sz="4000" b="1" dirty="0" smtClean="0"/>
              <a:t>শারীরিক পরিবর্তন:</a:t>
            </a:r>
          </a:p>
          <a:p>
            <a:pPr algn="ctr"/>
            <a:r>
              <a:rPr lang="as-IN" sz="4000" b="1" dirty="0" smtClean="0"/>
              <a:t> </a:t>
            </a:r>
          </a:p>
          <a:p>
            <a:pPr algn="ctr"/>
            <a:r>
              <a:rPr lang="en-US" sz="4000" b="1" dirty="0" smtClean="0">
                <a:ln w="18000">
                  <a:solidFill>
                    <a:schemeClr val="accent2">
                      <a:satMod val="140000"/>
                    </a:schemeClr>
                  </a:solidFill>
                  <a:prstDash val="solid"/>
                  <a:miter lim="800000"/>
                </a:ln>
                <a:solidFill>
                  <a:srgbClr val="FFFF00"/>
                </a:solidFill>
              </a:rPr>
              <a:t> </a:t>
            </a:r>
            <a:endParaRPr lang="en-US" sz="4000" b="1" dirty="0">
              <a:ln w="18000">
                <a:solidFill>
                  <a:schemeClr val="accent2">
                    <a:satMod val="140000"/>
                  </a:schemeClr>
                </a:solidFill>
                <a:prstDash val="solid"/>
                <a:miter lim="800000"/>
              </a:ln>
              <a:solidFill>
                <a:srgbClr val="FFFF00"/>
              </a:solidFill>
            </a:endParaRPr>
          </a:p>
        </p:txBody>
      </p:sp>
      <p:sp>
        <p:nvSpPr>
          <p:cNvPr id="5" name="Rectangle 4"/>
          <p:cNvSpPr/>
          <p:nvPr/>
        </p:nvSpPr>
        <p:spPr>
          <a:xfrm>
            <a:off x="228600" y="1447800"/>
            <a:ext cx="8610600" cy="1015663"/>
          </a:xfrm>
          <a:prstGeom prst="rect">
            <a:avLst/>
          </a:prstGeom>
        </p:spPr>
        <p:txBody>
          <a:bodyPr wrap="square">
            <a:spAutoFit/>
          </a:bodyPr>
          <a:lstStyle/>
          <a:p>
            <a:pPr algn="ctr"/>
            <a:r>
              <a:rPr lang="as-IN" sz="2000" dirty="0" smtClean="0"/>
              <a:t>বিশ্ব স্বাস্থ্য সংস্থার মতে ১০ বছর এবং ১৯ বছর বয়সের মাঝামাঝি সময়টাকে কৈশোর বলে। এর যে কোন এ সময়ে বয়ঃসন্ধিকাল আসতে পারে। এটা মূলত কৈশোর ও যৌবনের মধ্যবর্তী পর্যায়।</a:t>
            </a:r>
            <a:endParaRPr lang="en-US" sz="2000" b="1" dirty="0">
              <a:ln w="18000">
                <a:solidFill>
                  <a:schemeClr val="accent2">
                    <a:satMod val="140000"/>
                  </a:schemeClr>
                </a:solidFill>
                <a:prstDash val="solid"/>
                <a:miter lim="800000"/>
              </a:ln>
              <a:solidFill>
                <a:srgbClr val="FF0000"/>
              </a:solidFill>
            </a:endParaRPr>
          </a:p>
        </p:txBody>
      </p:sp>
      <p:sp>
        <p:nvSpPr>
          <p:cNvPr id="7" name="Rectangle 6"/>
          <p:cNvSpPr/>
          <p:nvPr/>
        </p:nvSpPr>
        <p:spPr>
          <a:xfrm>
            <a:off x="381000" y="3124200"/>
            <a:ext cx="8382000" cy="707886"/>
          </a:xfrm>
          <a:prstGeom prst="rect">
            <a:avLst/>
          </a:prstGeom>
        </p:spPr>
        <p:txBody>
          <a:bodyPr wrap="square">
            <a:spAutoFit/>
          </a:bodyPr>
          <a:lstStyle/>
          <a:p>
            <a:pPr algn="just"/>
            <a:r>
              <a:rPr lang="as-IN" sz="2000" dirty="0" smtClean="0"/>
              <a:t>অনেক সময় ১৯ বছরের পরও বয়ঃসন্ধির ব্যাপ্তি থাকতে পারে। যা বিভিন্ন দেশ, সংস্কৃতি, পরিবেশ, স্বাস্থ্য, খাদ্যাভ্যাস, জীবনযাপনের ওপর নির্ভর করে।</a:t>
            </a:r>
            <a:endParaRPr lang="en-US" sz="2000" dirty="0">
              <a:solidFill>
                <a:srgbClr val="0070C0"/>
              </a:solidFill>
            </a:endParaRPr>
          </a:p>
        </p:txBody>
      </p:sp>
      <p:sp>
        <p:nvSpPr>
          <p:cNvPr id="6" name="Rectangle 5"/>
          <p:cNvSpPr/>
          <p:nvPr/>
        </p:nvSpPr>
        <p:spPr>
          <a:xfrm>
            <a:off x="609600" y="4267199"/>
            <a:ext cx="8153400" cy="1261884"/>
          </a:xfrm>
          <a:prstGeom prst="rect">
            <a:avLst/>
          </a:prstGeom>
        </p:spPr>
        <p:txBody>
          <a:bodyPr wrap="square">
            <a:spAutoFit/>
          </a:bodyPr>
          <a:lstStyle/>
          <a:p>
            <a:r>
              <a:rPr lang="as-IN" sz="2000" dirty="0" smtClean="0"/>
              <a:t>চিকিৎসকদের মতে, মেয়েদের বয়ঃসন্ধিকাল, ছেলেদের চাইতে কিছুটা আগে শুরু হয়। মূলত ১০ থেকে ১৩ বছরের মধ্যে যেকোনো সময় তা হতে পারে।</a:t>
            </a:r>
          </a:p>
          <a:p>
            <a:r>
              <a:rPr lang="as-IN" dirty="0" smtClean="0"/>
              <a:t/>
            </a:r>
            <a:br>
              <a:rPr lang="as-IN"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20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additive="base">
                                        <p:cTn id="3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 calcmode="lin" valueType="num">
                                      <p:cBhvr additive="base">
                                        <p:cTn id="3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1136</TotalTime>
  <Words>619</Words>
  <Application>Microsoft Office PowerPoint</Application>
  <PresentationFormat>On-screen Show (4:3)</PresentationFormat>
  <Paragraphs>111</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ধন্যবাদ</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Com_Lab</dc:creator>
  <cp:lastModifiedBy>c</cp:lastModifiedBy>
  <cp:revision>139</cp:revision>
  <dcterms:created xsi:type="dcterms:W3CDTF">2016-02-06T16:22:56Z</dcterms:created>
  <dcterms:modified xsi:type="dcterms:W3CDTF">2021-03-24T01:57:56Z</dcterms:modified>
</cp:coreProperties>
</file>