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3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2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24FB-BB50-476C-9CFC-6F562FA2DDF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9E5A-3ED2-453C-A722-B93CD546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4.png"/><Relationship Id="rId7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6272" y="1364001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" y="1364002"/>
            <a:ext cx="4419600" cy="3785652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93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92562-21F6-4F2F-B601-7F69D977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87" y="2254963"/>
            <a:ext cx="2702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আষাঢ়- শ্রাবণ মিলে বর্ষাকাল।</a:t>
            </a:r>
            <a:endParaRPr lang="bn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7191" y="351303"/>
            <a:ext cx="765466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113" y="1580055"/>
            <a:ext cx="3940935" cy="3657600"/>
          </a:xfrm>
          <a:prstGeom prst="round2DiagRect">
            <a:avLst>
              <a:gd name="adj1" fmla="val 0"/>
              <a:gd name="adj2" fmla="val 17253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191" y="1580055"/>
            <a:ext cx="3939111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05082" y="5339076"/>
            <a:ext cx="139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043" y="5339076"/>
            <a:ext cx="119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39198-53EC-45B4-824E-15442E57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206" y="2504701"/>
            <a:ext cx="2552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ভাদ্র-আশ্বিন হচ্ছে শরৎকাল।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62" y="2141791"/>
            <a:ext cx="3991976" cy="3302978"/>
          </a:xfrm>
          <a:prstGeom prst="ellipse">
            <a:avLst/>
          </a:prstGeom>
          <a:solidFill>
            <a:srgbClr val="33CC33"/>
          </a:solidFill>
          <a:ln w="190500" cap="rnd">
            <a:solidFill>
              <a:srgbClr val="33CC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596" y="924665"/>
            <a:ext cx="3992451" cy="3302978"/>
          </a:xfrm>
          <a:prstGeom prst="ellipse">
            <a:avLst/>
          </a:prstGeom>
          <a:solidFill>
            <a:srgbClr val="33CC33"/>
          </a:solidFill>
          <a:ln w="190500" cap="rnd">
            <a:solidFill>
              <a:srgbClr val="33CC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232909" y="5460642"/>
            <a:ext cx="9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5363" y="4353059"/>
            <a:ext cx="140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1803" y="136438"/>
            <a:ext cx="789511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987D8C-74C6-4F6D-AE3A-2E2B1375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693" y="1982766"/>
            <a:ext cx="237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898" y="1396164"/>
            <a:ext cx="3814293" cy="3228108"/>
          </a:xfrm>
          <a:prstGeom prst="roundRect">
            <a:avLst>
              <a:gd name="adj" fmla="val 16667"/>
            </a:avLst>
          </a:prstGeom>
          <a:ln>
            <a:solidFill>
              <a:srgbClr val="33CC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386" y="1396164"/>
            <a:ext cx="3814293" cy="3228108"/>
          </a:xfrm>
          <a:prstGeom prst="roundRect">
            <a:avLst>
              <a:gd name="adj" fmla="val 16667"/>
            </a:avLst>
          </a:prstGeom>
          <a:ln>
            <a:solidFill>
              <a:srgbClr val="33CC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91717" y="4814310"/>
            <a:ext cx="136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7344" y="4814309"/>
            <a:ext cx="167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2555" y="175074"/>
            <a:ext cx="765466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353E4-E306-4393-9CC1-4FD828C1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468" y="2572659"/>
            <a:ext cx="2734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 আর মাঘ মাস হলো শীতকাল।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7918" y="153972"/>
            <a:ext cx="789511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811" y="1626183"/>
            <a:ext cx="3915178" cy="3155324"/>
          </a:xfrm>
          <a:prstGeom prst="round2DiagRect">
            <a:avLst>
              <a:gd name="adj1" fmla="val 16667"/>
              <a:gd name="adj2" fmla="val 7477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935" y="1626183"/>
            <a:ext cx="3949122" cy="3155323"/>
          </a:xfrm>
          <a:prstGeom prst="round2DiagRect">
            <a:avLst>
              <a:gd name="adj1" fmla="val 16667"/>
              <a:gd name="adj2" fmla="val 19397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56805" y="4936393"/>
            <a:ext cx="117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8341" y="4936393"/>
            <a:ext cx="103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D462B-9FAE-43D0-807D-534BD3F0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758" y="1929671"/>
            <a:ext cx="2511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 এ দুইমাস বসন্তকাল।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404" y="182587"/>
            <a:ext cx="765466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663" y="1263942"/>
            <a:ext cx="4082143" cy="3153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3CC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923" y="1263942"/>
            <a:ext cx="4135520" cy="3159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3CC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95778" y="4765183"/>
            <a:ext cx="120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9933" y="4765183"/>
            <a:ext cx="92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FCF4A-FA49-4833-A333-320BA633B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8" y="67622"/>
            <a:ext cx="334670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460" y="925076"/>
            <a:ext cx="2620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আসা-যাওয়া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করে।পৃথিবীর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1174" y="136383"/>
            <a:ext cx="7895110" cy="707886"/>
          </a:xfrm>
          <a:prstGeom prst="rect">
            <a:avLst/>
          </a:prstGeom>
          <a:ln>
            <a:solidFill>
              <a:srgbClr val="33CC33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515" y="3525507"/>
            <a:ext cx="2717727" cy="1810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74" y="3496622"/>
            <a:ext cx="2709355" cy="1809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99" y="3525507"/>
            <a:ext cx="2576924" cy="1840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81" y="998540"/>
            <a:ext cx="2697790" cy="2188694"/>
          </a:xfrm>
          <a:prstGeom prst="roundRect">
            <a:avLst>
              <a:gd name="adj" fmla="val 4167"/>
            </a:avLst>
          </a:prstGeom>
          <a:solidFill>
            <a:srgbClr val="33CC33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69" y="998540"/>
            <a:ext cx="2736189" cy="215394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273" y="998539"/>
            <a:ext cx="2567459" cy="215394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116944" y="2541082"/>
            <a:ext cx="105520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8150659" y="2599111"/>
            <a:ext cx="99506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0857168" y="2548552"/>
            <a:ext cx="88053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070415" y="4659682"/>
            <a:ext cx="95046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8150659" y="4659682"/>
            <a:ext cx="79197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0832342" y="4767073"/>
            <a:ext cx="91503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012" y="1079346"/>
            <a:ext cx="2687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দুইটি,কি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চারটি।আমাদের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017" y="1374410"/>
            <a:ext cx="2025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/>
      <p:bldP spid="2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346498-64C9-471E-B5EC-C2E4C126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2896" y="1252524"/>
            <a:ext cx="3206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গ্রীষ্মের কথাই ধরা যাক।গ্রীষ্মে কী প্রচণ্ড গরম।রৌদ্রের অসহ্য তাপ।দুপুরে যদি বের হতেই হয়,তখন মাথার উপরে ছাতা ধরে লোকে হাঁটে।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794" y="160953"/>
            <a:ext cx="765466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71" y="1539356"/>
            <a:ext cx="3832415" cy="3792943"/>
          </a:xfrm>
          <a:prstGeom prst="round2DiagRect">
            <a:avLst>
              <a:gd name="adj1" fmla="val 16667"/>
              <a:gd name="adj2" fmla="val 2162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50" y="1539356"/>
            <a:ext cx="3909688" cy="3634455"/>
          </a:xfrm>
          <a:prstGeom prst="round2DiagRect">
            <a:avLst>
              <a:gd name="adj1" fmla="val 16667"/>
              <a:gd name="adj2" fmla="val 179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48" y="1300644"/>
            <a:ext cx="334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 যতই হোক,গ্রীষ্মকে কিন্তু মধু মাস বলা হয়।এ মাসে মধুর মতো মিষ্টি নানা ফল পাওয়া যায়।আম,জাম,কাঁঠাল,আনারস ও লিচু গ্রীষ্মকালের ফল।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4849" y="136790"/>
            <a:ext cx="4458272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6840" y="952417"/>
            <a:ext cx="646519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পৃষ্ঠাটি বের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64" y="2783708"/>
            <a:ext cx="4702840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পড়ছি।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সহকারে শোনো এবং প্রত্যেক শব্দের নিচে আংগুল দিয়ে আমাকে অনুসরণ করো।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1790" r="2706"/>
          <a:stretch/>
        </p:blipFill>
        <p:spPr>
          <a:xfrm>
            <a:off x="5603755" y="1712891"/>
            <a:ext cx="6091707" cy="4726546"/>
          </a:xfrm>
          <a:prstGeom prst="roundRect">
            <a:avLst>
              <a:gd name="adj" fmla="val 16667"/>
            </a:avLst>
          </a:prstGeom>
          <a:ln>
            <a:solidFill>
              <a:srgbClr val="33CC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58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28"/>
          <p:cNvSpPr/>
          <p:nvPr/>
        </p:nvSpPr>
        <p:spPr>
          <a:xfrm>
            <a:off x="5923687" y="4518362"/>
            <a:ext cx="484632" cy="44244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933279" y="1916196"/>
            <a:ext cx="484632" cy="553752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7828484">
            <a:off x="4320975" y="2555288"/>
            <a:ext cx="484632" cy="564219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2987231">
            <a:off x="4307655" y="3731316"/>
            <a:ext cx="484632" cy="56595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4169446">
            <a:off x="7615618" y="2723938"/>
            <a:ext cx="484632" cy="44244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848353">
            <a:off x="7465537" y="3969183"/>
            <a:ext cx="484632" cy="44244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27516" y="2433223"/>
            <a:ext cx="3326378" cy="2085139"/>
            <a:chOff x="4099749" y="2019299"/>
            <a:chExt cx="2798619" cy="2538030"/>
          </a:xfrm>
          <a:solidFill>
            <a:srgbClr val="00B050"/>
          </a:solidFill>
        </p:grpSpPr>
        <p:sp>
          <p:nvSpPr>
            <p:cNvPr id="11" name="Oval 10"/>
            <p:cNvSpPr/>
            <p:nvPr/>
          </p:nvSpPr>
          <p:spPr>
            <a:xfrm>
              <a:off x="4099749" y="2019299"/>
              <a:ext cx="2798619" cy="2538030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86340" y="2244986"/>
              <a:ext cx="2625436" cy="21353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5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0103" y="1271368"/>
            <a:ext cx="2091316" cy="1812110"/>
            <a:chOff x="1970576" y="1359571"/>
            <a:chExt cx="1770990" cy="1614055"/>
          </a:xfrm>
          <a:solidFill>
            <a:srgbClr val="00B050"/>
          </a:solidFill>
        </p:grpSpPr>
        <p:sp>
          <p:nvSpPr>
            <p:cNvPr id="12" name="Oval 11"/>
            <p:cNvSpPr/>
            <p:nvPr/>
          </p:nvSpPr>
          <p:spPr>
            <a:xfrm>
              <a:off x="1970576" y="1359571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26746" y="1817314"/>
              <a:ext cx="1349373" cy="74017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প্রচণ্ড</a:t>
              </a:r>
              <a:endPara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3277" y="222260"/>
            <a:ext cx="2159019" cy="1659475"/>
            <a:chOff x="4502727" y="100444"/>
            <a:chExt cx="1770990" cy="1614055"/>
          </a:xfrm>
          <a:solidFill>
            <a:srgbClr val="00B050"/>
          </a:solidFill>
        </p:grpSpPr>
        <p:sp>
          <p:nvSpPr>
            <p:cNvPr id="15" name="Oval 14"/>
            <p:cNvSpPr/>
            <p:nvPr/>
          </p:nvSpPr>
          <p:spPr>
            <a:xfrm>
              <a:off x="4502727" y="100444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72058" y="584305"/>
              <a:ext cx="1232328" cy="808253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ষড়ঋতু</a:t>
              </a:r>
              <a:endPara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83064" y="1460144"/>
            <a:ext cx="2193540" cy="1696243"/>
            <a:chOff x="7065818" y="1212272"/>
            <a:chExt cx="1770990" cy="1614055"/>
          </a:xfrm>
          <a:solidFill>
            <a:srgbClr val="00B050"/>
          </a:solidFill>
        </p:grpSpPr>
        <p:sp>
          <p:nvSpPr>
            <p:cNvPr id="16" name="Oval 15"/>
            <p:cNvSpPr/>
            <p:nvPr/>
          </p:nvSpPr>
          <p:spPr>
            <a:xfrm>
              <a:off x="7065818" y="1212272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75392" y="1703265"/>
              <a:ext cx="952798" cy="790733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জ্যৈষ্ঠ</a:t>
              </a:r>
              <a:endPara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95487" y="4046821"/>
            <a:ext cx="2021988" cy="1864722"/>
            <a:chOff x="7636245" y="3640281"/>
            <a:chExt cx="1770990" cy="1614055"/>
          </a:xfrm>
          <a:solidFill>
            <a:srgbClr val="00B050"/>
          </a:solidFill>
        </p:grpSpPr>
        <p:sp>
          <p:nvSpPr>
            <p:cNvPr id="17" name="Oval 16"/>
            <p:cNvSpPr/>
            <p:nvPr/>
          </p:nvSpPr>
          <p:spPr>
            <a:xfrm>
              <a:off x="7636245" y="3640281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3469" y="4093365"/>
              <a:ext cx="1356560" cy="719289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কার্তিক</a:t>
              </a:r>
              <a:endPara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31873" y="3913673"/>
            <a:ext cx="2124231" cy="1864722"/>
            <a:chOff x="1887053" y="3656506"/>
            <a:chExt cx="1770990" cy="1614055"/>
          </a:xfrm>
          <a:solidFill>
            <a:srgbClr val="00B050"/>
          </a:solidFill>
        </p:grpSpPr>
        <p:sp>
          <p:nvSpPr>
            <p:cNvPr id="13" name="Oval 12"/>
            <p:cNvSpPr/>
            <p:nvPr/>
          </p:nvSpPr>
          <p:spPr>
            <a:xfrm>
              <a:off x="1887053" y="3656506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54341" y="4100372"/>
              <a:ext cx="990568" cy="719289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রৌদ্রে</a:t>
              </a:r>
              <a:endPara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80802" y="4960806"/>
            <a:ext cx="2021988" cy="1864722"/>
            <a:chOff x="7636245" y="3640281"/>
            <a:chExt cx="1770990" cy="1614055"/>
          </a:xfrm>
          <a:solidFill>
            <a:srgbClr val="00B050"/>
          </a:solidFill>
        </p:grpSpPr>
        <p:sp>
          <p:nvSpPr>
            <p:cNvPr id="36" name="Oval 35"/>
            <p:cNvSpPr/>
            <p:nvPr/>
          </p:nvSpPr>
          <p:spPr>
            <a:xfrm>
              <a:off x="7636245" y="3640281"/>
              <a:ext cx="1770990" cy="1614055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34656" y="4093365"/>
              <a:ext cx="1574183" cy="719289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অগ্রহায়ণ</a:t>
              </a:r>
              <a:endPara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253169" y="249807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1133886" y="5611516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252060" y="5611516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1001791" y="282385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84983" y="4004114"/>
            <a:ext cx="239547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ল্গ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3261" y="2476629"/>
            <a:ext cx="222934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ঠ</a:t>
            </a:r>
            <a:r>
              <a:rPr lang="en-US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8440" y="3270990"/>
            <a:ext cx="247460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BD1E3E05-5913-48D5-88D6-AFAC477C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661" y="1674254"/>
            <a:ext cx="4281340" cy="48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04155" y="4879790"/>
            <a:ext cx="265304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ন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4849" y="5694726"/>
            <a:ext cx="22894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ণ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64887" y="2659875"/>
            <a:ext cx="821062" cy="2902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148379" y="3399595"/>
            <a:ext cx="821062" cy="31096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53444" y="4317014"/>
            <a:ext cx="821062" cy="2902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148379" y="5148328"/>
            <a:ext cx="821062" cy="2902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48379" y="5971363"/>
            <a:ext cx="821062" cy="2902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163" y="278452"/>
            <a:ext cx="5884248" cy="19407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81302" y="643090"/>
            <a:ext cx="3501970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শিখি</a:t>
            </a:r>
            <a:r>
              <a:rPr lang="en-US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43732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2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253169" y="249807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0493" y="4120444"/>
            <a:ext cx="176586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16481" y="2501549"/>
            <a:ext cx="14424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  </a:t>
            </a:r>
            <a:r>
              <a:rPr lang="en-US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2998" y="3246070"/>
            <a:ext cx="149388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আশ্বিন 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1087" y="4879790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       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9316" y="5693282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0727205" y="135258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370E60-1A38-4930-B509-4E1ABB95DF36}"/>
              </a:ext>
            </a:extLst>
          </p:cNvPr>
          <p:cNvSpPr txBox="1"/>
          <p:nvPr/>
        </p:nvSpPr>
        <p:spPr>
          <a:xfrm>
            <a:off x="4738255" y="682429"/>
            <a:ext cx="7348970" cy="535531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en-US" sz="4800" b="1" dirty="0">
              <a:ln w="0"/>
              <a:solidFill>
                <a:srgbClr val="33CC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4000" b="1" dirty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আবদুল গফুর মজুমদার</a:t>
            </a:r>
            <a:endParaRPr lang="en-US" sz="4000" b="1" dirty="0">
              <a:solidFill>
                <a:schemeClr val="accent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গৈয়ারভাঙ্গা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লমাই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343891"/>
            <a:ext cx="4184073" cy="4067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79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23295" y="331045"/>
            <a:ext cx="812525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বাক্যে প্রয়োগ করি।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650" y="1712932"/>
            <a:ext cx="17675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696546" y="1972200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7624" y="1700095"/>
            <a:ext cx="2020459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ছয়টি ঋতু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721" y="3051505"/>
            <a:ext cx="166193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692572" y="3192293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58110" y="3007142"/>
            <a:ext cx="2020459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গরমকাল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650" y="4374759"/>
            <a:ext cx="165619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692572" y="4486823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7624" y="4313205"/>
            <a:ext cx="1618551" cy="7694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927501" y="5607027"/>
            <a:ext cx="978408" cy="3553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40193" y="5378830"/>
            <a:ext cx="3514104" cy="769441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সহ্য করা যায় না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650" y="5400001"/>
            <a:ext cx="147632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74EF73-83DC-4B68-AE1D-2781F66845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0" t="6238" r="86743" b="46844"/>
          <a:stretch/>
        </p:blipFill>
        <p:spPr>
          <a:xfrm>
            <a:off x="528035" y="331045"/>
            <a:ext cx="1065264" cy="11680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04BF81-7ECB-4DB3-A349-841F13F78B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583" y="152974"/>
            <a:ext cx="1584102" cy="1363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5" y="1687571"/>
            <a:ext cx="1489575" cy="8678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246019" y="1823205"/>
            <a:ext cx="3893685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ষড়ঋতুর দেশ বাংলাদেশ।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7"/>
          <a:stretch/>
        </p:blipFill>
        <p:spPr>
          <a:xfrm>
            <a:off x="1770514" y="2920200"/>
            <a:ext cx="1517440" cy="90074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536775" y="2920217"/>
            <a:ext cx="5434475" cy="120032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মাস দুটো হলো গ্রীষ্মকাল।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56" y="4248872"/>
            <a:ext cx="1521298" cy="8323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854297" y="4374759"/>
            <a:ext cx="4279805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রৌদ্রের অসহ্য তাপ।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49" y="5348438"/>
            <a:ext cx="1501261" cy="8832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20473" y="5519867"/>
            <a:ext cx="4945981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জ্যৈষ্ঠ মাসে অসহ্য গরম পড়ে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9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2" grpId="0" animBg="1"/>
      <p:bldP spid="33" grpId="0"/>
      <p:bldP spid="18" grpId="0"/>
      <p:bldP spid="37" grpId="0"/>
      <p:bldP spid="39" grpId="0"/>
      <p:bldP spid="41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384" y="1847721"/>
            <a:ext cx="7650050" cy="448184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876540" y="220867"/>
            <a:ext cx="485533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43732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6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1101278" y="32885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253466" y="220867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10850096" y="5463867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9666" y="547633"/>
            <a:ext cx="892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বের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পাঠ্যাংশ টুকু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637" y="1562441"/>
            <a:ext cx="8539148" cy="4190887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111446" y="5560849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6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11446" y="178301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0806491" y="178301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0936280" y="5560849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43732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6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0653835" y="269126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302" y="1563816"/>
            <a:ext cx="8549399" cy="3477875"/>
          </a:xfrm>
          <a:prstGeom prst="rect">
            <a:avLst/>
          </a:prstGeom>
          <a:noFill/>
          <a:ln w="57150"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প্রথম বেঞ্চ থেকে শুরু করে তোমরা প্রত্যেকে এক লাইন করে পড়।একজন এক লাইন পড়ার পর পরের জন অন্য লাইন পড়বে।এভাবে একজন একজন করে ক্লাসের সবাই এক লাইন করে পড়বে।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195488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1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347244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2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4990002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3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6372941" y="536688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72442" y="315292"/>
            <a:ext cx="4490333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অনুশীলন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BD1E3E05-5913-48D5-88D6-AFAC477C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661" y="1674254"/>
            <a:ext cx="4281340" cy="48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562913" y="330112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7491371" y="5643094"/>
            <a:ext cx="1920939" cy="762000"/>
          </a:xfrm>
          <a:prstGeom prst="star32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1085866" y="960303"/>
            <a:ext cx="1889918" cy="752227"/>
          </a:xfrm>
          <a:prstGeom prst="star32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2149721" y="1858758"/>
            <a:ext cx="2183133" cy="813420"/>
          </a:xfrm>
          <a:prstGeom prst="star32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468092" y="2822699"/>
            <a:ext cx="2044066" cy="760847"/>
          </a:xfrm>
          <a:prstGeom prst="star32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853188" y="3790749"/>
            <a:ext cx="1954533" cy="717049"/>
          </a:xfrm>
          <a:prstGeom prst="star32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6277594" y="4633777"/>
            <a:ext cx="1878333" cy="739524"/>
          </a:xfrm>
          <a:prstGeom prst="star32">
            <a:avLst/>
          </a:prstGeom>
          <a:solidFill>
            <a:srgbClr val="A4D76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1684" y="41745"/>
            <a:ext cx="7345146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অনুশীলন কর।</a:t>
            </a:r>
            <a:endParaRPr lang="en-US" sz="44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BD1E3E05-5913-48D5-88D6-AFAC477C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794" y="2270391"/>
            <a:ext cx="3537581" cy="44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5512158" y="5373301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1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3782603" y="5373301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22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10586434" y="259904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pic>
        <p:nvPicPr>
          <p:cNvPr id="17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BD1E3E05-5913-48D5-88D6-AFAC477C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2367" y="3142444"/>
            <a:ext cx="2979633" cy="33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243765" y="495525"/>
            <a:ext cx="2941983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380F0-56A3-4CB8-A1E5-082EF6CE4E9D}"/>
              </a:ext>
            </a:extLst>
          </p:cNvPr>
          <p:cNvSpPr txBox="1"/>
          <p:nvPr/>
        </p:nvSpPr>
        <p:spPr>
          <a:xfrm>
            <a:off x="3314440" y="295733"/>
            <a:ext cx="6684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134" y="171908"/>
            <a:ext cx="1822118" cy="1748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74189" y="4153779"/>
            <a:ext cx="176586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0913" y="2297215"/>
            <a:ext cx="14424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  </a:t>
            </a:r>
            <a:r>
              <a:rPr lang="en-US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465" y="3263947"/>
            <a:ext cx="149388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আশ্বিন 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765" y="5034223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       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765" y="5764959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প্রচণ্ড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9367" y="4109262"/>
            <a:ext cx="242742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ল্গ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58100" y="2414381"/>
            <a:ext cx="227489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ঠ</a:t>
            </a:r>
            <a:r>
              <a:rPr lang="en-US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92398" y="3288828"/>
            <a:ext cx="226824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31130" y="4932716"/>
            <a:ext cx="260153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ন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9367" y="5780925"/>
            <a:ext cx="237978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ণ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75061" y="2579952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875087" y="3555664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900811" y="4389510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875087" y="6008812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875087" y="5195298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900811" y="2549279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675061" y="3500775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698446" y="4319324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714956" y="5195298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675061" y="6064285"/>
            <a:ext cx="958300" cy="2653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42576" y="4977555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33361" y="2392707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30736" y="3342627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আশ্বাস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42576" y="4153779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বল্গা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4306" y="5859215"/>
            <a:ext cx="16570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প্রকাণ্ড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BD1E3E05-5913-48D5-88D6-AFAC477C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498" y="2579952"/>
            <a:ext cx="3763345" cy="40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412277" y="323898"/>
            <a:ext cx="65559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খালি জায়গায় বসিয়ে বাক্য তৈরি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37" y="1770447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endParaRPr lang="bn-BD" sz="40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272" y="1756463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bn-BD" sz="40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1085" y="1770447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endParaRPr lang="bn-BD" sz="40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9706" y="2910625"/>
            <a:ext cx="689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2157" y="3926498"/>
            <a:ext cx="766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আসা-যাওয়া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707" y="4819383"/>
            <a:ext cx="689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304350" y="346792"/>
            <a:ext cx="2941983" cy="707886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2220" y="1770447"/>
            <a:ext cx="22360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bn-BD" sz="4000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9706" y="5618418"/>
            <a:ext cx="59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881" y="2910624"/>
            <a:ext cx="64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18" y="3926498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4512" y="4819383"/>
            <a:ext cx="71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797" y="5597485"/>
            <a:ext cx="52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BD1E3E05-5913-48D5-88D6-AFAC477C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383" y="1574385"/>
            <a:ext cx="4560999" cy="5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18698 0.1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4479 0.3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51081 0.43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5092 0.55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258325" y="384156"/>
            <a:ext cx="2941983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3797" y="384157"/>
            <a:ext cx="4527881" cy="830997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20" y="244699"/>
            <a:ext cx="2733122" cy="2185416"/>
          </a:xfrm>
          <a:prstGeom prst="ellipse">
            <a:avLst/>
          </a:prstGeom>
          <a:ln w="63500" cap="rnd">
            <a:solidFill>
              <a:srgbClr val="33CC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08F65-C95D-494E-846F-C3FA2A775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8323" y="2575775"/>
            <a:ext cx="11628876" cy="4176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6123" y="2903376"/>
            <a:ext cx="953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 মাস পর পর ঋতু বদল 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123" y="3813188"/>
            <a:ext cx="573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ছয়টি ঋতুর নাম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6123" y="4661230"/>
            <a:ext cx="864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গ্রীষ্ম ঋতুর দুইটি বৈশিষ্ঠ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8466FC-C952-431F-A401-C9E1D0705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74"/>
          <a:stretch/>
        </p:blipFill>
        <p:spPr>
          <a:xfrm>
            <a:off x="0" y="1110421"/>
            <a:ext cx="11835774" cy="46192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9EC17F-BAA9-47B4-9797-6B95B9CA3489}"/>
              </a:ext>
            </a:extLst>
          </p:cNvPr>
          <p:cNvSpPr/>
          <p:nvPr/>
        </p:nvSpPr>
        <p:spPr>
          <a:xfrm>
            <a:off x="4492487" y="2409473"/>
            <a:ext cx="8203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মাস নিয়ে কোন কোন ঋতু হয়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831307" y="1379711"/>
            <a:ext cx="6974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কয় ঋতুর দেশ?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F8EF3-B45D-457A-BD69-5FCDECFB5DEA}"/>
              </a:ext>
            </a:extLst>
          </p:cNvPr>
          <p:cNvSpPr/>
          <p:nvPr/>
        </p:nvSpPr>
        <p:spPr>
          <a:xfrm>
            <a:off x="4077161" y="3470013"/>
            <a:ext cx="4847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 মধুমাস বলা হয় কেন?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3250894" y="4604311"/>
            <a:ext cx="8428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 ঋতুকে কি তুমি পছন্দ কর ?২টি বাক্যে লেখ।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3697357" y="1563757"/>
            <a:ext cx="87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872339" y="249670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2183225" y="3664227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0D1BF-4D24-4A7C-8414-D97414A71CDD}"/>
              </a:ext>
            </a:extLst>
          </p:cNvPr>
          <p:cNvSpPr txBox="1"/>
          <p:nvPr/>
        </p:nvSpPr>
        <p:spPr>
          <a:xfrm>
            <a:off x="1532375" y="460431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4B989C-F6C0-4033-9666-C18B76507565}"/>
              </a:ext>
            </a:extLst>
          </p:cNvPr>
          <p:cNvSpPr txBox="1"/>
          <p:nvPr/>
        </p:nvSpPr>
        <p:spPr>
          <a:xfrm>
            <a:off x="473440" y="1563757"/>
            <a:ext cx="1616528" cy="769441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693" y="751344"/>
            <a:ext cx="4373090" cy="110799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5738192" y="3088914"/>
            <a:ext cx="571168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 ঋতুতে পাওয়া যায় এমন দশটি ফলের নাম </a:t>
            </a:r>
            <a:r>
              <a:rPr lang="bn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2050" name="Picture 2" descr="House with garden Icon | Noto Emoji Travel &amp; Places Iconset | Google">
            <a:extLst>
              <a:ext uri="{FF2B5EF4-FFF2-40B4-BE49-F238E27FC236}">
                <a16:creationId xmlns:a16="http://schemas.microsoft.com/office/drawing/2014/main" id="{1CBC8F4A-8B69-4624-8C2F-5CAE3EFF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56" y="1527407"/>
            <a:ext cx="5139161" cy="513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4804" y="1413063"/>
            <a:ext cx="5796643" cy="403187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ctr"/>
            <a:r>
              <a:rPr lang="bn-IN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01" y="1635617"/>
            <a:ext cx="4172755" cy="3966693"/>
          </a:xfrm>
          <a:prstGeom prst="ellipse">
            <a:avLst/>
          </a:prstGeom>
          <a:ln w="63500" cap="rnd">
            <a:solidFill>
              <a:srgbClr val="33CC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75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4243062" y="3946102"/>
            <a:ext cx="5841843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রৌদ্রের অসহ্য তাপ।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623443" y="2139991"/>
            <a:ext cx="1975755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5148340" y="2192640"/>
            <a:ext cx="2777517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2831821" y="2265568"/>
            <a:ext cx="1607657" cy="646331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6294783" y="3105834"/>
            <a:ext cx="484632" cy="646331"/>
          </a:xfrm>
          <a:prstGeom prst="downArrow">
            <a:avLst/>
          </a:prstGeom>
          <a:solidFill>
            <a:srgbClr val="33CC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3075325" y="604789"/>
            <a:ext cx="6102626" cy="769441"/>
          </a:xfrm>
          <a:prstGeom prst="rect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9C5F95BF-DFBA-4391-BF1D-FFCF43791047}"/>
              </a:ext>
            </a:extLst>
          </p:cNvPr>
          <p:cNvSpPr/>
          <p:nvPr/>
        </p:nvSpPr>
        <p:spPr>
          <a:xfrm>
            <a:off x="623443" y="4187163"/>
            <a:ext cx="1425453" cy="1318826"/>
          </a:xfrm>
          <a:prstGeom prst="sun">
            <a:avLst>
              <a:gd name="adj" fmla="val 243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2C525DDA-ECC4-4E0A-8362-968DCE3F76B2}"/>
              </a:ext>
            </a:extLst>
          </p:cNvPr>
          <p:cNvSpPr/>
          <p:nvPr/>
        </p:nvSpPr>
        <p:spPr>
          <a:xfrm>
            <a:off x="324172" y="5197199"/>
            <a:ext cx="1425453" cy="1318826"/>
          </a:xfrm>
          <a:prstGeom prst="sun">
            <a:avLst>
              <a:gd name="adj" fmla="val 24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3EC9FB16-30F4-4B0D-9770-00785A103F0D}"/>
              </a:ext>
            </a:extLst>
          </p:cNvPr>
          <p:cNvSpPr/>
          <p:nvPr/>
        </p:nvSpPr>
        <p:spPr>
          <a:xfrm>
            <a:off x="1520855" y="5197199"/>
            <a:ext cx="1172479" cy="996260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53C3EFD-8D2B-4664-A319-E7C26705A38A}"/>
              </a:ext>
            </a:extLst>
          </p:cNvPr>
          <p:cNvSpPr/>
          <p:nvPr/>
        </p:nvSpPr>
        <p:spPr>
          <a:xfrm>
            <a:off x="10611039" y="178761"/>
            <a:ext cx="1425453" cy="1318826"/>
          </a:xfrm>
          <a:prstGeom prst="sun">
            <a:avLst>
              <a:gd name="adj" fmla="val 24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960921A6-B4DA-46B0-ADEF-6CBE6551AFB2}"/>
              </a:ext>
            </a:extLst>
          </p:cNvPr>
          <p:cNvSpPr/>
          <p:nvPr/>
        </p:nvSpPr>
        <p:spPr>
          <a:xfrm>
            <a:off x="9654078" y="827323"/>
            <a:ext cx="1425453" cy="1318826"/>
          </a:xfrm>
          <a:prstGeom prst="sun">
            <a:avLst>
              <a:gd name="adj" fmla="val 243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7AFB69EC-04E2-435C-AF5B-EDE6CCC2AF64}"/>
              </a:ext>
            </a:extLst>
          </p:cNvPr>
          <p:cNvSpPr/>
          <p:nvPr/>
        </p:nvSpPr>
        <p:spPr>
          <a:xfrm>
            <a:off x="10864013" y="1323738"/>
            <a:ext cx="1172479" cy="996260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1008" y="1322363"/>
            <a:ext cx="4496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96ABAA-49DC-47FF-BB39-69CAB69A024E}"/>
              </a:ext>
            </a:extLst>
          </p:cNvPr>
          <p:cNvSpPr/>
          <p:nvPr/>
        </p:nvSpPr>
        <p:spPr>
          <a:xfrm>
            <a:off x="590844" y="1751527"/>
            <a:ext cx="5333438" cy="4311648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Яндекс - Фотки - Green Leaf Corner Border - (1280x956) Png Clipart ...">
            <a:extLst>
              <a:ext uri="{FF2B5EF4-FFF2-40B4-BE49-F238E27FC236}">
                <a16:creationId xmlns:a16="http://schemas.microsoft.com/office/drawing/2014/main" id="{CB335603-BEB8-4D7B-9F21-EF3BA8CB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792" y="1625492"/>
            <a:ext cx="7178023" cy="53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35" y="2119538"/>
            <a:ext cx="10645253" cy="31700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১.১.২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১.৪.১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013" y="487102"/>
            <a:ext cx="3192306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all" spc="0" normalizeH="0" baseline="0" noProof="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600" b="1" i="0" u="none" strike="noStrike" kern="0" cap="all" spc="0" normalizeH="0" baseline="0" noProof="0" dirty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074" name="Picture 2" descr="Floral Flower Green - Free vector graphic on Pixabay">
            <a:extLst>
              <a:ext uri="{FF2B5EF4-FFF2-40B4-BE49-F238E27FC236}">
                <a16:creationId xmlns:a16="http://schemas.microsoft.com/office/drawing/2014/main" id="{5A5ADC66-98B0-4A80-AA9E-48121BB1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92276" y="2490176"/>
            <a:ext cx="5601632" cy="28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F0B564-F362-4064-97D7-8B65BD8115C7}"/>
              </a:ext>
            </a:extLst>
          </p:cNvPr>
          <p:cNvSpPr txBox="1"/>
          <p:nvPr/>
        </p:nvSpPr>
        <p:spPr>
          <a:xfrm>
            <a:off x="3352801" y="6088559"/>
            <a:ext cx="481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EDA40-9F23-4352-A99B-E8425AC02A86}"/>
              </a:ext>
            </a:extLst>
          </p:cNvPr>
          <p:cNvSpPr txBox="1"/>
          <p:nvPr/>
        </p:nvSpPr>
        <p:spPr>
          <a:xfrm>
            <a:off x="2824089" y="6132435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7499" y="107328"/>
            <a:ext cx="4431021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68" y="4106142"/>
            <a:ext cx="2411965" cy="2067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222" y="4106142"/>
            <a:ext cx="2411965" cy="2067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470" y="3289576"/>
            <a:ext cx="2411965" cy="2067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925" y="638348"/>
            <a:ext cx="2411965" cy="2111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738" y="2072898"/>
            <a:ext cx="2411964" cy="2067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121" y="2016433"/>
            <a:ext cx="2411965" cy="2067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131481" y="5657671"/>
            <a:ext cx="593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বলেছো।এগুলো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3EA67-6F93-4497-AF31-6086A0FB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224" y="-3337"/>
            <a:ext cx="12460750" cy="699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E7D4B-5984-4772-A30A-C0B19A86E3B5}"/>
              </a:ext>
            </a:extLst>
          </p:cNvPr>
          <p:cNvSpPr txBox="1"/>
          <p:nvPr/>
        </p:nvSpPr>
        <p:spPr>
          <a:xfrm>
            <a:off x="2839467" y="1012966"/>
            <a:ext cx="647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C000"/>
                </a:solidFill>
              </a:rPr>
              <a:t>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56" y="2054085"/>
            <a:ext cx="9762186" cy="421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134118" y="3593206"/>
            <a:ext cx="3309871" cy="1107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8392" y="3778326"/>
            <a:ext cx="383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98" y="3902299"/>
            <a:ext cx="1956309" cy="14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66" y="4953096"/>
            <a:ext cx="1956309" cy="14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7" y="4639241"/>
            <a:ext cx="2412625" cy="17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op Butterflies Slow Motion Stickers for Android &amp; iOS | Gfycat">
            <a:extLst>
              <a:ext uri="{FF2B5EF4-FFF2-40B4-BE49-F238E27FC236}">
                <a16:creationId xmlns:a16="http://schemas.microsoft.com/office/drawing/2014/main" id="{DCBE016C-0228-4C2E-A859-E9E593306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17" y="4531913"/>
            <a:ext cx="2216861" cy="13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op Butterflies Slow Motion Stickers for Android &amp; iOS | Gfycat">
            <a:extLst>
              <a:ext uri="{FF2B5EF4-FFF2-40B4-BE49-F238E27FC236}">
                <a16:creationId xmlns:a16="http://schemas.microsoft.com/office/drawing/2014/main" id="{DCBE016C-0228-4C2E-A859-E9E593306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53" y="5105496"/>
            <a:ext cx="1846400" cy="11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CF045-7AB2-4D8D-BBA6-C4E19FF9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4212904" y="2838736"/>
            <a:ext cx="1177961" cy="112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0034" y="313529"/>
            <a:ext cx="6244018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করো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784" y="1646207"/>
            <a:ext cx="7800452" cy="4597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9634" y="2507720"/>
            <a:ext cx="2573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04" y="2507720"/>
            <a:ext cx="267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 কি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" y="250772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লোকটি কেন মাথার উপরে ছাতা ধরে হাটছে?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581" y="1999889"/>
            <a:ext cx="2771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ঋতুতে বাংলাদেশের প্রাকৃতিক রূপ কী দাঁড়ায় আজ আমরা সে সম্পর্কে জানবো।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E35156-48FA-41D4-A12E-1AB57868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F2903F-4724-460A-BA12-EAE6ADE955E0}"/>
              </a:ext>
            </a:extLst>
          </p:cNvPr>
          <p:cNvSpPr txBox="1"/>
          <p:nvPr/>
        </p:nvSpPr>
        <p:spPr>
          <a:xfrm>
            <a:off x="352461" y="2819606"/>
            <a:ext cx="264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ষড়ঋতুর দেশ বাংলাদেশ।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542" y="2819607"/>
            <a:ext cx="277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দুইমাসে হয় একটি ঋতু।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8858" y="426315"/>
            <a:ext cx="765466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প্রকৃতিটাকে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858" y="1430561"/>
            <a:ext cx="7864855" cy="4274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284787" y="2989014"/>
            <a:ext cx="105520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7854719" y="2989015"/>
            <a:ext cx="99506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0422986" y="2989016"/>
            <a:ext cx="88053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5270488" y="5059010"/>
            <a:ext cx="95046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7956262" y="5059010"/>
            <a:ext cx="79197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9A1D8-A569-4B27-90D6-8ADCE559E3F1}"/>
              </a:ext>
            </a:extLst>
          </p:cNvPr>
          <p:cNvSpPr/>
          <p:nvPr/>
        </p:nvSpPr>
        <p:spPr>
          <a:xfrm>
            <a:off x="10388482" y="5059009"/>
            <a:ext cx="91503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" y="5705341"/>
            <a:ext cx="12067519" cy="1152660"/>
          </a:xfrm>
          <a:prstGeom prst="rect">
            <a:avLst/>
          </a:prstGeom>
        </p:spPr>
      </p:pic>
      <p:sp>
        <p:nvSpPr>
          <p:cNvPr id="5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10445647" y="5095875"/>
            <a:ext cx="1192696" cy="1174444"/>
          </a:xfrm>
          <a:prstGeom prst="star24">
            <a:avLst>
              <a:gd name="adj" fmla="val 4167"/>
            </a:avLst>
          </a:prstGeom>
          <a:solidFill>
            <a:srgbClr val="92D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6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11000470" y="308224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1146" y="283695"/>
            <a:ext cx="789511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প্রকৃতিটাকে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35156-48FA-41D4-A12E-1AB57868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70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507" y="1678023"/>
            <a:ext cx="4021477" cy="3073934"/>
          </a:xfrm>
          <a:prstGeom prst="snip2DiagRect">
            <a:avLst>
              <a:gd name="adj1" fmla="val 13456"/>
              <a:gd name="adj2" fmla="val 16667"/>
            </a:avLst>
          </a:prstGeom>
          <a:solidFill>
            <a:srgbClr val="C00000"/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17" y="1678022"/>
            <a:ext cx="4152829" cy="3096179"/>
          </a:xfrm>
          <a:prstGeom prst="snip2DiagRect">
            <a:avLst>
              <a:gd name="adj1" fmla="val 1299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8034" y="1990499"/>
            <a:ext cx="2318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2939" y="4852947"/>
            <a:ext cx="119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6706" y="4852947"/>
            <a:ext cx="12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57277" y="5781490"/>
            <a:ext cx="941514" cy="1015663"/>
          </a:xfrm>
          <a:prstGeom prst="star24">
            <a:avLst>
              <a:gd name="adj" fmla="val 4167"/>
            </a:avLst>
          </a:prstGeom>
          <a:solidFill>
            <a:srgbClr val="89CC4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24 Points 9">
            <a:extLst>
              <a:ext uri="{FF2B5EF4-FFF2-40B4-BE49-F238E27FC236}">
                <a16:creationId xmlns:a16="http://schemas.microsoft.com/office/drawing/2014/main" id="{489588BA-6F39-4C28-81AE-88116BC739A4}"/>
              </a:ext>
            </a:extLst>
          </p:cNvPr>
          <p:cNvSpPr/>
          <p:nvPr/>
        </p:nvSpPr>
        <p:spPr>
          <a:xfrm>
            <a:off x="528034" y="162272"/>
            <a:ext cx="941514" cy="1015663"/>
          </a:xfrm>
          <a:prstGeom prst="star24">
            <a:avLst>
              <a:gd name="adj" fmla="val 4167"/>
            </a:avLst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856</Words>
  <Application>Microsoft Office PowerPoint</Application>
  <PresentationFormat>Widescreen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30</cp:revision>
  <dcterms:created xsi:type="dcterms:W3CDTF">2021-03-23T05:37:29Z</dcterms:created>
  <dcterms:modified xsi:type="dcterms:W3CDTF">2021-03-23T23:56:42Z</dcterms:modified>
</cp:coreProperties>
</file>