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88" r:id="rId3"/>
    <p:sldId id="261" r:id="rId4"/>
    <p:sldId id="264" r:id="rId5"/>
    <p:sldId id="257" r:id="rId6"/>
    <p:sldId id="265" r:id="rId7"/>
    <p:sldId id="268" r:id="rId8"/>
    <p:sldId id="269" r:id="rId9"/>
    <p:sldId id="267" r:id="rId10"/>
    <p:sldId id="266" r:id="rId11"/>
    <p:sldId id="279" r:id="rId12"/>
    <p:sldId id="271" r:id="rId13"/>
    <p:sldId id="272" r:id="rId14"/>
    <p:sldId id="274" r:id="rId15"/>
    <p:sldId id="280" r:id="rId16"/>
    <p:sldId id="275" r:id="rId17"/>
    <p:sldId id="276" r:id="rId18"/>
    <p:sldId id="277" r:id="rId19"/>
    <p:sldId id="278" r:id="rId20"/>
    <p:sldId id="282" r:id="rId21"/>
    <p:sldId id="283" r:id="rId22"/>
    <p:sldId id="284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9813" autoAdjust="0"/>
  </p:normalViewPr>
  <p:slideViewPr>
    <p:cSldViewPr>
      <p:cViewPr varScale="1">
        <p:scale>
          <a:sx n="70" d="100"/>
          <a:sy n="70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85D1-671D-4738-88AF-EE04B46E24B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DCC2-E51E-4A76-B946-6FF233A40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95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74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72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13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DCC2-E51E-4A76-B946-6FF233A40A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55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DCC2-E51E-4A76-B946-6FF233A40A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24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4F2F-5233-4414-9721-16C3BB92A6C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6BB9-DB43-4FD2-BB2C-E681A352E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04800"/>
            <a:ext cx="8610600" cy="6172200"/>
            <a:chOff x="228600" y="304800"/>
            <a:chExt cx="8610600" cy="6172200"/>
          </a:xfrm>
        </p:grpSpPr>
        <p:pic>
          <p:nvPicPr>
            <p:cNvPr id="5" name="Picture 4" descr="f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4800"/>
              <a:ext cx="8610600" cy="4724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5181600"/>
              <a:ext cx="8458200" cy="12954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2" y="3810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পেঁপের চারা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745384_1609300819329290_4491344676461891525_n-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2" y="1219201"/>
            <a:ext cx="5334003" cy="3991899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8382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 – ২০ দিনের মধ্যে পেঁপের চারা গজায়।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667000" y="457200"/>
            <a:ext cx="3810000" cy="685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কাজ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066800" y="5257800"/>
            <a:ext cx="69342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জমি পেঁপে চাষের জন্য উত্তম বর্ণনা কর।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5999" y="1538793"/>
            <a:ext cx="4648203" cy="3490408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410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চারা রোপন পদ্ধতি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SC02213.JPG"/>
          <p:cNvPicPr>
            <a:picLocks noChangeAspect="1"/>
          </p:cNvPicPr>
          <p:nvPr/>
        </p:nvPicPr>
        <p:blipFill>
          <a:blip r:embed="rId2"/>
          <a:srcRect l="25996" t="38889"/>
          <a:stretch>
            <a:fillRect/>
          </a:stretch>
        </p:blipFill>
        <p:spPr>
          <a:xfrm>
            <a:off x="1143000" y="1162805"/>
            <a:ext cx="6858000" cy="424739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" y="5486400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নির্বাচিত সময়ের দুই মাস আগে চারা তৈরির জন্য বীজ বপন করতে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SC022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2" y="1219200"/>
            <a:ext cx="6705603" cy="424739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1000" y="5486400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দেড় থেকে দুই মাসের চারা রোপন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410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মাদা তৈরি করে চারা রোপণ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219200"/>
            <a:ext cx="7215780" cy="4191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381000" y="5562600"/>
            <a:ext cx="8382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চারা রোপণের ১৫ দিন পূর্বে মাদার মাটিতে সার মেশাতে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n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2"/>
            <a:ext cx="7239000" cy="423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4" y="2054021"/>
          <a:ext cx="8001001" cy="45525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514600"/>
                <a:gridCol w="5486401"/>
              </a:tblGrid>
              <a:tr h="10744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মাদা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৫০০ গ্রাম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জিপসাম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২৫০ গ্রাম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বোরাক্স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 গ্রাম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74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জিংক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সালফেট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 গ্রাম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3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জৈব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সার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কেজি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504114"/>
            <a:ext cx="6477000" cy="7150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পেঁপের জমিতে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447801"/>
          <a:ext cx="8534401" cy="5181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357120"/>
                <a:gridCol w="2357120"/>
                <a:gridCol w="3820161"/>
              </a:tblGrid>
              <a:tr h="847079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51722">
                <a:tc>
                  <a:txBody>
                    <a:bodyPr/>
                    <a:lstStyle/>
                    <a:p>
                      <a:endParaRPr lang="bn-BD" sz="1900" dirty="0" smtClean="0"/>
                    </a:p>
                    <a:p>
                      <a:endParaRPr lang="bn-BD" sz="1900" dirty="0" smtClean="0"/>
                    </a:p>
                    <a:p>
                      <a:pPr algn="ctr"/>
                      <a:r>
                        <a:rPr lang="bn-BD" sz="1900" dirty="0" smtClean="0"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1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bn-BD" sz="1900" dirty="0" smtClean="0"/>
                    </a:p>
                    <a:p>
                      <a:pPr algn="ctr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৫০ গ্রাম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চারা লাগানোর পর গাছে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নতুন পাতা এলে এক মাস অন্তর অন্তর এই পরিমানে সার প্রয়োগ করা হয় এবং গাছে ফুল এলে সার এর পরিমান দ্বিগুণ করা হয়।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82800">
                <a:tc>
                  <a:txBody>
                    <a:bodyPr/>
                    <a:lstStyle/>
                    <a:p>
                      <a:endParaRPr lang="bn-BD" sz="1900" dirty="0" smtClean="0"/>
                    </a:p>
                    <a:p>
                      <a:endParaRPr lang="bn-BD" sz="1900" dirty="0" smtClean="0"/>
                    </a:p>
                    <a:p>
                      <a:pPr algn="ctr"/>
                      <a:r>
                        <a:rPr lang="bn-BD" sz="1900" dirty="0" smtClean="0">
                          <a:latin typeface="NikoshBAN" pitchFamily="2" charset="0"/>
                          <a:cs typeface="NikoshBAN" pitchFamily="2" charset="0"/>
                        </a:rPr>
                        <a:t>এম</a:t>
                      </a:r>
                      <a:r>
                        <a:rPr lang="bn-BD" sz="1900" baseline="0" dirty="0" smtClean="0">
                          <a:latin typeface="NikoshBAN" pitchFamily="2" charset="0"/>
                          <a:cs typeface="NikoshBAN" pitchFamily="2" charset="0"/>
                        </a:rPr>
                        <a:t>ওপি </a:t>
                      </a:r>
                      <a:endParaRPr lang="bn-BD" sz="19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19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৫০ গ্রাম 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9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0" y="381000"/>
            <a:ext cx="2819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কাজ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340927"/>
            <a:ext cx="8077200" cy="755075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 তৈরি করে পেঁপে চারার রোপণ পদ্ধতি আলোচনা করে খাতায় লেখ।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3048" y="1290171"/>
            <a:ext cx="5910752" cy="379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1"/>
            <a:ext cx="5486400" cy="4502047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39110" y="457202"/>
            <a:ext cx="4618892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অন্তর্বর্তীকালীন পরিচর্যা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24600" y="1676400"/>
            <a:ext cx="24384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একলিঙ্গ জাতের ক্ষেত্রে প্রতি মাদায় ৩ টি চারা রোপণ করা 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heat.jpg"/>
          <p:cNvPicPr>
            <a:picLocks noChangeAspect="1"/>
          </p:cNvPicPr>
          <p:nvPr/>
        </p:nvPicPr>
        <p:blipFill>
          <a:blip r:embed="rId3"/>
          <a:srcRect l="18056"/>
          <a:stretch>
            <a:fillRect/>
          </a:stretch>
        </p:blipFill>
        <p:spPr>
          <a:xfrm>
            <a:off x="457200" y="1676400"/>
            <a:ext cx="5486400" cy="4495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6324600" y="1676400"/>
            <a:ext cx="24384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 এলে ১ টি স্ত্রী গাছ রেখে বাকি গাছ তুলে ফেলতে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wh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76401"/>
            <a:ext cx="5486400" cy="4502047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324600" y="1676400"/>
            <a:ext cx="24384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পরাগায়নের সুবিধার জন্য বাগানে ১০% পুরুষ গাছ রাখা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whe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76401"/>
            <a:ext cx="5486400" cy="4502047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6324600" y="1676400"/>
            <a:ext cx="24384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 হতে ফল ধরা নিশ্চিত মনে হলে একটি বোটায় একটি ফল রেখে বাকিগুলো ছিড়ে ফেলতে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whea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676401"/>
            <a:ext cx="5486400" cy="4502047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6324600" y="1676400"/>
            <a:ext cx="24384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 যাতে ঝড়ে ভেঙ্গে না পড়ে তার জন্য বাঁশের খুটি দিয়ে গাছ বেধে দিতে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410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রোগ-পোকা ও প্রতিকার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181600"/>
            <a:ext cx="83820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বীজতলা বা পলিব্যাগের মাটি স্যাঁতসেঁতে থাকলে চারা ঢলে পড়তে পারে। বর্ষার সময় মাঠে বয়স্ক গাছে কান্ড পচা রোগ দেখা দিতে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191000" cy="3276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 descr="ni7.jpg"/>
          <p:cNvPicPr>
            <a:picLocks noChangeAspect="1"/>
          </p:cNvPicPr>
          <p:nvPr/>
        </p:nvPicPr>
        <p:blipFill>
          <a:blip r:embed="rId3"/>
          <a:srcRect b="27907"/>
          <a:stretch>
            <a:fillRect/>
          </a:stretch>
        </p:blipFill>
        <p:spPr>
          <a:xfrm>
            <a:off x="4648200" y="1447800"/>
            <a:ext cx="4191000" cy="3276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3820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ছত্রাকজনিত এ রোগ দমনের জন্য গাছের গোরায় পানি নিকাশের ব্যাবস্থা রাখতে হয়। এবং রোগাক্রান্ত চারাগাছ তুলে পুড়িয়ে ফেলতে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i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4191000" cy="3276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 descr="ni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447801"/>
            <a:ext cx="4191000" cy="327660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81000" y="5181600"/>
            <a:ext cx="83820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পেঁপে গাছে মোজাইক ভাইরাস ও পাতা কোঁকড়ানো ভাইরাস রোগ দেখা দিতে পারে। গাছে ভাইরাস দেখা দিলে তা সাথে সাথে উপড়িয়ে পুড়িয়ে ফেলতে হবে।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i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2" y="1447800"/>
            <a:ext cx="4191003" cy="3276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Picture 10" descr="ni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616" y="1447800"/>
            <a:ext cx="4130168" cy="3276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304800"/>
            <a:ext cx="3124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 সংগ্রহ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295400"/>
            <a:ext cx="4039171" cy="3657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5105400"/>
            <a:ext cx="4157848" cy="1219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কষ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জলীয়ভাব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1352" y="5105400"/>
            <a:ext cx="4157848" cy="1219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হলদে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7.jpg"/>
          <p:cNvPicPr>
            <a:picLocks noChangeAspect="1"/>
          </p:cNvPicPr>
          <p:nvPr/>
        </p:nvPicPr>
        <p:blipFill>
          <a:blip r:embed="rId3"/>
          <a:srcRect l="9237" t="9893"/>
          <a:stretch>
            <a:fillRect/>
          </a:stretch>
        </p:blipFill>
        <p:spPr>
          <a:xfrm>
            <a:off x="381000" y="1295402"/>
            <a:ext cx="4038600" cy="363066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04800"/>
            <a:ext cx="3124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smtClean="0">
                <a:latin typeface="NikoshBAN" pitchFamily="2" charset="0"/>
                <a:cs typeface="NikoshBAN" pitchFamily="2" charset="0"/>
              </a:rPr>
              <a:t>ফলন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4" y="1214151"/>
            <a:ext cx="7298748" cy="38912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81000" y="5334000"/>
            <a:ext cx="83820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 ভেদে ফলনে পার্থক্য দেখা যায়। তবে শাহী পেঁপের ফলন প্রতি হেক্টরে ৪০ – ৫০ টন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0"/>
            <a:ext cx="8534400" cy="6705600"/>
            <a:chOff x="381000" y="0"/>
            <a:chExt cx="8534400" cy="6705600"/>
          </a:xfrm>
        </p:grpSpPr>
        <p:sp>
          <p:nvSpPr>
            <p:cNvPr id="2" name="Pentagon 1"/>
            <p:cNvSpPr/>
            <p:nvPr/>
          </p:nvSpPr>
          <p:spPr>
            <a:xfrm>
              <a:off x="1371600" y="304800"/>
              <a:ext cx="2743200" cy="1066800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ইয়াকুব আলী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524000"/>
              <a:ext cx="2209800" cy="1752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381000" y="3352800"/>
              <a:ext cx="4648200" cy="33528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ইয়াকুব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পাইগাঁও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ছাতক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সুনামগঞ্জ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>
              <a:off x="4648200" y="0"/>
              <a:ext cx="4267200" cy="1905000"/>
            </a:xfrm>
            <a:prstGeom prst="left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পাঠপরিচিতি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1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1447800"/>
              <a:ext cx="2590800" cy="19050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5105400" y="3429000"/>
              <a:ext cx="3810000" cy="31242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শ্রেণিঃ৭ম </a:t>
              </a:r>
            </a:p>
            <a:p>
              <a:pPr algn="ctr"/>
              <a:r>
                <a:rPr lang="en-US" sz="4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৫ম</a:t>
              </a:r>
            </a:p>
            <a:p>
              <a:pPr algn="ctr"/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পাঠঃ৬   </a:t>
              </a:r>
              <a:endPara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5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4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।পেঁপে চারা রোপনের  কত দিন পূর্বে মাদায় মাটিতে সার মিশাতে হয়।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3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3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২৫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7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২০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7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১৫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4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বীজ বপণের কতদিনের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চারা গজায়?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3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১০-১৫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3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২০-২৫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3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২৫-৩০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3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১৫-২০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877-C0C0-4048-A785-FA9C01F450B2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-800100" y="2857500"/>
            <a:ext cx="25908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সঠিক উত্তরে ক্লিক করুন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3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দোআঁশ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3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পনের শতাংশ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5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4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কোন মাটি পেঁপে চাষের জন্য উত্তম?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3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পলি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3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কাদা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7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বেলে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4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পরাগায়নের সুবিধার জন্য বাগানে কত শতাংশ গাছ পুরুষ থাকা দরকার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3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আট শতাংশ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3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পঁচিশ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শতাংশ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3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ছাব্বিশ শতাংশ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054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2A2C-B7F1-4A23-B2C7-64BF369D6009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6200000">
            <a:off x="-800100" y="2857500"/>
            <a:ext cx="25908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সঠিক উত্তরে ক্লিক করুন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2192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419813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3"/>
            <a:ext cx="8382000" cy="8172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100" dirty="0" smtClean="0">
                <a:latin typeface="NikoshBAN" pitchFamily="2" charset="0"/>
                <a:cs typeface="NikoshBAN" pitchFamily="2" charset="0"/>
              </a:rPr>
              <a:t> তোমার বাড়ির পাশের এক খন্ড জমিতে পেঁপের চারা  উৎপাদন ও রোপন পদ্ধতি কীভাবে করবে তা বর্ণনা কর। </a:t>
            </a:r>
            <a:endParaRPr lang="en-US" sz="21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E5D3-6422-4140-8C14-6E2A4B8AB2E1}" type="datetime1">
              <a:rPr lang="en-US" smtClean="0"/>
              <a:pPr/>
              <a:t>3/24/2021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jo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848599" cy="4043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4800600"/>
            <a:ext cx="7772400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411717"/>
            <a:ext cx="8077203" cy="5620374"/>
            <a:chOff x="533400" y="411717"/>
            <a:chExt cx="8077203" cy="56203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3886200"/>
              <a:ext cx="3886200" cy="2057400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657600"/>
              <a:ext cx="3886203" cy="2374491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Content Placeholder 3" descr="sec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1295400"/>
              <a:ext cx="3886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1295403"/>
              <a:ext cx="3886203" cy="236219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209800" y="411717"/>
              <a:ext cx="4800600" cy="5788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ছবিগুলো ভালভাবে লক্ষ্য কর।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381000" y="5943600"/>
            <a:ext cx="8305800" cy="6858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4766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48768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পেঁপে ও ইহার জাত সম্পর্কে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পেঁপে চাষের জমি ও চারা তৈরি সম্পর্কে বর্ণনা করতে পারবে।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পেঁপের চারা রোপণ ও সার প্রয়োগ সম্পর্কে ব্যাখ্যা করতে পারবে।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পেঁপে গাছের পরিচর্যা, রোগ-পোকা প্রতিকার ও ফল সংগ্রহ সম্পর্কে বর্ণনা করতে পারবে।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4" y="381003"/>
            <a:ext cx="7315201" cy="838199"/>
          </a:xfrm>
          <a:prstGeom prst="flowChartTerminator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048" y="3638313"/>
            <a:ext cx="2654513" cy="1771888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38313"/>
            <a:ext cx="2667000" cy="1771888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6781800" y="3276600"/>
            <a:ext cx="381000" cy="3048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81200" y="3276600"/>
            <a:ext cx="381000" cy="3048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New freame.png"/>
          <p:cNvPicPr>
            <a:picLocks noChangeAspect="1"/>
          </p:cNvPicPr>
          <p:nvPr/>
        </p:nvPicPr>
        <p:blipFill>
          <a:blip r:embed="rId4"/>
          <a:srcRect b="66666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381000"/>
            <a:ext cx="23622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esh_Papaya_from_Taiw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2" y="1219200"/>
            <a:ext cx="7050156" cy="42672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8382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পেঁপে অত্যন্ত সুস্বাদু, পুষ্টিকর ও ঔষধি গুন সম্পন্ন ফল।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8382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 কাচা অবস্থায় তরকারি এবং পাকা অবস্থায় ফল হিসেবে খাওয়া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ripe-Papaya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219200"/>
            <a:ext cx="2667000" cy="2057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Unripe-Papaya-300x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219200"/>
            <a:ext cx="2667000" cy="20574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3657600" y="1371600"/>
            <a:ext cx="1371600" cy="609600"/>
          </a:xfrm>
          <a:prstGeom prst="wedgeRoundRectCallout">
            <a:avLst>
              <a:gd name="adj1" fmla="val -58166"/>
              <a:gd name="adj2" fmla="val 87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 পেঁপে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191000" y="2057400"/>
            <a:ext cx="1371600" cy="609600"/>
          </a:xfrm>
          <a:prstGeom prst="wedgeRoundRectCallout">
            <a:avLst>
              <a:gd name="adj1" fmla="val 55167"/>
              <a:gd name="adj2" fmla="val 87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পাকা পেঁপে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apaya_31107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02962">
            <a:off x="3375535" y="2765932"/>
            <a:ext cx="2098675" cy="209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4" grpId="0" animBg="1"/>
      <p:bldP spid="4" grpId="1" animBg="1"/>
      <p:bldP spid="6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e-chash20130912064006_27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1"/>
            <a:ext cx="4724400" cy="290732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5257800"/>
            <a:ext cx="83820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দেশে শাহী, রাঁচি, ওয়াশিংটন, হানিডিউ, পুষা, এবং বিদেশ থেকে আমদানি করা বিভিন্ন ধরনের হাইব্রিড জাতের পেঁপে চাষ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3124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পেঁপের জাত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paya.jpg"/>
          <p:cNvPicPr>
            <a:picLocks noChangeAspect="1"/>
          </p:cNvPicPr>
          <p:nvPr/>
        </p:nvPicPr>
        <p:blipFill>
          <a:blip r:embed="rId3"/>
          <a:srcRect l="15059" r="27942"/>
          <a:stretch>
            <a:fillRect/>
          </a:stretch>
        </p:blipFill>
        <p:spPr>
          <a:xfrm>
            <a:off x="457200" y="2819401"/>
            <a:ext cx="1600200" cy="2133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rcRect b="12500"/>
          <a:stretch>
            <a:fillRect/>
          </a:stretch>
        </p:blipFill>
        <p:spPr>
          <a:xfrm>
            <a:off x="457205" y="457205"/>
            <a:ext cx="1600199" cy="213359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 descr="fanar_1328972453_1-normal_papaya-225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5" y="457200"/>
            <a:ext cx="1600199" cy="2133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 descr="shahi pep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4" y="2819400"/>
            <a:ext cx="1588351" cy="21178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2"/>
            <a:ext cx="4038600" cy="308586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1"/>
            <a:ext cx="4038600" cy="308402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4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পেঁপে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49580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49580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257800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উঁচু মাঝারি উঁচু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 বেলে মাটি পেঁপে চাষের জন্য উত্তম। তবে উপযুক্ত পরিচর্যার দ্বারা প্রায় সব ধরনের মাটিতেই পেঁপের চাষ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3" cstate="print"/>
          <a:srcRect l="6452" t="28571" r="9677" b="10204"/>
          <a:stretch>
            <a:fillRect/>
          </a:stretch>
        </p:blipFill>
        <p:spPr>
          <a:xfrm>
            <a:off x="304800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16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2" y="3810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বপনের পূর্বে ৩-৪ বার উত্তমরুপে জমি চাষ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papaya-cultivation-nilave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389279"/>
            <a:ext cx="5029200" cy="3352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953000"/>
            <a:ext cx="81534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পেঁপে গাছ জলাবদ্ধতা সহ্য করতে পারে না। তাই এটি চাষের জন্য উঁচু জমি নির্ধারন করা উচিত।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hhhhhhhh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1419779"/>
            <a:ext cx="3198924" cy="2170963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2" y="3810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পেঁপের চারা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1371600"/>
            <a:ext cx="4953000" cy="2286000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চারা তৈরির জন্য প্রথমে ভাল মিস্টি পেঁপে থেকে বীজ সংগ্রহ করতে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8600"/>
            <a:ext cx="3200400" cy="2170963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3810000" y="3962400"/>
            <a:ext cx="4953000" cy="2286000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তারপর বীজের উপর থেকে সাদা আবরন সরিয়ে নিতে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hhhhhhhhhh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2" y="1429120"/>
            <a:ext cx="3198924" cy="2152280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810000" y="1371600"/>
            <a:ext cx="4953000" cy="2286000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তারপর টাটকা অবস্থায় বীজতলায় বা পলিথিন ব্যাগের মাটিতে বীজ বপন 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hhhhhhhhhhh.jpg"/>
          <p:cNvPicPr>
            <a:picLocks noChangeAspect="1"/>
          </p:cNvPicPr>
          <p:nvPr/>
        </p:nvPicPr>
        <p:blipFill>
          <a:blip r:embed="rId5"/>
          <a:srcRect l="23810" t="22208"/>
          <a:stretch>
            <a:fillRect/>
          </a:stretch>
        </p:blipFill>
        <p:spPr>
          <a:xfrm>
            <a:off x="304800" y="4040800"/>
            <a:ext cx="3276600" cy="2207600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3810000" y="3962400"/>
            <a:ext cx="4953000" cy="2286000"/>
          </a:xfrm>
          <a:prstGeom prst="roundRect">
            <a:avLst/>
          </a:prstGeom>
          <a:ln w="76200" cmpd="thickThin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বপনের পর প্রয়োজনীয় পানি সেচ দিতে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774</Words>
  <Application>Microsoft Office PowerPoint</Application>
  <PresentationFormat>On-screen Show (4:3)</PresentationFormat>
  <Paragraphs>142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TANIM</cp:lastModifiedBy>
  <cp:revision>62</cp:revision>
  <dcterms:created xsi:type="dcterms:W3CDTF">2015-11-01T13:31:15Z</dcterms:created>
  <dcterms:modified xsi:type="dcterms:W3CDTF">2021-03-24T16:17:46Z</dcterms:modified>
</cp:coreProperties>
</file>