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66" autoAdjust="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722A4-D4AA-48FA-9A70-DDC1BDD77BC6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E5E0-BB64-454D-A5A7-A76BB1463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EE5E0-BB64-454D-A5A7-A76BB1463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EE5E0-BB64-454D-A5A7-A76BB1463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EE5E0-BB64-454D-A5A7-A76BB14635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6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EE5E0-BB64-454D-A5A7-A76BB1463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9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9A9D-27E6-463A-88CC-A2280FCAB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6E042-8BA3-4F73-A8A4-29E8A1C5C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47919-A450-4F9D-AE98-3D8DB3B7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F55B-F7EF-412A-BA96-745166F4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731C-F925-4031-91CE-96DC9922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7C50-4E34-4C51-B04E-CC0BA341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7B388-A586-4B8B-894A-5F5D5B648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B0C6-09C2-4AFA-8A12-F9D3A8A2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81212-F2EB-49D8-BF22-FC0A8123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4E5B4-5420-4736-AF95-E0872F04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1A1BF-C632-431B-A3B6-A3C8EE141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600FE-AA60-4BE8-A23F-E4BF96666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E02FF-898E-4FA3-BA07-ECC08600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AE58-A0A9-452B-90A0-86837C038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2B433-9605-4A08-A519-C0B6DBE3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94448-A89A-4F68-800E-50185810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B414E-E155-4007-8407-550269EA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602F1-B438-4FB6-9A2F-C2422C19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B45C-7A02-4C29-A435-325931D3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EEEEF-6710-4B1D-BDB8-67595FD9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F224-5ABE-47A7-9F3C-27CEAD13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62489-CCA6-48CF-AAB0-EC320372F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328C-A501-4F86-BADC-03F35765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07489-4D60-436F-A81E-BBDE9C07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30C34-6BE4-4188-B265-AE6CE8FE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9A7C-DE56-4DAC-BC63-91BB005B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C937-53F7-4637-ADCF-D251A0A0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BCA72-AB93-44F9-AF93-6A148F87C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7619-BAE9-4927-8919-C4FDE593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FAD9F-32A0-42AB-B587-91174205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BC935-901D-4C0C-A45B-09A10C6B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5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C384-F233-4C79-8EC6-883548AE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C6DF3-22B2-45BE-9899-A0230C3A7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3ABC1-9E1D-4DF7-8E06-A2FC2A941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75529-2016-4288-972B-04C837D36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F9105-F8C3-4DFD-9D5B-FC8CA9C57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7DFEAE-4B6C-41E4-AF02-04544D11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FAD8C-9132-4623-ABB6-D6F99CEB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45278-1D9F-44E1-B0A9-7C43F4BF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6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4388-66E7-4B6E-A98C-F54D79D8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05F0E-9544-44D4-BDBC-96C9EC03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4E88B-5345-44C4-9BA3-4A694F0F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6C9FC-58E4-474C-8292-F6B7B3F2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393DA-78B1-4B85-AB78-C37CC479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DA680B-1E25-475B-9354-FB578C9A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B53C5-203F-445B-ADB9-92AABD42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6DCC8-7105-440F-ABB5-03A540DC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D525-CAFF-4F1C-AF9D-C0AEF84B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AEC21-8783-4A55-AF6C-078744B4F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FF13-CD6F-4E63-91B3-744D98ED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FD803-4D3E-47F5-AE2F-1B87AC5B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C3615-09BB-4966-8A00-8E87085F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CFBA-897A-43FE-99C9-A60E0D4F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6FAB7-2EA7-4EBF-BE28-6FAC983C7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9275D-C064-41E3-A6F2-5E8DF300F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6E79D-A7DD-46CC-BB16-2140CF05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A566B-6820-4F42-A8E4-F02A8F77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232CA-029D-4C7A-8AD2-2109C573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0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4">
                <a:lumMod val="40000"/>
                <a:lumOff val="60000"/>
              </a:schemeClr>
            </a:gs>
            <a:gs pos="95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03AA6-1309-4A35-953F-D757B31F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F8A6B-9A4A-48D6-A2C9-9F069BFA6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E89CF-47C2-454B-A747-43ADFEEFF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6516-230E-405B-9A15-DECB3B8D2B50}" type="datetimeFigureOut">
              <a:rPr lang="en-US" smtClean="0"/>
              <a:t>07-Mar-21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6A7C3-155E-4F41-90B7-9D96E251D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0B152-ACED-49B5-BA76-C445C2D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6C07-4C98-4494-B6CF-EF5ABA849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63E0DBB-3C2C-4777-BF35-BFDB87E80576}"/>
              </a:ext>
            </a:extLst>
          </p:cNvPr>
          <p:cNvSpPr/>
          <p:nvPr/>
        </p:nvSpPr>
        <p:spPr>
          <a:xfrm>
            <a:off x="3820886" y="1719943"/>
            <a:ext cx="6063343" cy="3080657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7B249-D7D1-498C-976F-FE57C2AD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4" y="794272"/>
            <a:ext cx="3767775" cy="5160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094160-E95B-4435-BA73-77BDEB54EEA8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31ED1-C50C-4BEB-AFBA-99705F36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0C446D-DA0D-429E-9CC0-DF334FDEC7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51" t="16762" r="16573" b="19746"/>
          <a:stretch/>
        </p:blipFill>
        <p:spPr>
          <a:xfrm>
            <a:off x="5214256" y="198570"/>
            <a:ext cx="1480457" cy="127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910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9EAA9-DD21-435C-BE2A-B5C332D29388}"/>
              </a:ext>
            </a:extLst>
          </p:cNvPr>
          <p:cNvSpPr txBox="1"/>
          <p:nvPr/>
        </p:nvSpPr>
        <p:spPr>
          <a:xfrm>
            <a:off x="1197429" y="85997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91587-9598-46D9-A602-B536EE402FDE}"/>
              </a:ext>
            </a:extLst>
          </p:cNvPr>
          <p:cNvSpPr txBox="1"/>
          <p:nvPr/>
        </p:nvSpPr>
        <p:spPr>
          <a:xfrm>
            <a:off x="1643743" y="3015343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অস্থিসন্ধি ব্যাখ্যা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12F39-467B-411C-B917-E4B05940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39" y="399381"/>
            <a:ext cx="1500861" cy="1500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03E31-955C-49C1-BAF3-5FFE042AD6E2}"/>
              </a:ext>
            </a:extLst>
          </p:cNvPr>
          <p:cNvSpPr txBox="1"/>
          <p:nvPr/>
        </p:nvSpPr>
        <p:spPr>
          <a:xfrm>
            <a:off x="9265110" y="565036"/>
            <a:ext cx="234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১০মিনিট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89379-5EBC-410E-A477-F9E63F82A05F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F391F-5DDD-4A03-AC50-FBE19547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676200"/>
      </p:ext>
    </p:extLst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8BFD43F-6421-4461-A1FE-E7B131BE2AD5}"/>
              </a:ext>
            </a:extLst>
          </p:cNvPr>
          <p:cNvSpPr txBox="1"/>
          <p:nvPr/>
        </p:nvSpPr>
        <p:spPr>
          <a:xfrm>
            <a:off x="865415" y="805190"/>
            <a:ext cx="2019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83F02-9EEB-4277-8F10-CD80DBDCF6FF}"/>
              </a:ext>
            </a:extLst>
          </p:cNvPr>
          <p:cNvSpPr txBox="1"/>
          <p:nvPr/>
        </p:nvSpPr>
        <p:spPr>
          <a:xfrm>
            <a:off x="1485901" y="2067932"/>
            <a:ext cx="81914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 কী?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 কাকে বলে?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অস্থিতে কতভাগ পানি থাকে?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অস্থিতে কতভাগ অজৈব পদার্থ থাকে?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সাইনোভিয়াল অস্থিসন্ধি কাকে বলে? </a:t>
            </a:r>
          </a:p>
          <a:p>
            <a:pPr marL="742950" indent="-742950"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অস্থির গঠনে কোন কোন পদার্থ থাকে?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Graphic 4" descr="Customer review RTL">
            <a:extLst>
              <a:ext uri="{FF2B5EF4-FFF2-40B4-BE49-F238E27FC236}">
                <a16:creationId xmlns:a16="http://schemas.microsoft.com/office/drawing/2014/main" id="{5F525F3A-382E-40D5-ADBD-76EFAC4D8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449" y="-22087"/>
            <a:ext cx="1912955" cy="1912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ECB16-230C-4443-B677-BC1D7778EEE9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5BC2E-89BF-43B3-ABA0-3497E316A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AEB344-93FB-43BA-9532-F4B63DCA72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51" t="16762" r="16573" b="19746"/>
          <a:stretch/>
        </p:blipFill>
        <p:spPr>
          <a:xfrm>
            <a:off x="6476999" y="78128"/>
            <a:ext cx="674915" cy="581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26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C9BDD55-8965-42D6-A853-D507EEEA1D1A}"/>
              </a:ext>
            </a:extLst>
          </p:cNvPr>
          <p:cNvSpPr/>
          <p:nvPr/>
        </p:nvSpPr>
        <p:spPr>
          <a:xfrm>
            <a:off x="1262743" y="696686"/>
            <a:ext cx="3385457" cy="9579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09B2E0-C7A1-44AB-80AB-1671813CF396}"/>
              </a:ext>
            </a:extLst>
          </p:cNvPr>
          <p:cNvSpPr/>
          <p:nvPr/>
        </p:nvSpPr>
        <p:spPr>
          <a:xfrm>
            <a:off x="522515" y="3080657"/>
            <a:ext cx="10678886" cy="1534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Blip>
                <a:blip r:embed="rId2"/>
              </a:buBlip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মানবকঙ্কালের চিহ্নিত চিত্র অঙ্কন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5F664-7598-46BD-9AF2-B5E02767F414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1D633-EA25-45BF-8F00-938C4230D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40B2A-05AB-4338-8ED9-46CD75DD9C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1" t="16762" r="16573" b="19746"/>
          <a:stretch/>
        </p:blipFill>
        <p:spPr>
          <a:xfrm>
            <a:off x="5214256" y="198570"/>
            <a:ext cx="577815" cy="498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07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newsflash/>
      </p:transition>
    </mc:Choice>
    <mc:Fallback>
      <p:transition spd="slow">
        <p:newsfla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6C8EA-E961-4F0B-ACDC-7C25BA83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04" y="794272"/>
            <a:ext cx="3767775" cy="51602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5DE9D2-276F-488F-BF08-5670B2C1324C}"/>
              </a:ext>
            </a:extLst>
          </p:cNvPr>
          <p:cNvSpPr/>
          <p:nvPr/>
        </p:nvSpPr>
        <p:spPr>
          <a:xfrm>
            <a:off x="3954279" y="2699657"/>
            <a:ext cx="7421292" cy="16981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F75D3-159B-4E71-9976-7D7DF4ED3330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54ACF-A25F-4D00-9705-100C30E95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A80CB-2023-444B-A9A6-1380783A6C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1" t="16762" r="16573" b="19746"/>
          <a:stretch/>
        </p:blipFill>
        <p:spPr>
          <a:xfrm>
            <a:off x="5214257" y="198570"/>
            <a:ext cx="1095540" cy="944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468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BDBD64AC-8FD3-403D-950F-1E097215CFE8}"/>
              </a:ext>
            </a:extLst>
          </p:cNvPr>
          <p:cNvSpPr/>
          <p:nvPr/>
        </p:nvSpPr>
        <p:spPr>
          <a:xfrm>
            <a:off x="141514" y="3135086"/>
            <a:ext cx="5475514" cy="3537857"/>
          </a:xfrm>
          <a:prstGeom prst="cloud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B44F-F271-42E4-B9BA-F2102FEF4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8" y="435348"/>
            <a:ext cx="1976910" cy="2471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770938-FC3A-4EF4-B70E-C467A3B4BE1F}"/>
              </a:ext>
            </a:extLst>
          </p:cNvPr>
          <p:cNvSpPr/>
          <p:nvPr/>
        </p:nvSpPr>
        <p:spPr>
          <a:xfrm>
            <a:off x="7108371" y="1670917"/>
            <a:ext cx="3472543" cy="24711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শ্রেণি-নবম/দশম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বিষয়-জীব বিজ্ঞান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অধ্যায়-৯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দৃঢ়তা প্রদান ও চলন।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3E245-6CA2-4A0A-9BAD-A31515669F78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63A3A-54A1-4A03-9A5D-095E17C92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A118FA-C052-4E66-AEA7-7B7273D918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51" t="16762" r="16573" b="19746"/>
          <a:stretch/>
        </p:blipFill>
        <p:spPr>
          <a:xfrm>
            <a:off x="5214256" y="198570"/>
            <a:ext cx="1480457" cy="127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2402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D7E12-2948-4FCA-ABAD-532D16AE8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0246">
            <a:off x="2600346" y="-539613"/>
            <a:ext cx="786452" cy="6352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1F736-7E9E-4782-AC7D-9286FAF65F4C}"/>
              </a:ext>
            </a:extLst>
          </p:cNvPr>
          <p:cNvSpPr txBox="1"/>
          <p:nvPr/>
        </p:nvSpPr>
        <p:spPr>
          <a:xfrm>
            <a:off x="4865914" y="3200400"/>
            <a:ext cx="394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 দেখছ?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418DE-F995-4603-AA7D-9B7AE2A75DF8}"/>
              </a:ext>
            </a:extLst>
          </p:cNvPr>
          <p:cNvSpPr txBox="1"/>
          <p:nvPr/>
        </p:nvSpPr>
        <p:spPr>
          <a:xfrm>
            <a:off x="5029200" y="4387275"/>
            <a:ext cx="394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মানব হারের ছবি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FEABC-5522-413A-94AD-004CD09D1F85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132E0-2AD3-4B34-A324-10EDFB729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2111B2-9769-486C-BA4C-CD9903B669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951" t="16762" r="16573" b="19746"/>
          <a:stretch/>
        </p:blipFill>
        <p:spPr>
          <a:xfrm>
            <a:off x="5214256" y="198570"/>
            <a:ext cx="1480457" cy="127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641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3CEEE-ED58-4511-9425-8C1BD79489EF}"/>
              </a:ext>
            </a:extLst>
          </p:cNvPr>
          <p:cNvSpPr txBox="1"/>
          <p:nvPr/>
        </p:nvSpPr>
        <p:spPr>
          <a:xfrm>
            <a:off x="1513114" y="1034143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বিষয়----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93663552-73F2-40B0-BDAC-FC93EADBC1D6}"/>
              </a:ext>
            </a:extLst>
          </p:cNvPr>
          <p:cNvSpPr/>
          <p:nvPr/>
        </p:nvSpPr>
        <p:spPr>
          <a:xfrm>
            <a:off x="2449285" y="2790815"/>
            <a:ext cx="6705601" cy="1360715"/>
          </a:xfrm>
          <a:prstGeom prst="cloud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ও তরুনাস্থি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29DE5-1D97-49D6-943C-7BE999C230C5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37B2C-BD74-4BE9-BA23-9386D1CE3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764A99-669C-4FA1-9476-791CDB9C7C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1" t="16762" r="16573" b="19746"/>
          <a:stretch/>
        </p:blipFill>
        <p:spPr>
          <a:xfrm>
            <a:off x="5214256" y="198570"/>
            <a:ext cx="1480457" cy="127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1720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6E014F-E144-427F-A0C3-FFDCB042C474}"/>
              </a:ext>
            </a:extLst>
          </p:cNvPr>
          <p:cNvSpPr/>
          <p:nvPr/>
        </p:nvSpPr>
        <p:spPr>
          <a:xfrm>
            <a:off x="1306287" y="827314"/>
            <a:ext cx="2514600" cy="816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2C5485-1899-447D-9AA8-3EB73DBFE929}"/>
              </a:ext>
            </a:extLst>
          </p:cNvPr>
          <p:cNvSpPr txBox="1"/>
          <p:nvPr/>
        </p:nvSpPr>
        <p:spPr>
          <a:xfrm>
            <a:off x="1698171" y="2808514"/>
            <a:ext cx="8458200" cy="175432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 ব্যাখ্যা করতে পারবে,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 ব্যাখ্যা করতে পারবে,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7E262-F3DB-4EB1-BEBE-0317AD0D4D55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CC6E1-F6EF-43B1-93D1-12FEC95AB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A2966D-63F5-4A68-BE32-4A0CE520B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51" t="16762" r="16573" b="19746"/>
          <a:stretch/>
        </p:blipFill>
        <p:spPr>
          <a:xfrm>
            <a:off x="5214256" y="198570"/>
            <a:ext cx="1480457" cy="127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732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CA326C-6F33-489D-99B3-9DD936D5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" y="141673"/>
            <a:ext cx="3350194" cy="3581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3D7ED-22B4-43D4-89F5-5AF67778E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13" y="426076"/>
            <a:ext cx="816447" cy="3658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57927B-0254-4B4A-AE02-A7B6F9703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6" y="572799"/>
            <a:ext cx="3492802" cy="23631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0768F6-EEAF-4BD8-B938-31753F8D1C40}"/>
              </a:ext>
            </a:extLst>
          </p:cNvPr>
          <p:cNvSpPr txBox="1"/>
          <p:nvPr/>
        </p:nvSpPr>
        <p:spPr>
          <a:xfrm>
            <a:off x="1426029" y="435428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হারের ছবি।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6D8AA-3024-4BC4-8BB5-DDDEC5CAB66D}"/>
              </a:ext>
            </a:extLst>
          </p:cNvPr>
          <p:cNvSpPr txBox="1"/>
          <p:nvPr/>
        </p:nvSpPr>
        <p:spPr>
          <a:xfrm>
            <a:off x="2525486" y="3817684"/>
            <a:ext cx="473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যোজক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071A3-25F9-4347-A9BB-F63FCE89FBA0}"/>
              </a:ext>
            </a:extLst>
          </p:cNvPr>
          <p:cNvSpPr txBox="1"/>
          <p:nvPr/>
        </p:nvSpPr>
        <p:spPr>
          <a:xfrm>
            <a:off x="1479380" y="4036072"/>
            <a:ext cx="7582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অন্তঃকোষীয়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AEC9A-D472-431B-8139-6052A6624D20}"/>
              </a:ext>
            </a:extLst>
          </p:cNvPr>
          <p:cNvSpPr txBox="1"/>
          <p:nvPr/>
        </p:nvSpPr>
        <p:spPr>
          <a:xfrm>
            <a:off x="1479379" y="4421587"/>
            <a:ext cx="7582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অস্থিকোষগুলো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থাকে।একদিকের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অন্যদিকের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5104DD-FDEC-46ED-958F-EA0D169481BE}"/>
              </a:ext>
            </a:extLst>
          </p:cNvPr>
          <p:cNvSpPr txBox="1"/>
          <p:nvPr/>
        </p:nvSpPr>
        <p:spPr>
          <a:xfrm>
            <a:off x="555172" y="4350508"/>
            <a:ext cx="10469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পটাশিয়ামের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৪০%-৫০%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৪০%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৬০%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2BB68F-A255-4CC6-B90A-99673D8AACB2}"/>
              </a:ext>
            </a:extLst>
          </p:cNvPr>
          <p:cNvSpPr txBox="1"/>
          <p:nvPr/>
        </p:nvSpPr>
        <p:spPr>
          <a:xfrm>
            <a:off x="1236966" y="4978102"/>
            <a:ext cx="10469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B1103-4654-42F1-957D-8919C1CF317D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86B545-2253-46AC-8569-439B70F52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B9EABB-5E9F-49C6-9612-B7C078E8CA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951" t="16762" r="16573" b="19746"/>
          <a:stretch/>
        </p:blipFill>
        <p:spPr>
          <a:xfrm>
            <a:off x="5214257" y="198570"/>
            <a:ext cx="816448" cy="703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267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6" grpId="0"/>
      <p:bldP spid="6" grpId="1"/>
      <p:bldP spid="8" grpId="0"/>
      <p:bldP spid="8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87F7A-6A96-45F7-BA6B-7E7800963551}"/>
              </a:ext>
            </a:extLst>
          </p:cNvPr>
          <p:cNvSpPr txBox="1"/>
          <p:nvPr/>
        </p:nvSpPr>
        <p:spPr>
          <a:xfrm>
            <a:off x="925286" y="664029"/>
            <a:ext cx="3624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B2414-4C1A-4680-A5A3-19D90A4CEAED}"/>
              </a:ext>
            </a:extLst>
          </p:cNvPr>
          <p:cNvSpPr txBox="1"/>
          <p:nvPr/>
        </p:nvSpPr>
        <p:spPr>
          <a:xfrm>
            <a:off x="1719942" y="3075057"/>
            <a:ext cx="818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 ও তরুনাস্থির মধ্যে পার্থক্য কর।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39D91D-224A-4AAE-B64B-2837AE33D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43028"/>
            <a:ext cx="1480457" cy="1480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23767-0827-4F41-97E7-7EC596D26DBD}"/>
              </a:ext>
            </a:extLst>
          </p:cNvPr>
          <p:cNvSpPr txBox="1"/>
          <p:nvPr/>
        </p:nvSpPr>
        <p:spPr>
          <a:xfrm>
            <a:off x="9394372" y="206828"/>
            <a:ext cx="216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852F57-C354-4267-AB53-0CF3D8A91594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75AB0-F441-4FD0-BAC2-F4FBBA24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98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7F5DE-2B76-446E-8BFA-BFE59A53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8" y="119062"/>
            <a:ext cx="4695859" cy="3124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00FFE-5E86-4F5A-A379-566F001DC52A}"/>
              </a:ext>
            </a:extLst>
          </p:cNvPr>
          <p:cNvSpPr txBox="1"/>
          <p:nvPr/>
        </p:nvSpPr>
        <p:spPr>
          <a:xfrm>
            <a:off x="1012372" y="3614058"/>
            <a:ext cx="473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তরুনাস্থির 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25106-11F8-428D-9EA9-BD969FD10409}"/>
              </a:ext>
            </a:extLst>
          </p:cNvPr>
          <p:cNvSpPr txBox="1"/>
          <p:nvPr/>
        </p:nvSpPr>
        <p:spPr>
          <a:xfrm>
            <a:off x="3145971" y="3549448"/>
            <a:ext cx="473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 যোজক কলার ভিন্ন রুপ।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89485-6F5D-4D77-AA85-C9023038E952}"/>
              </a:ext>
            </a:extLst>
          </p:cNvPr>
          <p:cNvSpPr txBox="1"/>
          <p:nvPr/>
        </p:nvSpPr>
        <p:spPr>
          <a:xfrm>
            <a:off x="1665515" y="3941688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তরুনাস্থি অস্থির মত শক্ত 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তরুনাস্থি অপেক্ষাকৃত শক্ত এবং স্থিতিস্থাপক।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CACA6-D550-4389-B19B-A40AD2251C1A}"/>
              </a:ext>
            </a:extLst>
          </p:cNvPr>
          <p:cNvSpPr txBox="1"/>
          <p:nvPr/>
        </p:nvSpPr>
        <p:spPr>
          <a:xfrm>
            <a:off x="1262744" y="3772410"/>
            <a:ext cx="838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কোষগুলো একক বা জোড়ায় জোড়ায় ঘনভাবে স্থিতিস্থাপক মাতৃকায় থাকে। তরুনাস্থি কোষ থেকে কন্ড্রিন নামক একধরনের শক্ত,ঈষদচ্ছ রাসায়নিক বস্তু বের হয়। কন্ড্রিনের বর্ণ হালকা নীল হয়।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B9FEB5-3A6F-4462-A9FA-ECB30DA92E4E}"/>
              </a:ext>
            </a:extLst>
          </p:cNvPr>
          <p:cNvSpPr txBox="1"/>
          <p:nvPr/>
        </p:nvSpPr>
        <p:spPr>
          <a:xfrm>
            <a:off x="1665515" y="4231020"/>
            <a:ext cx="9851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কন্ড্রিনের মাঝে গহবর থাকে। এগুলোকে ক্যাপসুল 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ভিতর কন্ডিওব্লাস্ট বা কন্ট্রিওসাইট থাকে। সব তরুনাস্থি একটি তন্তুময় যোজক কলা নির্মিত আবরণী দিয়ে বেষ্টিত থাকে, একে পেরিকন্ড্রিয়াম বলে।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7506F-F6F3-4567-B21A-F340ACFC1FE9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D01AFD-39DD-4CE5-8292-4CD1AFA46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E5362-3FB0-4DAF-A704-DD77EA5189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1" t="16762" r="16573" b="19746"/>
          <a:stretch/>
        </p:blipFill>
        <p:spPr>
          <a:xfrm>
            <a:off x="5214256" y="198570"/>
            <a:ext cx="990601" cy="853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98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02613-1523-401E-B6B9-CA2578D4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4" y="239484"/>
            <a:ext cx="3870746" cy="3853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FD43F-6421-4461-A1FE-E7B131BE2AD5}"/>
              </a:ext>
            </a:extLst>
          </p:cNvPr>
          <p:cNvSpPr txBox="1"/>
          <p:nvPr/>
        </p:nvSpPr>
        <p:spPr>
          <a:xfrm>
            <a:off x="4376058" y="2013858"/>
            <a:ext cx="473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অস্থিসন্ধির 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5D361-A555-4488-943E-DC1AACD165C2}"/>
              </a:ext>
            </a:extLst>
          </p:cNvPr>
          <p:cNvSpPr txBox="1"/>
          <p:nvPr/>
        </p:nvSpPr>
        <p:spPr>
          <a:xfrm>
            <a:off x="4463142" y="2368955"/>
            <a:ext cx="644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অস্থির সংযোগস্থলকে অস্থিসন্ধি 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AF308-3930-4B41-9C4B-7BC9AFD7518A}"/>
              </a:ext>
            </a:extLst>
          </p:cNvPr>
          <p:cNvSpPr txBox="1"/>
          <p:nvPr/>
        </p:nvSpPr>
        <p:spPr>
          <a:xfrm>
            <a:off x="3847420" y="2951946"/>
            <a:ext cx="816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অস্থিসন্ধির অস্থিগুলো একরকম স্থিতিস্থাপক রজ্জুর মতো বন্ধনী দিয়ে দৃঢ়ভাবে আটকানো থাকে, ফলে অস্থিগুলো সহজেই বিচ্যুত হয় না।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13C49-B891-4F24-B2B0-76F1D4DA76D0}"/>
              </a:ext>
            </a:extLst>
          </p:cNvPr>
          <p:cNvSpPr txBox="1"/>
          <p:nvPr/>
        </p:nvSpPr>
        <p:spPr>
          <a:xfrm>
            <a:off x="3173185" y="3553788"/>
            <a:ext cx="902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সাইনোভিয়াল অস্থিসন্ধি- সাইনোভিয়াল অস্থিসন্ধিতে দুটি মাত্র অস্থির বহির্ভাগে এসে মিলিত হয়ে একটি সরল সাইনোভিয়াল অস্থিসন্ধি গঠন করে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39B63-6A5B-409B-B639-C619F4D1ADB6}"/>
              </a:ext>
            </a:extLst>
          </p:cNvPr>
          <p:cNvSpPr txBox="1"/>
          <p:nvPr/>
        </p:nvSpPr>
        <p:spPr>
          <a:xfrm>
            <a:off x="4376058" y="2892175"/>
            <a:ext cx="6253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অস্থিসন্ধি কয়েক ধরনের হয়-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নিশ্চল অস্থিসন্ধি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 ঈষৎ সচল অস্থিসন্ধি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পূর্ণ সচল অস্থিসন্ধি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 বল ও কোটরসন্ধি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ঙ) কব্জি সন্ধি।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1277AE-E67E-4483-8159-5B6F49685368}"/>
              </a:ext>
            </a:extLst>
          </p:cNvPr>
          <p:cNvSpPr txBox="1"/>
          <p:nvPr/>
        </p:nvSpPr>
        <p:spPr>
          <a:xfrm>
            <a:off x="2579914" y="6567132"/>
            <a:ext cx="8011886" cy="400110"/>
          </a:xfrm>
          <a:prstGeom prst="rect">
            <a:avLst/>
          </a:prstGeom>
          <a:noFill/>
        </p:spPr>
        <p:txBody>
          <a:bodyPr wrap="square" bIns="91440" rtlCol="0">
            <a:normAutofit fontScale="92500" lnSpcReduction="20000"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াধবপুর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945B1-AB16-46E5-8CE8-B08E33D00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14" y="206828"/>
            <a:ext cx="751115" cy="751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7E3A4-F594-4C8F-AC0A-89D6669C62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1" t="16762" r="16573" b="19746"/>
          <a:stretch/>
        </p:blipFill>
        <p:spPr>
          <a:xfrm>
            <a:off x="5214256" y="198570"/>
            <a:ext cx="1088573" cy="938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303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904</Words>
  <Application>Microsoft Office PowerPoint</Application>
  <PresentationFormat>Widescreen</PresentationFormat>
  <Paragraphs>71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2021-02-24T09:04:33Z</dcterms:created>
  <dcterms:modified xsi:type="dcterms:W3CDTF">2021-03-07T13:16:21Z</dcterms:modified>
</cp:coreProperties>
</file>