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5" r:id="rId4"/>
    <p:sldId id="286" r:id="rId5"/>
    <p:sldId id="261" r:id="rId6"/>
    <p:sldId id="287" r:id="rId7"/>
    <p:sldId id="288" r:id="rId8"/>
    <p:sldId id="266" r:id="rId9"/>
    <p:sldId id="289" r:id="rId10"/>
    <p:sldId id="290" r:id="rId11"/>
    <p:sldId id="291" r:id="rId12"/>
    <p:sldId id="292" r:id="rId13"/>
    <p:sldId id="294" r:id="rId14"/>
    <p:sldId id="276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7" r:id="rId24"/>
    <p:sldId id="281" r:id="rId25"/>
    <p:sldId id="308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AF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74" d="100"/>
          <a:sy n="74" d="100"/>
        </p:scale>
        <p:origin x="11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BACC-7B2F-4113-AD94-44937F23508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D8A6-95E2-4021-A2B2-BDCE76D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7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D8A6-95E2-4021-A2B2-BDCE76DF32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D8A6-95E2-4021-A2B2-BDCE76DF32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D8A6-95E2-4021-A2B2-BDCE76DF32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8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8767" y="82062"/>
            <a:ext cx="8969034" cy="6699738"/>
          </a:xfrm>
          <a:prstGeom prst="rect">
            <a:avLst/>
          </a:prstGeom>
          <a:noFill/>
          <a:ln w="190500" cap="rnd">
            <a:solidFill>
              <a:srgbClr val="DAF53B"/>
            </a:solidFill>
            <a:rou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2687"/>
              </a:solidFill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209550" cap="sq" cmpd="sng">
            <a:solidFill>
              <a:srgbClr val="FF0000">
                <a:alpha val="73000"/>
              </a:srgbClr>
            </a:solidFill>
            <a:miter lim="800000"/>
          </a:ln>
          <a:effectLst>
            <a:innerShdw blurRad="114300">
              <a:prstClr val="black"/>
            </a:innerShdw>
            <a:reflection blurRad="330200" stA="0" endPos="55000" dist="444500" dir="5400000" sy="-100000" algn="bl" rotWithShape="0"/>
          </a:effectLst>
          <a:scene3d>
            <a:camera prst="obliqueTopLeft"/>
            <a:lightRig rig="threePt" dir="t"/>
          </a:scene3d>
          <a:sp3d z="82550" contourW="12700">
            <a:bevelT w="165100" prst="coolSlan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16084" y="304800"/>
            <a:ext cx="8523116" cy="6248400"/>
          </a:xfrm>
          <a:prstGeom prst="rect">
            <a:avLst/>
          </a:prstGeom>
          <a:noFill/>
          <a:ln w="152400" cap="rnd">
            <a:solidFill>
              <a:srgbClr val="00CC00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6846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</a:t>
            </a: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038224" y="1738745"/>
            <a:ext cx="7143750" cy="420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2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1"/>
            <a:ext cx="3727938" cy="258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33428"/>
            <a:ext cx="3727938" cy="258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76400" y="4781564"/>
            <a:ext cx="594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812341"/>
            <a:ext cx="594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অযোগ্য ও ত্রুটিপূর্ন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গাড়ি চলাচল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144869"/>
            <a:ext cx="79834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ছবির মাধ্যমে কী বুঝতে পা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রছো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083314"/>
            <a:ext cx="798341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গাড়ি চালানো অবস্থায় মোবাইলে কথা বল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ছে।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962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5" y="919742"/>
            <a:ext cx="3810000" cy="3195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1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518" y="435114"/>
            <a:ext cx="802444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ছবিতে কী দেখছো?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2771"/>
            <a:ext cx="3657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80" y="1452771"/>
            <a:ext cx="3538566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2000" y="5235714"/>
            <a:ext cx="80244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সিটবেল্ট ব্যবহার না করে গাড়ি চালাচ্ছে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2123" y="516661"/>
            <a:ext cx="447282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733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04" y="1447258"/>
            <a:ext cx="3661996" cy="3037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81633" y="5055466"/>
            <a:ext cx="3733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ট্রাফিক আইন অমান্য 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5055466"/>
            <a:ext cx="4191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প্রতিযোগিতা করে গাড়ি চালানো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34670" y="609600"/>
            <a:ext cx="3674660" cy="9193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IN" sz="4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812460"/>
            <a:ext cx="6377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সড়ক দুর্ঘটনা সংঘঠনের পাঁচটি কারণ লিখ।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82645D-1AB9-46C9-8BA7-67B0A840B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27416"/>
            <a:ext cx="3276600" cy="2311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44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106508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দুঘর্টনা মুক্ত রাখার উপায়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কী কী?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308" y="1480176"/>
            <a:ext cx="8382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দক্ষ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ও প্রশিক্ষণ  প্রাপ্ত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কের দ্বারা গাড়ি চালনা করা।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আইন প্রয়োগকারী সংস্থাকে দায়িত্ব পালনে সচেতন করা।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নেশাগ্রস্ত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অবস্থায় গাড়ি না চালনো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গাড়িতে অতিরিক্ত যাত্রী ও মাল পরিবহন না করা।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দূরপাল্লার সড়কের পাশে বাড়ি-ঘর তৈরি এবং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হাট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বসানো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ড্রাইভিং লাইসেন্স প্রদানের ক্ষেত্রে সংশ্লিষ্ট সংস্থাকে দায়িত্বশীল হওয়া।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ট্রাফিক আইন-কানুন ও নিয়ম-শৃংখলা মেনে চালককে গাড়ি চালাতে উদ্বুদ্ধ করা।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092" y="448270"/>
            <a:ext cx="810650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সড়ক দুঘর্টনা মুক্ত রাখার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582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58139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K:\মোটরযান-অধ্যাদেশ-১৯৮৩-মোতাবেক-ট্রাফিক-আইন-অমান্য-করলে-কি-কি-শাস্তি-ও-জরিমানা-হয়.jpg"/>
          <p:cNvPicPr>
            <a:picLocks noChangeAspect="1" noChangeArrowheads="1"/>
          </p:cNvPicPr>
          <p:nvPr/>
        </p:nvPicPr>
        <p:blipFill>
          <a:blip r:embed="rId3" cstate="print"/>
          <a:srcRect l="-2500" t="21862"/>
          <a:stretch>
            <a:fillRect/>
          </a:stretch>
        </p:blipFill>
        <p:spPr bwMode="auto">
          <a:xfrm>
            <a:off x="4809726" y="1524000"/>
            <a:ext cx="372436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06582" y="4795897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দক্ষ ও প্রশিক্ষণ  প্রাপ্ত চাল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কের দ্বারা গাড়ি চালনা করা এবং ট্রাফিক আইন-কানুন ও নিয়ম-শৃংখলা মেনে চালককে গাড়ি চালাতে উদ্বুদ্ধ করা।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1018" y="533400"/>
            <a:ext cx="415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ছবিতে কী দেখছো?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45280"/>
            <a:ext cx="3733800" cy="3048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04" y="1533937"/>
            <a:ext cx="3661996" cy="3114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569001" y="550180"/>
            <a:ext cx="4310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 দেখে কী বুঝতে পারছো?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8053" y="5065931"/>
            <a:ext cx="7101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গাড়িতে অতিরিক্ত যাত্রী ও মাল পরিবহন না করা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33055"/>
            <a:ext cx="3565216" cy="292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645876" cy="292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3400" y="4648200"/>
            <a:ext cx="808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দূরপাল্লার সড়কের পাশে বাড়ি-ঘর তৈরি এবং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হাট বাজার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বসানো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619" y="480076"/>
            <a:ext cx="582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ছবির মাধ্যমে কী বুঝতে পারছো ?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3200399"/>
            <a:ext cx="7924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 দেখে কী বুঝতে পারছো?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1"/>
            <a:ext cx="3768970" cy="22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00500"/>
            <a:ext cx="38100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8" y="4000500"/>
            <a:ext cx="3516702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77" y="762001"/>
            <a:ext cx="3506400" cy="22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37309" y="3200400"/>
            <a:ext cx="7924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বেপরোয়া ও নেশাগ্রস্ত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অবস্থায়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গাড়ি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চালনো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681797" y="3302565"/>
            <a:ext cx="3625825" cy="2327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</a:t>
            </a:r>
            <a:r>
              <a:rPr lang="bn-BD" sz="2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 </a:t>
            </a:r>
            <a:r>
              <a:rPr lang="bn-BD" sz="2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 পাইলট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(দঃ) ,চাঁদপুর  </a:t>
            </a:r>
          </a:p>
          <a:p>
            <a:pPr marL="0" indent="0">
              <a:buNone/>
            </a:pPr>
            <a:r>
              <a:rPr lang="bn-BD" sz="1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shiuly17bd@gmail.com</a:t>
            </a:r>
            <a:endParaRPr 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40024"/>
            <a:ext cx="1905000" cy="222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17830" y="3158477"/>
            <a:ext cx="3701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৯ম-10ম </a:t>
            </a:r>
            <a:endParaRPr lang="bn-IN" sz="3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16</a:t>
            </a:r>
            <a:endParaRPr lang="bn-BD" sz="28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bn-BD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/০8/২০২০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0" y="1600201"/>
            <a:ext cx="122062" cy="4174378"/>
            <a:chOff x="6109646" y="1733827"/>
            <a:chExt cx="162749" cy="4921027"/>
          </a:xfrm>
        </p:grpSpPr>
        <p:grpSp>
          <p:nvGrpSpPr>
            <p:cNvPr id="11" name="Group 10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 descr="a.jpg">
            <a:extLst>
              <a:ext uri="{FF2B5EF4-FFF2-40B4-BE49-F238E27FC236}">
                <a16:creationId xmlns="" xmlns:a16="http://schemas.microsoft.com/office/drawing/2014/main" id="{E1AAD05A-80CC-40BA-9568-1BC45CFF98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160" y="640024"/>
            <a:ext cx="1905000" cy="222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517857" y="457200"/>
            <a:ext cx="2108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IN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3071336"/>
            <a:ext cx="4953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ছবির মাধ্যমে কী বুঝতে পারছো?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" y="3962400"/>
            <a:ext cx="347505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5" y="542192"/>
            <a:ext cx="345113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92" y="542192"/>
            <a:ext cx="338210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46" y="3938954"/>
            <a:ext cx="340555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2855892"/>
            <a:ext cx="8001000" cy="9541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ড্রাইভিং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লাইসেন্স প্রদানের ক্ষেত্রে সংশ্লিষ্ট সংস্থাকে দায়িত্বশীল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হওয়া এবংআইন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প্রয়োগকারী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সংস্থাকে কঠোরভাবে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দায়িত্ব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পালন করা।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" y="1066800"/>
            <a:ext cx="7315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২০১৯ সালে সড়ক দুর্ঘটনায় আক্রান্ত যানবাহনের চিত্র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54088"/>
            <a:ext cx="7772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57199"/>
            <a:ext cx="828975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বিগত তিন বছরের ( ২০১৭,২০১৮ এবং ২০১৯ 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সড়ক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র্ঘটনা,নিহত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আহতের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20" y="2895600"/>
            <a:ext cx="7315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914400" y="608103"/>
            <a:ext cx="7315200" cy="2020907"/>
            <a:chOff x="820206" y="228600"/>
            <a:chExt cx="7332785" cy="1658866"/>
          </a:xfrm>
        </p:grpSpPr>
        <p:sp>
          <p:nvSpPr>
            <p:cNvPr id="4" name="Rectangle 3"/>
            <p:cNvSpPr/>
            <p:nvPr/>
          </p:nvSpPr>
          <p:spPr>
            <a:xfrm>
              <a:off x="896589" y="228600"/>
              <a:ext cx="7239000" cy="1066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 smtClean="0"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8"/>
            <p:cNvSpPr txBox="1"/>
            <p:nvPr/>
          </p:nvSpPr>
          <p:spPr>
            <a:xfrm>
              <a:off x="820206" y="1457980"/>
              <a:ext cx="7332785" cy="4294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সড়ক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র্ঘটনার ক্ষেত্র ভিত্তিক কার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ণে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 একটি ছক তৈরী কর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5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356" y="1524000"/>
            <a:ext cx="803724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জন্য ইঞ্জিনিয়ার ও ঠিকাদার কীভাবে দায়ী?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440" y="3536395"/>
            <a:ext cx="802816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 জেব্রা ক্রসিং কী সাহায্য করে?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439" y="5519374"/>
            <a:ext cx="802816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মূল কারণগুলো কী কী?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357" y="4527884"/>
            <a:ext cx="803724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কারনে ভিক্ষাবৃত্তি কীভাবে বাড়ে?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67" y="2515490"/>
            <a:ext cx="80133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মুক্ত রাখার ক্ষেত্রে গাড়ি চালকের ভূমিকা কী?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2267399" y="381000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w Cen MT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820615" y="1524000"/>
            <a:ext cx="7772400" cy="7044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32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820615" y="3399649"/>
            <a:ext cx="7772400" cy="7044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endParaRPr lang="bn-IN" sz="32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43415" y="459876"/>
            <a:ext cx="3960813" cy="932229"/>
          </a:xfrm>
          <a:prstGeom prst="roundRect">
            <a:avLst>
              <a:gd name="adj" fmla="val 197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22" y="1981200"/>
            <a:ext cx="3276600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3898814"/>
            <a:ext cx="7848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জী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বনকে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বিপর্যস্ত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আর্থ</a:t>
            </a:r>
            <a:r>
              <a:rPr lang="bn-IN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জীবনকেও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দুর্বিষহ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17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5334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 ধন্যবাদ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553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4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17950"/>
            <a:ext cx="3868133" cy="199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77" y="3717950"/>
            <a:ext cx="3868133" cy="199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868133" cy="2068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69303"/>
            <a:ext cx="387291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34837" y="446818"/>
            <a:ext cx="61609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791200"/>
            <a:ext cx="61609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ছবিতে কী দেখতে পারছো?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4836" y="5791200"/>
            <a:ext cx="61609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সড়ক দুর্ঘটনা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43" y="5821977"/>
            <a:ext cx="77362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ছবির সাথে তোমাদের পাঠের কোন বিষয়ের মিল রয়েছে?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2286000"/>
            <a:ext cx="7315201" cy="14536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844062"/>
            <a:ext cx="5486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1600200"/>
            <a:ext cx="7848600" cy="4800600"/>
          </a:xfrm>
          <a:prstGeom prst="horizontalScroll">
            <a:avLst/>
          </a:prstGeom>
          <a:noFill/>
          <a:ln>
            <a:solidFill>
              <a:srgbClr val="00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</a:t>
            </a: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সংজ্ঞা বলতে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সড়ক দুর্ঘটনার কারণগুলো ব্যাখ্যা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সড়ক দুর্ঘটনামুক্ত রাখার উপায়গুলো বিশ্লেষণ করতে পারবে।  </a:t>
            </a:r>
          </a:p>
        </p:txBody>
      </p:sp>
      <p:sp>
        <p:nvSpPr>
          <p:cNvPr id="3" name="Oval 2"/>
          <p:cNvSpPr/>
          <p:nvPr/>
        </p:nvSpPr>
        <p:spPr>
          <a:xfrm>
            <a:off x="2895600" y="714859"/>
            <a:ext cx="3733800" cy="88534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32-Point Star 1">
            <a:extLst>
              <a:ext uri="{FF2B5EF4-FFF2-40B4-BE49-F238E27FC236}">
                <a16:creationId xmlns="" xmlns:a16="http://schemas.microsoft.com/office/drawing/2014/main" id="{C44471AC-0422-48E9-8B21-A66B10FE3F85}"/>
              </a:ext>
            </a:extLst>
          </p:cNvPr>
          <p:cNvSpPr/>
          <p:nvPr/>
        </p:nvSpPr>
        <p:spPr>
          <a:xfrm>
            <a:off x="2670293" y="547929"/>
            <a:ext cx="4108211" cy="1219200"/>
          </a:xfrm>
          <a:prstGeom prst="star32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419600"/>
            <a:ext cx="67056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চালক,মালিক,ট্রাফিক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err="1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দুর্বলতাজনিত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কেন্দ্রিক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382586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64" y="1524000"/>
            <a:ext cx="3262236" cy="266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89031" y="533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51337"/>
            <a:ext cx="8129954" cy="1033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কী কারণে সড়ক দুর্ঘটনা ঘটে?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02194"/>
            <a:ext cx="8129954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অদক্ষ চালক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অযোগ্য ও ত্রুটিপূর্ন গাড়ি চালানো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একই রাস্তায় যান্ত্রিক ও অযান্ত্রিক যান চলাচল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চলন্ত অবস্থায় গাড়ি চালকের সাথে কথা বলা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প্রতিযোগিতা 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গাড়ি চালানো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রাস্তায় গাড়ি বের করার পূর্বে যান্ত্রিক পরীক্ষা না করা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সিটবেল্ট ব্যবহার না করা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হেলমেট ব্যবহার না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অধিক রাতে গাড়ি চালানো 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অতিরিক্ত মালামাল ও যাত্রী বোঝাই করে গাড়ি চালানো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51337"/>
            <a:ext cx="8129954" cy="1033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সংঘটনের কারন সমূহঃ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3962400" cy="10215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12732"/>
          <a:stretch/>
        </p:blipFill>
        <p:spPr bwMode="auto">
          <a:xfrm>
            <a:off x="2992474" y="1711568"/>
            <a:ext cx="2854252" cy="1946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905000" y="4611469"/>
            <a:ext cx="541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সড়ক দুর্ঘটনা কাকে বলে? </a:t>
            </a:r>
          </a:p>
        </p:txBody>
      </p:sp>
    </p:spTree>
    <p:extLst>
      <p:ext uri="{BB962C8B-B14F-4D97-AF65-F5344CB8AC3E}">
        <p14:creationId xmlns:p14="http://schemas.microsoft.com/office/powerpoint/2010/main" val="31886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dr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3886200" cy="3045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69" y="1233051"/>
            <a:ext cx="3733800" cy="3081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43354" y="5029200"/>
            <a:ext cx="7239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ছবিতে কী দেখতে পাচ্ছো?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662" y="5011615"/>
            <a:ext cx="7239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অদক্ষ চালক দ্বারা গাড়ি চালানো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547</Words>
  <Application>Microsoft Office PowerPoint</Application>
  <PresentationFormat>On-screen Show (4:3)</PresentationFormat>
  <Paragraphs>91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NikoshBAN</vt:lpstr>
      <vt:lpstr>Times New Roman</vt:lpstr>
      <vt:lpstr>Tw Cen MT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City computer</cp:lastModifiedBy>
  <cp:revision>213</cp:revision>
  <dcterms:created xsi:type="dcterms:W3CDTF">2006-08-16T00:00:00Z</dcterms:created>
  <dcterms:modified xsi:type="dcterms:W3CDTF">2021-03-24T18:59:27Z</dcterms:modified>
</cp:coreProperties>
</file>