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8" r:id="rId20"/>
    <p:sldId id="27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709F1-7917-4C00-9B9B-E52D21B94B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998367-E1B5-4E1A-AFF2-C7CA3B7F19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98F068-28E7-4807-AD87-D33CA7A3E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06B98-E395-45E2-A7AE-48E57FCCA108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C95AC0-F091-405B-8867-B9F0E66BE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299D72-FEE8-4A9A-AFE3-990BEDC64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DDC-DB64-400F-8FA1-0C3AB1887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246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6CFC3-F388-4308-8328-8546C8B98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4D8289-B626-4151-8A0C-C5D98E4C29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DB6D0D-949A-4759-9F6E-23163A02A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06B98-E395-45E2-A7AE-48E57FCCA108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772A13-ECDE-4FD0-B658-9380CF7C3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2A22A2-3427-45F7-8376-D955F8695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DDC-DB64-400F-8FA1-0C3AB1887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724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F3DD3D-0FE9-4B8C-959F-058DCC5343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A1CD80-D06E-426A-937A-B651A2EB5D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E966A7-F142-47C1-A3BA-5448ED276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06B98-E395-45E2-A7AE-48E57FCCA108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63508F-A785-49D6-B633-341708BF8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266CC9-13AB-446F-BB95-AD830B3FB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DDC-DB64-400F-8FA1-0C3AB1887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174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8C8E2-61FA-4B82-ACD8-56D9A06B3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C61FD2-2250-4E0B-BB07-C38E8BE4C1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5C471E-FA4F-4217-A782-6EDD13CF6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06B98-E395-45E2-A7AE-48E57FCCA108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2A3D78-AE80-4F11-8D60-751616CDA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F23A58-D75B-4CC6-AF51-9E28E7F30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DDC-DB64-400F-8FA1-0C3AB1887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181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569AD-29D2-4117-8C5D-EC53A441F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1EE43D-E63A-4F58-8437-A49098E1A3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FE5597-CF15-4EC1-95AC-9E5D4FE9F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06B98-E395-45E2-A7AE-48E57FCCA108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F24E5A-2939-464B-8C2C-F3906A42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C02BF5-320F-4086-BA32-06EB4442D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DDC-DB64-400F-8FA1-0C3AB1887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944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EEBCC-2D1D-4669-9813-B0C852B31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30221E-890F-4C1C-AD68-2547A9102F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CFAC77-ACAF-48C5-81B8-0B874E6262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471647-F6C0-49A9-A021-D6660A3E7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06B98-E395-45E2-A7AE-48E57FCCA108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A81314-5491-420A-AA2B-DE1442CFB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53644C-C4EA-46CB-A005-C6B34AF67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DDC-DB64-400F-8FA1-0C3AB1887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367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A2A5F-F9A4-4085-B43A-A87E005E9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F92A32-2E7C-49D1-98F3-F1ED02ACC4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A1E1F3-439D-4FD5-AC83-A0BE63FDD1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E6D804-51CE-4ED6-B499-3B49D518CE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1D8376-799D-4C85-8D85-9960E6390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101B43-DAC7-44B4-B09F-2E4D05EA6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06B98-E395-45E2-A7AE-48E57FCCA108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C7F5C2-A4D8-4ADE-97D1-DC5B986C5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C4A1D3-C3D2-48F8-A3DE-40A82F124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DDC-DB64-400F-8FA1-0C3AB1887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077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1E729-45A4-4546-870E-06CCA5336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60588C-C53A-4F2E-9136-70AF467F7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06B98-E395-45E2-A7AE-48E57FCCA108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150FEF-C51E-4C4F-9B70-EB87515B4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DC69E7-7C18-48DC-A99F-82EA8F49C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DDC-DB64-400F-8FA1-0C3AB1887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584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636CF6-D6EA-424B-B6C3-8BB64C588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06B98-E395-45E2-A7AE-48E57FCCA108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52F12F-AC0F-4B97-8E00-31CBBF98C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97F0D9-4857-4502-A331-E1B294DBA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DDC-DB64-400F-8FA1-0C3AB1887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514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1059C-EB51-473C-ACBD-B20CC2D86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AFBEB-D81B-4B60-83BC-C90173B116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4A28C0-074F-4465-9119-31EEA0D0E7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3711F1-C1B5-4EB1-BB00-82D6D7B12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06B98-E395-45E2-A7AE-48E57FCCA108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08BB5C-E1BD-4A19-839E-3C06F5987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9C1658-C7D4-4602-B443-C697B6CB2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DDC-DB64-400F-8FA1-0C3AB1887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628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E8FEC-F688-47F2-8E07-6A7F08CC1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477EE3-0DE1-4D06-934D-B0A6862DBB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5CF76C-52E0-41B8-8B70-45312FC14B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1AD19E-09F9-4F39-991A-ADDD6931E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06B98-E395-45E2-A7AE-48E57FCCA108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A1CC74-6543-4C57-8C50-957D7EA84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941352-B4EF-4894-B65F-C6DBA4B13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DDC-DB64-400F-8FA1-0C3AB1887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952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41B03B-A572-48CE-BF0E-362E72581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E5FC59-76DE-4671-A9E4-83B28DE08B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F67A4C-2D4F-4122-9870-D6ACD0D923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06B98-E395-45E2-A7AE-48E57FCCA108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590B99-FBF7-419E-8FFE-0334B4B275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1702A2-D30B-4B40-8B19-BE24002C1F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F3DDC-DB64-400F-8FA1-0C3AB1887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201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eg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f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7" Type="http://schemas.openxmlformats.org/officeDocument/2006/relationships/image" Target="../media/image27.jfif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13.jfif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fif"/><Relationship Id="rId4" Type="http://schemas.openxmlformats.org/officeDocument/2006/relationships/image" Target="../media/image29.jf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3" Type="http://schemas.openxmlformats.org/officeDocument/2006/relationships/image" Target="../media/image31.jpg"/><Relationship Id="rId7" Type="http://schemas.openxmlformats.org/officeDocument/2006/relationships/image" Target="../media/image35.jp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10" Type="http://schemas.openxmlformats.org/officeDocument/2006/relationships/image" Target="../media/image38.jpg"/><Relationship Id="rId4" Type="http://schemas.openxmlformats.org/officeDocument/2006/relationships/image" Target="../media/image32.jpg"/><Relationship Id="rId9" Type="http://schemas.openxmlformats.org/officeDocument/2006/relationships/image" Target="../media/image3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fif"/><Relationship Id="rId4" Type="http://schemas.openxmlformats.org/officeDocument/2006/relationships/image" Target="../media/image40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fif"/><Relationship Id="rId4" Type="http://schemas.openxmlformats.org/officeDocument/2006/relationships/image" Target="../media/image12.jf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fif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f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125" y="0"/>
            <a:ext cx="12218125" cy="6858000"/>
          </a:xfrm>
          <a:prstGeom prst="rect">
            <a:avLst/>
          </a:prstGeom>
        </p:spPr>
      </p:pic>
      <p:sp>
        <p:nvSpPr>
          <p:cNvPr id="3" name="Horizontal Scroll 2"/>
          <p:cNvSpPr/>
          <p:nvPr/>
        </p:nvSpPr>
        <p:spPr>
          <a:xfrm>
            <a:off x="3346268" y="961613"/>
            <a:ext cx="5473337" cy="1515291"/>
          </a:xfrm>
          <a:prstGeom prst="horizont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9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9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9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9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9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9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268" y="2769327"/>
            <a:ext cx="5504076" cy="304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15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8125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834121" y="1108966"/>
            <a:ext cx="4925588" cy="8261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নাগরিকের অধিকার ও কর্তব্য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327" y="2173786"/>
            <a:ext cx="2670904" cy="1469629"/>
          </a:xfrm>
          <a:prstGeom prst="round2DiagRect">
            <a:avLst>
              <a:gd name="adj1" fmla="val 16667"/>
              <a:gd name="adj2" fmla="val 0"/>
            </a:avLst>
          </a:prstGeom>
          <a:ln w="3175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336" y="2160530"/>
            <a:ext cx="2705663" cy="1482885"/>
          </a:xfrm>
          <a:prstGeom prst="round2DiagRect">
            <a:avLst>
              <a:gd name="adj1" fmla="val 16667"/>
              <a:gd name="adj2" fmla="val 0"/>
            </a:avLst>
          </a:prstGeom>
          <a:ln w="3175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041" y="2042151"/>
            <a:ext cx="2834217" cy="1601264"/>
          </a:xfrm>
          <a:prstGeom prst="round2DiagRect">
            <a:avLst>
              <a:gd name="adj1" fmla="val 16667"/>
              <a:gd name="adj2" fmla="val 0"/>
            </a:avLst>
          </a:prstGeom>
          <a:ln w="3175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745" y="4108912"/>
            <a:ext cx="2606319" cy="1531216"/>
          </a:xfrm>
          <a:prstGeom prst="round2DiagRect">
            <a:avLst>
              <a:gd name="adj1" fmla="val 16667"/>
              <a:gd name="adj2" fmla="val 0"/>
            </a:avLst>
          </a:prstGeom>
          <a:ln w="3175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525" y="4107475"/>
            <a:ext cx="2705663" cy="1532653"/>
          </a:xfrm>
          <a:prstGeom prst="round2DiagRect">
            <a:avLst>
              <a:gd name="adj1" fmla="val 16667"/>
              <a:gd name="adj2" fmla="val 0"/>
            </a:avLst>
          </a:prstGeom>
          <a:ln w="3175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166" y="4107475"/>
            <a:ext cx="2834218" cy="1627250"/>
          </a:xfrm>
          <a:prstGeom prst="round2DiagRect">
            <a:avLst>
              <a:gd name="adj1" fmla="val 16667"/>
              <a:gd name="adj2" fmla="val 0"/>
            </a:avLst>
          </a:prstGeom>
          <a:ln w="3175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1864038" y="3728186"/>
            <a:ext cx="20378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রাষ্ট্রের</a:t>
            </a:r>
            <a:r>
              <a:rPr lang="en-US" sz="1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প্রতি</a:t>
            </a:r>
            <a:r>
              <a:rPr lang="en-US" sz="1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আনুগত্য</a:t>
            </a:r>
            <a:r>
              <a:rPr lang="en-US" sz="1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1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প্রকাশ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88642" y="3728185"/>
            <a:ext cx="2037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আইন</a:t>
            </a:r>
            <a:r>
              <a:rPr lang="en-US" sz="1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মান্য</a:t>
            </a:r>
            <a:r>
              <a:rPr lang="en-US" sz="1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করা</a:t>
            </a:r>
            <a:endParaRPr lang="en-US" sz="1400" dirty="0">
              <a:solidFill>
                <a:srgbClr val="C00000"/>
              </a:solidFill>
            </a:endParaRPr>
          </a:p>
          <a:p>
            <a:pPr algn="ctr"/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8513246" y="3683396"/>
            <a:ext cx="2037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সঠিক</a:t>
            </a:r>
            <a:r>
              <a:rPr lang="en-US" sz="1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সময়ে</a:t>
            </a:r>
            <a:r>
              <a:rPr lang="en-US" sz="1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কর</a:t>
            </a:r>
            <a:r>
              <a:rPr lang="en-US" sz="1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প্রদান</a:t>
            </a:r>
            <a:r>
              <a:rPr lang="en-US" sz="1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করা</a:t>
            </a:r>
            <a:endParaRPr lang="en-US" sz="1400" dirty="0">
              <a:solidFill>
                <a:srgbClr val="C00000"/>
              </a:solidFill>
            </a:endParaRPr>
          </a:p>
          <a:p>
            <a:pPr algn="ctr"/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1631584" y="5663312"/>
            <a:ext cx="20378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সন্তানদের</a:t>
            </a:r>
            <a:r>
              <a:rPr lang="en-US" sz="1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শিক্ষিত</a:t>
            </a:r>
            <a:r>
              <a:rPr lang="en-US" sz="1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করা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90159" y="5734725"/>
            <a:ext cx="2037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রাষ্ট্রের</a:t>
            </a:r>
            <a:r>
              <a:rPr lang="en-US" sz="1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সেবা</a:t>
            </a:r>
            <a:r>
              <a:rPr lang="en-US" sz="1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করা</a:t>
            </a:r>
            <a:endParaRPr lang="en-US" sz="1400" dirty="0">
              <a:solidFill>
                <a:srgbClr val="C00000"/>
              </a:solidFill>
            </a:endParaRPr>
          </a:p>
          <a:p>
            <a:pPr algn="ctr"/>
            <a:endParaRPr lang="en-US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8548734" y="5815764"/>
            <a:ext cx="2037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সততার</a:t>
            </a:r>
            <a:r>
              <a:rPr lang="en-US" sz="1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সাথে</a:t>
            </a:r>
            <a:r>
              <a:rPr lang="en-US" sz="1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ভোট</a:t>
            </a:r>
            <a:r>
              <a:rPr lang="en-US" sz="1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প্রদান</a:t>
            </a:r>
            <a:r>
              <a:rPr lang="en-US" sz="1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করা</a:t>
            </a:r>
            <a:endParaRPr lang="en-US" sz="1400" dirty="0">
              <a:solidFill>
                <a:srgbClr val="C00000"/>
              </a:solidFill>
            </a:endParaRPr>
          </a:p>
          <a:p>
            <a:pPr algn="ctr"/>
            <a:endParaRPr lang="bn-IN" sz="1400" dirty="0" smtClean="0"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725512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125" y="0"/>
            <a:ext cx="12218125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244044" y="1136859"/>
            <a:ext cx="5677786" cy="84079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IN" sz="4000" dirty="0" smtClean="0"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endParaRPr>
          </a:p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সামাজিক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ও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রাজনৈতিক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প্রতিষ্ঠান</a:t>
            </a:r>
            <a:endParaRPr lang="en-US" sz="4000" dirty="0">
              <a:solidFill>
                <a:srgbClr val="002060"/>
              </a:solidFill>
            </a:endParaRPr>
          </a:p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246" y="2274219"/>
            <a:ext cx="2954203" cy="2151467"/>
          </a:xfrm>
          <a:prstGeom prst="round2DiagRect">
            <a:avLst>
              <a:gd name="adj1" fmla="val 16667"/>
              <a:gd name="adj2" fmla="val 0"/>
            </a:avLst>
          </a:prstGeom>
          <a:ln w="3175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ounded Rectangle 5"/>
          <p:cNvSpPr/>
          <p:nvPr/>
        </p:nvSpPr>
        <p:spPr>
          <a:xfrm>
            <a:off x="1382233" y="4763386"/>
            <a:ext cx="9654362" cy="114831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নাগরিক</a:t>
            </a:r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জীবনকে</a:t>
            </a:r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উন্নত</a:t>
            </a:r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ও </a:t>
            </a:r>
            <a:r>
              <a:rPr lang="en-US" sz="2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সমৃদ্ধ</a:t>
            </a:r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করার</a:t>
            </a:r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লক্ষে</a:t>
            </a:r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গড়ে</a:t>
            </a:r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উঠেছে</a:t>
            </a:r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বিভিন্ন</a:t>
            </a:r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সামাজিক</a:t>
            </a:r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ও </a:t>
            </a:r>
            <a:r>
              <a:rPr lang="en-US" sz="2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রাজনৈতিক</a:t>
            </a:r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প্রতিষ্ঠান</a:t>
            </a:r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। এ </a:t>
            </a:r>
            <a:r>
              <a:rPr lang="en-US" sz="2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ছাড়া</a:t>
            </a:r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সামাজিক</a:t>
            </a:r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মূল্যবোধ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,</a:t>
            </a:r>
            <a:r>
              <a:rPr lang="bn-IN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আইন,স্বাধীনতা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ও </a:t>
            </a:r>
            <a:r>
              <a:rPr lang="en-US" sz="2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সাম্য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,</a:t>
            </a:r>
            <a:r>
              <a:rPr lang="bn-IN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সংবিধান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,</a:t>
            </a:r>
            <a:r>
              <a:rPr lang="bn-IN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জনমত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ইত্যাদি</a:t>
            </a:r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বিষয়</a:t>
            </a:r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পৌরিনীতি</a:t>
            </a:r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ও </a:t>
            </a:r>
            <a:r>
              <a:rPr lang="en-US" sz="2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নাগরিকতার</a:t>
            </a:r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আলোচ্য</a:t>
            </a:r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বিষয়</a:t>
            </a:r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।</a:t>
            </a:r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20" y="2300134"/>
            <a:ext cx="3795628" cy="21255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2317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8125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112168" y="1074886"/>
            <a:ext cx="6584726" cy="838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 ও রাজনৈতিক প্রতিষ্ঠান 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292" y="2211235"/>
            <a:ext cx="2377503" cy="1459428"/>
          </a:xfrm>
          <a:prstGeom prst="round2DiagRect">
            <a:avLst>
              <a:gd name="adj1" fmla="val 16667"/>
              <a:gd name="adj2" fmla="val 0"/>
            </a:avLst>
          </a:prstGeom>
          <a:ln w="3175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227" y="2259032"/>
            <a:ext cx="2497416" cy="1526957"/>
          </a:xfrm>
          <a:prstGeom prst="round2DiagRect">
            <a:avLst>
              <a:gd name="adj1" fmla="val 16667"/>
              <a:gd name="adj2" fmla="val 0"/>
            </a:avLst>
          </a:prstGeom>
          <a:ln w="3175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520" y="2259033"/>
            <a:ext cx="2463642" cy="14594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042" y="4273951"/>
            <a:ext cx="2570261" cy="1408392"/>
          </a:xfrm>
          <a:prstGeom prst="round2DiagRect">
            <a:avLst>
              <a:gd name="adj1" fmla="val 16667"/>
              <a:gd name="adj2" fmla="val 0"/>
            </a:avLst>
          </a:prstGeom>
          <a:ln w="3175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6465" y="4273952"/>
            <a:ext cx="2369030" cy="14083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1864038" y="3728186"/>
            <a:ext cx="2037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পরিবার 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85627" y="3759693"/>
            <a:ext cx="2037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সমাজ 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80564" y="3785990"/>
            <a:ext cx="2037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রাষ্ট্র 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47821" y="5670803"/>
            <a:ext cx="2037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নির্বাচন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72888" y="5746661"/>
            <a:ext cx="2037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bn-IN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রাজনৈতিক দল </a:t>
            </a:r>
            <a:r>
              <a:rPr lang="bn-IN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101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/>
      <p:bldP spid="18" grpId="0"/>
      <p:bldP spid="19" grpId="0"/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8125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249443" y="1167921"/>
            <a:ext cx="7719237" cy="7246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নাগরিকতার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স্থানীয়,জাতীয়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ও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আন্তর্জাতিক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বিষয় 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772" y="2325495"/>
            <a:ext cx="3094755" cy="1856566"/>
          </a:xfrm>
          <a:prstGeom prst="round2DiagRect">
            <a:avLst>
              <a:gd name="adj1" fmla="val 16667"/>
              <a:gd name="adj2" fmla="val 0"/>
            </a:avLst>
          </a:prstGeom>
          <a:ln w="3175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550" y="2325495"/>
            <a:ext cx="3232608" cy="18565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560" y="2290041"/>
            <a:ext cx="2757926" cy="18352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ounded Rectangle 9"/>
          <p:cNvSpPr/>
          <p:nvPr/>
        </p:nvSpPr>
        <p:spPr>
          <a:xfrm>
            <a:off x="1233377" y="4614960"/>
            <a:ext cx="10044991" cy="106021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আমরা</a:t>
            </a:r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যেখানে</a:t>
            </a:r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বাস</a:t>
            </a:r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করি</a:t>
            </a:r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, </a:t>
            </a:r>
            <a:r>
              <a:rPr lang="en-US" sz="2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সেখানে</a:t>
            </a:r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আমাদেরকে</a:t>
            </a:r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কেন্দ্র</a:t>
            </a:r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করে</a:t>
            </a:r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গড়ে</a:t>
            </a:r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ওঠে</a:t>
            </a:r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স্থানীয়</a:t>
            </a:r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বিভিন্ন</a:t>
            </a:r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প্রতিষ্ঠান</a:t>
            </a:r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। </a:t>
            </a:r>
            <a:r>
              <a:rPr lang="en-US" sz="2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স্থানীয়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,</a:t>
            </a:r>
            <a:r>
              <a:rPr lang="bn-IN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জাতীয়</a:t>
            </a:r>
            <a:r>
              <a:rPr lang="bn-IN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ও </a:t>
            </a:r>
            <a:r>
              <a:rPr lang="en-US" sz="2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আন্তর্জাতিক</a:t>
            </a:r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প্রতিষ্ঠানের</a:t>
            </a:r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গঠন</a:t>
            </a:r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কার্যাবলি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,</a:t>
            </a:r>
            <a:r>
              <a:rPr lang="bn-IN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অবদান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এবং</a:t>
            </a:r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নাগরিকের</a:t>
            </a:r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সাথে</a:t>
            </a:r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এসব</a:t>
            </a:r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প্রতিষ্ঠানের</a:t>
            </a:r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সম্পর্ক</a:t>
            </a:r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নিয়ে</a:t>
            </a:r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পোরনীতি</a:t>
            </a:r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ও </a:t>
            </a:r>
            <a:r>
              <a:rPr lang="en-US" sz="2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নাগরিকতা</a:t>
            </a:r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বিষয়ে</a:t>
            </a:r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আলোচনা</a:t>
            </a:r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করা</a:t>
            </a:r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হয়</a:t>
            </a:r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91073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8125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206914" y="1169593"/>
            <a:ext cx="7804296" cy="82932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নাগরিকতার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স্থানীয়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,</a:t>
            </a:r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জাতীয়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ও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আন্তর্জাতিক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বিষয় 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279" y="2223932"/>
            <a:ext cx="2136100" cy="1453910"/>
          </a:xfrm>
          <a:prstGeom prst="round2DiagRect">
            <a:avLst>
              <a:gd name="adj1" fmla="val 16667"/>
              <a:gd name="adj2" fmla="val 0"/>
            </a:avLst>
          </a:prstGeom>
          <a:ln w="3175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223" y="2223932"/>
            <a:ext cx="2067839" cy="1436792"/>
          </a:xfrm>
          <a:prstGeom prst="round2DiagRect">
            <a:avLst>
              <a:gd name="adj1" fmla="val 16667"/>
              <a:gd name="adj2" fmla="val 0"/>
            </a:avLst>
          </a:prstGeom>
          <a:ln w="3175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906" y="2223932"/>
            <a:ext cx="2041024" cy="1436792"/>
          </a:xfrm>
          <a:prstGeom prst="round2DiagRect">
            <a:avLst>
              <a:gd name="adj1" fmla="val 16667"/>
              <a:gd name="adj2" fmla="val 0"/>
            </a:avLst>
          </a:prstGeom>
          <a:ln w="3175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232" y="2164432"/>
            <a:ext cx="2069253" cy="1496292"/>
          </a:xfrm>
          <a:prstGeom prst="round2DiagRect">
            <a:avLst>
              <a:gd name="adj1" fmla="val 16667"/>
              <a:gd name="adj2" fmla="val 0"/>
            </a:avLst>
          </a:prstGeom>
          <a:ln w="3175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279" y="4103751"/>
            <a:ext cx="2071557" cy="1449876"/>
          </a:xfrm>
          <a:prstGeom prst="round2DiagRect">
            <a:avLst>
              <a:gd name="adj1" fmla="val 16667"/>
              <a:gd name="adj2" fmla="val 0"/>
            </a:avLst>
          </a:prstGeom>
          <a:ln w="3175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288" y="4103752"/>
            <a:ext cx="2266855" cy="1449876"/>
          </a:xfrm>
          <a:prstGeom prst="round2DiagRect">
            <a:avLst>
              <a:gd name="adj1" fmla="val 16667"/>
              <a:gd name="adj2" fmla="val 0"/>
            </a:avLst>
          </a:prstGeom>
          <a:ln w="3175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276" y="4102042"/>
            <a:ext cx="2215135" cy="1368709"/>
          </a:xfrm>
          <a:prstGeom prst="round2DiagRect">
            <a:avLst>
              <a:gd name="adj1" fmla="val 16667"/>
              <a:gd name="adj2" fmla="val 0"/>
            </a:avLst>
          </a:prstGeom>
          <a:ln w="3175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980" y="4102042"/>
            <a:ext cx="2169798" cy="1368709"/>
          </a:xfrm>
          <a:prstGeom prst="round2DiagRect">
            <a:avLst>
              <a:gd name="adj1" fmla="val 16667"/>
              <a:gd name="adj2" fmla="val 0"/>
            </a:avLst>
          </a:prstGeom>
          <a:ln w="3175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722474" y="3677842"/>
            <a:ext cx="16161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ইউনিয়ন পরিষদ</a:t>
            </a:r>
            <a:endParaRPr lang="en-US" sz="2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53022" y="3712745"/>
            <a:ext cx="16161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পৌরসভা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38266" y="3701932"/>
            <a:ext cx="16161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সিটি কর্পোরেশন</a:t>
            </a:r>
            <a:endParaRPr lang="en-US" sz="2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085720" y="3703254"/>
            <a:ext cx="16161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 বিভাগ </a:t>
            </a:r>
            <a:endParaRPr lang="en-US" sz="2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22473" y="5587252"/>
            <a:ext cx="16161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শাসন বিভাগ </a:t>
            </a:r>
            <a:endParaRPr lang="en-US" sz="2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53020" y="5605649"/>
            <a:ext cx="16161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বিচার বিভাগ</a:t>
            </a:r>
            <a:endParaRPr lang="en-US" sz="2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619423" y="5670806"/>
            <a:ext cx="16161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কমনওয়েলথ</a:t>
            </a:r>
            <a:endParaRPr lang="en-US" sz="2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082738" y="5567659"/>
            <a:ext cx="16161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জাতিসংঘ </a:t>
            </a:r>
            <a:endParaRPr lang="en-US" sz="2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734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8125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023648" y="1246603"/>
            <a:ext cx="6472439" cy="64599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নাগরিকের অতীত, বর্তমান ও ভবিষ্যৎ 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612" y="2468460"/>
            <a:ext cx="3544092" cy="2039745"/>
          </a:xfrm>
          <a:prstGeom prst="round2DiagRect">
            <a:avLst>
              <a:gd name="adj1" fmla="val 16667"/>
              <a:gd name="adj2" fmla="val 0"/>
            </a:avLst>
          </a:prstGeom>
          <a:ln w="3175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759" y="2468459"/>
            <a:ext cx="2634696" cy="2039745"/>
          </a:xfrm>
          <a:prstGeom prst="round2DiagRect">
            <a:avLst>
              <a:gd name="adj1" fmla="val 16667"/>
              <a:gd name="adj2" fmla="val 0"/>
            </a:avLst>
          </a:prstGeom>
          <a:ln w="3175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4526" y="2483555"/>
            <a:ext cx="2841500" cy="18908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ounded Rectangle 10"/>
          <p:cNvSpPr/>
          <p:nvPr/>
        </p:nvSpPr>
        <p:spPr>
          <a:xfrm>
            <a:off x="1417486" y="4878112"/>
            <a:ext cx="9760689" cy="87187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পৌরনীতি</a:t>
            </a:r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ও </a:t>
            </a:r>
            <a:r>
              <a:rPr lang="en-US" sz="2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নাগরিকতা</a:t>
            </a:r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বিষয়টি</a:t>
            </a:r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নাগরিকদের</a:t>
            </a:r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অতীত</a:t>
            </a:r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,</a:t>
            </a:r>
            <a:r>
              <a:rPr lang="bn-IN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বর্তমান</a:t>
            </a:r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ও </a:t>
            </a:r>
            <a:r>
              <a:rPr lang="en-US" sz="2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ভবিষ্য</a:t>
            </a:r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ৎ </a:t>
            </a:r>
            <a:r>
              <a:rPr lang="en-US" sz="2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নিয়ে</a:t>
            </a:r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আলোচনা</a:t>
            </a:r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করে</a:t>
            </a:r>
            <a:r>
              <a:rPr lang="bn-IN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এবং</a:t>
            </a:r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ভবিষ্য</a:t>
            </a:r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ৎ </a:t>
            </a:r>
            <a:r>
              <a:rPr lang="en-US" sz="2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নাগরিক</a:t>
            </a:r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জীবনের</a:t>
            </a:r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দিক</a:t>
            </a:r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নির্দেশনা</a:t>
            </a:r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প্রদান</a:t>
            </a:r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করে</a:t>
            </a:r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।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370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8125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009479" y="1259439"/>
            <a:ext cx="4146913" cy="73264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একক কাজ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992001" y="3016392"/>
            <a:ext cx="6422065" cy="127590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পৌরনীতির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উৎপত্তি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সম্পর্কে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লেখ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।</a:t>
            </a:r>
            <a:endParaRPr lang="bn-IN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905693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8125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934601" y="1187158"/>
            <a:ext cx="4348922" cy="74614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IN" sz="6600" dirty="0" smtClean="0"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endParaRPr>
          </a:p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দলগত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কাজ</a:t>
            </a:r>
            <a:endParaRPr lang="en-US" sz="4800" dirty="0" smtClean="0"/>
          </a:p>
          <a:p>
            <a:pPr algn="ctr"/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300277" y="3055450"/>
            <a:ext cx="7783032" cy="12333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পৌরনীতি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ও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নাগরিকতা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কোন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কোন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বিষয়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নিয়ে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আলোচনা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করে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দলে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আলোচনা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করে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লেখ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।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180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8125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185887" y="1003355"/>
            <a:ext cx="3599576" cy="75480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867986" y="2055813"/>
            <a:ext cx="8838390" cy="3934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১।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পৌরনীতি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ও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নাগরিকতার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প্রধান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আলোচ্য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বিষয়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কী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?</a:t>
            </a:r>
          </a:p>
          <a:p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	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উত্তরঃ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নাগরিকের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অধিকার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ও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কর্তব্য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।</a:t>
            </a:r>
          </a:p>
          <a:p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২।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নাগরিক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হিসেবে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আমরা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কী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ভোগ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করি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?</a:t>
            </a:r>
          </a:p>
          <a:p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	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উত্তরঃ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সামাজিক,রাজনৌতিক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ও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অর্থনৈতিক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অধিকার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।</a:t>
            </a:r>
          </a:p>
          <a:p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৩।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নাগরিক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জীবনকে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উন্নত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ও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সমৃদ্ধ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করার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লক্ষে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গড়ে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উঠেছে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?</a:t>
            </a:r>
          </a:p>
          <a:p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	</a:t>
            </a:r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উত্তরঃ</a:t>
            </a:r>
            <a:r>
              <a:rPr lang="bn-IN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বিভিন্ন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সামাজিক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ও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রাজনৈতিক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প্রতিষ্ঠান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।</a:t>
            </a:r>
          </a:p>
          <a:p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৪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।</a:t>
            </a:r>
            <a:r>
              <a:rPr lang="bn-IN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আইন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বিভাগ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,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শাসন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বিভাগ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ও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বিচার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বিভাগ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হলো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-</a:t>
            </a:r>
          </a:p>
          <a:p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	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উত্তরঃ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নাগরিকতার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জাতীয়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বিষয়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।</a:t>
            </a:r>
          </a:p>
          <a:p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৫।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কমনওয়েলথ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ও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জাতিসংঘ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হলো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-</a:t>
            </a:r>
          </a:p>
          <a:p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	</a:t>
            </a:r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উত্তরঃ</a:t>
            </a:r>
            <a:r>
              <a:rPr lang="bn-IN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নাগরিকতার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আন্তর্জাতিক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বিষয়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133936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8125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437321" y="1160597"/>
            <a:ext cx="3317358" cy="77000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E:\MOTIAR\D,contennt Picture 2\home2.jpg">
            <a:extLst>
              <a:ext uri="{FF2B5EF4-FFF2-40B4-BE49-F238E27FC236}">
                <a16:creationId xmlns:a16="http://schemas.microsoft.com/office/drawing/2014/main" id="{A8D4C48D-A47F-4ACE-B5A6-0E0C1B384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478" y="2262185"/>
            <a:ext cx="2274390" cy="22743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339703" y="4742947"/>
            <a:ext cx="9971567" cy="87186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পৌরনীতি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ও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নাগরিকতা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বিষয়টি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আমরা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কেন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পাঠ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করব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পাঠ্য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বইয়ের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স</a:t>
            </a:r>
            <a:r>
              <a:rPr lang="bn-IN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হা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য়তা</a:t>
            </a:r>
            <a:r>
              <a:rPr lang="bn-IN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য়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লিখে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আনবে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।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97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8125" cy="685800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H="1">
            <a:off x="6108883" y="1058091"/>
            <a:ext cx="31596" cy="5029200"/>
          </a:xfrm>
          <a:prstGeom prst="line">
            <a:avLst/>
          </a:prstGeom>
          <a:ln w="76200">
            <a:solidFill>
              <a:srgbClr val="0039FF"/>
            </a:solidFill>
            <a:prstDash val="sysDash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pic.jpg">
            <a:extLst>
              <a:ext uri="{FF2B5EF4-FFF2-40B4-BE49-F238E27FC236}">
                <a16:creationId xmlns:a16="http://schemas.microsoft.com/office/drawing/2014/main" id="{5D4ACCAC-A395-4C1A-B83B-FB26A8051EF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18470" y="2214476"/>
            <a:ext cx="1286369" cy="128636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5348906-B545-43D3-A75B-8C69EAFA1DE8}"/>
              </a:ext>
            </a:extLst>
          </p:cNvPr>
          <p:cNvSpPr txBox="1"/>
          <p:nvPr/>
        </p:nvSpPr>
        <p:spPr>
          <a:xfrm>
            <a:off x="1384662" y="1162941"/>
            <a:ext cx="415398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B3283D-F27D-4228-BA51-9133AF73BD69}"/>
              </a:ext>
            </a:extLst>
          </p:cNvPr>
          <p:cNvSpPr txBox="1"/>
          <p:nvPr/>
        </p:nvSpPr>
        <p:spPr>
          <a:xfrm>
            <a:off x="1548714" y="3765120"/>
            <a:ext cx="382588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বিদ্যুৎ চন্দ্র তালুকদার</a:t>
            </a:r>
          </a:p>
          <a:p>
            <a:pPr algn="ctr"/>
            <a:r>
              <a:rPr lang="bn-IN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সহকারী শিক্ষক (কম্পিউটার)</a:t>
            </a:r>
          </a:p>
          <a:p>
            <a:pPr algn="ctr"/>
            <a:r>
              <a:rPr lang="bn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কলমাকান্দা উচ্চ বালিকা বিদ্যালয়</a:t>
            </a:r>
          </a:p>
          <a:p>
            <a:pPr algn="ctr"/>
            <a:r>
              <a:rPr lang="bn-IN" sz="1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ইনডেক্স নম্বর – ১১২২০৭৪</a:t>
            </a:r>
          </a:p>
          <a:p>
            <a:pPr algn="ctr"/>
            <a:r>
              <a:rPr lang="bn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মোবাইল -০১৭৪৫৫৪২৮১৫</a:t>
            </a:r>
          </a:p>
          <a:p>
            <a:pPr algn="ctr"/>
            <a:r>
              <a:rPr lang="bn-IN" sz="1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ই-মেইল </a:t>
            </a:r>
            <a:r>
              <a:rPr lang="bn-IN" sz="1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– </a:t>
            </a:r>
            <a:r>
              <a:rPr lang="en-US" sz="1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bidduth</a:t>
            </a:r>
            <a:r>
              <a:rPr lang="en-US" sz="1600" dirty="0">
                <a:solidFill>
                  <a:srgbClr val="002060"/>
                </a:solidFill>
                <a:latin typeface="Calibri" pitchFamily="34" charset="0"/>
                <a:cs typeface="NikoshBAN" pitchFamily="2" charset="0"/>
              </a:rPr>
              <a:t>83</a:t>
            </a:r>
            <a:r>
              <a:rPr lang="en-US" sz="1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talukder@gmail.com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12AF89-C967-4971-B8CF-626418055F70}"/>
              </a:ext>
            </a:extLst>
          </p:cNvPr>
          <p:cNvSpPr txBox="1"/>
          <p:nvPr/>
        </p:nvSpPr>
        <p:spPr>
          <a:xfrm>
            <a:off x="7732410" y="1162940"/>
            <a:ext cx="231188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EA1DB6-6909-4C02-99B9-A50B7421EC48}"/>
              </a:ext>
            </a:extLst>
          </p:cNvPr>
          <p:cNvSpPr txBox="1"/>
          <p:nvPr/>
        </p:nvSpPr>
        <p:spPr>
          <a:xfrm>
            <a:off x="7301823" y="4394520"/>
            <a:ext cx="317876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n-BD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নবম-দশম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বিষয়ঃ তথ্য ও যোগাযোগ প্রযুক্তি</a:t>
            </a:r>
            <a:endParaRPr lang="bn-BD" sz="2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bn-BD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মিনিট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815" y="1818628"/>
            <a:ext cx="2258475" cy="2575892"/>
          </a:xfrm>
          <a:prstGeom prst="rect">
            <a:avLst/>
          </a:prstGeom>
          <a:ln w="3175"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08331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8125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285794" y="1122296"/>
            <a:ext cx="7646536" cy="10330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6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6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bn-IN" sz="6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E:\MOTIAR\D,contennt Picture 2\business_team_walking_sm_wm.gif">
            <a:extLst>
              <a:ext uri="{FF2B5EF4-FFF2-40B4-BE49-F238E27FC236}">
                <a16:creationId xmlns:a16="http://schemas.microsoft.com/office/drawing/2014/main" id="{26BBA316-42EC-4677-9707-76F8AB48DE3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561" y="2435639"/>
            <a:ext cx="6472888" cy="3131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9726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125" y="0"/>
            <a:ext cx="12218125" cy="6858000"/>
          </a:xfrm>
          <a:prstGeom prst="rect">
            <a:avLst/>
          </a:prstGeom>
        </p:spPr>
      </p:pic>
      <p:sp>
        <p:nvSpPr>
          <p:cNvPr id="6" name="Flowchart: Alternate Process 5"/>
          <p:cNvSpPr/>
          <p:nvPr/>
        </p:nvSpPr>
        <p:spPr>
          <a:xfrm>
            <a:off x="3385456" y="1040674"/>
            <a:ext cx="6291943" cy="60960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272" y="1874057"/>
            <a:ext cx="2750573" cy="1953388"/>
          </a:xfrm>
          <a:prstGeom prst="round2DiagRect">
            <a:avLst>
              <a:gd name="adj1" fmla="val 16667"/>
              <a:gd name="adj2" fmla="val 0"/>
            </a:avLst>
          </a:prstGeom>
          <a:ln w="3175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720" y="1913438"/>
            <a:ext cx="2716154" cy="1922383"/>
          </a:xfrm>
          <a:prstGeom prst="round2DiagRect">
            <a:avLst>
              <a:gd name="adj1" fmla="val 16667"/>
              <a:gd name="adj2" fmla="val 0"/>
            </a:avLst>
          </a:prstGeom>
          <a:ln w="3175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036" y="1874056"/>
            <a:ext cx="2566347" cy="1922383"/>
          </a:xfrm>
          <a:prstGeom prst="round2DiagRect">
            <a:avLst>
              <a:gd name="adj1" fmla="val 16667"/>
              <a:gd name="adj2" fmla="val 0"/>
            </a:avLst>
          </a:prstGeom>
          <a:ln w="3175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209" y="4051228"/>
            <a:ext cx="2781866" cy="1922383"/>
          </a:xfrm>
          <a:prstGeom prst="round2DiagRect">
            <a:avLst>
              <a:gd name="adj1" fmla="val 16667"/>
              <a:gd name="adj2" fmla="val 0"/>
            </a:avLst>
          </a:prstGeom>
          <a:ln w="3175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702" y="4098986"/>
            <a:ext cx="2520668" cy="1879215"/>
          </a:xfrm>
          <a:prstGeom prst="round2DiagRect">
            <a:avLst>
              <a:gd name="adj1" fmla="val 16667"/>
              <a:gd name="adj2" fmla="val 0"/>
            </a:avLst>
          </a:prstGeom>
          <a:ln w="3175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971" y="4051229"/>
            <a:ext cx="2740160" cy="1922382"/>
          </a:xfrm>
          <a:prstGeom prst="round2DiagRect">
            <a:avLst>
              <a:gd name="adj1" fmla="val 16667"/>
              <a:gd name="adj2" fmla="val 0"/>
            </a:avLst>
          </a:prstGeom>
          <a:ln w="3175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3700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8125" cy="6858000"/>
          </a:xfrm>
          <a:prstGeom prst="rect">
            <a:avLst/>
          </a:prstGeom>
        </p:spPr>
      </p:pic>
      <p:sp>
        <p:nvSpPr>
          <p:cNvPr id="3" name="Flowchart: Alternate Process 2"/>
          <p:cNvSpPr/>
          <p:nvPr/>
        </p:nvSpPr>
        <p:spPr>
          <a:xfrm>
            <a:off x="4114801" y="1149532"/>
            <a:ext cx="3984172" cy="587828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বলতো ছবিগুলো কিসের 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358" y="2253647"/>
            <a:ext cx="2560903" cy="1879149"/>
          </a:xfrm>
          <a:prstGeom prst="round2DiagRect">
            <a:avLst>
              <a:gd name="adj1" fmla="val 16667"/>
              <a:gd name="adj2" fmla="val 0"/>
            </a:avLst>
          </a:prstGeom>
          <a:ln w="3175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3714561" y="5006300"/>
            <a:ext cx="4784651" cy="48909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পৌরনীতি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নাগরিকতার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</a:t>
            </a:r>
            <a:endParaRPr lang="en-US" sz="3200" dirty="0">
              <a:solidFill>
                <a:srgbClr val="0070C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594" y="2253646"/>
            <a:ext cx="2921989" cy="18270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872" y="2346036"/>
            <a:ext cx="3179797" cy="16773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7567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125" y="-9294"/>
            <a:ext cx="12218125" cy="6858000"/>
          </a:xfrm>
          <a:prstGeom prst="rect">
            <a:avLst/>
          </a:prstGeom>
        </p:spPr>
      </p:pic>
      <p:sp>
        <p:nvSpPr>
          <p:cNvPr id="3" name="Flowchart: Alternate Process 2"/>
          <p:cNvSpPr/>
          <p:nvPr/>
        </p:nvSpPr>
        <p:spPr>
          <a:xfrm>
            <a:off x="3957428" y="1255524"/>
            <a:ext cx="4506686" cy="679268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পাঠের বিষয় </a:t>
            </a:r>
            <a:endParaRPr lang="en-US" sz="4000" u="sng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381" y="2820784"/>
            <a:ext cx="3979356" cy="22078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559" y="2761817"/>
            <a:ext cx="3764943" cy="22667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 rot="19092608">
            <a:off x="231643" y="2370672"/>
            <a:ext cx="4353475" cy="3486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পৌরনীতি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নাগরিকতার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380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125" y="0"/>
            <a:ext cx="12218125" cy="6858000"/>
          </a:xfrm>
          <a:prstGeom prst="rect">
            <a:avLst/>
          </a:prstGeom>
        </p:spPr>
      </p:pic>
      <p:sp>
        <p:nvSpPr>
          <p:cNvPr id="3" name="Flowchart: Alternate Process 2"/>
          <p:cNvSpPr/>
          <p:nvPr/>
        </p:nvSpPr>
        <p:spPr>
          <a:xfrm>
            <a:off x="4023360" y="1149532"/>
            <a:ext cx="4049486" cy="770709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24529C-CC17-4948-BD88-3828C5855C1D}"/>
              </a:ext>
            </a:extLst>
          </p:cNvPr>
          <p:cNvSpPr txBox="1"/>
          <p:nvPr/>
        </p:nvSpPr>
        <p:spPr>
          <a:xfrm>
            <a:off x="3387634" y="2538573"/>
            <a:ext cx="66037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...............।</a:t>
            </a:r>
          </a:p>
          <a:p>
            <a:endParaRPr lang="en-US" dirty="0"/>
          </a:p>
        </p:txBody>
      </p:sp>
      <p:sp>
        <p:nvSpPr>
          <p:cNvPr id="5" name="Subtitle 2"/>
          <p:cNvSpPr>
            <a:spLocks/>
          </p:cNvSpPr>
          <p:nvPr/>
        </p:nvSpPr>
        <p:spPr bwMode="auto">
          <a:xfrm>
            <a:off x="2461855" y="3461905"/>
            <a:ext cx="7242163" cy="153518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bn-BD" sz="3000" dirty="0" smtClean="0"/>
              <a:t>  </a:t>
            </a:r>
            <a:endParaRPr lang="en-US" sz="3000" dirty="0"/>
          </a:p>
        </p:txBody>
      </p:sp>
      <p:sp>
        <p:nvSpPr>
          <p:cNvPr id="7" name="Rectangle 6"/>
          <p:cNvSpPr/>
          <p:nvPr/>
        </p:nvSpPr>
        <p:spPr>
          <a:xfrm>
            <a:off x="3387634" y="3629333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পৌরনীতির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উৎপত্তি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সম্পর্কে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বলতে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bn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পারবে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। </a:t>
            </a:r>
            <a:endParaRPr lang="bn-IN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পৌরনীতির</a:t>
            </a:r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সং</a:t>
            </a:r>
            <a:r>
              <a:rPr lang="bn-IN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ঙ্গা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bn-IN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বর্ণনা করতে </a:t>
            </a:r>
            <a:r>
              <a:rPr lang="bn-IN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পারবে</a:t>
            </a:r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।</a:t>
            </a:r>
            <a:endParaRPr lang="bn-IN" sz="2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পৌরনীতি</a:t>
            </a:r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ও </a:t>
            </a:r>
            <a:r>
              <a:rPr lang="en-US" sz="2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নাগরিকতার</a:t>
            </a:r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বিষয়বস্তু</a:t>
            </a:r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বিশ্লেষণ</a:t>
            </a:r>
            <a:r>
              <a:rPr lang="bn-IN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করতে পারবে </a:t>
            </a:r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।</a:t>
            </a:r>
            <a:endParaRPr lang="en-US" sz="2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694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8125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945664" y="1231096"/>
            <a:ext cx="3986224" cy="76265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পৌরনীতির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উ</a:t>
            </a:r>
            <a:r>
              <a:rPr lang="bn-IN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ৎপত্তি 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910821" y="2744418"/>
            <a:ext cx="8548577" cy="225410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পৌরনীতির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ইংরেজি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সিভি</a:t>
            </a:r>
            <a:r>
              <a:rPr lang="bn-IN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ক্স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সিভি</a:t>
            </a:r>
            <a:r>
              <a:rPr lang="bn-IN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ক্স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শব্দটি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ল্যাটিন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সিভিস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সিভিটাস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এসেছে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সিভিস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নাগরিক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সিভিটাস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নগর-রাষ্ট্র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প্রাচীন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গ্রিসে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নাগরিক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নগর-রাষ্ট্র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অবিচ্ছেদ্য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ঐ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গ্রিসে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অঞ্চল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উঠে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নগর-রাষ্ট্র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027073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189"/>
            <a:ext cx="12218125" cy="68580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3772988" y="1197065"/>
            <a:ext cx="5135880" cy="5987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পৌরনীতির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সং</a:t>
            </a:r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ঙ্গা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509823" y="2275366"/>
            <a:ext cx="3615070" cy="146729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পৌরনীতি</a:t>
            </a:r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হচ্ছে</a:t>
            </a:r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নাগরিকতা</a:t>
            </a:r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বিষয়ক</a:t>
            </a:r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বিজ্ঞান</a:t>
            </a:r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। </a:t>
            </a:r>
            <a:r>
              <a:rPr lang="en-US" sz="2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কারণ</a:t>
            </a:r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নাগরিকতার</a:t>
            </a:r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সাথে</a:t>
            </a:r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জড়িত</a:t>
            </a:r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সকল</a:t>
            </a:r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বিষয়ে</a:t>
            </a:r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পৌরনীতি</a:t>
            </a:r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আলোচনা</a:t>
            </a:r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করে</a:t>
            </a:r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।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431108" y="2070197"/>
            <a:ext cx="5592725" cy="232959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ব্রিটিশ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রাষ্ট্রবিজ্ঞানী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ই.এম.হোয়াইট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বলেছেন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,</a:t>
            </a:r>
            <a:r>
              <a:rPr lang="bn-IN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পৌরনীতি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হলো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জ্ঞানের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সেই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মূল্যবান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শাখা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,</a:t>
            </a:r>
            <a:r>
              <a:rPr lang="bn-IN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যা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নাগরিকতার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অতীত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,</a:t>
            </a:r>
            <a:r>
              <a:rPr lang="bn-IN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বর্তমান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ও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ভবিষ্য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ৎ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এবং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স্থানীয়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,</a:t>
            </a:r>
            <a:r>
              <a:rPr lang="bn-IN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জাতীয়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ও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আন্তর্জাতিক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মানবতার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সাথে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জড়িত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সকল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বিষয়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নিয়ে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আলোচনা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করে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।</a:t>
            </a:r>
            <a:endParaRPr lang="en-US" sz="2400" dirty="0">
              <a:solidFill>
                <a:srgbClr val="7030A0"/>
              </a:solidFill>
            </a:endParaRPr>
          </a:p>
          <a:p>
            <a:pPr algn="just"/>
            <a:endParaRPr lang="en-US" sz="2400" dirty="0"/>
          </a:p>
        </p:txBody>
      </p:sp>
      <p:sp>
        <p:nvSpPr>
          <p:cNvPr id="6" name="Rounded Rectangle 5"/>
          <p:cNvSpPr/>
          <p:nvPr/>
        </p:nvSpPr>
        <p:spPr>
          <a:xfrm>
            <a:off x="1418382" y="4674148"/>
            <a:ext cx="9696892" cy="12131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নাগরিক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,</a:t>
            </a:r>
            <a:r>
              <a:rPr lang="bn-IN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পরিবার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,</a:t>
            </a:r>
            <a:r>
              <a:rPr lang="bn-IN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সমাজ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ও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রাষ্ট্রের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আচরণ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ও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কার্যাবলি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নিয়ে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ধারাবাহিক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আলোচনার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মাধ্যমে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যে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বিষয়টি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আদর্শ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নাগরিক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জীবন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সম্বন্ধে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জ্ঞান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দান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করে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তাকে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পোরনীতি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বলে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।</a:t>
            </a:r>
            <a:endParaRPr lang="en-US" sz="2800" dirty="0">
              <a:solidFill>
                <a:srgbClr val="002060"/>
              </a:solidFill>
            </a:endParaRPr>
          </a:p>
          <a:p>
            <a:pPr algn="just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57590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8125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177250" y="1095903"/>
            <a:ext cx="3584517" cy="71163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পৌরনীতির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বিষয়বস্তু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endParaRPr lang="en-US" sz="4000" dirty="0">
              <a:solidFill>
                <a:srgbClr val="00206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340" y="2207494"/>
            <a:ext cx="3836336" cy="2443012"/>
          </a:xfrm>
          <a:prstGeom prst="round2DiagRect">
            <a:avLst>
              <a:gd name="adj1" fmla="val 16667"/>
              <a:gd name="adj2" fmla="val 0"/>
            </a:avLst>
          </a:prstGeom>
          <a:ln w="3175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ounded Rectangle 3"/>
          <p:cNvSpPr/>
          <p:nvPr/>
        </p:nvSpPr>
        <p:spPr>
          <a:xfrm>
            <a:off x="1467293" y="4976037"/>
            <a:ext cx="9548037" cy="76554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রাষ্ট্রের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নাগরিক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হিসেবে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আমরা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যেমন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রাষ্ট্রপ্রদত্ত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সামাজিক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, </a:t>
            </a:r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রাজনৈতিক,অর্থনৈতিক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ও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মৌলিক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অধিকার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ভোগ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করি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,</a:t>
            </a:r>
            <a:r>
              <a:rPr lang="bn-IN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তেমনি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আমাদেরকেও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রাষ্ট্রের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প্রতি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দায়িত্ব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ও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কর্তব্য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পালন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করতে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হয়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।</a:t>
            </a:r>
            <a:endParaRPr lang="en-US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056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</TotalTime>
  <Words>483</Words>
  <Application>Microsoft Office PowerPoint</Application>
  <PresentationFormat>Widescreen</PresentationFormat>
  <Paragraphs>82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</dc:creator>
  <cp:lastModifiedBy>my</cp:lastModifiedBy>
  <cp:revision>231</cp:revision>
  <dcterms:created xsi:type="dcterms:W3CDTF">2021-01-20T13:40:03Z</dcterms:created>
  <dcterms:modified xsi:type="dcterms:W3CDTF">2021-03-25T04:20:02Z</dcterms:modified>
</cp:coreProperties>
</file>