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4" r:id="rId2"/>
    <p:sldId id="256" r:id="rId3"/>
    <p:sldId id="276" r:id="rId4"/>
    <p:sldId id="258" r:id="rId5"/>
    <p:sldId id="259" r:id="rId6"/>
    <p:sldId id="260" r:id="rId7"/>
    <p:sldId id="261" r:id="rId8"/>
    <p:sldId id="277" r:id="rId9"/>
    <p:sldId id="286" r:id="rId10"/>
    <p:sldId id="279" r:id="rId11"/>
    <p:sldId id="287" r:id="rId12"/>
    <p:sldId id="281" r:id="rId13"/>
    <p:sldId id="288" r:id="rId14"/>
    <p:sldId id="289" r:id="rId15"/>
    <p:sldId id="278" r:id="rId16"/>
    <p:sldId id="290" r:id="rId17"/>
    <p:sldId id="282" r:id="rId18"/>
    <p:sldId id="294" r:id="rId19"/>
    <p:sldId id="291" r:id="rId20"/>
    <p:sldId id="283" r:id="rId21"/>
    <p:sldId id="292" r:id="rId22"/>
    <p:sldId id="293" r:id="rId23"/>
    <p:sldId id="263" r:id="rId24"/>
    <p:sldId id="266" r:id="rId25"/>
    <p:sldId id="269" r:id="rId26"/>
    <p:sldId id="27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6699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p:cViewPr varScale="1">
        <p:scale>
          <a:sx n="74" d="100"/>
          <a:sy n="74" d="100"/>
        </p:scale>
        <p:origin x="4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42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016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28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31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309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583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13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38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4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330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95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8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94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48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2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1/15/2021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3713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akkbd.com/wp-content/uploads/2019/09/big_158e1f43026226d2edb594f521517b2c_14-06-17_250_Lobster.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0"/>
            <a:ext cx="145542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3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609600" y="457200"/>
            <a:ext cx="8077200" cy="685800"/>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4800" dirty="0" smtClean="0">
                <a:solidFill>
                  <a:schemeClr val="tx1"/>
                </a:solidFill>
                <a:latin typeface="Shonar Bangla" panose="020B0502040204020203" pitchFamily="34" charset="0"/>
                <a:cs typeface="Shonar Bangla" panose="020B0502040204020203" pitchFamily="34" charset="0"/>
              </a:rPr>
              <a:t>নার্সারী তৈরি</a:t>
            </a:r>
            <a:endParaRPr lang="bn-BD" sz="4800" dirty="0">
              <a:solidFill>
                <a:schemeClr val="tx1"/>
              </a:solidFill>
              <a:latin typeface="Shonar Bangla" panose="020B0502040204020203" pitchFamily="34" charset="0"/>
              <a:cs typeface="Shonar Bangla" panose="020B0502040204020203" pitchFamily="34" charset="0"/>
            </a:endParaRPr>
          </a:p>
        </p:txBody>
      </p:sp>
      <p:sp>
        <p:nvSpPr>
          <p:cNvPr id="6" name="TextBox 5"/>
          <p:cNvSpPr txBox="1"/>
          <p:nvPr/>
        </p:nvSpPr>
        <p:spPr>
          <a:xfrm>
            <a:off x="838200" y="1600200"/>
            <a:ext cx="7696200" cy="1754326"/>
          </a:xfrm>
          <a:prstGeom prst="rect">
            <a:avLst/>
          </a:prstGeom>
          <a:solidFill>
            <a:schemeClr val="accent4">
              <a:lumMod val="60000"/>
              <a:lumOff val="40000"/>
            </a:schemeClr>
          </a:solidFill>
        </p:spPr>
        <p:txBody>
          <a:bodyPr wrap="square" rtlCol="0">
            <a:spAutoFit/>
          </a:bodyPr>
          <a:lstStyle/>
          <a:p>
            <a:pPr marL="457200" indent="-457200" algn="just">
              <a:buFont typeface="Arial" panose="020B0604020202020204" pitchFamily="34" charset="0"/>
              <a:buChar char="•"/>
            </a:pPr>
            <a:r>
              <a:rPr lang="bn-BD" sz="3600" dirty="0" smtClean="0">
                <a:latin typeface="Shonar Bangla" panose="020B0502040204020203" pitchFamily="34" charset="0"/>
                <a:cs typeface="Shonar Bangla" panose="020B0502040204020203" pitchFamily="34" charset="0"/>
              </a:rPr>
              <a:t>ঘেরের একপাশে ৫-৭% আকারের নার্সারী করতে হবে</a:t>
            </a:r>
            <a:endParaRPr lang="bn-BD" sz="3600" dirty="0" smtClean="0">
              <a:latin typeface="Shonar Bangla" panose="020B0502040204020203" pitchFamily="34" charset="0"/>
              <a:cs typeface="Shonar Bangla" panose="020B0502040204020203" pitchFamily="34" charset="0"/>
            </a:endParaRPr>
          </a:p>
          <a:p>
            <a:pPr marL="457200" indent="-457200">
              <a:buFont typeface="Arial" panose="020B0604020202020204" pitchFamily="34" charset="0"/>
              <a:buChar char="•"/>
            </a:pPr>
            <a:r>
              <a:rPr lang="bn-BD" sz="3600" dirty="0" smtClean="0">
                <a:latin typeface="Shonar Bangla" panose="020B0502040204020203" pitchFamily="34" charset="0"/>
                <a:cs typeface="Shonar Bangla" panose="020B0502040204020203" pitchFamily="34" charset="0"/>
              </a:rPr>
              <a:t> পোনা আশ্রয়ের জন্য কঞ্চি বা শুকনো নারিকেল বা খেজুরের পাতা পুঁতে দিতে হবে</a:t>
            </a:r>
            <a:endParaRPr lang="en-US" sz="3600"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1310508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467600" cy="5509200"/>
          </a:xfrm>
          <a:prstGeom prst="rect">
            <a:avLst/>
          </a:prstGeom>
          <a:solidFill>
            <a:schemeClr val="accent4">
              <a:lumMod val="60000"/>
              <a:lumOff val="40000"/>
            </a:schemeClr>
          </a:solidFill>
        </p:spPr>
        <p:txBody>
          <a:bodyPr wrap="square">
            <a:spAutoFit/>
          </a:bodyPr>
          <a:lstStyle/>
          <a:p>
            <a:pPr algn="just"/>
            <a:r>
              <a:rPr lang="bn-BD" sz="3200" b="1" dirty="0"/>
              <a:t>পানি নির্গমন পথ </a:t>
            </a:r>
            <a:r>
              <a:rPr lang="bn-BD" sz="3200" b="1" dirty="0" smtClean="0"/>
              <a:t>তৈরি</a:t>
            </a:r>
            <a:endParaRPr lang="en-US" sz="3200" b="1" dirty="0" smtClean="0"/>
          </a:p>
          <a:p>
            <a:pPr algn="just"/>
            <a:r>
              <a:rPr lang="bn-BD" sz="3200" dirty="0">
                <a:latin typeface="Nikosh" panose="02000000000000000000" pitchFamily="2" charset="0"/>
                <a:cs typeface="Nikosh" panose="02000000000000000000" pitchFamily="2" charset="0"/>
              </a:rPr>
              <a:t>ব</a:t>
            </a:r>
            <a:r>
              <a:rPr lang="bn-BD" sz="3200" dirty="0" smtClean="0"/>
              <a:t>র্ষাকাল </a:t>
            </a:r>
            <a:r>
              <a:rPr lang="bn-BD" sz="3200" dirty="0"/>
              <a:t>বা অন্য যে কোনো কারণে যদি ঘের পানিতে পূর্ণ হয়ে যায় তাহলে অতিরিক্ত পানি বের করে দেওয়ার জন্য বাঁধে পানি নির্গমন পথ তৈরি করতে হবে। চিংড়ি যাতে বের হয়ে যেতে না পারে সে জন্য নির্গমন পথের মুখে জাল বা বাঁশের বানা স্থাপন করতে হবে।</a:t>
            </a:r>
            <a:endParaRPr lang="en-US" sz="3200" dirty="0"/>
          </a:p>
          <a:p>
            <a:pPr algn="just"/>
            <a:r>
              <a:rPr lang="bn-BD" sz="3200" b="1" dirty="0"/>
              <a:t>নালা শুকানো</a:t>
            </a:r>
            <a:r>
              <a:rPr lang="en-US" sz="3200" b="1" dirty="0"/>
              <a:t>, </a:t>
            </a:r>
            <a:r>
              <a:rPr lang="bn-BD" sz="3200" b="1" dirty="0"/>
              <a:t>কাদা অপসারণ ও চাষ </a:t>
            </a:r>
            <a:r>
              <a:rPr lang="bn-BD" sz="3200" b="1" dirty="0" smtClean="0"/>
              <a:t>দেওয়া</a:t>
            </a:r>
          </a:p>
          <a:p>
            <a:pPr algn="just"/>
            <a:r>
              <a:rPr lang="en-US" sz="3200" dirty="0"/>
              <a:t/>
            </a:r>
            <a:br>
              <a:rPr lang="en-US" sz="3200" dirty="0"/>
            </a:br>
            <a:r>
              <a:rPr lang="bn-BD" sz="3200" dirty="0"/>
              <a:t>নালা থেকে পানি নিষ্কাশন করে কাদা অপসারণের পর তা রৌদ্রে শুকাতে হবে । নালা ও জমিতে চাষ দিতে হবে এবং ধানের গোড়া অপসারণ করতে হবে</a:t>
            </a:r>
            <a:r>
              <a:rPr lang="bn-BD" sz="3200" dirty="0" smtClean="0"/>
              <a:t>।</a:t>
            </a:r>
            <a:endParaRPr lang="en-US" sz="3200" dirty="0"/>
          </a:p>
        </p:txBody>
      </p:sp>
    </p:spTree>
    <p:extLst>
      <p:ext uri="{BB962C8B-B14F-4D97-AF65-F5344CB8AC3E}">
        <p14:creationId xmlns:p14="http://schemas.microsoft.com/office/powerpoint/2010/main" val="3703759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621" y="750627"/>
            <a:ext cx="7979567"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dirty="0" smtClean="0">
                <a:latin typeface="Shonar Bangla" panose="020B0502040204020203" pitchFamily="34" charset="0"/>
                <a:cs typeface="Shonar Bangla" panose="020B0502040204020203" pitchFamily="34" charset="0"/>
              </a:rPr>
              <a:t>রাক্ষুসে ও অবাঞ্ছিত জলজ প্রাণী নিয়ন্ত্রণ</a:t>
            </a:r>
            <a:endParaRPr lang="en-US" sz="4800" dirty="0">
              <a:latin typeface="Shonar Bangla" panose="020B0502040204020203" pitchFamily="34" charset="0"/>
              <a:cs typeface="Shonar Bangla" panose="020B0502040204020203" pitchFamily="34" charset="0"/>
            </a:endParaRPr>
          </a:p>
        </p:txBody>
      </p:sp>
      <p:sp>
        <p:nvSpPr>
          <p:cNvPr id="3" name="Snip Same Side Corner Rectangle 2"/>
          <p:cNvSpPr/>
          <p:nvPr/>
        </p:nvSpPr>
        <p:spPr>
          <a:xfrm>
            <a:off x="634620" y="1676400"/>
            <a:ext cx="7979568" cy="1757718"/>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4000" dirty="0" smtClean="0">
                <a:solidFill>
                  <a:schemeClr val="tx1"/>
                </a:solidFill>
                <a:latin typeface="Shonar Bangla" panose="020B0502040204020203" pitchFamily="34" charset="0"/>
                <a:cs typeface="Shonar Bangla" panose="020B0502040204020203" pitchFamily="34" charset="0"/>
              </a:rPr>
              <a:t>রোটেনন ৬০ গ্রাম/ শতাংশ/ফুট পানি</a:t>
            </a:r>
          </a:p>
          <a:p>
            <a:pPr algn="ctr"/>
            <a:r>
              <a:rPr lang="bn-BD" sz="4000" dirty="0" smtClean="0">
                <a:solidFill>
                  <a:srgbClr val="FF0000"/>
                </a:solidFill>
                <a:latin typeface="Shonar Bangla" panose="020B0502040204020203" pitchFamily="34" charset="0"/>
                <a:cs typeface="Shonar Bangla" panose="020B0502040204020203" pitchFamily="34" charset="0"/>
              </a:rPr>
              <a:t>বা চা-বীজের খৈল ১৮০-২৪০</a:t>
            </a:r>
            <a:r>
              <a:rPr lang="bn-BD" sz="4000" dirty="0">
                <a:solidFill>
                  <a:srgbClr val="FF0000"/>
                </a:solidFill>
                <a:latin typeface="Shonar Bangla" panose="020B0502040204020203" pitchFamily="34" charset="0"/>
                <a:cs typeface="Shonar Bangla" panose="020B0502040204020203" pitchFamily="34" charset="0"/>
              </a:rPr>
              <a:t> </a:t>
            </a:r>
            <a:r>
              <a:rPr lang="bn-BD" sz="4000" dirty="0" smtClean="0">
                <a:solidFill>
                  <a:srgbClr val="FF0000"/>
                </a:solidFill>
                <a:latin typeface="Shonar Bangla" panose="020B0502040204020203" pitchFamily="34" charset="0"/>
                <a:cs typeface="Shonar Bangla" panose="020B0502040204020203" pitchFamily="34" charset="0"/>
              </a:rPr>
              <a:t>গ্রাম</a:t>
            </a:r>
            <a:r>
              <a:rPr lang="bn-BD" sz="4000" dirty="0">
                <a:solidFill>
                  <a:srgbClr val="FF0000"/>
                </a:solidFill>
                <a:latin typeface="Shonar Bangla" panose="020B0502040204020203" pitchFamily="34" charset="0"/>
                <a:cs typeface="Shonar Bangla" panose="020B0502040204020203" pitchFamily="34" charset="0"/>
              </a:rPr>
              <a:t>/ শতাংশ/ফুট পানি</a:t>
            </a:r>
          </a:p>
          <a:p>
            <a:pPr algn="ctr"/>
            <a:endParaRPr lang="en-US" sz="4000" dirty="0">
              <a:latin typeface="Shonar Bangla" panose="020B0502040204020203" pitchFamily="34" charset="0"/>
              <a:cs typeface="Shonar Bangla" panose="020B0502040204020203" pitchFamily="34" charset="0"/>
            </a:endParaRPr>
          </a:p>
        </p:txBody>
      </p:sp>
      <p:sp>
        <p:nvSpPr>
          <p:cNvPr id="4" name="Rounded Rectangle 3"/>
          <p:cNvSpPr/>
          <p:nvPr/>
        </p:nvSpPr>
        <p:spPr>
          <a:xfrm>
            <a:off x="634619" y="3581400"/>
            <a:ext cx="7980641"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800" dirty="0" smtClean="0">
                <a:latin typeface="Shonar Bangla" panose="020B0502040204020203" pitchFamily="34" charset="0"/>
                <a:cs typeface="Shonar Bangla" panose="020B0502040204020203" pitchFamily="34" charset="0"/>
              </a:rPr>
              <a:t>চুন প্রয়োগ</a:t>
            </a:r>
            <a:endParaRPr lang="en-US" sz="4800" dirty="0">
              <a:latin typeface="Shonar Bangla" panose="020B0502040204020203" pitchFamily="34" charset="0"/>
              <a:cs typeface="Shonar Bangla" panose="020B0502040204020203" pitchFamily="34" charset="0"/>
            </a:endParaRPr>
          </a:p>
        </p:txBody>
      </p:sp>
      <p:sp>
        <p:nvSpPr>
          <p:cNvPr id="6" name="Rectangle 5"/>
          <p:cNvSpPr/>
          <p:nvPr/>
        </p:nvSpPr>
        <p:spPr>
          <a:xfrm>
            <a:off x="641060" y="4817042"/>
            <a:ext cx="8204579" cy="553357"/>
          </a:xfrm>
          <a:prstGeom prst="rect">
            <a:avLst/>
          </a:prstGeom>
          <a:solidFill>
            <a:schemeClr val="accent6">
              <a:lumMod val="60000"/>
              <a:lumOff val="40000"/>
            </a:schemeClr>
          </a:solidFill>
        </p:spPr>
        <p:txBody>
          <a:bodyPr wrap="square">
            <a:spAutoFit/>
          </a:bodyPr>
          <a:lstStyle/>
          <a:p>
            <a:pPr algn="just">
              <a:lnSpc>
                <a:spcPct val="107000"/>
              </a:lnSpc>
              <a:spcBef>
                <a:spcPts val="1200"/>
              </a:spcBef>
              <a:spcAft>
                <a:spcPts val="1200"/>
              </a:spcAft>
            </a:pPr>
            <a:r>
              <a:rPr lang="bn-BD" sz="28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ঘেরে </a:t>
            </a:r>
            <a:r>
              <a:rPr lang="bn-BD" sz="28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১ </a:t>
            </a:r>
            <a:r>
              <a:rPr lang="bn-BD" sz="2800" dirty="0">
                <a:solidFill>
                  <a:srgbClr val="444444"/>
                </a:solidFill>
                <a:latin typeface="Georgia" panose="02040502050405020303" pitchFamily="18" charset="0"/>
                <a:ea typeface="Times New Roman" panose="02020603050405020304" pitchFamily="18" charset="0"/>
                <a:cs typeface="Shonar Bangla" panose="020B0502040204020203" pitchFamily="34" charset="0"/>
              </a:rPr>
              <a:t>কেজি/শতাংশ হিসাবে চুন প্রয়োগ করতে হবে</a:t>
            </a:r>
            <a:r>
              <a:rPr lang="bn-BD" sz="28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a:t>
            </a:r>
            <a:endParaRPr lang="en-US" sz="2800" dirty="0">
              <a:effectLst/>
              <a:latin typeface="Calibri" panose="020F0502020204030204" pitchFamily="34" charset="0"/>
              <a:ea typeface="Calibri" panose="020F0502020204030204" pitchFamily="34" charset="0"/>
              <a:cs typeface="Vrinda"/>
            </a:endParaRPr>
          </a:p>
        </p:txBody>
      </p:sp>
    </p:spTree>
    <p:extLst>
      <p:ext uri="{BB962C8B-B14F-4D97-AF65-F5344CB8AC3E}">
        <p14:creationId xmlns:p14="http://schemas.microsoft.com/office/powerpoint/2010/main" val="2161373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01000" cy="5016758"/>
          </a:xfrm>
          <a:prstGeom prst="rect">
            <a:avLst/>
          </a:prstGeom>
          <a:solidFill>
            <a:schemeClr val="accent4">
              <a:lumMod val="60000"/>
              <a:lumOff val="40000"/>
            </a:schemeClr>
          </a:solidFill>
        </p:spPr>
        <p:txBody>
          <a:bodyPr wrap="square">
            <a:spAutoFit/>
          </a:bodyPr>
          <a:lstStyle/>
          <a:p>
            <a:pPr algn="just"/>
            <a:r>
              <a:rPr lang="bn-BD" sz="4000" b="1" dirty="0" smtClean="0"/>
              <a:t> </a:t>
            </a:r>
            <a:r>
              <a:rPr lang="bn-BD" sz="4000" b="1" dirty="0"/>
              <a:t>সার প্রয়োগ</a:t>
            </a:r>
            <a:endParaRPr lang="en-US" sz="4000" b="1" dirty="0"/>
          </a:p>
          <a:p>
            <a:pPr algn="just"/>
            <a:r>
              <a:rPr lang="bn-BD" sz="4000" dirty="0" smtClean="0"/>
              <a:t>জমিতে </a:t>
            </a:r>
            <a:r>
              <a:rPr lang="bn-BD" sz="4000" dirty="0"/>
              <a:t>এবং নালার জৈব সার (প্রতি শতাংশে ৫-৬ কেজি গোবর</a:t>
            </a:r>
            <a:r>
              <a:rPr lang="en-US" sz="4000" dirty="0"/>
              <a:t>, </a:t>
            </a:r>
            <a:r>
              <a:rPr lang="bn-BD" sz="4000" dirty="0"/>
              <a:t>অথবা ৮-১০ কেজি কম্পোষ্ট অথবা ৩-৫ কেজি হাঁস-মুরগীর বিষ্ঠা) প্রয়োগ করতে হবে এবং তা মাটির সাথে মিশিয়ে দিতে হবে। পানি প্রবেশ করানোর পর অজৈব সার (প্রতি শতাংশে ১০০-১৫০ গ্রাম ইউরিয়া এবং ৫০-৭৫ গ্রাম টিএসপি) প্রয়োগ করতে হবে।</a:t>
            </a:r>
            <a:endParaRPr lang="en-US" sz="4000" dirty="0"/>
          </a:p>
        </p:txBody>
      </p:sp>
    </p:spTree>
    <p:extLst>
      <p:ext uri="{BB962C8B-B14F-4D97-AF65-F5344CB8AC3E}">
        <p14:creationId xmlns:p14="http://schemas.microsoft.com/office/powerpoint/2010/main" val="17443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153400" cy="4770537"/>
          </a:xfrm>
          <a:prstGeom prst="rect">
            <a:avLst/>
          </a:prstGeom>
          <a:solidFill>
            <a:schemeClr val="accent4">
              <a:lumMod val="60000"/>
              <a:lumOff val="40000"/>
            </a:schemeClr>
          </a:solidFill>
        </p:spPr>
        <p:txBody>
          <a:bodyPr wrap="square">
            <a:spAutoFit/>
          </a:bodyPr>
          <a:lstStyle/>
          <a:p>
            <a:pPr algn="just"/>
            <a:r>
              <a:rPr lang="bn-BD" sz="4000" b="1" dirty="0" smtClean="0">
                <a:solidFill>
                  <a:srgbClr val="7030A0"/>
                </a:solidFill>
                <a:latin typeface="Georgia" panose="02040502050405020303" pitchFamily="18" charset="0"/>
                <a:ea typeface="Times New Roman" panose="02020603050405020304" pitchFamily="18" charset="0"/>
                <a:cs typeface="Shonar Bangla" panose="020B0502040204020203" pitchFamily="34" charset="0"/>
              </a:rPr>
              <a:t>পানি প্রবেশ করানো</a:t>
            </a:r>
          </a:p>
          <a:p>
            <a:pPr algn="just"/>
            <a:r>
              <a:rPr lang="bn-BD"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ধানকাটার পর ঘের সাধারণত আস্তে আস্তে বৃষ্টির পানিতে পূর্ণ হয়ে যায়। তবে নালা শুকনোর পর তাতে জুভেনাইল (চিংড়ি পোনা) মজুদ করতে চাইলে অন্যান্য উৎস</a:t>
            </a:r>
            <a:r>
              <a:rPr lang="en-US"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 </a:t>
            </a:r>
            <a:r>
              <a:rPr lang="bn-BD"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যেমন-ডিপ টিউবয়েল</a:t>
            </a:r>
            <a:r>
              <a:rPr lang="en-US"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 </a:t>
            </a:r>
            <a:r>
              <a:rPr lang="bn-BD"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আশপাশের নদী</a:t>
            </a:r>
            <a:r>
              <a:rPr lang="en-US"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a:t>
            </a:r>
            <a:r>
              <a:rPr lang="bn-BD"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খাল</a:t>
            </a:r>
            <a:r>
              <a:rPr lang="en-US"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 </a:t>
            </a:r>
            <a:r>
              <a:rPr lang="bn-BD" sz="4400" dirty="0" smtClean="0">
                <a:solidFill>
                  <a:srgbClr val="444444"/>
                </a:solidFill>
                <a:latin typeface="Shonar Bangla" panose="020B0502040204020203" pitchFamily="34" charset="0"/>
                <a:ea typeface="Times New Roman" panose="02020603050405020304" pitchFamily="18" charset="0"/>
                <a:cs typeface="Shonar Bangla" panose="020B0502040204020203" pitchFamily="34" charset="0"/>
              </a:rPr>
              <a:t>দীঘি ইত্যাদি থেকে পানি সরবরাহ করতে হবে।</a:t>
            </a:r>
            <a:endParaRPr lang="en-US" sz="4400" dirty="0">
              <a:latin typeface="Shonar Bangla" panose="020B0502040204020203" pitchFamily="34" charset="0"/>
              <a:ea typeface="Calibri" panose="020F0502020204030204" pitchFamily="34" charset="0"/>
              <a:cs typeface="Shonar Bangla" panose="020B0502040204020203" pitchFamily="34" charset="0"/>
            </a:endParaRPr>
          </a:p>
        </p:txBody>
      </p:sp>
    </p:spTree>
    <p:extLst>
      <p:ext uri="{BB962C8B-B14F-4D97-AF65-F5344CB8AC3E}">
        <p14:creationId xmlns:p14="http://schemas.microsoft.com/office/powerpoint/2010/main" val="1698236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8200"/>
            <a:ext cx="7464188" cy="4832092"/>
          </a:xfrm>
          <a:prstGeom prst="rect">
            <a:avLst/>
          </a:prstGeom>
          <a:solidFill>
            <a:schemeClr val="accent5">
              <a:lumMod val="75000"/>
            </a:schemeClr>
          </a:solidFill>
        </p:spPr>
        <p:txBody>
          <a:bodyPr wrap="square" rtlCol="0">
            <a:spAutoFit/>
          </a:bodyPr>
          <a:lstStyle/>
          <a:p>
            <a:pPr algn="just"/>
            <a:r>
              <a:rPr lang="bn-BD" sz="4400" b="1" dirty="0" smtClean="0"/>
              <a:t>আশ্রয়স্থলের ব্যবস্থা </a:t>
            </a:r>
            <a:r>
              <a:rPr lang="bn-BD" sz="4400" b="1" dirty="0" smtClean="0"/>
              <a:t>করা</a:t>
            </a:r>
          </a:p>
          <a:p>
            <a:pPr algn="just"/>
            <a:r>
              <a:rPr lang="en-US" sz="4400" dirty="0" smtClean="0"/>
              <a:t/>
            </a:r>
            <a:br>
              <a:rPr lang="en-US" sz="4400" dirty="0" smtClean="0"/>
            </a:br>
            <a:r>
              <a:rPr lang="bn-BD" sz="4400" dirty="0" smtClean="0"/>
              <a:t>ঘের </a:t>
            </a:r>
            <a:r>
              <a:rPr lang="bn-BD" sz="4400" dirty="0"/>
              <a:t>পানিতে পূর্ণ হলে তাল</a:t>
            </a:r>
            <a:r>
              <a:rPr lang="en-US" sz="4400" dirty="0"/>
              <a:t>, </a:t>
            </a:r>
            <a:r>
              <a:rPr lang="bn-BD" sz="4400" dirty="0"/>
              <a:t>নারিকেল ও খেজুরের পাতা</a:t>
            </a:r>
            <a:r>
              <a:rPr lang="en-US" sz="4400" dirty="0"/>
              <a:t>, </a:t>
            </a:r>
            <a:r>
              <a:rPr lang="bn-BD" sz="4400" dirty="0"/>
              <a:t>বাঁশের কঞ্চিসহ আগালি</a:t>
            </a:r>
            <a:r>
              <a:rPr lang="en-US" sz="4400" dirty="0"/>
              <a:t>, </a:t>
            </a:r>
            <a:r>
              <a:rPr lang="bn-BD" sz="4400" dirty="0"/>
              <a:t>প্লাস্টিকের ভাঙ্গা পাইপ ইত্যাদি বিভিন্ন স্থানে স্থাপন করে জুভেনাইলের আশ্রয়ের ব্যবস্থা করতে হবে।</a:t>
            </a:r>
            <a:endParaRPr lang="en-US" sz="4400" dirty="0"/>
          </a:p>
        </p:txBody>
      </p:sp>
    </p:spTree>
    <p:extLst>
      <p:ext uri="{BB962C8B-B14F-4D97-AF65-F5344CB8AC3E}">
        <p14:creationId xmlns:p14="http://schemas.microsoft.com/office/powerpoint/2010/main" val="22248925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14400"/>
            <a:ext cx="7848600" cy="5755422"/>
          </a:xfrm>
          <a:prstGeom prst="rect">
            <a:avLst/>
          </a:prstGeom>
          <a:solidFill>
            <a:schemeClr val="accent4">
              <a:lumMod val="60000"/>
              <a:lumOff val="40000"/>
            </a:schemeClr>
          </a:solidFill>
        </p:spPr>
        <p:txBody>
          <a:bodyPr wrap="square">
            <a:spAutoFit/>
          </a:bodyPr>
          <a:lstStyle/>
          <a:p>
            <a:r>
              <a:rPr lang="as-IN" sz="4400" dirty="0"/>
              <a:t>পানির উৎস</a:t>
            </a:r>
          </a:p>
          <a:p>
            <a:pPr algn="just"/>
            <a:r>
              <a:rPr lang="as-IN" sz="2800" dirty="0" smtClean="0"/>
              <a:t>বৃষ্টির পানি ছাড়াও চিংড়ির ঘেরের পানির অন্যান্য উৎস, যেমন-ডিপ টিউবয়েল, আশপাশের নদী, খাল, দীঘি ইত্যাদি হতে পানি সংগ্রহ করা যায়।</a:t>
            </a:r>
          </a:p>
          <a:p>
            <a:r>
              <a:rPr lang="as-IN" sz="4400" dirty="0" smtClean="0"/>
              <a:t>পরিচর্যা</a:t>
            </a:r>
          </a:p>
          <a:p>
            <a:pPr algn="just"/>
            <a:r>
              <a:rPr lang="as-IN" sz="3200" dirty="0" smtClean="0"/>
              <a:t>চিংড়ি </a:t>
            </a:r>
            <a:r>
              <a:rPr lang="as-IN" sz="3200" dirty="0"/>
              <a:t>ঘেরের বাঁধে সূর্যের আলো বাধাদানকারী গাছপালা থাকলে তা  কেটে ফেলতে হবে। জমিতে আগাছা থাকলে তা পরিষ্কার করতে হবে। এবং জমিতে যদি রাক্ষুসে ও অবাঞ্ছিত জলজ প্রাণী থাকে তাহলে তা দূর করতে হবে। ঘের পানিতে পূর্ণ হলে তাল, নারিকেল ও খেজুরের পাতা, বাঁশের কঞ্চিসহ আগালি ইত্যাদি বিভিন্ন স্থানে স্থাপন করে জুভেনাইল চিংড়ির আশ্রয়ের ব্যবস্থা করতে হবে।</a:t>
            </a:r>
          </a:p>
        </p:txBody>
      </p:sp>
    </p:spTree>
    <p:extLst>
      <p:ext uri="{BB962C8B-B14F-4D97-AF65-F5344CB8AC3E}">
        <p14:creationId xmlns:p14="http://schemas.microsoft.com/office/powerpoint/2010/main" val="15324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709762"/>
            <a:ext cx="8058150" cy="769441"/>
          </a:xfrm>
          <a:prstGeom prst="rect">
            <a:avLst/>
          </a:prstGeom>
          <a:solidFill>
            <a:schemeClr val="tx2">
              <a:lumMod val="40000"/>
              <a:lumOff val="60000"/>
            </a:schemeClr>
          </a:solidFill>
        </p:spPr>
        <p:txBody>
          <a:bodyPr wrap="square" rtlCol="0">
            <a:spAutoFit/>
          </a:bodyPr>
          <a:lstStyle/>
          <a:p>
            <a:r>
              <a:rPr lang="bn-BD" sz="4400" dirty="0" smtClean="0">
                <a:latin typeface="Shonar Bangla" panose="020B0502040204020203" pitchFamily="34" charset="0"/>
                <a:cs typeface="Shonar Bangla" panose="020B0502040204020203" pitchFamily="34" charset="0"/>
              </a:rPr>
              <a:t>পোনা মজুদ</a:t>
            </a:r>
            <a:endParaRPr lang="en-US" sz="4400" dirty="0">
              <a:latin typeface="Shonar Bangla" panose="020B0502040204020203" pitchFamily="34" charset="0"/>
              <a:cs typeface="Shonar Bangla" panose="020B0502040204020203" pitchFamily="34" charset="0"/>
            </a:endParaRPr>
          </a:p>
        </p:txBody>
      </p:sp>
      <p:sp>
        <p:nvSpPr>
          <p:cNvPr id="3" name="TextBox 2"/>
          <p:cNvSpPr txBox="1"/>
          <p:nvPr/>
        </p:nvSpPr>
        <p:spPr>
          <a:xfrm>
            <a:off x="3048000" y="709762"/>
            <a:ext cx="5410200" cy="769441"/>
          </a:xfrm>
          <a:prstGeom prst="rect">
            <a:avLst/>
          </a:prstGeom>
          <a:solidFill>
            <a:schemeClr val="accent4">
              <a:lumMod val="60000"/>
              <a:lumOff val="40000"/>
            </a:schemeClr>
          </a:solidFill>
        </p:spPr>
        <p:txBody>
          <a:bodyPr wrap="square" rtlCol="0">
            <a:spAutoFit/>
          </a:bodyPr>
          <a:lstStyle/>
          <a:p>
            <a:r>
              <a:rPr lang="bn-BD" sz="4400" dirty="0">
                <a:latin typeface="Shonar Bangla" panose="020B0502040204020203" pitchFamily="34" charset="0"/>
                <a:cs typeface="Shonar Bangla" panose="020B0502040204020203" pitchFamily="34" charset="0"/>
              </a:rPr>
              <a:t>ও</a:t>
            </a:r>
            <a:r>
              <a:rPr lang="bn-BD" sz="4400" dirty="0" smtClean="0">
                <a:latin typeface="Shonar Bangla" panose="020B0502040204020203" pitchFamily="34" charset="0"/>
                <a:cs typeface="Shonar Bangla" panose="020B0502040204020203" pitchFamily="34" charset="0"/>
              </a:rPr>
              <a:t> মজুদ ঘনত্ব</a:t>
            </a:r>
            <a:endParaRPr lang="en-US" sz="4400" dirty="0">
              <a:latin typeface="Shonar Bangla" panose="020B0502040204020203" pitchFamily="34" charset="0"/>
              <a:cs typeface="Shonar Bangla" panose="020B0502040204020203" pitchFamily="34" charset="0"/>
            </a:endParaRPr>
          </a:p>
        </p:txBody>
      </p:sp>
      <p:sp>
        <p:nvSpPr>
          <p:cNvPr id="6" name="Rectangle 5"/>
          <p:cNvSpPr/>
          <p:nvPr/>
        </p:nvSpPr>
        <p:spPr>
          <a:xfrm>
            <a:off x="662189" y="2209800"/>
            <a:ext cx="7772400" cy="1446550"/>
          </a:xfrm>
          <a:prstGeom prst="rect">
            <a:avLst/>
          </a:prstGeom>
        </p:spPr>
        <p:txBody>
          <a:bodyPr wrap="square">
            <a:spAutoFit/>
          </a:bodyPr>
          <a:lstStyle/>
          <a:p>
            <a:pPr algn="just"/>
            <a:r>
              <a:rPr lang="as-IN" sz="2800" dirty="0" smtClean="0"/>
              <a:t> </a:t>
            </a:r>
            <a:r>
              <a:rPr lang="as-IN" sz="4400" dirty="0">
                <a:latin typeface="Shonar Bangla" panose="020B0502040204020203" pitchFamily="34" charset="0"/>
                <a:cs typeface="Shonar Bangla" panose="020B0502040204020203" pitchFamily="34" charset="0"/>
              </a:rPr>
              <a:t>প্রতি </a:t>
            </a:r>
            <a:r>
              <a:rPr lang="bn-BD" sz="4400" dirty="0" smtClean="0">
                <a:latin typeface="Shonar Bangla" panose="020B0502040204020203" pitchFamily="34" charset="0"/>
                <a:cs typeface="Shonar Bangla" panose="020B0502040204020203" pitchFamily="34" charset="0"/>
              </a:rPr>
              <a:t>হেক্টরে ৫</a:t>
            </a:r>
            <a:r>
              <a:rPr lang="as-IN" sz="4400" dirty="0" smtClean="0">
                <a:latin typeface="Shonar Bangla" panose="020B0502040204020203" pitchFamily="34" charset="0"/>
                <a:cs typeface="Shonar Bangla" panose="020B0502040204020203" pitchFamily="34" charset="0"/>
              </a:rPr>
              <a:t>০</a:t>
            </a:r>
            <a:r>
              <a:rPr lang="bn-BD" sz="4400" dirty="0" smtClean="0">
                <a:latin typeface="Shonar Bangla" panose="020B0502040204020203" pitchFamily="34" charset="0"/>
                <a:cs typeface="Shonar Bangla" panose="020B0502040204020203" pitchFamily="34" charset="0"/>
              </a:rPr>
              <a:t>,০০০ </a:t>
            </a:r>
            <a:r>
              <a:rPr lang="as-IN" sz="4400" dirty="0" smtClean="0">
                <a:latin typeface="Shonar Bangla" panose="020B0502040204020203" pitchFamily="34" charset="0"/>
                <a:cs typeface="Shonar Bangla" panose="020B0502040204020203" pitchFamily="34" charset="0"/>
              </a:rPr>
              <a:t>টি </a:t>
            </a:r>
            <a:r>
              <a:rPr lang="bn-BD" sz="4400" dirty="0" smtClean="0">
                <a:latin typeface="Shonar Bangla" panose="020B0502040204020203" pitchFamily="34" charset="0"/>
                <a:cs typeface="Shonar Bangla" panose="020B0502040204020203" pitchFamily="34" charset="0"/>
              </a:rPr>
              <a:t>বাগদা পোনা</a:t>
            </a:r>
            <a:r>
              <a:rPr lang="as-IN" sz="4400" dirty="0" smtClean="0">
                <a:latin typeface="Shonar Bangla" panose="020B0502040204020203" pitchFamily="34" charset="0"/>
                <a:cs typeface="Shonar Bangla" panose="020B0502040204020203" pitchFamily="34" charset="0"/>
              </a:rPr>
              <a:t> </a:t>
            </a:r>
            <a:r>
              <a:rPr lang="as-IN" sz="4400" dirty="0">
                <a:latin typeface="Shonar Bangla" panose="020B0502040204020203" pitchFamily="34" charset="0"/>
                <a:cs typeface="Shonar Bangla" panose="020B0502040204020203" pitchFamily="34" charset="0"/>
              </a:rPr>
              <a:t>ছাড়তে </a:t>
            </a:r>
            <a:r>
              <a:rPr lang="as-IN" sz="4400" dirty="0" smtClean="0">
                <a:latin typeface="Shonar Bangla" panose="020B0502040204020203" pitchFamily="34" charset="0"/>
                <a:cs typeface="Shonar Bangla" panose="020B0502040204020203" pitchFamily="34" charset="0"/>
              </a:rPr>
              <a:t>হবে</a:t>
            </a:r>
            <a:r>
              <a:rPr lang="bn-BD" sz="4400" dirty="0" smtClean="0">
                <a:latin typeface="Shonar Bangla" panose="020B0502040204020203" pitchFamily="34" charset="0"/>
                <a:cs typeface="Shonar Bangla" panose="020B0502040204020203" pitchFamily="34" charset="0"/>
              </a:rPr>
              <a:t>।</a:t>
            </a:r>
            <a:endParaRPr lang="en-US" sz="4400"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775066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2182"/>
            <a:ext cx="8077200" cy="882678"/>
          </a:xfrm>
          <a:prstGeom prst="rect">
            <a:avLst/>
          </a:prstGeom>
          <a:solidFill>
            <a:schemeClr val="accent4">
              <a:lumMod val="60000"/>
              <a:lumOff val="40000"/>
            </a:schemeClr>
          </a:solidFill>
        </p:spPr>
        <p:txBody>
          <a:bodyPr wrap="square">
            <a:spAutoFit/>
          </a:bodyPr>
          <a:lstStyle/>
          <a:p>
            <a:pPr algn="ctr">
              <a:lnSpc>
                <a:spcPct val="107000"/>
              </a:lnSpc>
              <a:spcBef>
                <a:spcPts val="1200"/>
              </a:spcBef>
              <a:spcAft>
                <a:spcPts val="1200"/>
              </a:spcAft>
            </a:pPr>
            <a:r>
              <a:rPr lang="bn-BD" sz="4800" b="1" dirty="0">
                <a:solidFill>
                  <a:srgbClr val="444444"/>
                </a:solidFill>
                <a:latin typeface="Georgia" panose="02040502050405020303" pitchFamily="18" charset="0"/>
                <a:ea typeface="Times New Roman" panose="02020603050405020304" pitchFamily="18" charset="0"/>
                <a:cs typeface="Shonar Bangla" panose="020B0502040204020203" pitchFamily="34" charset="0"/>
              </a:rPr>
              <a:t>মজুদ পরবর্তী ব্যবস্থাপনা</a:t>
            </a:r>
            <a:endParaRPr lang="en-US" sz="4800" dirty="0">
              <a:effectLst/>
              <a:latin typeface="Calibri" panose="020F0502020204030204" pitchFamily="34" charset="0"/>
              <a:ea typeface="Calibri" panose="020F0502020204030204" pitchFamily="34" charset="0"/>
              <a:cs typeface="Vrinda"/>
            </a:endParaRPr>
          </a:p>
        </p:txBody>
      </p:sp>
      <p:sp>
        <p:nvSpPr>
          <p:cNvPr id="3" name="Rectangle 2"/>
          <p:cNvSpPr/>
          <p:nvPr/>
        </p:nvSpPr>
        <p:spPr>
          <a:xfrm>
            <a:off x="513008" y="1600200"/>
            <a:ext cx="8097592" cy="5274136"/>
          </a:xfrm>
          <a:prstGeom prst="rect">
            <a:avLst/>
          </a:prstGeom>
          <a:solidFill>
            <a:schemeClr val="accent3">
              <a:lumMod val="40000"/>
              <a:lumOff val="60000"/>
            </a:schemeClr>
          </a:solidFill>
        </p:spPr>
        <p:txBody>
          <a:bodyPr wrap="square">
            <a:spAutoFit/>
          </a:bodyPr>
          <a:lstStyle/>
          <a:p>
            <a:pPr algn="just">
              <a:lnSpc>
                <a:spcPct val="107000"/>
              </a:lnSpc>
              <a:spcBef>
                <a:spcPts val="1200"/>
              </a:spcBef>
              <a:spcAft>
                <a:spcPts val="1200"/>
              </a:spcAft>
            </a:pPr>
            <a:r>
              <a:rPr lang="bn-BD" sz="4400" b="1" dirty="0">
                <a:solidFill>
                  <a:srgbClr val="7030A0"/>
                </a:solidFill>
                <a:latin typeface="Georgia" panose="02040502050405020303" pitchFamily="18" charset="0"/>
                <a:ea typeface="Times New Roman" panose="02020603050405020304" pitchFamily="18" charset="0"/>
                <a:cs typeface="Shonar Bangla" panose="020B0502040204020203" pitchFamily="34" charset="0"/>
              </a:rPr>
              <a:t>প্রাকৃতিক </a:t>
            </a:r>
            <a:r>
              <a:rPr lang="bn-BD" sz="4400" b="1" dirty="0" smtClean="0">
                <a:solidFill>
                  <a:srgbClr val="7030A0"/>
                </a:solidFill>
                <a:latin typeface="Georgia" panose="02040502050405020303" pitchFamily="18" charset="0"/>
                <a:ea typeface="Times New Roman" panose="02020603050405020304" pitchFamily="18" charset="0"/>
                <a:cs typeface="Shonar Bangla" panose="020B0502040204020203" pitchFamily="34" charset="0"/>
              </a:rPr>
              <a:t>খাদ্য</a:t>
            </a:r>
          </a:p>
          <a:p>
            <a:pPr algn="just">
              <a:lnSpc>
                <a:spcPct val="107000"/>
              </a:lnSpc>
              <a:spcBef>
                <a:spcPts val="1200"/>
              </a:spcBef>
              <a:spcAft>
                <a:spcPts val="1200"/>
              </a:spcAft>
            </a:pPr>
            <a:r>
              <a:rPr lang="bn-BD" sz="36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চিংড়ি </a:t>
            </a:r>
            <a:r>
              <a:rPr lang="bn-BD" sz="3600" dirty="0">
                <a:solidFill>
                  <a:srgbClr val="444444"/>
                </a:solidFill>
                <a:latin typeface="Georgia" panose="02040502050405020303" pitchFamily="18" charset="0"/>
                <a:ea typeface="Times New Roman" panose="02020603050405020304" pitchFamily="18" charset="0"/>
                <a:cs typeface="Shonar Bangla" panose="020B0502040204020203" pitchFamily="34" charset="0"/>
              </a:rPr>
              <a:t>চাষের ক্ষেত্রে প্রাকৃতিক খাদ্যের গুরুত্ব অপরিসীম। প্রাকৃতিক খাদ্য উৎপাদনের জন্যে </a:t>
            </a:r>
            <a:r>
              <a:rPr lang="bn-BD" sz="36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বাগদা </a:t>
            </a:r>
            <a:r>
              <a:rPr lang="bn-BD" sz="3600" dirty="0">
                <a:solidFill>
                  <a:srgbClr val="444444"/>
                </a:solidFill>
                <a:latin typeface="Georgia" panose="02040502050405020303" pitchFamily="18" charset="0"/>
                <a:ea typeface="Times New Roman" panose="02020603050405020304" pitchFamily="18" charset="0"/>
                <a:cs typeface="Shonar Bangla" panose="020B0502040204020203" pitchFamily="34" charset="0"/>
              </a:rPr>
              <a:t>চিংড়ি চাষকালীন সময়ে পুকুরে ১৫ দিন পর পর ১০০ গ্রাম ইউরিয়া এবং ১০০ গ্রাম টিএসপি সার প্রয়োগ করতে হবে। অথবা ১০০ গ্রাম ইউরিয়া ও ৪ কেজি গোবর প্রয়োগ করতে হবে। তবে সার প্রয়োগের মাত্রা পুকুরে প্রাকৃতিক খাবারের উপস্থিতির উপর নির্ভর করবে</a:t>
            </a:r>
            <a:r>
              <a:rPr lang="bn-BD" sz="3600" dirty="0" smtClean="0">
                <a:solidFill>
                  <a:srgbClr val="444444"/>
                </a:solidFill>
                <a:latin typeface="Georgia" panose="02040502050405020303" pitchFamily="18" charset="0"/>
                <a:ea typeface="Times New Roman" panose="02020603050405020304" pitchFamily="18" charset="0"/>
                <a:cs typeface="Shonar Bangla" panose="020B0502040204020203" pitchFamily="34" charset="0"/>
              </a:rPr>
              <a:t>।</a:t>
            </a:r>
            <a:endParaRPr lang="en-US" sz="3600" dirty="0">
              <a:latin typeface="Calibri" panose="020F0502020204030204" pitchFamily="34" charset="0"/>
              <a:ea typeface="Calibri" panose="020F0502020204030204" pitchFamily="34" charset="0"/>
              <a:cs typeface="Vrinda"/>
            </a:endParaRPr>
          </a:p>
        </p:txBody>
      </p:sp>
    </p:spTree>
    <p:extLst>
      <p:ext uri="{BB962C8B-B14F-4D97-AF65-F5344CB8AC3E}">
        <p14:creationId xmlns:p14="http://schemas.microsoft.com/office/powerpoint/2010/main" val="3981042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315200" cy="4154984"/>
          </a:xfrm>
          <a:prstGeom prst="rect">
            <a:avLst/>
          </a:prstGeom>
          <a:solidFill>
            <a:schemeClr val="accent4">
              <a:lumMod val="60000"/>
              <a:lumOff val="40000"/>
            </a:schemeClr>
          </a:solidFill>
        </p:spPr>
        <p:txBody>
          <a:bodyPr wrap="square">
            <a:spAutoFit/>
          </a:bodyPr>
          <a:lstStyle/>
          <a:p>
            <a:pPr algn="just"/>
            <a:r>
              <a:rPr lang="bn-BD" sz="4400" dirty="0" smtClean="0">
                <a:latin typeface="Shonar Bangla" panose="020B0502040204020203" pitchFamily="34" charset="0"/>
                <a:cs typeface="Shonar Bangla" panose="020B0502040204020203" pitchFamily="34" charset="0"/>
              </a:rPr>
              <a:t>বাগদা </a:t>
            </a:r>
            <a:r>
              <a:rPr lang="as-IN" sz="4400" dirty="0" smtClean="0">
                <a:latin typeface="Shonar Bangla" panose="020B0502040204020203" pitchFamily="34" charset="0"/>
                <a:cs typeface="Shonar Bangla" panose="020B0502040204020203" pitchFamily="34" charset="0"/>
              </a:rPr>
              <a:t>চিংড়ির </a:t>
            </a:r>
            <a:r>
              <a:rPr lang="as-IN" sz="4400" dirty="0">
                <a:latin typeface="Shonar Bangla" panose="020B0502040204020203" pitchFamily="34" charset="0"/>
                <a:cs typeface="Shonar Bangla" panose="020B0502040204020203" pitchFamily="34" charset="0"/>
              </a:rPr>
              <a:t>বৃদ্ধি অনেকটা নির্ভর করে </a:t>
            </a:r>
            <a:r>
              <a:rPr lang="as-IN" sz="4400" dirty="0" smtClean="0">
                <a:latin typeface="Shonar Bangla" panose="020B0502040204020203" pitchFamily="34" charset="0"/>
                <a:cs typeface="Shonar Bangla" panose="020B0502040204020203" pitchFamily="34" charset="0"/>
              </a:rPr>
              <a:t>খাদ্যের </a:t>
            </a:r>
            <a:r>
              <a:rPr lang="as-IN" sz="4400" dirty="0">
                <a:latin typeface="Shonar Bangla" panose="020B0502040204020203" pitchFamily="34" charset="0"/>
                <a:cs typeface="Shonar Bangla" panose="020B0502040204020203" pitchFamily="34" charset="0"/>
              </a:rPr>
              <a:t>উপর। ঘেরে </a:t>
            </a:r>
            <a:r>
              <a:rPr lang="bn-BD" sz="4400" dirty="0" smtClean="0">
                <a:latin typeface="Shonar Bangla" panose="020B0502040204020203" pitchFamily="34" charset="0"/>
                <a:cs typeface="Shonar Bangla" panose="020B0502040204020203" pitchFamily="34" charset="0"/>
              </a:rPr>
              <a:t> পোনা ছাড়ার ৬ ঘণ্টা পরপর ১ম, ২য়, ৩য় এবং ৪ সপ্তাহ হতে আহরণ পর্যন্ত দেহের ওজনের যথাক্রমে ১০০%, ৬০%, ৩০% ও ৩-৫% হারে খাবার দিতে হবে ।</a:t>
            </a:r>
            <a:endParaRPr lang="en-US" sz="4400" dirty="0">
              <a:latin typeface="Shonar Bangla" panose="020B0502040204020203" pitchFamily="34" charset="0"/>
              <a:cs typeface="Shonar Bangla" panose="020B0502040204020203" pitchFamily="34" charset="0"/>
            </a:endParaRPr>
          </a:p>
        </p:txBody>
      </p:sp>
      <p:sp>
        <p:nvSpPr>
          <p:cNvPr id="3" name="TextBox 2"/>
          <p:cNvSpPr txBox="1"/>
          <p:nvPr/>
        </p:nvSpPr>
        <p:spPr>
          <a:xfrm>
            <a:off x="762000" y="609600"/>
            <a:ext cx="7315200" cy="769441"/>
          </a:xfrm>
          <a:prstGeom prst="rect">
            <a:avLst/>
          </a:prstGeom>
          <a:solidFill>
            <a:schemeClr val="accent6">
              <a:lumMod val="75000"/>
            </a:schemeClr>
          </a:solidFill>
        </p:spPr>
        <p:txBody>
          <a:bodyPr wrap="square" rtlCol="0">
            <a:spAutoFit/>
          </a:bodyPr>
          <a:lstStyle/>
          <a:p>
            <a:pPr algn="ctr"/>
            <a:r>
              <a:rPr lang="bn-BD" sz="4400" dirty="0" smtClean="0">
                <a:latin typeface="Shonar Bangla" panose="020B0502040204020203" pitchFamily="34" charset="0"/>
                <a:cs typeface="Shonar Bangla" panose="020B0502040204020203" pitchFamily="34" charset="0"/>
              </a:rPr>
              <a:t>খাদ্য ব্যবস্থাপনা</a:t>
            </a:r>
            <a:endParaRPr lang="en-US" sz="4400"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31588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1569660"/>
          </a:xfrm>
          <a:prstGeom prst="rect">
            <a:avLst/>
          </a:prstGeom>
          <a:solidFill>
            <a:schemeClr val="accent6">
              <a:lumMod val="75000"/>
            </a:schemeClr>
          </a:solidFill>
        </p:spPr>
        <p:txBody>
          <a:bodyPr wrap="square" rtlCol="0">
            <a:spAutoFit/>
          </a:bodyPr>
          <a:lstStyle/>
          <a:p>
            <a:pPr algn="ctr"/>
            <a:r>
              <a:rPr lang="bn-BD"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স্বাগত</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762000" y="1752600"/>
            <a:ext cx="7239000"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52450"/>
            <a:ext cx="1428750" cy="1428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552450"/>
            <a:ext cx="2562225" cy="17811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984" y="2319977"/>
            <a:ext cx="6822621" cy="3820668"/>
          </a:xfrm>
          <a:prstGeom prst="rect">
            <a:avLst/>
          </a:prstGeom>
        </p:spPr>
      </p:pic>
    </p:spTree>
    <p:extLst>
      <p:ext uri="{BB962C8B-B14F-4D97-AF65-F5344CB8AC3E}">
        <p14:creationId xmlns:p14="http://schemas.microsoft.com/office/powerpoint/2010/main" val="426207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021" y="533400"/>
            <a:ext cx="6553200" cy="830997"/>
          </a:xfrm>
          <a:prstGeom prst="rect">
            <a:avLst/>
          </a:prstGeom>
          <a:solidFill>
            <a:schemeClr val="accent5">
              <a:lumMod val="60000"/>
              <a:lumOff val="40000"/>
            </a:schemeClr>
          </a:solidFill>
        </p:spPr>
        <p:txBody>
          <a:bodyPr wrap="square" rtlCol="0">
            <a:spAutoFit/>
          </a:bodyPr>
          <a:lstStyle/>
          <a:p>
            <a:pPr algn="ctr"/>
            <a:r>
              <a:rPr lang="bn-BD" sz="4800" dirty="0" smtClean="0">
                <a:solidFill>
                  <a:srgbClr val="7030A0"/>
                </a:solidFill>
                <a:latin typeface="Nikosh" panose="02000000000000000000" pitchFamily="2" charset="0"/>
                <a:cs typeface="Nikosh" panose="02000000000000000000" pitchFamily="2" charset="0"/>
              </a:rPr>
              <a:t>অন্যান্য </a:t>
            </a:r>
            <a:r>
              <a:rPr lang="bn-BD" sz="4800" dirty="0">
                <a:solidFill>
                  <a:srgbClr val="7030A0"/>
                </a:solidFill>
                <a:latin typeface="Nikosh" panose="02000000000000000000" pitchFamily="2" charset="0"/>
                <a:cs typeface="Nikosh" panose="02000000000000000000" pitchFamily="2" charset="0"/>
              </a:rPr>
              <a:t>ব্যবস্থাপনা</a:t>
            </a:r>
          </a:p>
        </p:txBody>
      </p:sp>
      <p:sp>
        <p:nvSpPr>
          <p:cNvPr id="4" name="Rectangle 3"/>
          <p:cNvSpPr/>
          <p:nvPr/>
        </p:nvSpPr>
        <p:spPr>
          <a:xfrm>
            <a:off x="787021" y="1752600"/>
            <a:ext cx="6985378" cy="646331"/>
          </a:xfrm>
          <a:prstGeom prst="rect">
            <a:avLst/>
          </a:prstGeom>
          <a:solidFill>
            <a:schemeClr val="accent4">
              <a:lumMod val="60000"/>
              <a:lumOff val="40000"/>
            </a:schemeClr>
          </a:solidFill>
        </p:spPr>
        <p:txBody>
          <a:bodyPr wrap="square">
            <a:spAutoFit/>
          </a:bodyPr>
          <a:lstStyle/>
          <a:p>
            <a:pPr algn="just"/>
            <a:r>
              <a:rPr lang="bn-BD" sz="3600" dirty="0" smtClean="0">
                <a:latin typeface="Shonar Bangla" panose="020B0502040204020203" pitchFamily="34" charset="0"/>
                <a:cs typeface="Shonar Bangla" panose="020B0502040204020203" pitchFamily="34" charset="0"/>
              </a:rPr>
              <a:t>বায়ু/ অক্সিজেন সরবরাহ </a:t>
            </a:r>
            <a:endParaRPr lang="as-IN" sz="3600" dirty="0">
              <a:latin typeface="Shonar Bangla" panose="020B0502040204020203" pitchFamily="34" charset="0"/>
              <a:cs typeface="Shonar Bangla" panose="020B0502040204020203" pitchFamily="34" charset="0"/>
            </a:endParaRPr>
          </a:p>
        </p:txBody>
      </p:sp>
      <p:sp>
        <p:nvSpPr>
          <p:cNvPr id="5" name="TextBox 4"/>
          <p:cNvSpPr txBox="1"/>
          <p:nvPr/>
        </p:nvSpPr>
        <p:spPr>
          <a:xfrm>
            <a:off x="787022" y="2819400"/>
            <a:ext cx="6985378" cy="984885"/>
          </a:xfrm>
          <a:prstGeom prst="rect">
            <a:avLst/>
          </a:prstGeom>
          <a:solidFill>
            <a:schemeClr val="accent3">
              <a:lumMod val="60000"/>
              <a:lumOff val="40000"/>
            </a:schemeClr>
          </a:solidFill>
        </p:spPr>
        <p:txBody>
          <a:bodyPr wrap="square" rtlCol="0">
            <a:spAutoFit/>
          </a:bodyPr>
          <a:lstStyle/>
          <a:p>
            <a:r>
              <a:rPr lang="bn-BD" sz="4000" dirty="0" smtClean="0">
                <a:latin typeface="Shonar Bangla" panose="020B0502040204020203" pitchFamily="34" charset="0"/>
                <a:cs typeface="Shonar Bangla" panose="020B0502040204020203" pitchFamily="34" charset="0"/>
              </a:rPr>
              <a:t>পানি  </a:t>
            </a:r>
            <a:r>
              <a:rPr lang="bn-BD" sz="4000" dirty="0">
                <a:latin typeface="Shonar Bangla" panose="020B0502040204020203" pitchFamily="34" charset="0"/>
                <a:cs typeface="Shonar Bangla" panose="020B0502040204020203" pitchFamily="34" charset="0"/>
              </a:rPr>
              <a:t>সরবরাহ </a:t>
            </a:r>
            <a:endParaRPr lang="as-IN" sz="4000" dirty="0">
              <a:latin typeface="Shonar Bangla" panose="020B0502040204020203" pitchFamily="34" charset="0"/>
              <a:cs typeface="Shonar Bangla" panose="020B0502040204020203" pitchFamily="34" charset="0"/>
            </a:endParaRPr>
          </a:p>
          <a:p>
            <a:endParaRPr lang="en-US" dirty="0"/>
          </a:p>
        </p:txBody>
      </p:sp>
      <p:sp>
        <p:nvSpPr>
          <p:cNvPr id="6" name="TextBox 5"/>
          <p:cNvSpPr txBox="1"/>
          <p:nvPr/>
        </p:nvSpPr>
        <p:spPr>
          <a:xfrm>
            <a:off x="787021" y="4114800"/>
            <a:ext cx="6985378" cy="707886"/>
          </a:xfrm>
          <a:prstGeom prst="rect">
            <a:avLst/>
          </a:prstGeom>
          <a:solidFill>
            <a:schemeClr val="accent6">
              <a:lumMod val="75000"/>
            </a:schemeClr>
          </a:solidFill>
        </p:spPr>
        <p:txBody>
          <a:bodyPr wrap="square" rtlCol="0">
            <a:spAutoFit/>
          </a:bodyPr>
          <a:lstStyle/>
          <a:p>
            <a:r>
              <a:rPr lang="bn-BD" sz="4000" dirty="0" smtClean="0">
                <a:latin typeface="Shonar Bangla" panose="020B0502040204020203" pitchFamily="34" charset="0"/>
                <a:cs typeface="Shonar Bangla" panose="020B0502040204020203" pitchFamily="34" charset="0"/>
              </a:rPr>
              <a:t>চুন ও সার প্রয়োগ</a:t>
            </a:r>
            <a:endParaRPr lang="en-US" sz="4000" dirty="0">
              <a:latin typeface="Shonar Bangla" panose="020B0502040204020203" pitchFamily="34" charset="0"/>
              <a:cs typeface="Shonar Bangla" panose="020B0502040204020203" pitchFamily="34" charset="0"/>
            </a:endParaRPr>
          </a:p>
        </p:txBody>
      </p:sp>
      <p:sp>
        <p:nvSpPr>
          <p:cNvPr id="7" name="TextBox 6"/>
          <p:cNvSpPr txBox="1"/>
          <p:nvPr/>
        </p:nvSpPr>
        <p:spPr>
          <a:xfrm>
            <a:off x="787022" y="5133201"/>
            <a:ext cx="6985378" cy="707886"/>
          </a:xfrm>
          <a:prstGeom prst="rect">
            <a:avLst/>
          </a:prstGeom>
          <a:solidFill>
            <a:schemeClr val="accent1">
              <a:lumMod val="75000"/>
            </a:schemeClr>
          </a:solidFill>
        </p:spPr>
        <p:txBody>
          <a:bodyPr wrap="square" rtlCol="0">
            <a:spAutoFit/>
          </a:bodyPr>
          <a:lstStyle/>
          <a:p>
            <a:r>
              <a:rPr lang="bn-BD" sz="4000" dirty="0" smtClean="0">
                <a:latin typeface="Shonar Bangla" panose="020B0502040204020203" pitchFamily="34" charset="0"/>
                <a:cs typeface="Shonar Bangla" panose="020B0502040204020203" pitchFamily="34" charset="0"/>
              </a:rPr>
              <a:t>আগাছা নিয়ন্ত্রন</a:t>
            </a:r>
            <a:endParaRPr lang="en-US" sz="4000"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1855627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5150"/>
            <a:ext cx="7772400" cy="1077218"/>
          </a:xfrm>
          <a:prstGeom prst="rect">
            <a:avLst/>
          </a:prstGeom>
          <a:solidFill>
            <a:schemeClr val="accent4">
              <a:lumMod val="60000"/>
              <a:lumOff val="40000"/>
            </a:schemeClr>
          </a:solidFill>
        </p:spPr>
        <p:txBody>
          <a:bodyPr wrap="square">
            <a:spAutoFit/>
          </a:bodyPr>
          <a:lstStyle/>
          <a:p>
            <a:pPr algn="just"/>
            <a:r>
              <a:rPr lang="as-IN" sz="3200" dirty="0" smtClean="0"/>
              <a:t>এ </a:t>
            </a:r>
            <a:r>
              <a:rPr lang="as-IN" sz="3200" dirty="0"/>
              <a:t>পদ্ধতিতে </a:t>
            </a:r>
            <a:r>
              <a:rPr lang="bn-BD" sz="3200" dirty="0" smtClean="0"/>
              <a:t>বাগদা</a:t>
            </a:r>
            <a:r>
              <a:rPr lang="as-IN" sz="3200" dirty="0" smtClean="0"/>
              <a:t> </a:t>
            </a:r>
            <a:r>
              <a:rPr lang="as-IN" sz="3200" dirty="0"/>
              <a:t>চিংড়ি </a:t>
            </a:r>
            <a:r>
              <a:rPr lang="as-IN" sz="3200" dirty="0" smtClean="0"/>
              <a:t>চাষে</a:t>
            </a:r>
            <a:r>
              <a:rPr lang="bn-BD" sz="3200" dirty="0" smtClean="0"/>
              <a:t> হেক্টর</a:t>
            </a:r>
            <a:r>
              <a:rPr lang="as-IN" sz="3200" dirty="0" smtClean="0"/>
              <a:t> প্রতি</a:t>
            </a:r>
            <a:r>
              <a:rPr lang="bn-BD" sz="3200" dirty="0" smtClean="0"/>
              <a:t> ৮</a:t>
            </a:r>
            <a:r>
              <a:rPr lang="as-IN" sz="3200" dirty="0" smtClean="0"/>
              <a:t>০০-</a:t>
            </a:r>
            <a:r>
              <a:rPr lang="bn-BD" sz="3200" dirty="0" smtClean="0"/>
              <a:t>৯০</a:t>
            </a:r>
            <a:r>
              <a:rPr lang="as-IN" sz="3200" dirty="0" smtClean="0"/>
              <a:t>০ </a:t>
            </a:r>
            <a:r>
              <a:rPr lang="as-IN" sz="3200" dirty="0"/>
              <a:t>কেজি উৎপাদন হয়ে থাকে</a:t>
            </a:r>
            <a:r>
              <a:rPr lang="as-IN" sz="3200" dirty="0" smtClean="0"/>
              <a:t>।</a:t>
            </a:r>
            <a:endParaRPr lang="as-IN" sz="3200" dirty="0"/>
          </a:p>
        </p:txBody>
      </p:sp>
      <p:sp>
        <p:nvSpPr>
          <p:cNvPr id="3" name="TextBox 2"/>
          <p:cNvSpPr txBox="1"/>
          <p:nvPr/>
        </p:nvSpPr>
        <p:spPr>
          <a:xfrm>
            <a:off x="685800" y="228600"/>
            <a:ext cx="8001000" cy="1446550"/>
          </a:xfrm>
          <a:prstGeom prst="rect">
            <a:avLst/>
          </a:prstGeom>
          <a:solidFill>
            <a:srgbClr val="0070C0"/>
          </a:solidFill>
        </p:spPr>
        <p:txBody>
          <a:bodyPr wrap="square" rtlCol="0">
            <a:spAutoFit/>
          </a:bodyPr>
          <a:lstStyle/>
          <a:p>
            <a:pPr algn="just"/>
            <a:r>
              <a:rPr lang="bn-BD" sz="4400" dirty="0" smtClean="0">
                <a:latin typeface="Nikosh" panose="02000000000000000000" pitchFamily="2" charset="0"/>
                <a:cs typeface="Nikosh" panose="02000000000000000000" pitchFamily="2" charset="0"/>
              </a:rPr>
              <a:t>আহরণ ,আহরণোত্তর ব্যবস্থাপনা, গ্রেডিং, বাজারজাতকরণ</a:t>
            </a:r>
            <a:endParaRPr lang="en-US" sz="44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77070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762000"/>
            <a:ext cx="6798734" cy="608663"/>
          </a:xfrm>
        </p:spPr>
        <p:txBody>
          <a:bodyPr>
            <a:noAutofit/>
          </a:bodyPr>
          <a:lstStyle/>
          <a:p>
            <a:r>
              <a:rPr lang="as-IN" sz="6600" dirty="0" smtClean="0">
                <a:solidFill>
                  <a:srgbClr val="7030A0"/>
                </a:solidFill>
                <a:latin typeface="Nikosh" panose="02000000000000000000" pitchFamily="2" charset="0"/>
                <a:cs typeface="Nikosh" panose="02000000000000000000" pitchFamily="2" charset="0"/>
              </a:rPr>
              <a:t>উপসংহার</a:t>
            </a:r>
            <a:endParaRPr lang="en-US" sz="6600" dirty="0">
              <a:solidFill>
                <a:srgbClr val="7030A0"/>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685800" y="1524000"/>
            <a:ext cx="7442201" cy="4411133"/>
          </a:xfrm>
          <a:solidFill>
            <a:schemeClr val="accent4">
              <a:lumMod val="60000"/>
              <a:lumOff val="40000"/>
            </a:schemeClr>
          </a:solidFill>
        </p:spPr>
        <p:txBody>
          <a:bodyPr>
            <a:noAutofit/>
          </a:bodyPr>
          <a:lstStyle/>
          <a:p>
            <a:pPr marL="0" indent="0" algn="just">
              <a:spcBef>
                <a:spcPts val="0"/>
              </a:spcBef>
              <a:spcAft>
                <a:spcPts val="0"/>
              </a:spcAft>
            </a:pPr>
            <a:r>
              <a:rPr lang="as-IN" sz="6000" dirty="0">
                <a:latin typeface="Shonar Bangla" panose="020B0502040204020203" pitchFamily="34" charset="0"/>
                <a:cs typeface="Shonar Bangla" panose="020B0502040204020203" pitchFamily="34" charset="0"/>
              </a:rPr>
              <a:t>আমাদের দেশে </a:t>
            </a:r>
            <a:r>
              <a:rPr lang="bn-BD" sz="6000" dirty="0" smtClean="0">
                <a:latin typeface="Shonar Bangla" panose="020B0502040204020203" pitchFamily="34" charset="0"/>
                <a:cs typeface="Shonar Bangla" panose="020B0502040204020203" pitchFamily="34" charset="0"/>
              </a:rPr>
              <a:t>লোনা </a:t>
            </a:r>
            <a:r>
              <a:rPr lang="as-IN" sz="6000" dirty="0" smtClean="0">
                <a:latin typeface="Shonar Bangla" panose="020B0502040204020203" pitchFamily="34" charset="0"/>
                <a:cs typeface="Shonar Bangla" panose="020B0502040204020203" pitchFamily="34" charset="0"/>
              </a:rPr>
              <a:t>পানির </a:t>
            </a:r>
            <a:r>
              <a:rPr lang="as-IN" sz="6000" dirty="0">
                <a:latin typeface="Shonar Bangla" panose="020B0502040204020203" pitchFamily="34" charset="0"/>
                <a:cs typeface="Shonar Bangla" panose="020B0502040204020203" pitchFamily="34" charset="0"/>
              </a:rPr>
              <a:t>চিংড়ির মধ্যে সবচেয়ে বড় প্রজাতি হলো </a:t>
            </a:r>
            <a:r>
              <a:rPr lang="bn-BD" sz="6000" dirty="0" smtClean="0">
                <a:latin typeface="Shonar Bangla" panose="020B0502040204020203" pitchFamily="34" charset="0"/>
                <a:cs typeface="Shonar Bangla" panose="020B0502040204020203" pitchFamily="34" charset="0"/>
              </a:rPr>
              <a:t>বাগদা</a:t>
            </a:r>
            <a:r>
              <a:rPr lang="as-IN" sz="6000" dirty="0" smtClean="0">
                <a:latin typeface="Shonar Bangla" panose="020B0502040204020203" pitchFamily="34" charset="0"/>
                <a:cs typeface="Shonar Bangla" panose="020B0502040204020203" pitchFamily="34" charset="0"/>
              </a:rPr>
              <a:t> </a:t>
            </a:r>
            <a:r>
              <a:rPr lang="as-IN" sz="6000" dirty="0">
                <a:latin typeface="Shonar Bangla" panose="020B0502040204020203" pitchFamily="34" charset="0"/>
                <a:cs typeface="Shonar Bangla" panose="020B0502040204020203" pitchFamily="34" charset="0"/>
              </a:rPr>
              <a:t>চিংড়ি</a:t>
            </a:r>
            <a:r>
              <a:rPr lang="as-IN" sz="6000" dirty="0" smtClean="0">
                <a:latin typeface="Shonar Bangla" panose="020B0502040204020203" pitchFamily="34" charset="0"/>
                <a:cs typeface="Shonar Bangla" panose="020B0502040204020203" pitchFamily="34" charset="0"/>
              </a:rPr>
              <a:t>।</a:t>
            </a:r>
            <a:endParaRPr lang="en-US" sz="6000"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773423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oel-1612i3\Desktop\Accounting Pic\images.jpgvbhgty.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809929"/>
            <a:ext cx="8610600" cy="4945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609600"/>
            <a:ext cx="8686800" cy="1200329"/>
          </a:xfrm>
          <a:prstGeom prst="rect">
            <a:avLst/>
          </a:prstGeom>
          <a:solidFill>
            <a:srgbClr val="0070C0"/>
          </a:solidFill>
        </p:spPr>
        <p:txBody>
          <a:bodyPr wrap="square" rtlCol="0">
            <a:spAutoFit/>
          </a:bodyPr>
          <a:lstStyle/>
          <a:p>
            <a:pPr algn="ctr"/>
            <a:r>
              <a:rPr lang="en-US" sz="7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একক</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7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441277" y="1817890"/>
            <a:ext cx="8490045" cy="4247317"/>
          </a:xfrm>
          <a:prstGeom prst="rect">
            <a:avLst/>
          </a:prstGeom>
          <a:noFill/>
        </p:spPr>
        <p:txBody>
          <a:bodyPr wrap="square" rtlCol="0">
            <a:spAutoFit/>
          </a:bodyPr>
          <a:lstStyle/>
          <a:p>
            <a:r>
              <a:rPr lang="en-US" sz="16600" dirty="0" smtClean="0">
                <a:latin typeface="SutonnyMJ" pitchFamily="2" charset="0"/>
                <a:cs typeface="SutonnyMJ" pitchFamily="2" charset="0"/>
                <a:sym typeface="Symbol"/>
              </a:rPr>
              <a:t>      </a:t>
            </a:r>
            <a:r>
              <a:rPr lang="en-US" sz="13800" dirty="0" smtClean="0">
                <a:solidFill>
                  <a:srgbClr val="FF0066"/>
                </a:solidFill>
                <a:latin typeface="SutonnyMJ" pitchFamily="2" charset="0"/>
                <a:cs typeface="SutonnyMJ" pitchFamily="2" charset="0"/>
                <a:sym typeface="Symbol"/>
              </a:rPr>
              <a:t></a:t>
            </a:r>
            <a:endParaRPr lang="bn-BD" sz="13800" dirty="0" smtClean="0">
              <a:solidFill>
                <a:srgbClr val="FF0066"/>
              </a:solidFill>
              <a:latin typeface="SutonnyMJ" pitchFamily="2" charset="0"/>
              <a:cs typeface="SutonnyMJ" pitchFamily="2" charset="0"/>
              <a:sym typeface="Symbol"/>
            </a:endParaRPr>
          </a:p>
          <a:p>
            <a:pPr algn="just"/>
            <a:r>
              <a:rPr lang="bn-BD" sz="6000" b="1" dirty="0" smtClean="0">
                <a:solidFill>
                  <a:srgbClr val="00FF00"/>
                </a:solidFill>
                <a:latin typeface="NikoshBAN" panose="02000000000000000000" pitchFamily="2" charset="0"/>
                <a:cs typeface="NikoshBAN" panose="02000000000000000000" pitchFamily="2" charset="0"/>
                <a:sym typeface="Symbol"/>
              </a:rPr>
              <a:t> </a:t>
            </a:r>
            <a:r>
              <a:rPr lang="bn-BD" sz="4400" b="1" dirty="0" smtClean="0">
                <a:solidFill>
                  <a:srgbClr val="FF0000"/>
                </a:solidFill>
                <a:latin typeface="Nikosh" panose="02000000000000000000" pitchFamily="2" charset="0"/>
                <a:cs typeface="Nikosh" panose="02000000000000000000" pitchFamily="2" charset="0"/>
                <a:sym typeface="Symbol"/>
              </a:rPr>
              <a:t>বাগদা চিংড়ির </a:t>
            </a:r>
            <a:r>
              <a:rPr lang="bn-BD" sz="4400" b="1" dirty="0" smtClean="0">
                <a:solidFill>
                  <a:srgbClr val="FF0000"/>
                </a:solidFill>
                <a:latin typeface="Nikosh" panose="02000000000000000000" pitchFamily="2" charset="0"/>
                <a:cs typeface="Nikosh" panose="02000000000000000000" pitchFamily="2" charset="0"/>
                <a:sym typeface="Symbol"/>
              </a:rPr>
              <a:t>ঘের নির্বাচনের  জন্য কোন বিষয়সমূহ</a:t>
            </a:r>
            <a:r>
              <a:rPr lang="en-US" sz="4400" b="1" dirty="0" smtClean="0">
                <a:solidFill>
                  <a:srgbClr val="FF0000"/>
                </a:solidFill>
                <a:latin typeface="Nikosh" panose="02000000000000000000" pitchFamily="2" charset="0"/>
                <a:cs typeface="Nikosh" panose="02000000000000000000" pitchFamily="2" charset="0"/>
                <a:sym typeface="Symbol"/>
              </a:rPr>
              <a:t> </a:t>
            </a:r>
            <a:r>
              <a:rPr lang="bn-BD" sz="4400" b="1" dirty="0" smtClean="0">
                <a:solidFill>
                  <a:srgbClr val="FF0000"/>
                </a:solidFill>
                <a:latin typeface="Nikosh" panose="02000000000000000000" pitchFamily="2" charset="0"/>
                <a:cs typeface="Nikosh" panose="02000000000000000000" pitchFamily="2" charset="0"/>
                <a:sym typeface="Symbol"/>
              </a:rPr>
              <a:t>বিবেচনা করা দরকার ?</a:t>
            </a:r>
          </a:p>
        </p:txBody>
      </p:sp>
    </p:spTree>
    <p:extLst>
      <p:ext uri="{BB962C8B-B14F-4D97-AF65-F5344CB8AC3E}">
        <p14:creationId xmlns:p14="http://schemas.microsoft.com/office/powerpoint/2010/main" val="3976313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76400"/>
            <a:ext cx="9144000" cy="1938992"/>
          </a:xfrm>
          <a:prstGeom prst="rect">
            <a:avLst/>
          </a:prstGeom>
          <a:solidFill>
            <a:schemeClr val="accent6">
              <a:lumMod val="60000"/>
              <a:lumOff val="40000"/>
            </a:schemeClr>
          </a:solidFill>
        </p:spPr>
        <p:txBody>
          <a:bodyPr wrap="square" rtlCol="0">
            <a:spAutoFit/>
          </a:bodyPr>
          <a:lstStyle/>
          <a:p>
            <a:pPr algn="ctr"/>
            <a:r>
              <a:rPr lang="bn-BD" sz="6600" dirty="0" smtClean="0">
                <a:latin typeface="SutonnyMJ" pitchFamily="2" charset="0"/>
                <a:cs typeface="SutonnyMJ" pitchFamily="2" charset="0"/>
              </a:rPr>
              <a:t>  </a:t>
            </a:r>
            <a:r>
              <a:rPr lang="bn-BD" sz="6600" b="1" dirty="0" smtClean="0">
                <a:solidFill>
                  <a:srgbClr val="FF0000"/>
                </a:solidFill>
                <a:latin typeface="Shonar Bangla" panose="020B0502040204020203" pitchFamily="34" charset="0"/>
                <a:cs typeface="Shonar Bangla" panose="020B0502040204020203" pitchFamily="34" charset="0"/>
              </a:rPr>
              <a:t>ঘেরে </a:t>
            </a:r>
            <a:r>
              <a:rPr lang="bn-BD" sz="5400" b="1" dirty="0" smtClean="0">
                <a:solidFill>
                  <a:srgbClr val="FF0000"/>
                </a:solidFill>
                <a:latin typeface="Shonar Bangla" panose="020B0502040204020203" pitchFamily="34" charset="0"/>
                <a:cs typeface="Shonar Bangla" panose="020B0502040204020203" pitchFamily="34" charset="0"/>
                <a:sym typeface="Symbol"/>
              </a:rPr>
              <a:t>বাগদা </a:t>
            </a:r>
            <a:r>
              <a:rPr lang="bn-BD" sz="5400" b="1" dirty="0" smtClean="0">
                <a:solidFill>
                  <a:srgbClr val="FF0000"/>
                </a:solidFill>
                <a:latin typeface="Shonar Bangla" panose="020B0502040204020203" pitchFamily="34" charset="0"/>
                <a:cs typeface="Shonar Bangla" panose="020B0502040204020203" pitchFamily="34" charset="0"/>
                <a:sym typeface="Symbol"/>
              </a:rPr>
              <a:t>চিংড়ির সম্পূরক খাদ্যের পরিমাণ লেখ ।</a:t>
            </a:r>
            <a:endParaRPr lang="en-US" sz="5400" dirty="0">
              <a:solidFill>
                <a:srgbClr val="FF0000"/>
              </a:solidFill>
              <a:latin typeface="Shonar Bangla" panose="020B0502040204020203" pitchFamily="34" charset="0"/>
              <a:cs typeface="Shonar Bangla" panose="020B0502040204020203" pitchFamily="34" charset="0"/>
            </a:endParaRPr>
          </a:p>
        </p:txBody>
      </p:sp>
      <p:sp>
        <p:nvSpPr>
          <p:cNvPr id="7" name="TextBox 6"/>
          <p:cNvSpPr txBox="1"/>
          <p:nvPr/>
        </p:nvSpPr>
        <p:spPr>
          <a:xfrm>
            <a:off x="2438400" y="0"/>
            <a:ext cx="3810000" cy="923330"/>
          </a:xfrm>
          <a:prstGeom prst="rect">
            <a:avLst/>
          </a:prstGeom>
          <a:solidFill>
            <a:schemeClr val="tx2">
              <a:lumMod val="60000"/>
              <a:lumOff val="40000"/>
            </a:schemeClr>
          </a:solidFill>
        </p:spPr>
        <p:txBody>
          <a:bodyPr wrap="square" rtlCol="0">
            <a:spAutoFit/>
          </a:bodyPr>
          <a:lstStyle/>
          <a:p>
            <a:pPr algn="ctr"/>
            <a:r>
              <a:rPr lang="en-US" sz="5400" dirty="0" err="1" smtClean="0">
                <a:ln w="18415" cmpd="sng">
                  <a:noFill/>
                  <a:prstDash val="solid"/>
                </a:ln>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দলীয়</a:t>
            </a:r>
            <a:r>
              <a:rPr lang="en-US" sz="5400" dirty="0" smtClean="0">
                <a:ln w="18415" cmpd="sng">
                  <a:noFill/>
                  <a:prstDash val="solid"/>
                </a:ln>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5400" dirty="0" err="1" smtClean="0">
                <a:ln w="18415" cmpd="sng">
                  <a:noFill/>
                  <a:prstDash val="solid"/>
                </a:ln>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r>
              <a:rPr lang="en-US" sz="5400" dirty="0" smtClean="0">
                <a:ln w="18415" cmpd="sng">
                  <a:noFill/>
                  <a:prstDash val="solid"/>
                </a:ln>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5400" dirty="0">
              <a:ln w="18415" cmpd="sng">
                <a:noFill/>
                <a:prstDash val="solid"/>
              </a:ln>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92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620000" cy="1107996"/>
          </a:xfrm>
          <a:prstGeom prst="rect">
            <a:avLst/>
          </a:prstGeom>
          <a:solidFill>
            <a:schemeClr val="accent6"/>
          </a:solidFill>
        </p:spPr>
        <p:txBody>
          <a:bodyPr wrap="square" rtlCol="0">
            <a:spAutoFit/>
          </a:bodyPr>
          <a:lstStyle/>
          <a:p>
            <a:pPr algn="ctr"/>
            <a:r>
              <a:rPr lang="bn-BD"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মূল্যায়ন</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722243" y="1828802"/>
            <a:ext cx="5943600" cy="3970318"/>
          </a:xfrm>
          <a:prstGeom prst="rect">
            <a:avLst/>
          </a:prstGeom>
          <a:solidFill>
            <a:srgbClr val="92D050"/>
          </a:solidFill>
        </p:spPr>
        <p:txBody>
          <a:bodyPr wrap="square" rtlCol="0">
            <a:spAutoFit/>
          </a:bodyPr>
          <a:lstStyle/>
          <a:p>
            <a:pPr marL="342900" indent="-342900">
              <a:lnSpc>
                <a:spcPct val="250000"/>
              </a:lnSpc>
              <a:buAutoNum type="arabicPeriod"/>
            </a:pP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বাংলাদেশে </a:t>
            </a: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বাগদার </a:t>
            </a: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গড় উৎপাদন কত?</a:t>
            </a:r>
          </a:p>
          <a:p>
            <a:pPr marL="342900" indent="-342900">
              <a:buAutoNum type="arabicPeriod"/>
            </a:pP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 </a:t>
            </a: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চিংড়িকে নিশাচর বলা হয় কেন </a:t>
            </a:r>
            <a:r>
              <a:rPr lang="bn-BD"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 ব্যাখ্যা কর ।</a:t>
            </a:r>
          </a:p>
          <a:p>
            <a:pPr>
              <a:lnSpc>
                <a:spcPct val="250000"/>
              </a:lnSpc>
            </a:pPr>
            <a:endParaRPr lang="en-US" sz="36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endParaRPr>
          </a:p>
        </p:txBody>
      </p:sp>
      <p:pic>
        <p:nvPicPr>
          <p:cNvPr id="2050" name="Picture 2" descr="C:\Users\Doel-1612i3\Desktop\Accounting Pic\images.jpgi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2176"/>
            <a:ext cx="1981200" cy="44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21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 y="152400"/>
            <a:ext cx="8077200" cy="1446550"/>
          </a:xfrm>
          <a:prstGeom prst="rect">
            <a:avLst/>
          </a:prstGeom>
          <a:solidFill>
            <a:schemeClr val="bg1">
              <a:lumMod val="75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বাড়ির কাজ</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09600" y="2133600"/>
            <a:ext cx="5562600" cy="1446550"/>
          </a:xfrm>
          <a:prstGeom prst="rect">
            <a:avLst/>
          </a:prstGeom>
          <a:solidFill>
            <a:srgbClr val="92D050"/>
          </a:solidFill>
        </p:spPr>
        <p:txBody>
          <a:bodyPr wrap="square" rtlCol="0">
            <a:spAutoFit/>
          </a:bodyPr>
          <a:lstStyle/>
          <a:p>
            <a:r>
              <a:rPr lang="bn-BD" sz="4400" dirty="0" smtClean="0">
                <a:latin typeface="NikoshBAN" panose="02000000000000000000" pitchFamily="2" charset="0"/>
                <a:cs typeface="NikoshBAN" panose="02000000000000000000" pitchFamily="2" charset="0"/>
              </a:rPr>
              <a:t>বাগদা </a:t>
            </a:r>
            <a:r>
              <a:rPr lang="bn-BD" sz="4400" dirty="0" smtClean="0">
                <a:latin typeface="NikoshBAN" panose="02000000000000000000" pitchFamily="2" charset="0"/>
                <a:cs typeface="NikoshBAN" panose="02000000000000000000" pitchFamily="2" charset="0"/>
              </a:rPr>
              <a:t>চিংড়ির পোনা মজুদ এর পরের ব্যবস্থাপনা  লেখ ।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MJ" pitchFamily="2" charset="0"/>
              <a:cs typeface="SutonnyMJ" pitchFamily="2" charset="0"/>
            </a:endParaRPr>
          </a:p>
        </p:txBody>
      </p:sp>
      <p:pic>
        <p:nvPicPr>
          <p:cNvPr id="3074" name="Picture 2" descr="C:\Users\Doel-1612i3\Desktop\Accounting Pic\images.jpgplo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2971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2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415" y="381000"/>
            <a:ext cx="7075714" cy="1446550"/>
          </a:xfrm>
          <a:prstGeom prst="rect">
            <a:avLst/>
          </a:prstGeom>
          <a:solidFill>
            <a:srgbClr val="00B0F0"/>
          </a:solidFill>
        </p:spPr>
        <p:txBody>
          <a:bodyPr wrap="square" rtlCol="0">
            <a:spAutoFit/>
          </a:bodyPr>
          <a:lstStyle/>
          <a:p>
            <a:pPr algn="ctr"/>
            <a:r>
              <a:rPr lang="en-US" sz="8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MJ" pitchFamily="2" charset="0"/>
                <a:cs typeface="SutonnyMJ" pitchFamily="2" charset="0"/>
              </a:rPr>
              <a:t>ab¨ev</a:t>
            </a:r>
            <a:r>
              <a:rPr 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MJ" pitchFamily="2" charset="0"/>
                <a:cs typeface="SutonnyMJ" pitchFamily="2" charset="0"/>
              </a:rPr>
              <a:t>`</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utonnyMJ" pitchFamily="2" charset="0"/>
              <a:cs typeface="Sutonny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15" y="2133600"/>
            <a:ext cx="7075714" cy="3962400"/>
          </a:xfrm>
          <a:prstGeom prst="rect">
            <a:avLst/>
          </a:prstGeom>
        </p:spPr>
      </p:pic>
    </p:spTree>
    <p:extLst>
      <p:ext uri="{BB962C8B-B14F-4D97-AF65-F5344CB8AC3E}">
        <p14:creationId xmlns:p14="http://schemas.microsoft.com/office/powerpoint/2010/main" val="60463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6200" y="297426"/>
            <a:ext cx="7010400" cy="1066800"/>
          </a:xfrm>
          <a:prstGeom prst="ellips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bn-BD" sz="7200" b="1" dirty="0" smtClean="0">
                <a:ln w="900" cmpd="sng">
                  <a:solidFill>
                    <a:schemeClr val="accent1">
                      <a:satMod val="190000"/>
                      <a:alpha val="55000"/>
                    </a:schemeClr>
                  </a:solidFill>
                  <a:prstDash val="solid"/>
                </a:ln>
                <a:solidFill>
                  <a:srgbClr val="7030A0"/>
                </a:solidFill>
                <a:effectLst>
                  <a:innerShdw blurRad="101600" dist="76200" dir="5400000">
                    <a:schemeClr val="accent1">
                      <a:satMod val="190000"/>
                      <a:tint val="100000"/>
                      <a:alpha val="74000"/>
                    </a:schemeClr>
                  </a:innerShdw>
                </a:effectLst>
                <a:latin typeface="NikoshBAN" pitchFamily="2" charset="0"/>
                <a:cs typeface="NikoshBAN" pitchFamily="2" charset="0"/>
              </a:rPr>
              <a:t>শিক্ষক পরিচিতি</a:t>
            </a:r>
            <a:r>
              <a:rPr lang="bn-BD"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 </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8" name="Rectangle 7"/>
          <p:cNvSpPr/>
          <p:nvPr/>
        </p:nvSpPr>
        <p:spPr>
          <a:xfrm>
            <a:off x="152400" y="1616334"/>
            <a:ext cx="70104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bn-BD"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a:p>
            <a:pPr algn="ct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76200" y="2438400"/>
            <a:ext cx="9067800"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bn-BD" sz="5400" dirty="0" smtClean="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সহকারী </a:t>
            </a:r>
            <a:r>
              <a:rPr lang="bn-BD" sz="5400" dirty="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অধ্যাপক</a:t>
            </a:r>
            <a:r>
              <a:rPr lang="bn-BD" sz="5400" dirty="0" smtClean="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 </a:t>
            </a:r>
            <a:r>
              <a:rPr lang="bn-IN" sz="5400" dirty="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কৃষিশিক্ষা</a:t>
            </a:r>
            <a:endParaRPr lang="bn-BD" sz="5400" dirty="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endParaRPr>
          </a:p>
          <a:p>
            <a:pPr algn="ct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76200" y="3436203"/>
            <a:ext cx="9067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bn-BD" sz="4800" dirty="0" smtClean="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 </a:t>
            </a:r>
            <a:r>
              <a:rPr lang="bn-BD" sz="4800" dirty="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হাজী লালমিয়া সিটি কলেজ </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76200" y="4367042"/>
            <a:ext cx="9067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800" dirty="0" smtClean="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 </a:t>
            </a:r>
            <a:r>
              <a:rPr lang="bn-BD" sz="4800" dirty="0">
                <a:ln w="0"/>
                <a:solidFill>
                  <a:schemeClr val="tx1"/>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গোপালগঞ্জ।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152400" y="1094880"/>
            <a:ext cx="5486400"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bn-BD" sz="4800" dirty="0" smtClean="0">
                <a:ln w="0"/>
                <a:solidFill>
                  <a:srgbClr val="002060"/>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ড</a:t>
            </a:r>
            <a:r>
              <a:rPr lang="en-US" sz="4800" dirty="0">
                <a:ln w="0"/>
                <a:solidFill>
                  <a:srgbClr val="002060"/>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a:t>
            </a:r>
            <a:r>
              <a:rPr lang="bn-BD" sz="4800" dirty="0">
                <a:ln w="0"/>
                <a:solidFill>
                  <a:srgbClr val="002060"/>
                </a:solidFill>
                <a:effectLst>
                  <a:outerShdw blurRad="38100" dist="19050" dir="2700000" algn="tl" rotWithShape="0">
                    <a:schemeClr val="dk1">
                      <a:alpha val="40000"/>
                    </a:schemeClr>
                  </a:outerShdw>
                </a:effectLst>
                <a:latin typeface="Shonar Bangla" panose="020B0502040204020203" pitchFamily="34" charset="0"/>
                <a:cs typeface="Shonar Bangla" panose="020B0502040204020203" pitchFamily="34" charset="0"/>
              </a:rPr>
              <a:t> প্রণয় বালা</a:t>
            </a:r>
          </a:p>
          <a:p>
            <a:pPr algn="ct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76200" y="5355461"/>
            <a:ext cx="90678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endParaRPr lang="en-US"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940" y="0"/>
            <a:ext cx="3235657" cy="3235657"/>
          </a:xfrm>
          <a:prstGeom prst="rect">
            <a:avLst/>
          </a:prstGeom>
        </p:spPr>
      </p:pic>
    </p:spTree>
    <p:extLst>
      <p:ext uri="{BB962C8B-B14F-4D97-AF65-F5344CB8AC3E}">
        <p14:creationId xmlns:p14="http://schemas.microsoft.com/office/powerpoint/2010/main" val="4149383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80">
                                          <p:stCondLst>
                                            <p:cond delay="0"/>
                                          </p:stCondLst>
                                        </p:cTn>
                                        <p:tgtEl>
                                          <p:spTgt spid="14"/>
                                        </p:tgtEl>
                                      </p:cBhvr>
                                    </p:animEffect>
                                    <p:anim calcmode="lin" valueType="num">
                                      <p:cBhvr>
                                        <p:cTn id="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gtEl>
                                      </p:cBhvr>
                                      <p:to x="100000" y="60000"/>
                                    </p:animScale>
                                    <p:animScale>
                                      <p:cBhvr>
                                        <p:cTn id="34" dur="166" decel="50000">
                                          <p:stCondLst>
                                            <p:cond delay="676"/>
                                          </p:stCondLst>
                                        </p:cTn>
                                        <p:tgtEl>
                                          <p:spTgt spid="14"/>
                                        </p:tgtEl>
                                      </p:cBhvr>
                                      <p:to x="100000" y="100000"/>
                                    </p:animScale>
                                    <p:animScale>
                                      <p:cBhvr>
                                        <p:cTn id="35" dur="26">
                                          <p:stCondLst>
                                            <p:cond delay="1312"/>
                                          </p:stCondLst>
                                        </p:cTn>
                                        <p:tgtEl>
                                          <p:spTgt spid="14"/>
                                        </p:tgtEl>
                                      </p:cBhvr>
                                      <p:to x="100000" y="80000"/>
                                    </p:animScale>
                                    <p:animScale>
                                      <p:cBhvr>
                                        <p:cTn id="36" dur="166" decel="50000">
                                          <p:stCondLst>
                                            <p:cond delay="1338"/>
                                          </p:stCondLst>
                                        </p:cTn>
                                        <p:tgtEl>
                                          <p:spTgt spid="14"/>
                                        </p:tgtEl>
                                      </p:cBhvr>
                                      <p:to x="100000" y="100000"/>
                                    </p:animScale>
                                    <p:animScale>
                                      <p:cBhvr>
                                        <p:cTn id="37" dur="26">
                                          <p:stCondLst>
                                            <p:cond delay="1642"/>
                                          </p:stCondLst>
                                        </p:cTn>
                                        <p:tgtEl>
                                          <p:spTgt spid="14"/>
                                        </p:tgtEl>
                                      </p:cBhvr>
                                      <p:to x="100000" y="90000"/>
                                    </p:animScale>
                                    <p:animScale>
                                      <p:cBhvr>
                                        <p:cTn id="38" dur="166" decel="50000">
                                          <p:stCondLst>
                                            <p:cond delay="1668"/>
                                          </p:stCondLst>
                                        </p:cTn>
                                        <p:tgtEl>
                                          <p:spTgt spid="14"/>
                                        </p:tgtEl>
                                      </p:cBhvr>
                                      <p:to x="100000" y="100000"/>
                                    </p:animScale>
                                    <p:animScale>
                                      <p:cBhvr>
                                        <p:cTn id="39" dur="26">
                                          <p:stCondLst>
                                            <p:cond delay="1808"/>
                                          </p:stCondLst>
                                        </p:cTn>
                                        <p:tgtEl>
                                          <p:spTgt spid="14"/>
                                        </p:tgtEl>
                                      </p:cBhvr>
                                      <p:to x="100000" y="95000"/>
                                    </p:animScale>
                                    <p:animScale>
                                      <p:cBhvr>
                                        <p:cTn id="40" dur="166" decel="50000">
                                          <p:stCondLst>
                                            <p:cond delay="1834"/>
                                          </p:stCondLst>
                                        </p:cTn>
                                        <p:tgtEl>
                                          <p:spTgt spid="1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0"/>
                                        <p:tgtEl>
                                          <p:spTgt spid="2"/>
                                        </p:tgtEl>
                                      </p:cBhvr>
                                    </p:animEffect>
                                    <p:anim calcmode="lin" valueType="num">
                                      <p:cBhvr>
                                        <p:cTn id="46" dur="2000" fill="hold"/>
                                        <p:tgtEl>
                                          <p:spTgt spid="2"/>
                                        </p:tgtEl>
                                        <p:attrNameLst>
                                          <p:attrName>ppt_w</p:attrName>
                                        </p:attrNameLst>
                                      </p:cBhvr>
                                      <p:tavLst>
                                        <p:tav tm="0" fmla="#ppt_w*sin(2.5*pi*$)">
                                          <p:val>
                                            <p:fltVal val="0"/>
                                          </p:val>
                                        </p:tav>
                                        <p:tav tm="100000">
                                          <p:val>
                                            <p:fltVal val="1"/>
                                          </p:val>
                                        </p:tav>
                                      </p:tavLst>
                                    </p:anim>
                                    <p:anim calcmode="lin" valueType="num">
                                      <p:cBhvr>
                                        <p:cTn id="4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5791200" cy="923330"/>
          </a:xfrm>
          <a:prstGeom prst="rect">
            <a:avLst/>
          </a:prstGeom>
          <a:solidFill>
            <a:srgbClr val="6699FF"/>
          </a:solidFill>
        </p:spPr>
        <p:txBody>
          <a:bodyPr wrap="square" rtlCol="0">
            <a:spAutoFit/>
          </a:bodyP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পাঠ পরিচিতি</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25581" y="1539272"/>
            <a:ext cx="4571999" cy="830997"/>
          </a:xfrm>
          <a:prstGeom prst="rect">
            <a:avLst/>
          </a:prstGeom>
          <a:solidFill>
            <a:schemeClr val="accent6">
              <a:lumMod val="60000"/>
              <a:lumOff val="40000"/>
            </a:schemeClr>
          </a:solidFill>
        </p:spPr>
        <p:txBody>
          <a:bodyPr wrap="square" rtlCol="0">
            <a:spAutoFit/>
          </a:bodyPr>
          <a:lstStyle/>
          <a:p>
            <a:r>
              <a:rPr lang="bn-BD" sz="4800" b="1" dirty="0" smtClean="0">
                <a:ln w="10541" cmpd="sng">
                  <a:solidFill>
                    <a:schemeClr val="accent1">
                      <a:shade val="88000"/>
                      <a:satMod val="110000"/>
                    </a:schemeClr>
                  </a:solidFill>
                  <a:prstDash val="solid"/>
                </a:ln>
                <a:latin typeface="NikoshBAN" panose="02000000000000000000" pitchFamily="2" charset="0"/>
                <a:cs typeface="NikoshBAN" panose="02000000000000000000" pitchFamily="2" charset="0"/>
              </a:rPr>
              <a:t>বিষয় – কৃষিশিক্ষা ২য় পত্র</a:t>
            </a:r>
            <a:endParaRPr lang="en-US" sz="4800" b="1" dirty="0">
              <a:ln w="10541" cmpd="sng">
                <a:solidFill>
                  <a:schemeClr val="accent1">
                    <a:shade val="88000"/>
                    <a:satMod val="110000"/>
                  </a:schemeClr>
                </a:solidFill>
                <a:prstDash val="solid"/>
              </a:ln>
              <a:latin typeface="NikoshBAN" panose="02000000000000000000" pitchFamily="2" charset="0"/>
              <a:cs typeface="NikoshBAN" panose="02000000000000000000" pitchFamily="2" charset="0"/>
            </a:endParaRPr>
          </a:p>
        </p:txBody>
      </p:sp>
      <p:sp>
        <p:nvSpPr>
          <p:cNvPr id="6" name="TextBox 5"/>
          <p:cNvSpPr txBox="1"/>
          <p:nvPr/>
        </p:nvSpPr>
        <p:spPr>
          <a:xfrm>
            <a:off x="325581" y="3962400"/>
            <a:ext cx="4239491" cy="769441"/>
          </a:xfrm>
          <a:prstGeom prst="rect">
            <a:avLst/>
          </a:prstGeom>
          <a:solidFill>
            <a:srgbClr val="6699FF"/>
          </a:solidFill>
        </p:spPr>
        <p:txBody>
          <a:bodyPr wrap="square" rtlCol="0">
            <a:noAutofit/>
          </a:bodyPr>
          <a:lstStyle/>
          <a:p>
            <a:r>
              <a:rPr lang="bn-BD" sz="4400" dirty="0" smtClean="0">
                <a:ln w="18415" cmpd="sng">
                  <a:solidFill>
                    <a:schemeClr val="tx1">
                      <a:lumMod val="95000"/>
                      <a:lumOff val="5000"/>
                    </a:schemeClr>
                  </a:solidFill>
                  <a:prstDash val="solid"/>
                </a:ln>
                <a:solidFill>
                  <a:schemeClr val="accent6">
                    <a:lumMod val="50000"/>
                  </a:schemeClr>
                </a:solidFill>
                <a:effectLst/>
                <a:latin typeface="NikoshBAN" panose="02000000000000000000" pitchFamily="2" charset="0"/>
                <a:cs typeface="NikoshBAN" panose="02000000000000000000" pitchFamily="2" charset="0"/>
              </a:rPr>
              <a:t>পাঠ- মাৎস্যচাষ</a:t>
            </a:r>
          </a:p>
          <a:p>
            <a:endParaRPr lang="en-US" sz="44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279164" y="2678656"/>
            <a:ext cx="4232559"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smtClean="0">
                <a:solidFill>
                  <a:srgbClr val="FF0000"/>
                </a:solidFill>
              </a:rPr>
              <a:t>অধ্যায়ঃ</a:t>
            </a:r>
            <a:r>
              <a:rPr lang="en-US" sz="4800" dirty="0" smtClean="0">
                <a:solidFill>
                  <a:srgbClr val="FF0000"/>
                </a:solidFill>
              </a:rPr>
              <a:t> </a:t>
            </a:r>
            <a:r>
              <a:rPr lang="bn-BD" sz="4800" dirty="0" smtClean="0">
                <a:solidFill>
                  <a:srgbClr val="FF0000"/>
                </a:solidFill>
              </a:rPr>
              <a:t>১ম</a:t>
            </a:r>
            <a:r>
              <a:rPr lang="en-US" sz="4800" dirty="0" smtClean="0">
                <a:solidFill>
                  <a:srgbClr val="FF0000"/>
                </a:solidFill>
              </a:rPr>
              <a:t> </a:t>
            </a:r>
            <a:endParaRPr lang="en-US" sz="4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85173"/>
            <a:ext cx="3061787" cy="4146170"/>
          </a:xfrm>
          <a:prstGeom prst="rect">
            <a:avLst/>
          </a:prstGeom>
        </p:spPr>
      </p:pic>
    </p:spTree>
    <p:extLst>
      <p:ext uri="{BB962C8B-B14F-4D97-AF65-F5344CB8AC3E}">
        <p14:creationId xmlns:p14="http://schemas.microsoft.com/office/powerpoint/2010/main" val="4671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04800"/>
            <a:ext cx="6096000" cy="646331"/>
          </a:xfrm>
          <a:prstGeom prst="rect">
            <a:avLst/>
          </a:prstGeom>
          <a:solidFill>
            <a:schemeClr val="accent6">
              <a:lumMod val="75000"/>
            </a:schemeClr>
          </a:solidFill>
        </p:spPr>
        <p:txBody>
          <a:bodyPr wrap="square" rtlCol="0">
            <a:spAutoFit/>
          </a:bodyPr>
          <a:lstStyle/>
          <a:p>
            <a:pPr algn="ctr"/>
            <a:r>
              <a:rPr lang="bn-BD" sz="3600" dirty="0" smtClean="0">
                <a:solidFill>
                  <a:schemeClr val="bg1"/>
                </a:solidFill>
                <a:latin typeface="NikoshBAN" panose="02000000000000000000" pitchFamily="2" charset="0"/>
                <a:cs typeface="NikoshBAN" panose="02000000000000000000" pitchFamily="2" charset="0"/>
              </a:rPr>
              <a:t>আজকের পাঠ আবহ</a:t>
            </a:r>
            <a:endParaRPr lang="en-US" sz="3600" dirty="0">
              <a:solidFill>
                <a:schemeClr val="bg1"/>
              </a:solidFill>
              <a:latin typeface="NikoshBAN" panose="02000000000000000000" pitchFamily="2" charset="0"/>
              <a:cs typeface="NikoshBAN" panose="02000000000000000000" pitchFamily="2" charset="0"/>
            </a:endParaRPr>
          </a:p>
        </p:txBody>
      </p:sp>
      <p:pic>
        <p:nvPicPr>
          <p:cNvPr id="4" name="Picture 3" descr="গলদা চিংড়ি চাষ পদ্ধতি">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086600" cy="4648200"/>
          </a:xfrm>
          <a:prstGeom prst="rect">
            <a:avLst/>
          </a:prstGeom>
          <a:noFill/>
          <a:ln>
            <a:noFill/>
          </a:ln>
        </p:spPr>
      </p:pic>
    </p:spTree>
    <p:extLst>
      <p:ext uri="{BB962C8B-B14F-4D97-AF65-F5344CB8AC3E}">
        <p14:creationId xmlns:p14="http://schemas.microsoft.com/office/powerpoint/2010/main" val="38505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91400" cy="1323439"/>
          </a:xfrm>
          <a:prstGeom prst="rect">
            <a:avLst/>
          </a:prstGeom>
          <a:solidFill>
            <a:schemeClr val="tx2">
              <a:lumMod val="60000"/>
              <a:lumOff val="40000"/>
            </a:schemeClr>
          </a:solidFill>
        </p:spPr>
        <p:txBody>
          <a:bodyPr wrap="square" rtlCol="0">
            <a:spAutoFit/>
          </a:bodyPr>
          <a:lstStyle/>
          <a:p>
            <a:pPr algn="ctr"/>
            <a:r>
              <a:rPr lang="bn-BD"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পাঠ শিরোনাম</a:t>
            </a:r>
          </a:p>
        </p:txBody>
      </p:sp>
      <p:sp>
        <p:nvSpPr>
          <p:cNvPr id="4" name="TextBox 3"/>
          <p:cNvSpPr txBox="1"/>
          <p:nvPr/>
        </p:nvSpPr>
        <p:spPr>
          <a:xfrm>
            <a:off x="495300" y="1780639"/>
            <a:ext cx="8077200" cy="1323439"/>
          </a:xfrm>
          <a:prstGeom prst="rect">
            <a:avLst/>
          </a:prstGeom>
          <a:noFill/>
        </p:spPr>
        <p:txBody>
          <a:bodyPr wrap="square" rtlCol="0">
            <a:spAutoFit/>
          </a:bodyPr>
          <a:lstStyle/>
          <a:p>
            <a:pPr algn="ctr"/>
            <a:r>
              <a:rPr lang="bn-BD" sz="8000" b="1" dirty="0"/>
              <a:t>ঘেরে </a:t>
            </a:r>
            <a:r>
              <a:rPr lang="bn-BD" sz="8000" b="1" dirty="0" smtClean="0"/>
              <a:t>বাগদা </a:t>
            </a:r>
            <a:r>
              <a:rPr lang="bn-BD" sz="8000" b="1" dirty="0"/>
              <a:t>চিংড়ি</a:t>
            </a:r>
            <a:r>
              <a:rPr lang="en-US" sz="8000" b="1" dirty="0"/>
              <a:t> </a:t>
            </a:r>
            <a:r>
              <a:rPr lang="bn-BD" sz="8000" b="1" dirty="0" smtClean="0"/>
              <a:t>চাষ</a:t>
            </a:r>
            <a:endParaRPr lang="en-US" sz="8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731850"/>
            <a:ext cx="4495800" cy="3826213"/>
          </a:xfrm>
          <a:prstGeom prst="rect">
            <a:avLst/>
          </a:prstGeom>
        </p:spPr>
      </p:pic>
    </p:spTree>
    <p:extLst>
      <p:ext uri="{BB962C8B-B14F-4D97-AF65-F5344CB8AC3E}">
        <p14:creationId xmlns:p14="http://schemas.microsoft.com/office/powerpoint/2010/main" val="5244606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1107996"/>
          </a:xfrm>
          <a:prstGeom prst="rect">
            <a:avLst/>
          </a:prstGeom>
          <a:solidFill>
            <a:schemeClr val="accent6"/>
          </a:solidFill>
        </p:spPr>
        <p:txBody>
          <a:bodyPr wrap="square" rtlCol="0">
            <a:spAutoFit/>
          </a:bodyPr>
          <a:lstStyle/>
          <a:p>
            <a:pPr algn="ctr"/>
            <a:r>
              <a:rPr lang="bn-BD" sz="6600" dirty="0" smtClean="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4" name="TextBox 3"/>
          <p:cNvSpPr txBox="1"/>
          <p:nvPr/>
        </p:nvSpPr>
        <p:spPr>
          <a:xfrm>
            <a:off x="457200" y="2133600"/>
            <a:ext cx="8153400" cy="3046988"/>
          </a:xfrm>
          <a:prstGeom prst="rect">
            <a:avLst/>
          </a:prstGeom>
          <a:solidFill>
            <a:srgbClr val="6699FF"/>
          </a:solidFill>
        </p:spPr>
        <p:txBody>
          <a:bodyPr wrap="square" rtlCol="0">
            <a:spAutoFit/>
          </a:bodyPr>
          <a:lstStyle/>
          <a:p>
            <a:pPr algn="ctr">
              <a:lnSpc>
                <a:spcPct val="200000"/>
              </a:lnSpc>
            </a:pP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এই  পাঠ শেষে</a:t>
            </a: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শিক্ষার্থীরা </a:t>
            </a:r>
          </a:p>
          <a:p>
            <a:pPr marL="914400" lvl="1" indent="-457200">
              <a:buFont typeface="Wingdings" panose="05000000000000000000" pitchFamily="2" charset="2"/>
              <a:buChar char="ü"/>
            </a:pPr>
            <a:r>
              <a:rPr lang="bn-BD" sz="4800" dirty="0">
                <a:ln w="0"/>
                <a:effectLst>
                  <a:outerShdw blurRad="38100" dist="19050" dir="2700000" algn="tl" rotWithShape="0">
                    <a:schemeClr val="dk1">
                      <a:alpha val="40000"/>
                    </a:schemeClr>
                  </a:outerShdw>
                </a:effectLst>
              </a:rPr>
              <a:t>ঘেরে</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বাগদা চিংড়ি চাষ পদ্ধতি  বণর্না   করতে পারবে</a:t>
            </a:r>
          </a:p>
        </p:txBody>
      </p:sp>
    </p:spTree>
    <p:extLst>
      <p:ext uri="{BB962C8B-B14F-4D97-AF65-F5344CB8AC3E}">
        <p14:creationId xmlns:p14="http://schemas.microsoft.com/office/powerpoint/2010/main" val="32600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6" presetClass="emph" presetSubtype="0" repeatCount="indefinite" fill="hold" nodeType="withEffect">
                                  <p:stCondLst>
                                    <p:cond delay="0"/>
                                  </p:stCondLst>
                                  <p:childTnLst>
                                    <p:animEffect transition="out" filter="fade">
                                      <p:cBhvr>
                                        <p:cTn id="9" dur="500" tmFilter="0, 0; .2, .5; .8, .5; 1, 0"/>
                                        <p:tgtEl>
                                          <p:spTgt spid="2">
                                            <p:txEl>
                                              <p:pRg st="0" end="0"/>
                                            </p:txEl>
                                          </p:spTgt>
                                        </p:tgtEl>
                                      </p:cBhvr>
                                    </p:animEffect>
                                    <p:animScale>
                                      <p:cBhvr>
                                        <p:cTn id="10" dur="250" autoRev="1" fill="hold"/>
                                        <p:tgtEl>
                                          <p:spTgt spid="2">
                                            <p:txEl>
                                              <p:pRg st="0" end="0"/>
                                            </p:txEl>
                                          </p:spTgt>
                                        </p:tgtEl>
                                      </p:cBhvr>
                                      <p:by x="105000" y="105000"/>
                                    </p:animScale>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2000"/>
                                        <p:tgtEl>
                                          <p:spTgt spid="4">
                                            <p:txEl>
                                              <p:pRg st="0" end="0"/>
                                            </p:txEl>
                                          </p:spTgt>
                                        </p:tgtEl>
                                      </p:cBhvr>
                                    </p:animEffect>
                                  </p:childTnLst>
                                </p:cTn>
                              </p:par>
                            </p:childTnLst>
                          </p:cTn>
                        </p:par>
                        <p:par>
                          <p:cTn id="15" fill="hold">
                            <p:stCondLst>
                              <p:cond delay="3000"/>
                            </p:stCondLst>
                            <p:childTnLst>
                              <p:par>
                                <p:cTn id="16" presetID="6" presetClass="entr" presetSubtype="16"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467600" cy="923330"/>
          </a:xfrm>
          <a:prstGeom prst="rect">
            <a:avLst/>
          </a:prstGeom>
          <a:solidFill>
            <a:schemeClr val="accent6">
              <a:lumMod val="60000"/>
              <a:lumOff val="40000"/>
            </a:schemeClr>
          </a:solidFill>
        </p:spPr>
        <p:txBody>
          <a:bodyPr wrap="square" rtlCol="0">
            <a:spAutoFit/>
          </a:bodyPr>
          <a:lstStyle/>
          <a:p>
            <a:pPr algn="ctr"/>
            <a:r>
              <a:rPr lang="bn-BD" sz="5400" b="1" dirty="0"/>
              <a:t>ঘেরে</a:t>
            </a:r>
            <a:r>
              <a:rPr lang="bn-BD" sz="5400" dirty="0" smtClean="0">
                <a:solidFill>
                  <a:srgbClr val="7030A0"/>
                </a:solidFill>
                <a:latin typeface="Shonar Bangla" panose="020B0502040204020203" pitchFamily="34" charset="0"/>
                <a:cs typeface="Shonar Bangla" panose="020B0502040204020203" pitchFamily="34" charset="0"/>
              </a:rPr>
              <a:t> বাগদা চিংড়ির চাষ</a:t>
            </a:r>
            <a:endParaRPr lang="en-US" sz="5400" dirty="0">
              <a:solidFill>
                <a:srgbClr val="7030A0"/>
              </a:solidFill>
              <a:latin typeface="Shonar Bangla" panose="020B0502040204020203" pitchFamily="34" charset="0"/>
              <a:cs typeface="Shonar Bangla" panose="020B0502040204020203" pitchFamily="34" charset="0"/>
            </a:endParaRPr>
          </a:p>
        </p:txBody>
      </p:sp>
      <p:sp>
        <p:nvSpPr>
          <p:cNvPr id="4" name="TextBox 3"/>
          <p:cNvSpPr txBox="1"/>
          <p:nvPr/>
        </p:nvSpPr>
        <p:spPr>
          <a:xfrm>
            <a:off x="609600" y="1532930"/>
            <a:ext cx="7848600" cy="4524315"/>
          </a:xfrm>
          <a:prstGeom prst="rect">
            <a:avLst/>
          </a:prstGeom>
          <a:solidFill>
            <a:schemeClr val="accent1">
              <a:lumMod val="60000"/>
              <a:lumOff val="40000"/>
            </a:schemeClr>
          </a:solidFill>
        </p:spPr>
        <p:txBody>
          <a:bodyPr wrap="square" rtlCol="0">
            <a:spAutoFit/>
          </a:bodyPr>
          <a:lstStyle/>
          <a:p>
            <a:pPr algn="just"/>
            <a:r>
              <a:rPr lang="bn-BD" sz="3600" dirty="0" smtClean="0"/>
              <a:t>লোনা পানির </a:t>
            </a:r>
            <a:r>
              <a:rPr lang="bn-BD" sz="3600" dirty="0"/>
              <a:t>জলাশয় গলদা চিংড়ি চাষের জন্য </a:t>
            </a:r>
            <a:r>
              <a:rPr lang="bn-BD" sz="3600" dirty="0" smtClean="0"/>
              <a:t>উপযুক্ত</a:t>
            </a:r>
            <a:r>
              <a:rPr lang="en-US" sz="3600" dirty="0" smtClean="0"/>
              <a:t> </a:t>
            </a:r>
            <a:r>
              <a:rPr lang="bn-BD" sz="3600" dirty="0" smtClean="0"/>
              <a:t>। </a:t>
            </a:r>
            <a:r>
              <a:rPr lang="bn-BD" sz="3600" dirty="0"/>
              <a:t>ঘের বলতে বোঝায়</a:t>
            </a:r>
            <a:r>
              <a:rPr lang="en-US" sz="3600" dirty="0"/>
              <a:t>, </a:t>
            </a:r>
            <a:r>
              <a:rPr lang="bn-BD" sz="3600" dirty="0"/>
              <a:t>নিচু ধানের জমি যার চারপাশে উঁচু জমি অথবা মাটির শক্ত বাঁধ দেয়া এলাকা। বর্ষাকালে ঘের পানিতে ভরে যায় বলে এই মৌসুমে ধান চাষ করা সম্ভব হয় না।</a:t>
            </a:r>
            <a:r>
              <a:rPr lang="en-US" sz="3600" dirty="0"/>
              <a:t>  </a:t>
            </a:r>
            <a:r>
              <a:rPr lang="bn-BD" sz="3600" dirty="0"/>
              <a:t>ঘেরে প্রথমে ধান চাষের পর সেখানে চিংড়ি চাষ করা যায়। আবার চিংড়ি আহরণ করার পর সেখানে ধান চাষ করা যায়। আমাদের দেশের দক্ষিণ-পশ্চিমাঞ্চলে ব্যাপকভাবে ঘের পদ্ধতিতে </a:t>
            </a:r>
            <a:r>
              <a:rPr lang="bn-BD" sz="3600" dirty="0" smtClean="0"/>
              <a:t>বাগদা </a:t>
            </a:r>
            <a:r>
              <a:rPr lang="bn-BD" sz="3600" dirty="0"/>
              <a:t>চিংড়ি চাষ </a:t>
            </a:r>
            <a:r>
              <a:rPr lang="bn-BD" sz="3600" dirty="0" smtClean="0"/>
              <a:t>করে ।</a:t>
            </a:r>
            <a:endParaRPr lang="en-US" sz="3600" dirty="0"/>
          </a:p>
        </p:txBody>
      </p:sp>
    </p:spTree>
    <p:extLst>
      <p:ext uri="{BB962C8B-B14F-4D97-AF65-F5344CB8AC3E}">
        <p14:creationId xmlns:p14="http://schemas.microsoft.com/office/powerpoint/2010/main" val="578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798734" cy="761063"/>
          </a:xfrm>
          <a:solidFill>
            <a:schemeClr val="accent6">
              <a:lumMod val="60000"/>
              <a:lumOff val="40000"/>
            </a:schemeClr>
          </a:solidFill>
        </p:spPr>
        <p:txBody>
          <a:bodyPr/>
          <a:lstStyle/>
          <a:p>
            <a:r>
              <a:rPr lang="bn-BD" b="1" dirty="0">
                <a:solidFill>
                  <a:srgbClr val="7030A0"/>
                </a:solidFill>
              </a:rPr>
              <a:t>মজুদপূর্ব ব্যবস্থাপনা</a:t>
            </a:r>
            <a:endParaRPr lang="en-US" dirty="0">
              <a:solidFill>
                <a:srgbClr val="7030A0"/>
              </a:solidFill>
            </a:endParaRPr>
          </a:p>
        </p:txBody>
      </p:sp>
      <p:sp>
        <p:nvSpPr>
          <p:cNvPr id="3" name="Content Placeholder 2"/>
          <p:cNvSpPr>
            <a:spLocks noGrp="1"/>
          </p:cNvSpPr>
          <p:nvPr>
            <p:ph idx="1"/>
          </p:nvPr>
        </p:nvSpPr>
        <p:spPr>
          <a:xfrm>
            <a:off x="609600" y="1600200"/>
            <a:ext cx="7620000" cy="4334933"/>
          </a:xfrm>
          <a:solidFill>
            <a:schemeClr val="accent3">
              <a:lumMod val="40000"/>
              <a:lumOff val="60000"/>
            </a:schemeClr>
          </a:solidFill>
        </p:spPr>
        <p:txBody>
          <a:bodyPr>
            <a:normAutofit/>
          </a:bodyPr>
          <a:lstStyle/>
          <a:p>
            <a:pPr marL="0" indent="0" algn="just">
              <a:buNone/>
            </a:pPr>
            <a:r>
              <a:rPr lang="bn-BD" sz="4000" b="1" dirty="0">
                <a:solidFill>
                  <a:schemeClr val="accent5">
                    <a:lumMod val="75000"/>
                  </a:schemeClr>
                </a:solidFill>
              </a:rPr>
              <a:t>ঘের </a:t>
            </a:r>
            <a:r>
              <a:rPr lang="bn-BD" sz="4000" b="1" dirty="0" smtClean="0">
                <a:solidFill>
                  <a:schemeClr val="accent5">
                    <a:lumMod val="75000"/>
                  </a:schemeClr>
                </a:solidFill>
              </a:rPr>
              <a:t> নির্বাচন  ও প্রস্তুতকরণ</a:t>
            </a:r>
            <a:endParaRPr lang="en-US" sz="4000" b="1" dirty="0" smtClean="0">
              <a:solidFill>
                <a:schemeClr val="accent5">
                  <a:lumMod val="75000"/>
                </a:schemeClr>
              </a:solidFill>
            </a:endParaRPr>
          </a:p>
          <a:p>
            <a:pPr algn="just"/>
            <a:r>
              <a:rPr lang="bn-BD" sz="3200" b="1" dirty="0" smtClean="0">
                <a:latin typeface="Shonar Bangla" panose="020B0502040204020203" pitchFamily="34" charset="0"/>
                <a:cs typeface="Shonar Bangla" panose="020B0502040204020203" pitchFamily="34" charset="0"/>
              </a:rPr>
              <a:t>জোয়ারের পানি দ্বারা সরাসরি ও সহজে  পাল্টানো যায় এমন ঘের</a:t>
            </a:r>
          </a:p>
          <a:p>
            <a:pPr algn="just"/>
            <a:r>
              <a:rPr lang="bn-BD" sz="3200" b="1" dirty="0" smtClean="0">
                <a:latin typeface="Shonar Bangla" panose="020B0502040204020203" pitchFamily="34" charset="0"/>
                <a:cs typeface="Shonar Bangla" panose="020B0502040204020203" pitchFamily="34" charset="0"/>
              </a:rPr>
              <a:t>আয়তন ০.৫-১.০ হেক্টর</a:t>
            </a:r>
          </a:p>
          <a:p>
            <a:pPr algn="just"/>
            <a:r>
              <a:rPr lang="bn-BD" sz="3200" b="1" dirty="0" smtClean="0">
                <a:latin typeface="Shonar Bangla" panose="020B0502040204020203" pitchFamily="34" charset="0"/>
                <a:cs typeface="Shonar Bangla" panose="020B0502040204020203" pitchFamily="34" charset="0"/>
              </a:rPr>
              <a:t>পাঁড় উঁচু ও মজবুত করতে হবে যাতে ১.০-১.২ মিটার পানি ধরে রাখতে পারে ।</a:t>
            </a:r>
          </a:p>
          <a:p>
            <a:pPr algn="just"/>
            <a:r>
              <a:rPr lang="bn-BD" sz="3200" b="1" dirty="0" smtClean="0">
                <a:latin typeface="Shonar Bangla" panose="020B0502040204020203" pitchFamily="34" charset="0"/>
                <a:cs typeface="Shonar Bangla" panose="020B0502040204020203" pitchFamily="34" charset="0"/>
              </a:rPr>
              <a:t> ঘেরের পাঁড় ও তলদেশ মেরামত করতে হবে।</a:t>
            </a:r>
            <a:endParaRPr lang="bn-BD" sz="3200" b="1" dirty="0" smtClean="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2722799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1447</TotalTime>
  <Words>685</Words>
  <Application>Microsoft Office PowerPoint</Application>
  <PresentationFormat>On-screen Show (4:3)</PresentationFormat>
  <Paragraphs>75</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Garamond</vt:lpstr>
      <vt:lpstr>Georgia</vt:lpstr>
      <vt:lpstr>Nikosh</vt:lpstr>
      <vt:lpstr>NikoshBAN</vt:lpstr>
      <vt:lpstr>Shonar Bangla</vt:lpstr>
      <vt:lpstr>SutonnyMJ</vt:lpstr>
      <vt:lpstr>Symbol</vt:lpstr>
      <vt:lpstr>Times New Roman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মজুদপূর্ব ব্যবস্থাপনা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উপসংহার</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Dr.Pronay Bala</cp:lastModifiedBy>
  <cp:revision>166</cp:revision>
  <dcterms:created xsi:type="dcterms:W3CDTF">2006-08-16T00:00:00Z</dcterms:created>
  <dcterms:modified xsi:type="dcterms:W3CDTF">2021-01-15T04:57:38Z</dcterms:modified>
</cp:coreProperties>
</file>