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67" r:id="rId2"/>
    <p:sldId id="369" r:id="rId3"/>
    <p:sldId id="368" r:id="rId4"/>
    <p:sldId id="356" r:id="rId5"/>
    <p:sldId id="348" r:id="rId6"/>
    <p:sldId id="349" r:id="rId7"/>
    <p:sldId id="350" r:id="rId8"/>
    <p:sldId id="351" r:id="rId9"/>
    <p:sldId id="346" r:id="rId10"/>
    <p:sldId id="352" r:id="rId11"/>
    <p:sldId id="353" r:id="rId12"/>
    <p:sldId id="363" r:id="rId13"/>
    <p:sldId id="364" r:id="rId14"/>
    <p:sldId id="354" r:id="rId15"/>
    <p:sldId id="358" r:id="rId16"/>
    <p:sldId id="366" r:id="rId17"/>
    <p:sldId id="359" r:id="rId18"/>
    <p:sldId id="360" r:id="rId19"/>
    <p:sldId id="361" r:id="rId20"/>
    <p:sldId id="357" r:id="rId21"/>
    <p:sldId id="28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9228" autoAdjust="0"/>
  </p:normalViewPr>
  <p:slideViewPr>
    <p:cSldViewPr snapToGrid="0">
      <p:cViewPr varScale="1">
        <p:scale>
          <a:sx n="66" d="100"/>
          <a:sy n="66" d="100"/>
        </p:scale>
        <p:origin x="150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7192F-4578-4E05-AACA-D1CFD3D2D316}" type="datetimeFigureOut">
              <a:rPr lang="en-US" smtClean="0"/>
              <a:t>3/26/2021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ADE20-A984-4181-9AF1-DCBB4257F1E5}" type="slidenum">
              <a:rPr lang="en-US" smtClean="0"/>
              <a:t>‹#›</a:t>
            </a:fld>
            <a:endParaRPr lang="en-US"/>
          </a:p>
        </p:txBody>
      </p:sp>
    </p:spTree>
    <p:extLst>
      <p:ext uri="{BB962C8B-B14F-4D97-AF65-F5344CB8AC3E}">
        <p14:creationId xmlns:p14="http://schemas.microsoft.com/office/powerpoint/2010/main" val="346907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5F29D54-312B-4F81-B4D0-7A8147E005DB}" type="datetimeFigureOut">
              <a:rPr lang="en-US" smtClean="0"/>
              <a:t>3/26/2021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4EDB69-A931-4CDD-89B9-6063A1FA83E0}" type="slidenum">
              <a:rPr lang="en-US" smtClean="0"/>
              <a:t>‹#›</a:t>
            </a:fld>
            <a:endParaRPr lang="en-US"/>
          </a:p>
        </p:txBody>
      </p:sp>
    </p:spTree>
    <p:extLst>
      <p:ext uri="{BB962C8B-B14F-4D97-AF65-F5344CB8AC3E}">
        <p14:creationId xmlns:p14="http://schemas.microsoft.com/office/powerpoint/2010/main" val="288482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5F29D54-312B-4F81-B4D0-7A8147E005DB}" type="datetimeFigureOut">
              <a:rPr lang="en-US" smtClean="0"/>
              <a:t>3/26/2021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4EDB69-A931-4CDD-89B9-6063A1FA83E0}" type="slidenum">
              <a:rPr lang="en-US" smtClean="0"/>
              <a:t>‹#›</a:t>
            </a:fld>
            <a:endParaRPr lang="en-US"/>
          </a:p>
        </p:txBody>
      </p:sp>
    </p:spTree>
    <p:extLst>
      <p:ext uri="{BB962C8B-B14F-4D97-AF65-F5344CB8AC3E}">
        <p14:creationId xmlns:p14="http://schemas.microsoft.com/office/powerpoint/2010/main" val="319841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5F29D54-312B-4F81-B4D0-7A8147E005DB}" type="datetimeFigureOut">
              <a:rPr lang="en-US" smtClean="0"/>
              <a:t>3/26/2021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4EDB69-A931-4CDD-89B9-6063A1FA83E0}" type="slidenum">
              <a:rPr lang="en-US" smtClean="0"/>
              <a:t>‹#›</a:t>
            </a:fld>
            <a:endParaRPr lang="en-US"/>
          </a:p>
        </p:txBody>
      </p:sp>
    </p:spTree>
    <p:extLst>
      <p:ext uri="{BB962C8B-B14F-4D97-AF65-F5344CB8AC3E}">
        <p14:creationId xmlns:p14="http://schemas.microsoft.com/office/powerpoint/2010/main" val="2990934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5F29D54-312B-4F81-B4D0-7A8147E005DB}" type="datetimeFigureOut">
              <a:rPr lang="en-US" smtClean="0"/>
              <a:t>3/26/2021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4EDB69-A931-4CDD-89B9-6063A1FA83E0}" type="slidenum">
              <a:rPr lang="en-US" smtClean="0"/>
              <a:t>‹#›</a:t>
            </a:fld>
            <a:endParaRPr lang="en-US"/>
          </a:p>
        </p:txBody>
      </p:sp>
    </p:spTree>
    <p:extLst>
      <p:ext uri="{BB962C8B-B14F-4D97-AF65-F5344CB8AC3E}">
        <p14:creationId xmlns:p14="http://schemas.microsoft.com/office/powerpoint/2010/main" val="3153139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5F29D54-312B-4F81-B4D0-7A8147E005DB}" type="datetimeFigureOut">
              <a:rPr lang="en-US" smtClean="0"/>
              <a:t>3/26/2021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4EDB69-A931-4CDD-89B9-6063A1FA83E0}" type="slidenum">
              <a:rPr lang="en-US" smtClean="0"/>
              <a:t>‹#›</a:t>
            </a:fld>
            <a:endParaRPr lang="en-US"/>
          </a:p>
        </p:txBody>
      </p:sp>
    </p:spTree>
    <p:extLst>
      <p:ext uri="{BB962C8B-B14F-4D97-AF65-F5344CB8AC3E}">
        <p14:creationId xmlns:p14="http://schemas.microsoft.com/office/powerpoint/2010/main" val="2871426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5F29D54-312B-4F81-B4D0-7A8147E005DB}" type="datetimeFigureOut">
              <a:rPr lang="en-US" smtClean="0"/>
              <a:t>3/26/2021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4EDB69-A931-4CDD-89B9-6063A1FA83E0}" type="slidenum">
              <a:rPr lang="en-US" smtClean="0"/>
              <a:t>‹#›</a:t>
            </a:fld>
            <a:endParaRPr lang="en-US"/>
          </a:p>
        </p:txBody>
      </p:sp>
    </p:spTree>
    <p:extLst>
      <p:ext uri="{BB962C8B-B14F-4D97-AF65-F5344CB8AC3E}">
        <p14:creationId xmlns:p14="http://schemas.microsoft.com/office/powerpoint/2010/main" val="3688166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5F29D54-312B-4F81-B4D0-7A8147E005DB}" type="datetimeFigureOut">
              <a:rPr lang="en-US" smtClean="0"/>
              <a:t>3/26/2021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4EDB69-A931-4CDD-89B9-6063A1FA83E0}" type="slidenum">
              <a:rPr lang="en-US" smtClean="0"/>
              <a:t>‹#›</a:t>
            </a:fld>
            <a:endParaRPr lang="en-US"/>
          </a:p>
        </p:txBody>
      </p:sp>
    </p:spTree>
    <p:extLst>
      <p:ext uri="{BB962C8B-B14F-4D97-AF65-F5344CB8AC3E}">
        <p14:creationId xmlns:p14="http://schemas.microsoft.com/office/powerpoint/2010/main" val="3185810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5F29D54-312B-4F81-B4D0-7A8147E005DB}" type="datetimeFigureOut">
              <a:rPr lang="en-US" smtClean="0"/>
              <a:t>3/26/2021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C4EDB69-A931-4CDD-89B9-6063A1FA83E0}" type="slidenum">
              <a:rPr lang="en-US" smtClean="0"/>
              <a:t>‹#›</a:t>
            </a:fld>
            <a:endParaRPr lang="en-US"/>
          </a:p>
        </p:txBody>
      </p:sp>
    </p:spTree>
    <p:extLst>
      <p:ext uri="{BB962C8B-B14F-4D97-AF65-F5344CB8AC3E}">
        <p14:creationId xmlns:p14="http://schemas.microsoft.com/office/powerpoint/2010/main" val="3545792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5F29D54-312B-4F81-B4D0-7A8147E005DB}" type="datetimeFigureOut">
              <a:rPr lang="en-US" smtClean="0"/>
              <a:t>3/26/2021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4EDB69-A931-4CDD-89B9-6063A1FA83E0}" type="slidenum">
              <a:rPr lang="en-US" smtClean="0"/>
              <a:t>‹#›</a:t>
            </a:fld>
            <a:endParaRPr lang="en-US"/>
          </a:p>
        </p:txBody>
      </p:sp>
    </p:spTree>
    <p:extLst>
      <p:ext uri="{BB962C8B-B14F-4D97-AF65-F5344CB8AC3E}">
        <p14:creationId xmlns:p14="http://schemas.microsoft.com/office/powerpoint/2010/main" val="1928727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5F29D54-312B-4F81-B4D0-7A8147E005DB}" type="datetimeFigureOut">
              <a:rPr lang="en-US" smtClean="0"/>
              <a:t>3/26/2021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4EDB69-A931-4CDD-89B9-6063A1FA83E0}" type="slidenum">
              <a:rPr lang="en-US" smtClean="0"/>
              <a:t>‹#›</a:t>
            </a:fld>
            <a:endParaRPr lang="en-US"/>
          </a:p>
        </p:txBody>
      </p:sp>
    </p:spTree>
    <p:extLst>
      <p:ext uri="{BB962C8B-B14F-4D97-AF65-F5344CB8AC3E}">
        <p14:creationId xmlns:p14="http://schemas.microsoft.com/office/powerpoint/2010/main" val="3812104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5F29D54-312B-4F81-B4D0-7A8147E005DB}" type="datetimeFigureOut">
              <a:rPr lang="en-US" smtClean="0"/>
              <a:t>3/26/2021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4EDB69-A931-4CDD-89B9-6063A1FA83E0}" type="slidenum">
              <a:rPr lang="en-US" smtClean="0"/>
              <a:t>‹#›</a:t>
            </a:fld>
            <a:endParaRPr lang="en-US"/>
          </a:p>
        </p:txBody>
      </p:sp>
    </p:spTree>
    <p:extLst>
      <p:ext uri="{BB962C8B-B14F-4D97-AF65-F5344CB8AC3E}">
        <p14:creationId xmlns:p14="http://schemas.microsoft.com/office/powerpoint/2010/main" val="2897136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254000" y="266700"/>
            <a:ext cx="8597900" cy="62992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849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 y="689317"/>
            <a:ext cx="7349475" cy="3444630"/>
          </a:xfrm>
          <a:prstGeom prst="rect">
            <a:avLst/>
          </a:prstGeom>
        </p:spPr>
      </p:pic>
      <p:pic>
        <p:nvPicPr>
          <p:cNvPr id="5" name="Picture 4" descr="C:\Users\User\Desktop\Root\animated_flower.gif_480_480_0_64000_0_1_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3723" y="3826412"/>
            <a:ext cx="7987766"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989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llout: Down Arrow 4">
            <a:extLst>
              <a:ext uri="{FF2B5EF4-FFF2-40B4-BE49-F238E27FC236}">
                <a16:creationId xmlns:a16="http://schemas.microsoft.com/office/drawing/2014/main" xmlns="" id="{D8C2DDD0-24C7-6242-A96C-E566706A652B}"/>
              </a:ext>
            </a:extLst>
          </p:cNvPr>
          <p:cNvSpPr/>
          <p:nvPr/>
        </p:nvSpPr>
        <p:spPr>
          <a:xfrm>
            <a:off x="1274749" y="607175"/>
            <a:ext cx="6421211" cy="1208313"/>
          </a:xfrm>
          <a:prstGeom prst="downArrowCallout">
            <a:avLst>
              <a:gd name="adj1" fmla="val 50000"/>
              <a:gd name="adj2" fmla="val 25000"/>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500" dirty="0" err="1">
                <a:solidFill>
                  <a:schemeClr val="tx1"/>
                </a:solidFill>
                <a:latin typeface="NikoshBAN" panose="02000000000000000000" pitchFamily="2" charset="0"/>
                <a:cs typeface="NikoshBAN" panose="02000000000000000000" pitchFamily="2" charset="0"/>
              </a:rPr>
              <a:t>মেমো</a:t>
            </a:r>
            <a:r>
              <a:rPr lang="en-US" sz="4500" dirty="0" err="1" smtClean="0">
                <a:solidFill>
                  <a:schemeClr val="tx1"/>
                </a:solidFill>
                <a:latin typeface="NikoshBAN" panose="02000000000000000000" pitchFamily="2" charset="0"/>
                <a:cs typeface="NikoshBAN" panose="02000000000000000000" pitchFamily="2" charset="0"/>
              </a:rPr>
              <a:t>রি</a:t>
            </a:r>
            <a:r>
              <a:rPr lang="en-GB" sz="4500" dirty="0" smtClean="0">
                <a:solidFill>
                  <a:schemeClr val="tx1"/>
                </a:solidFill>
                <a:latin typeface="NikoshBAN" panose="02000000000000000000" pitchFamily="2" charset="0"/>
                <a:cs typeface="NikoshBAN" panose="02000000000000000000" pitchFamily="2" charset="0"/>
              </a:rPr>
              <a:t>র </a:t>
            </a:r>
            <a:r>
              <a:rPr lang="en-GB" sz="4500" dirty="0" err="1" smtClean="0">
                <a:solidFill>
                  <a:schemeClr val="tx1"/>
                </a:solidFill>
                <a:latin typeface="NikoshBAN" panose="02000000000000000000" pitchFamily="2" charset="0"/>
                <a:cs typeface="NikoshBAN" panose="02000000000000000000" pitchFamily="2" charset="0"/>
              </a:rPr>
              <a:t>প্রকারভেদ</a:t>
            </a:r>
            <a:endParaRPr lang="en-US" sz="4500" dirty="0">
              <a:solidFill>
                <a:schemeClr val="tx1"/>
              </a:solidFill>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xmlns="" id="{542731F2-8A2D-A24F-804C-AE9C6068ED6F}"/>
              </a:ext>
            </a:extLst>
          </p:cNvPr>
          <p:cNvSpPr txBox="1"/>
          <p:nvPr/>
        </p:nvSpPr>
        <p:spPr>
          <a:xfrm>
            <a:off x="618977" y="2147206"/>
            <a:ext cx="5333383" cy="1384995"/>
          </a:xfrm>
          <a:prstGeom prst="rect">
            <a:avLst/>
          </a:prstGeom>
          <a:noFill/>
        </p:spPr>
        <p:txBody>
          <a:bodyPr wrap="square" rtlCol="0">
            <a:spAutoFit/>
          </a:bodyPr>
          <a:lstStyle/>
          <a:p>
            <a:r>
              <a:rPr lang="bn-BD" sz="3000" b="1" dirty="0">
                <a:effectLst>
                  <a:glow rad="101600">
                    <a:schemeClr val="accent4">
                      <a:satMod val="175000"/>
                      <a:alpha val="40000"/>
                    </a:schemeClr>
                  </a:glow>
                </a:effectLst>
                <a:latin typeface="NikoshBAN" panose="02000000000000000000" pitchFamily="2" charset="0"/>
                <a:cs typeface="NikoshBAN" panose="02000000000000000000" pitchFamily="2" charset="0"/>
              </a:rPr>
              <a:t>মেমোরি দুই প্রকার...</a:t>
            </a:r>
          </a:p>
          <a:p>
            <a:r>
              <a:rPr lang="bn-BD" sz="2700" dirty="0">
                <a:latin typeface="NikoshBAN" panose="02000000000000000000" pitchFamily="2" charset="0"/>
                <a:cs typeface="NikoshBAN" panose="02000000000000000000" pitchFamily="2" charset="0"/>
              </a:rPr>
              <a:t>	১. </a:t>
            </a:r>
            <a:r>
              <a:rPr lang="bn-BD" sz="2700" dirty="0">
                <a:effectLst>
                  <a:glow rad="63500">
                    <a:schemeClr val="accent5">
                      <a:satMod val="175000"/>
                      <a:alpha val="40000"/>
                    </a:schemeClr>
                  </a:glow>
                </a:effectLst>
                <a:latin typeface="NikoshBAN" panose="02000000000000000000" pitchFamily="2" charset="0"/>
                <a:cs typeface="NikoshBAN" panose="02000000000000000000" pitchFamily="2" charset="0"/>
              </a:rPr>
              <a:t>প্রধান বা প্রাথমিক মেমোরি</a:t>
            </a:r>
          </a:p>
          <a:p>
            <a:r>
              <a:rPr lang="bn-BD" sz="2700" dirty="0">
                <a:latin typeface="NikoshBAN" panose="02000000000000000000" pitchFamily="2" charset="0"/>
                <a:cs typeface="NikoshBAN" panose="02000000000000000000" pitchFamily="2" charset="0"/>
              </a:rPr>
              <a:t>	২. </a:t>
            </a:r>
            <a:r>
              <a:rPr lang="bn-BD" sz="2700" dirty="0">
                <a:effectLst>
                  <a:glow rad="63500">
                    <a:schemeClr val="accent5">
                      <a:satMod val="175000"/>
                      <a:alpha val="40000"/>
                    </a:schemeClr>
                  </a:glow>
                </a:effectLst>
                <a:latin typeface="NikoshBAN" panose="02000000000000000000" pitchFamily="2" charset="0"/>
                <a:cs typeface="NikoshBAN" panose="02000000000000000000" pitchFamily="2" charset="0"/>
              </a:rPr>
              <a:t>সহায়ক মেমোরি। </a:t>
            </a:r>
            <a:endParaRPr lang="en-US" sz="2700" dirty="0">
              <a:effectLst>
                <a:glow rad="63500">
                  <a:schemeClr val="accent5">
                    <a:satMod val="175000"/>
                    <a:alpha val="40000"/>
                  </a:schemeClr>
                </a:glo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xmlns="" id="{9713FF22-A4BA-5F48-81EE-31E4CC838504}"/>
              </a:ext>
            </a:extLst>
          </p:cNvPr>
          <p:cNvPicPr>
            <a:picLocks noChangeAspect="1"/>
          </p:cNvPicPr>
          <p:nvPr/>
        </p:nvPicPr>
        <p:blipFill rotWithShape="1">
          <a:blip r:embed="rId2">
            <a:extLst>
              <a:ext uri="{28A0092B-C50C-407E-A947-70E740481C1C}">
                <a14:useLocalDpi xmlns:a14="http://schemas.microsoft.com/office/drawing/2010/main" val="0"/>
              </a:ext>
            </a:extLst>
          </a:blip>
          <a:srcRect l="5508" t="8922" r="6905" b="8075"/>
          <a:stretch/>
        </p:blipFill>
        <p:spPr>
          <a:xfrm>
            <a:off x="5470039" y="1944928"/>
            <a:ext cx="2082683" cy="745355"/>
          </a:xfrm>
          <a:prstGeom prst="rect">
            <a:avLst/>
          </a:prstGeom>
          <a:ln>
            <a:noFill/>
          </a:ln>
          <a:effectLst>
            <a:softEdge rad="112500"/>
          </a:effectLst>
        </p:spPr>
      </p:pic>
      <p:pic>
        <p:nvPicPr>
          <p:cNvPr id="10" name="Picture 9">
            <a:extLst>
              <a:ext uri="{FF2B5EF4-FFF2-40B4-BE49-F238E27FC236}">
                <a16:creationId xmlns:a16="http://schemas.microsoft.com/office/drawing/2014/main" xmlns="" id="{3401FAFE-4D57-764C-9B83-E4EAFF5FABCB}"/>
              </a:ext>
            </a:extLst>
          </p:cNvPr>
          <p:cNvPicPr>
            <a:picLocks noChangeAspect="1"/>
          </p:cNvPicPr>
          <p:nvPr/>
        </p:nvPicPr>
        <p:blipFill rotWithShape="1">
          <a:blip r:embed="rId3">
            <a:extLst>
              <a:ext uri="{28A0092B-C50C-407E-A947-70E740481C1C}">
                <a14:useLocalDpi xmlns:a14="http://schemas.microsoft.com/office/drawing/2010/main" val="0"/>
              </a:ext>
            </a:extLst>
          </a:blip>
          <a:srcRect l="21301" t="8916" r="19475" b="6388"/>
          <a:stretch/>
        </p:blipFill>
        <p:spPr>
          <a:xfrm rot="5400000">
            <a:off x="6074545" y="2363314"/>
            <a:ext cx="980027" cy="1976326"/>
          </a:xfrm>
          <a:prstGeom prst="rect">
            <a:avLst/>
          </a:prstGeom>
          <a:ln>
            <a:noFill/>
          </a:ln>
          <a:effectLst>
            <a:softEdge rad="112500"/>
          </a:effectLst>
        </p:spPr>
      </p:pic>
      <p:sp>
        <p:nvSpPr>
          <p:cNvPr id="12" name="TextBox 11">
            <a:extLst>
              <a:ext uri="{FF2B5EF4-FFF2-40B4-BE49-F238E27FC236}">
                <a16:creationId xmlns:a16="http://schemas.microsoft.com/office/drawing/2014/main" xmlns="" id="{C1067F36-D6B4-BA49-859F-234C7C801463}"/>
              </a:ext>
            </a:extLst>
          </p:cNvPr>
          <p:cNvSpPr txBox="1"/>
          <p:nvPr/>
        </p:nvSpPr>
        <p:spPr>
          <a:xfrm>
            <a:off x="459950" y="3764540"/>
            <a:ext cx="6100271" cy="1800493"/>
          </a:xfrm>
          <a:prstGeom prst="rect">
            <a:avLst/>
          </a:prstGeom>
          <a:noFill/>
        </p:spPr>
        <p:txBody>
          <a:bodyPr wrap="square" rtlCol="0">
            <a:spAutoFit/>
          </a:bodyPr>
          <a:lstStyle/>
          <a:p>
            <a:r>
              <a:rPr lang="bn-BD" sz="3000" b="1" dirty="0">
                <a:effectLst>
                  <a:glow rad="139700">
                    <a:schemeClr val="accent4">
                      <a:satMod val="175000"/>
                      <a:alpha val="40000"/>
                    </a:schemeClr>
                  </a:glow>
                </a:effectLst>
                <a:latin typeface="NikoshBAN" panose="02000000000000000000" pitchFamily="2" charset="0"/>
                <a:cs typeface="NikoshBAN" panose="02000000000000000000" pitchFamily="2" charset="0"/>
              </a:rPr>
              <a:t>প্রধান মেমোরি দুই ধরণের...</a:t>
            </a:r>
          </a:p>
          <a:p>
            <a:r>
              <a:rPr lang="bn-BD" sz="2700" dirty="0">
                <a:latin typeface="NikoshBAN" panose="02000000000000000000" pitchFamily="2" charset="0"/>
                <a:cs typeface="NikoshBAN" panose="02000000000000000000" pitchFamily="2" charset="0"/>
              </a:rPr>
              <a:t>	১. </a:t>
            </a:r>
            <a:r>
              <a:rPr lang="en-US" sz="2700" dirty="0">
                <a:solidFill>
                  <a:srgbClr val="0070C0"/>
                </a:solidFill>
                <a:effectLst>
                  <a:glow rad="63500">
                    <a:schemeClr val="accent5">
                      <a:satMod val="175000"/>
                      <a:alpha val="40000"/>
                    </a:schemeClr>
                  </a:glow>
                </a:effectLst>
                <a:latin typeface="NikoshBAN" panose="02000000000000000000" pitchFamily="2" charset="0"/>
                <a:cs typeface="NikoshBAN" panose="02000000000000000000" pitchFamily="2" charset="0"/>
              </a:rPr>
              <a:t>RAM- (Random Access Memory)</a:t>
            </a:r>
            <a:endParaRPr lang="bn-BD" sz="2700" dirty="0">
              <a:solidFill>
                <a:srgbClr val="0070C0"/>
              </a:solidFill>
              <a:effectLst>
                <a:glow rad="63500">
                  <a:schemeClr val="accent5">
                    <a:satMod val="175000"/>
                    <a:alpha val="40000"/>
                  </a:schemeClr>
                </a:glow>
              </a:effectLst>
              <a:latin typeface="NikoshBAN" panose="02000000000000000000" pitchFamily="2" charset="0"/>
              <a:cs typeface="NikoshBAN" panose="02000000000000000000" pitchFamily="2" charset="0"/>
            </a:endParaRPr>
          </a:p>
          <a:p>
            <a:r>
              <a:rPr lang="bn-BD" sz="2700" dirty="0">
                <a:latin typeface="NikoshBAN" panose="02000000000000000000" pitchFamily="2" charset="0"/>
                <a:cs typeface="NikoshBAN" panose="02000000000000000000" pitchFamily="2" charset="0"/>
              </a:rPr>
              <a:t>	২. </a:t>
            </a:r>
            <a:r>
              <a:rPr lang="en-US" sz="2700" dirty="0">
                <a:solidFill>
                  <a:srgbClr val="7030A0"/>
                </a:solidFill>
                <a:effectLst>
                  <a:glow rad="101600">
                    <a:schemeClr val="accent3">
                      <a:satMod val="175000"/>
                      <a:alpha val="40000"/>
                    </a:schemeClr>
                  </a:glow>
                </a:effectLst>
                <a:latin typeface="NikoshBAN" panose="02000000000000000000" pitchFamily="2" charset="0"/>
                <a:cs typeface="NikoshBAN" panose="02000000000000000000" pitchFamily="2" charset="0"/>
              </a:rPr>
              <a:t>ROM- (Read Only Memory)</a:t>
            </a:r>
            <a:r>
              <a:rPr lang="bn-BD" sz="2700" dirty="0">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en-US" sz="2700" dirty="0">
              <a:effectLst>
                <a:glow rad="101600">
                  <a:schemeClr val="accent3">
                    <a:satMod val="175000"/>
                    <a:alpha val="40000"/>
                  </a:schemeClr>
                </a:glow>
              </a:effectLst>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xmlns="" id="{949964B7-BA97-8B4F-8C81-0019DC7A413E}"/>
              </a:ext>
            </a:extLst>
          </p:cNvPr>
          <p:cNvPicPr>
            <a:picLocks noChangeAspect="1"/>
          </p:cNvPicPr>
          <p:nvPr/>
        </p:nvPicPr>
        <p:blipFill rotWithShape="1">
          <a:blip r:embed="rId4">
            <a:extLst>
              <a:ext uri="{28A0092B-C50C-407E-A947-70E740481C1C}">
                <a14:useLocalDpi xmlns:a14="http://schemas.microsoft.com/office/drawing/2010/main" val="0"/>
              </a:ext>
            </a:extLst>
          </a:blip>
          <a:srcRect l="2212" t="5626" r="1739" b="6384"/>
          <a:stretch/>
        </p:blipFill>
        <p:spPr>
          <a:xfrm rot="21427020">
            <a:off x="6590260" y="3938894"/>
            <a:ext cx="1803442" cy="894859"/>
          </a:xfrm>
          <a:prstGeom prst="rect">
            <a:avLst/>
          </a:prstGeom>
        </p:spPr>
      </p:pic>
      <p:pic>
        <p:nvPicPr>
          <p:cNvPr id="16" name="Picture 15">
            <a:extLst>
              <a:ext uri="{FF2B5EF4-FFF2-40B4-BE49-F238E27FC236}">
                <a16:creationId xmlns:a16="http://schemas.microsoft.com/office/drawing/2014/main" xmlns="" id="{EFC5E64B-DC25-3546-B24C-F052C2F6B6E1}"/>
              </a:ext>
            </a:extLst>
          </p:cNvPr>
          <p:cNvPicPr>
            <a:picLocks noChangeAspect="1"/>
          </p:cNvPicPr>
          <p:nvPr/>
        </p:nvPicPr>
        <p:blipFill rotWithShape="1">
          <a:blip r:embed="rId5">
            <a:extLst>
              <a:ext uri="{28A0092B-C50C-407E-A947-70E740481C1C}">
                <a14:useLocalDpi xmlns:a14="http://schemas.microsoft.com/office/drawing/2010/main" val="0"/>
              </a:ext>
            </a:extLst>
          </a:blip>
          <a:srcRect l="15717" t="31588" r="17843" b="27930"/>
          <a:stretch/>
        </p:blipFill>
        <p:spPr>
          <a:xfrm rot="21026459" flipH="1">
            <a:off x="6772999" y="4914493"/>
            <a:ext cx="1831913" cy="938432"/>
          </a:xfrm>
          <a:prstGeom prst="rect">
            <a:avLst/>
          </a:prstGeom>
          <a:ln>
            <a:noFill/>
          </a:ln>
          <a:effectLst>
            <a:softEdge rad="112500"/>
          </a:effectLst>
        </p:spPr>
      </p:pic>
    </p:spTree>
    <p:extLst>
      <p:ext uri="{BB962C8B-B14F-4D97-AF65-F5344CB8AC3E}">
        <p14:creationId xmlns:p14="http://schemas.microsoft.com/office/powerpoint/2010/main" val="1891531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ppt_w</p:attrName>
                                        </p:attrNameLst>
                                      </p:cBhvr>
                                      <p:tavLst>
                                        <p:tav tm="0" fmla="#ppt_w*sin(2.5*pi*$)">
                                          <p:val>
                                            <p:fltVal val="0"/>
                                          </p:val>
                                        </p:tav>
                                        <p:tav tm="100000">
                                          <p:val>
                                            <p:fltVal val="1"/>
                                          </p:val>
                                        </p:tav>
                                      </p:tavLst>
                                    </p:anim>
                                    <p:anim calcmode="lin" valueType="num">
                                      <p:cBhvr>
                                        <p:cTn id="3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anim calcmode="lin" valueType="num">
                                      <p:cBhvr>
                                        <p:cTn id="42" dur="2000" fill="hold"/>
                                        <p:tgtEl>
                                          <p:spTgt spid="16"/>
                                        </p:tgtEl>
                                        <p:attrNameLst>
                                          <p:attrName>ppt_w</p:attrName>
                                        </p:attrNameLst>
                                      </p:cBhvr>
                                      <p:tavLst>
                                        <p:tav tm="0" fmla="#ppt_w*sin(2.5*pi*$)">
                                          <p:val>
                                            <p:fltVal val="0"/>
                                          </p:val>
                                        </p:tav>
                                        <p:tav tm="100000">
                                          <p:val>
                                            <p:fltVal val="1"/>
                                          </p:val>
                                        </p:tav>
                                      </p:tavLst>
                                    </p:anim>
                                    <p:anim calcmode="lin" valueType="num">
                                      <p:cBhvr>
                                        <p:cTn id="43"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022-2-hard-disk-drive-picture-free-transparent-image-hd.png">
            <a:extLst>
              <a:ext uri="{FF2B5EF4-FFF2-40B4-BE49-F238E27FC236}">
                <a16:creationId xmlns:a16="http://schemas.microsoft.com/office/drawing/2014/main" xmlns="" id="{C0F6D074-BD3C-7144-AEB6-EAD367E7DEB9}"/>
              </a:ext>
            </a:extLst>
          </p:cNvPr>
          <p:cNvPicPr>
            <a:picLocks noChangeAspect="1"/>
          </p:cNvPicPr>
          <p:nvPr/>
        </p:nvPicPr>
        <p:blipFill>
          <a:blip r:embed="rId2" cstate="print"/>
          <a:stretch>
            <a:fillRect/>
          </a:stretch>
        </p:blipFill>
        <p:spPr>
          <a:xfrm>
            <a:off x="1456426" y="1866406"/>
            <a:ext cx="2227051" cy="2183079"/>
          </a:xfrm>
          <a:prstGeom prst="rect">
            <a:avLst/>
          </a:prstGeom>
        </p:spPr>
      </p:pic>
      <p:sp>
        <p:nvSpPr>
          <p:cNvPr id="5" name="TextBox 4">
            <a:extLst>
              <a:ext uri="{FF2B5EF4-FFF2-40B4-BE49-F238E27FC236}">
                <a16:creationId xmlns:a16="http://schemas.microsoft.com/office/drawing/2014/main" xmlns="" id="{CCFC9BB3-23BE-0F4D-8A35-407EC5407484}"/>
              </a:ext>
            </a:extLst>
          </p:cNvPr>
          <p:cNvSpPr txBox="1"/>
          <p:nvPr/>
        </p:nvSpPr>
        <p:spPr>
          <a:xfrm>
            <a:off x="740994" y="4285344"/>
            <a:ext cx="7778892" cy="1477328"/>
          </a:xfrm>
          <a:prstGeom prst="rect">
            <a:avLst/>
          </a:prstGeom>
          <a:noFill/>
        </p:spPr>
        <p:txBody>
          <a:bodyPr wrap="square" rtlCol="0">
            <a:spAutoFit/>
          </a:bodyPr>
          <a:lstStyle/>
          <a:p>
            <a:r>
              <a:rPr lang="bn-IN" sz="3000" dirty="0">
                <a:latin typeface="NikoshBAN" pitchFamily="2" charset="0"/>
                <a:cs typeface="NikoshBAN" pitchFamily="2" charset="0"/>
              </a:rPr>
              <a:t>এটি আসলে তথ্য সংরক্ষণের প্রধান যন্ত্র।</a:t>
            </a:r>
            <a:r>
              <a:rPr lang="en-US" sz="3000" dirty="0">
                <a:latin typeface="NikoshBAN" pitchFamily="2" charset="0"/>
                <a:cs typeface="NikoshBAN" pitchFamily="2" charset="0"/>
              </a:rPr>
              <a:t>IBM </a:t>
            </a:r>
            <a:r>
              <a:rPr lang="en-US" sz="3000" dirty="0" err="1">
                <a:latin typeface="NikoshBAN" pitchFamily="2" charset="0"/>
                <a:cs typeface="NikoshBAN" pitchFamily="2" charset="0"/>
              </a:rPr>
              <a:t>কোম্পানী</a:t>
            </a:r>
            <a:r>
              <a:rPr lang="en-US" sz="3000" dirty="0">
                <a:latin typeface="NikoshBAN" pitchFamily="2" charset="0"/>
                <a:cs typeface="NikoshBAN" pitchFamily="2" charset="0"/>
              </a:rPr>
              <a:t> ১৯৫৬ </a:t>
            </a:r>
            <a:r>
              <a:rPr lang="en-US" sz="3000" dirty="0" err="1">
                <a:latin typeface="NikoshBAN" pitchFamily="2" charset="0"/>
                <a:cs typeface="NikoshBAN" pitchFamily="2" charset="0"/>
              </a:rPr>
              <a:t>সালে</a:t>
            </a:r>
            <a:r>
              <a:rPr lang="en-US" sz="3000" dirty="0">
                <a:latin typeface="NikoshBAN" pitchFamily="2" charset="0"/>
                <a:cs typeface="NikoshBAN" pitchFamily="2" charset="0"/>
              </a:rPr>
              <a:t> </a:t>
            </a:r>
            <a:r>
              <a:rPr lang="en-US" sz="3000" dirty="0" err="1">
                <a:latin typeface="NikoshBAN" pitchFamily="2" charset="0"/>
                <a:cs typeface="NikoshBAN" pitchFamily="2" charset="0"/>
              </a:rPr>
              <a:t>মেইনফ্রেম</a:t>
            </a:r>
            <a:r>
              <a:rPr lang="en-US" sz="3000" dirty="0">
                <a:latin typeface="NikoshBAN" pitchFamily="2" charset="0"/>
                <a:cs typeface="NikoshBAN" pitchFamily="2" charset="0"/>
              </a:rPr>
              <a:t> ও </a:t>
            </a:r>
            <a:r>
              <a:rPr lang="en-US" sz="3000" dirty="0" err="1">
                <a:latin typeface="NikoshBAN" pitchFamily="2" charset="0"/>
                <a:cs typeface="NikoshBAN" pitchFamily="2" charset="0"/>
              </a:rPr>
              <a:t>মিনি</a:t>
            </a:r>
            <a:r>
              <a:rPr lang="en-US" sz="3000" dirty="0">
                <a:latin typeface="NikoshBAN" pitchFamily="2" charset="0"/>
                <a:cs typeface="NikoshBAN" pitchFamily="2" charset="0"/>
              </a:rPr>
              <a:t> </a:t>
            </a:r>
            <a:r>
              <a:rPr lang="en-US" sz="3000" dirty="0" err="1">
                <a:latin typeface="NikoshBAN" pitchFamily="2" charset="0"/>
                <a:cs typeface="NikoshBAN" pitchFamily="2" charset="0"/>
              </a:rPr>
              <a:t>কম্পিউটারে</a:t>
            </a:r>
            <a:r>
              <a:rPr lang="en-US" sz="3000" dirty="0">
                <a:latin typeface="NikoshBAN" pitchFamily="2" charset="0"/>
                <a:cs typeface="NikoshBAN" pitchFamily="2" charset="0"/>
              </a:rPr>
              <a:t> </a:t>
            </a:r>
            <a:r>
              <a:rPr lang="en-US" sz="3000" dirty="0" err="1">
                <a:latin typeface="NikoshBAN" pitchFamily="2" charset="0"/>
                <a:cs typeface="NikoshBAN" pitchFamily="2" charset="0"/>
              </a:rPr>
              <a:t>ডাটা</a:t>
            </a:r>
            <a:r>
              <a:rPr lang="en-US" sz="3000" dirty="0">
                <a:latin typeface="NikoshBAN" pitchFamily="2" charset="0"/>
                <a:cs typeface="NikoshBAN" pitchFamily="2" charset="0"/>
              </a:rPr>
              <a:t> </a:t>
            </a:r>
            <a:r>
              <a:rPr lang="en-US" sz="3000" dirty="0" err="1">
                <a:latin typeface="NikoshBAN" pitchFamily="2" charset="0"/>
                <a:cs typeface="NikoshBAN" pitchFamily="2" charset="0"/>
              </a:rPr>
              <a:t>সংরক্ষ্ণের</a:t>
            </a:r>
            <a:r>
              <a:rPr lang="en-US" sz="3000" dirty="0">
                <a:latin typeface="NikoshBAN" pitchFamily="2" charset="0"/>
                <a:cs typeface="NikoshBAN" pitchFamily="2" charset="0"/>
              </a:rPr>
              <a:t> </a:t>
            </a:r>
            <a:r>
              <a:rPr lang="en-US" sz="3000" dirty="0" err="1">
                <a:latin typeface="NikoshBAN" pitchFamily="2" charset="0"/>
                <a:cs typeface="NikoshBAN" pitchFamily="2" charset="0"/>
              </a:rPr>
              <a:t>জন্য</a:t>
            </a:r>
            <a:r>
              <a:rPr lang="en-US" sz="3000" dirty="0">
                <a:latin typeface="NikoshBAN" pitchFamily="2" charset="0"/>
                <a:cs typeface="NikoshBAN" pitchFamily="2" charset="0"/>
              </a:rPr>
              <a:t> </a:t>
            </a:r>
            <a:r>
              <a:rPr lang="en-US" sz="3000" dirty="0" err="1">
                <a:latin typeface="NikoshBAN" pitchFamily="2" charset="0"/>
                <a:cs typeface="NikoshBAN" pitchFamily="2" charset="0"/>
              </a:rPr>
              <a:t>প্রথম</a:t>
            </a:r>
            <a:r>
              <a:rPr lang="en-US" sz="3000" dirty="0">
                <a:latin typeface="NikoshBAN" pitchFamily="2" charset="0"/>
                <a:cs typeface="NikoshBAN" pitchFamily="2" charset="0"/>
              </a:rPr>
              <a:t> </a:t>
            </a:r>
            <a:r>
              <a:rPr lang="en-US" sz="3000" dirty="0" err="1">
                <a:latin typeface="NikoshBAN" pitchFamily="2" charset="0"/>
                <a:cs typeface="NikoshBAN" pitchFamily="2" charset="0"/>
              </a:rPr>
              <a:t>হার্ডডিস্কের</a:t>
            </a:r>
            <a:r>
              <a:rPr lang="en-US" sz="3000" dirty="0">
                <a:latin typeface="NikoshBAN" pitchFamily="2" charset="0"/>
                <a:cs typeface="NikoshBAN" pitchFamily="2" charset="0"/>
              </a:rPr>
              <a:t> </a:t>
            </a:r>
            <a:r>
              <a:rPr lang="en-US" sz="3000" dirty="0" err="1">
                <a:latin typeface="NikoshBAN" pitchFamily="2" charset="0"/>
                <a:cs typeface="NikoshBAN" pitchFamily="2" charset="0"/>
              </a:rPr>
              <a:t>ব্যবহার</a:t>
            </a:r>
            <a:r>
              <a:rPr lang="en-US" sz="3000" dirty="0">
                <a:latin typeface="NikoshBAN" pitchFamily="2" charset="0"/>
                <a:cs typeface="NikoshBAN" pitchFamily="2" charset="0"/>
              </a:rPr>
              <a:t> </a:t>
            </a:r>
            <a:r>
              <a:rPr lang="en-US" sz="3000" dirty="0" err="1">
                <a:latin typeface="NikoshBAN" pitchFamily="2" charset="0"/>
                <a:cs typeface="NikoshBAN" pitchFamily="2" charset="0"/>
              </a:rPr>
              <a:t>করে</a:t>
            </a:r>
            <a:r>
              <a:rPr lang="en-US" sz="3000" dirty="0">
                <a:latin typeface="NikoshBAN" pitchFamily="2" charset="0"/>
                <a:cs typeface="NikoshBAN" pitchFamily="2" charset="0"/>
              </a:rPr>
              <a:t>।</a:t>
            </a:r>
          </a:p>
        </p:txBody>
      </p:sp>
      <p:sp>
        <p:nvSpPr>
          <p:cNvPr id="6" name="Flowchart: Terminator 5">
            <a:extLst>
              <a:ext uri="{FF2B5EF4-FFF2-40B4-BE49-F238E27FC236}">
                <a16:creationId xmlns:a16="http://schemas.microsoft.com/office/drawing/2014/main" xmlns="" id="{4176AAEA-BB34-EF44-921D-3192AEFBC815}"/>
              </a:ext>
            </a:extLst>
          </p:cNvPr>
          <p:cNvSpPr/>
          <p:nvPr/>
        </p:nvSpPr>
        <p:spPr>
          <a:xfrm>
            <a:off x="1456426" y="477538"/>
            <a:ext cx="6031111" cy="1048291"/>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a:solidFill>
                  <a:schemeClr val="tx1"/>
                </a:solidFill>
                <a:latin typeface="NikoshBAN" panose="02000000000000000000" pitchFamily="2" charset="0"/>
                <a:cs typeface="NikoshBAN" panose="02000000000000000000" pitchFamily="2" charset="0"/>
              </a:rPr>
              <a:t>হার্ডডিস্ক</a:t>
            </a:r>
            <a:r>
              <a:rPr lang="en-GB" sz="3600" b="1" dirty="0">
                <a:solidFill>
                  <a:schemeClr val="tx1"/>
                </a:solidFill>
                <a:latin typeface="NikoshBAN" panose="02000000000000000000" pitchFamily="2" charset="0"/>
                <a:cs typeface="NikoshBAN" panose="02000000000000000000" pitchFamily="2" charset="0"/>
              </a:rPr>
              <a:t> </a:t>
            </a:r>
            <a:r>
              <a:rPr lang="en-GB" sz="3600" b="1" dirty="0" err="1">
                <a:solidFill>
                  <a:schemeClr val="tx1"/>
                </a:solidFill>
                <a:latin typeface="NikoshBAN" panose="02000000000000000000" pitchFamily="2" charset="0"/>
                <a:cs typeface="NikoshBAN" panose="02000000000000000000" pitchFamily="2" charset="0"/>
              </a:rPr>
              <a:t>স্থায়ী</a:t>
            </a:r>
            <a:r>
              <a:rPr lang="en-GB" sz="3600" b="1" dirty="0">
                <a:solidFill>
                  <a:schemeClr val="tx1"/>
                </a:solidFill>
                <a:latin typeface="NikoshBAN" panose="02000000000000000000" pitchFamily="2" charset="0"/>
                <a:cs typeface="NikoshBAN" panose="02000000000000000000" pitchFamily="2" charset="0"/>
              </a:rPr>
              <a:t> </a:t>
            </a:r>
            <a:r>
              <a:rPr lang="en-GB" sz="3600" b="1" dirty="0" err="1">
                <a:solidFill>
                  <a:schemeClr val="tx1"/>
                </a:solidFill>
                <a:latin typeface="NikoshBAN" panose="02000000000000000000" pitchFamily="2" charset="0"/>
                <a:cs typeface="NikoshBAN" panose="02000000000000000000" pitchFamily="2" charset="0"/>
              </a:rPr>
              <a:t>স্টোরেজ</a:t>
            </a:r>
            <a:r>
              <a:rPr lang="en-GB" sz="3600" b="1" dirty="0">
                <a:solidFill>
                  <a:schemeClr val="tx1"/>
                </a:solidFill>
                <a:latin typeface="NikoshBAN" panose="02000000000000000000" pitchFamily="2" charset="0"/>
                <a:cs typeface="NikoshBAN" panose="02000000000000000000" pitchFamily="2" charset="0"/>
              </a:rPr>
              <a:t> </a:t>
            </a:r>
            <a:r>
              <a:rPr lang="en-GB" sz="3600" b="1" dirty="0" err="1">
                <a:solidFill>
                  <a:schemeClr val="tx1"/>
                </a:solidFill>
                <a:latin typeface="NikoshBAN" panose="02000000000000000000" pitchFamily="2" charset="0"/>
                <a:cs typeface="NikoshBAN" panose="02000000000000000000" pitchFamily="2" charset="0"/>
              </a:rPr>
              <a:t>ডিভাইস</a:t>
            </a:r>
            <a:endParaRPr lang="en-US" sz="3600" b="1"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248" y="1761688"/>
            <a:ext cx="2588988" cy="2494628"/>
          </a:xfrm>
          <a:prstGeom prst="rect">
            <a:avLst/>
          </a:prstGeom>
        </p:spPr>
      </p:pic>
    </p:spTree>
    <p:extLst>
      <p:ext uri="{BB962C8B-B14F-4D97-AF65-F5344CB8AC3E}">
        <p14:creationId xmlns:p14="http://schemas.microsoft.com/office/powerpoint/2010/main" val="841147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E478802-C6C8-7B40-82BD-2CC237F28B29}"/>
              </a:ext>
            </a:extLst>
          </p:cNvPr>
          <p:cNvSpPr txBox="1"/>
          <p:nvPr/>
        </p:nvSpPr>
        <p:spPr>
          <a:xfrm>
            <a:off x="1161144" y="785527"/>
            <a:ext cx="7032951"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BD" sz="3600" dirty="0">
                <a:latin typeface="NikoshBAN" pitchFamily="2" charset="0"/>
                <a:cs typeface="NikoshBAN" pitchFamily="2" charset="0"/>
              </a:rPr>
              <a:t>ডিভিডি ও সি ডি, দেখতে একই রকম   </a:t>
            </a:r>
            <a:endParaRPr lang="en-US" sz="3600" dirty="0">
              <a:latin typeface="NikoshBAN" pitchFamily="2" charset="0"/>
              <a:cs typeface="NikoshBAN" pitchFamily="2" charset="0"/>
            </a:endParaRPr>
          </a:p>
        </p:txBody>
      </p:sp>
      <p:pic>
        <p:nvPicPr>
          <p:cNvPr id="5" name="Picture 4">
            <a:extLst>
              <a:ext uri="{FF2B5EF4-FFF2-40B4-BE49-F238E27FC236}">
                <a16:creationId xmlns:a16="http://schemas.microsoft.com/office/drawing/2014/main" xmlns="" id="{10199BCD-1DA7-3E4C-B014-3D2A4AB95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099" y="1778425"/>
            <a:ext cx="1600200" cy="1607344"/>
          </a:xfrm>
          <a:prstGeom prst="rect">
            <a:avLst/>
          </a:prstGeom>
        </p:spPr>
      </p:pic>
      <p:pic>
        <p:nvPicPr>
          <p:cNvPr id="9" name="Picture 2">
            <a:extLst>
              <a:ext uri="{FF2B5EF4-FFF2-40B4-BE49-F238E27FC236}">
                <a16:creationId xmlns:a16="http://schemas.microsoft.com/office/drawing/2014/main" xmlns="" id="{4FCE6D27-41F2-514F-87F3-BDDC7B399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338" y="1667696"/>
            <a:ext cx="200263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xmlns="" id="{5D1B3244-5D6C-FF42-90F2-163A3C10C8E9}"/>
              </a:ext>
            </a:extLst>
          </p:cNvPr>
          <p:cNvSpPr txBox="1"/>
          <p:nvPr/>
        </p:nvSpPr>
        <p:spPr>
          <a:xfrm>
            <a:off x="464457" y="3543300"/>
            <a:ext cx="8127999" cy="1938992"/>
          </a:xfrm>
          <a:prstGeom prst="rect">
            <a:avLst/>
          </a:prstGeom>
          <a:noFill/>
        </p:spPr>
        <p:txBody>
          <a:bodyPr wrap="square" rtlCol="0">
            <a:spAutoFit/>
          </a:bodyPr>
          <a:lstStyle/>
          <a:p>
            <a:r>
              <a:rPr lang="bn-IN" sz="2400" b="1" dirty="0">
                <a:latin typeface="NikoshBAN" pitchFamily="2" charset="0"/>
                <a:cs typeface="NikoshBAN" pitchFamily="2" charset="0"/>
              </a:rPr>
              <a:t>সিডি ও ডিভিডি তোমাদের অত্যন্ত পরিচিত। সবাই এগুলো দেখেছ। সিডি ও ডিভিডির নিচের দিকে একটি পাতলা অ্যালুমিনিয়ামের পাত থাকে যা দু-পাশে পলিকার্বনেট প্লাস্টিক দ্বারা সুরক্ষিত থাকে। সিডি বা ডিভিডিতে তথ্য রাখা বা পাঠ করতে লেজার রশ্মি ব্যবহার করা হয়। সিডি বা ডিভিডি ড্রাইভের হেড আসলে লেজার বিম তৈরি করার যন্ত্র ছাড়া আর কিছুই নয়। এ লেজার বিম অ্যালুমিনিয়ামের পাতে তথ্য সংরক্ষণ করে।  </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61005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
                                          </p:val>
                                        </p:tav>
                                        <p:tav tm="100000">
                                          <p:val>
                                            <p:fltVal val="1"/>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CFCDBCB-7A20-464C-BDCE-E032A7337B0A}"/>
              </a:ext>
            </a:extLst>
          </p:cNvPr>
          <p:cNvSpPr txBox="1"/>
          <p:nvPr/>
        </p:nvSpPr>
        <p:spPr>
          <a:xfrm>
            <a:off x="769257" y="595344"/>
            <a:ext cx="7663543" cy="830997"/>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bn-IN" sz="4800" dirty="0">
                <a:latin typeface="NikoshBAN" pitchFamily="2" charset="0"/>
                <a:cs typeface="NikoshBAN" pitchFamily="2" charset="0"/>
              </a:rPr>
              <a:t>  </a:t>
            </a:r>
            <a:r>
              <a:rPr lang="bn-BD" sz="4800" dirty="0">
                <a:solidFill>
                  <a:schemeClr val="tx1"/>
                </a:solidFill>
                <a:latin typeface="NikoshBAN" pitchFamily="2" charset="0"/>
                <a:cs typeface="NikoshBAN" pitchFamily="2" charset="0"/>
              </a:rPr>
              <a:t>পেন ড্রাইভ</a:t>
            </a:r>
            <a:r>
              <a:rPr lang="bn-IN" sz="4800" dirty="0">
                <a:solidFill>
                  <a:schemeClr val="tx1"/>
                </a:solidFill>
                <a:latin typeface="NikoshBAN" pitchFamily="2" charset="0"/>
                <a:cs typeface="NikoshBAN" pitchFamily="2" charset="0"/>
              </a:rPr>
              <a:t> বা</a:t>
            </a:r>
            <a:r>
              <a:rPr lang="bn-BD" sz="4800" dirty="0">
                <a:solidFill>
                  <a:schemeClr val="tx1"/>
                </a:solidFill>
                <a:latin typeface="NikoshBAN" pitchFamily="2" charset="0"/>
                <a:cs typeface="NikoshBAN" pitchFamily="2" charset="0"/>
              </a:rPr>
              <a:t> </a:t>
            </a:r>
            <a:r>
              <a:rPr lang="bn-IN" sz="4800" dirty="0">
                <a:solidFill>
                  <a:schemeClr val="tx1"/>
                </a:solidFill>
                <a:latin typeface="NikoshBAN" pitchFamily="2" charset="0"/>
                <a:cs typeface="NikoshBAN" pitchFamily="2" charset="0"/>
              </a:rPr>
              <a:t>ফ্ল্যাশ ড্রাইভ</a:t>
            </a:r>
            <a:endParaRPr lang="en-US" sz="4800" dirty="0">
              <a:solidFill>
                <a:schemeClr val="tx1"/>
              </a:solidFill>
              <a:latin typeface="NikoshBAN" pitchFamily="2" charset="0"/>
              <a:cs typeface="NikoshBAN" pitchFamily="2" charset="0"/>
            </a:endParaRPr>
          </a:p>
        </p:txBody>
      </p:sp>
      <p:grpSp>
        <p:nvGrpSpPr>
          <p:cNvPr id="11" name="Group 10">
            <a:extLst>
              <a:ext uri="{FF2B5EF4-FFF2-40B4-BE49-F238E27FC236}">
                <a16:creationId xmlns:a16="http://schemas.microsoft.com/office/drawing/2014/main" xmlns="" id="{CDA2EB2D-99FB-B546-8E4C-31B3D5E89E84}"/>
              </a:ext>
            </a:extLst>
          </p:cNvPr>
          <p:cNvGrpSpPr/>
          <p:nvPr/>
        </p:nvGrpSpPr>
        <p:grpSpPr>
          <a:xfrm>
            <a:off x="2303865" y="1979401"/>
            <a:ext cx="4594325" cy="1067990"/>
            <a:chOff x="1153510" y="399392"/>
            <a:chExt cx="6293069" cy="3057525"/>
          </a:xfrm>
        </p:grpSpPr>
        <p:pic>
          <p:nvPicPr>
            <p:cNvPr id="26" name="Picture 25">
              <a:extLst>
                <a:ext uri="{FF2B5EF4-FFF2-40B4-BE49-F238E27FC236}">
                  <a16:creationId xmlns:a16="http://schemas.microsoft.com/office/drawing/2014/main" xmlns="" id="{7798EFD8-D2E3-B64A-B98B-D4219B26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99392"/>
              <a:ext cx="3255579" cy="3057525"/>
            </a:xfrm>
            <a:prstGeom prst="rect">
              <a:avLst/>
            </a:prstGeom>
          </p:spPr>
        </p:pic>
        <p:pic>
          <p:nvPicPr>
            <p:cNvPr id="28" name="Picture 27">
              <a:extLst>
                <a:ext uri="{FF2B5EF4-FFF2-40B4-BE49-F238E27FC236}">
                  <a16:creationId xmlns:a16="http://schemas.microsoft.com/office/drawing/2014/main" xmlns="" id="{04406165-14DB-8947-829A-3854485B8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10" y="399392"/>
              <a:ext cx="3057525" cy="3057525"/>
            </a:xfrm>
            <a:prstGeom prst="rect">
              <a:avLst/>
            </a:prstGeom>
          </p:spPr>
        </p:pic>
      </p:grpSp>
      <p:sp>
        <p:nvSpPr>
          <p:cNvPr id="15" name="TextBox 14">
            <a:extLst>
              <a:ext uri="{FF2B5EF4-FFF2-40B4-BE49-F238E27FC236}">
                <a16:creationId xmlns:a16="http://schemas.microsoft.com/office/drawing/2014/main" xmlns="" id="{BD9A828B-2959-864E-A544-5F4F22D99099}"/>
              </a:ext>
            </a:extLst>
          </p:cNvPr>
          <p:cNvSpPr txBox="1"/>
          <p:nvPr/>
        </p:nvSpPr>
        <p:spPr>
          <a:xfrm>
            <a:off x="625736" y="3600451"/>
            <a:ext cx="7950583" cy="2308324"/>
          </a:xfrm>
          <a:prstGeom prst="rect">
            <a:avLst/>
          </a:prstGeom>
          <a:noFill/>
        </p:spPr>
        <p:txBody>
          <a:bodyPr wrap="square" rtlCol="0">
            <a:spAutoFit/>
          </a:bodyPr>
          <a:lstStyle/>
          <a:p>
            <a:pPr algn="just"/>
            <a:r>
              <a:rPr lang="bn-IN" sz="3600" dirty="0">
                <a:latin typeface="NikoshBAN" pitchFamily="2" charset="0"/>
                <a:cs typeface="NikoshBAN" pitchFamily="2" charset="0"/>
              </a:rPr>
              <a:t>কম্পিউটারের অনেক তথ্য এক কম্পিউটারের থেকে অন্য কম্পিউটারের নিতে হয়। যার মাধ্যমে এটা সবচেয়ে সহজে করা যায়,বহন করা যায় সেটার নাম পেনড্রাইভ কিংবা ফ্ল্যাশ ড্রাইভ।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178095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2224-5-ram-free-download-image.png">
            <a:extLst>
              <a:ext uri="{FF2B5EF4-FFF2-40B4-BE49-F238E27FC236}">
                <a16:creationId xmlns:a16="http://schemas.microsoft.com/office/drawing/2014/main" xmlns="" id="{D512EA90-8A72-B543-AA43-7E666367A836}"/>
              </a:ext>
            </a:extLst>
          </p:cNvPr>
          <p:cNvPicPr>
            <a:picLocks noChangeAspect="1"/>
          </p:cNvPicPr>
          <p:nvPr/>
        </p:nvPicPr>
        <p:blipFill rotWithShape="1">
          <a:blip r:embed="rId2"/>
          <a:srcRect l="14648" t="15806" r="14719"/>
          <a:stretch/>
        </p:blipFill>
        <p:spPr>
          <a:xfrm>
            <a:off x="435429" y="2196703"/>
            <a:ext cx="2214977" cy="2069009"/>
          </a:xfrm>
          <a:prstGeom prst="rect">
            <a:avLst/>
          </a:prstGeom>
        </p:spPr>
      </p:pic>
      <p:pic>
        <p:nvPicPr>
          <p:cNvPr id="6" name="Picture 5" descr="1-500x500.png">
            <a:extLst>
              <a:ext uri="{FF2B5EF4-FFF2-40B4-BE49-F238E27FC236}">
                <a16:creationId xmlns:a16="http://schemas.microsoft.com/office/drawing/2014/main" xmlns="" id="{2D152BE7-07E4-5640-96F2-23564FA1398E}"/>
              </a:ext>
            </a:extLst>
          </p:cNvPr>
          <p:cNvPicPr>
            <a:picLocks noChangeAspect="1"/>
          </p:cNvPicPr>
          <p:nvPr/>
        </p:nvPicPr>
        <p:blipFill rotWithShape="1">
          <a:blip r:embed="rId3"/>
          <a:srcRect l="-5257" t="-3219" r="-11159" b="715"/>
          <a:stretch/>
        </p:blipFill>
        <p:spPr>
          <a:xfrm rot="19218063">
            <a:off x="3288634" y="1540790"/>
            <a:ext cx="2788772" cy="2552087"/>
          </a:xfrm>
          <a:prstGeom prst="rect">
            <a:avLst/>
          </a:prstGeom>
        </p:spPr>
      </p:pic>
      <p:pic>
        <p:nvPicPr>
          <p:cNvPr id="8" name="Picture 7" descr="r1.png">
            <a:extLst>
              <a:ext uri="{FF2B5EF4-FFF2-40B4-BE49-F238E27FC236}">
                <a16:creationId xmlns:a16="http://schemas.microsoft.com/office/drawing/2014/main" xmlns="" id="{A6092BAB-6493-FE4D-9DA3-C35BA7482C09}"/>
              </a:ext>
            </a:extLst>
          </p:cNvPr>
          <p:cNvPicPr>
            <a:picLocks noChangeAspect="1"/>
          </p:cNvPicPr>
          <p:nvPr/>
        </p:nvPicPr>
        <p:blipFill rotWithShape="1">
          <a:blip r:embed="rId4"/>
          <a:srcRect l="12780" t="9824" r="12359"/>
          <a:stretch/>
        </p:blipFill>
        <p:spPr>
          <a:xfrm rot="685541">
            <a:off x="6040029" y="1899390"/>
            <a:ext cx="3152412" cy="2027958"/>
          </a:xfrm>
          <a:prstGeom prst="rect">
            <a:avLst/>
          </a:prstGeom>
        </p:spPr>
      </p:pic>
      <p:sp>
        <p:nvSpPr>
          <p:cNvPr id="10" name="TextBox 9">
            <a:extLst>
              <a:ext uri="{FF2B5EF4-FFF2-40B4-BE49-F238E27FC236}">
                <a16:creationId xmlns:a16="http://schemas.microsoft.com/office/drawing/2014/main" xmlns="" id="{C469E7C2-53C1-3349-8E16-EF3FA6C71579}"/>
              </a:ext>
            </a:extLst>
          </p:cNvPr>
          <p:cNvSpPr txBox="1"/>
          <p:nvPr/>
        </p:nvSpPr>
        <p:spPr>
          <a:xfrm>
            <a:off x="584896" y="4580930"/>
            <a:ext cx="8196248" cy="1154162"/>
          </a:xfrm>
          <a:prstGeom prst="rect">
            <a:avLst/>
          </a:prstGeom>
          <a:noFill/>
        </p:spPr>
        <p:txBody>
          <a:bodyPr wrap="square" rtlCol="0">
            <a:spAutoFit/>
          </a:bodyPr>
          <a:lstStyle/>
          <a:p>
            <a:r>
              <a:rPr lang="bn-BD" sz="3300" dirty="0">
                <a:latin typeface="NikoshBAN" panose="02000000000000000000" pitchFamily="2" charset="0"/>
                <a:cs typeface="NikoshBAN" panose="02000000000000000000" pitchFamily="2" charset="0"/>
              </a:rPr>
              <a:t>র‍্যা</a:t>
            </a:r>
            <a:r>
              <a:rPr lang="en-US" sz="3300" dirty="0">
                <a:latin typeface="NikoshBAN" panose="02000000000000000000" pitchFamily="2" charset="0"/>
                <a:cs typeface="NikoshBAN" panose="02000000000000000000" pitchFamily="2" charset="0"/>
              </a:rPr>
              <a:t>ম (RAM – Random Access Memory) </a:t>
            </a:r>
            <a:r>
              <a:rPr lang="en-US" sz="3300" dirty="0" err="1">
                <a:latin typeface="NikoshBAN" panose="02000000000000000000" pitchFamily="2" charset="0"/>
                <a:cs typeface="NikoshBAN" panose="02000000000000000000" pitchFamily="2" charset="0"/>
              </a:rPr>
              <a:t>অস্থায়ী</a:t>
            </a:r>
            <a:r>
              <a:rPr lang="en-US" sz="3300" dirty="0">
                <a:latin typeface="NikoshBAN" panose="02000000000000000000" pitchFamily="2" charset="0"/>
                <a:cs typeface="NikoshBAN" panose="02000000000000000000" pitchFamily="2" charset="0"/>
              </a:rPr>
              <a:t> </a:t>
            </a:r>
            <a:r>
              <a:rPr lang="en-GB" sz="3600" dirty="0" err="1">
                <a:latin typeface="NikoshBAN" panose="02000000000000000000" pitchFamily="2" charset="0"/>
                <a:cs typeface="NikoshBAN" panose="02000000000000000000" pitchFamily="2" charset="0"/>
              </a:rPr>
              <a:t>মেমো</a:t>
            </a:r>
            <a:r>
              <a:rPr lang="en-US" sz="3600" dirty="0" err="1">
                <a:latin typeface="NikoshBAN" panose="02000000000000000000" pitchFamily="2" charset="0"/>
                <a:cs typeface="NikoshBAN" panose="02000000000000000000" pitchFamily="2" charset="0"/>
              </a:rPr>
              <a:t>রি</a:t>
            </a:r>
            <a:r>
              <a:rPr lang="en-US" sz="3300" dirty="0" smtClean="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যেখানে</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সাময়িকভাবে</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তথ্য</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রাখা</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হয়</a:t>
            </a:r>
            <a:r>
              <a:rPr lang="en-US" sz="3300" dirty="0">
                <a:latin typeface="NikoshBAN" panose="02000000000000000000" pitchFamily="2" charset="0"/>
                <a:cs typeface="NikoshBAN" panose="02000000000000000000" pitchFamily="2" charset="0"/>
              </a:rPr>
              <a:t>  </a:t>
            </a:r>
            <a:endParaRPr lang="en-US" sz="3300" dirty="0"/>
          </a:p>
        </p:txBody>
      </p:sp>
      <p:sp>
        <p:nvSpPr>
          <p:cNvPr id="12" name="Flowchart: Terminator 11">
            <a:extLst>
              <a:ext uri="{FF2B5EF4-FFF2-40B4-BE49-F238E27FC236}">
                <a16:creationId xmlns:a16="http://schemas.microsoft.com/office/drawing/2014/main" xmlns="" id="{93B1790A-EB11-4F4B-A278-85CE55CBB1BF}"/>
              </a:ext>
            </a:extLst>
          </p:cNvPr>
          <p:cNvSpPr/>
          <p:nvPr/>
        </p:nvSpPr>
        <p:spPr>
          <a:xfrm rot="10800000" flipV="1">
            <a:off x="1393370" y="879491"/>
            <a:ext cx="6299199" cy="773069"/>
          </a:xfrm>
          <a:prstGeom prst="flowChartTermina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smtClean="0">
                <a:solidFill>
                  <a:schemeClr val="tx1"/>
                </a:solidFill>
                <a:latin typeface="NikoshBAN" panose="02000000000000000000" pitchFamily="2" charset="0"/>
                <a:cs typeface="NikoshBAN" panose="02000000000000000000" pitchFamily="2" charset="0"/>
              </a:rPr>
              <a:t>অস্থায়ী</a:t>
            </a:r>
            <a:r>
              <a:rPr lang="en-GB" sz="4000" b="1" dirty="0" smtClean="0">
                <a:solidFill>
                  <a:schemeClr val="tx1"/>
                </a:solidFill>
                <a:latin typeface="NikoshBAN" panose="02000000000000000000" pitchFamily="2" charset="0"/>
                <a:cs typeface="NikoshBAN" panose="02000000000000000000" pitchFamily="2" charset="0"/>
              </a:rPr>
              <a:t> </a:t>
            </a:r>
            <a:r>
              <a:rPr lang="en-GB" sz="4400" b="1" dirty="0" err="1">
                <a:solidFill>
                  <a:schemeClr val="tx1"/>
                </a:solidFill>
                <a:latin typeface="NikoshBAN" panose="02000000000000000000" pitchFamily="2" charset="0"/>
                <a:cs typeface="NikoshBAN" panose="02000000000000000000" pitchFamily="2" charset="0"/>
              </a:rPr>
              <a:t>মেমো</a:t>
            </a:r>
            <a:r>
              <a:rPr lang="en-US" sz="4400" b="1" dirty="0" err="1">
                <a:solidFill>
                  <a:schemeClr val="tx1"/>
                </a:solidFill>
                <a:latin typeface="NikoshBAN" panose="02000000000000000000" pitchFamily="2" charset="0"/>
                <a:cs typeface="NikoshBAN" panose="02000000000000000000" pitchFamily="2" charset="0"/>
              </a:rPr>
              <a:t>রি</a:t>
            </a:r>
            <a:r>
              <a:rPr lang="en-US" sz="4400" b="1" dirty="0">
                <a:solidFill>
                  <a:schemeClr val="tx1"/>
                </a:solidFill>
                <a:latin typeface="NikoshBAN" panose="02000000000000000000" pitchFamily="2" charset="0"/>
                <a:cs typeface="NikoshBAN" panose="02000000000000000000" pitchFamily="2" charset="0"/>
              </a:rPr>
              <a:t> </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83202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3FBC8A2-8D20-6040-BAE4-87443BDD77CF}"/>
              </a:ext>
            </a:extLst>
          </p:cNvPr>
          <p:cNvPicPr>
            <a:picLocks noChangeAspect="1"/>
          </p:cNvPicPr>
          <p:nvPr/>
        </p:nvPicPr>
        <p:blipFill rotWithShape="1">
          <a:blip r:embed="rId2">
            <a:extLst>
              <a:ext uri="{28A0092B-C50C-407E-A947-70E740481C1C}">
                <a14:useLocalDpi xmlns:a14="http://schemas.microsoft.com/office/drawing/2010/main" val="0"/>
              </a:ext>
            </a:extLst>
          </a:blip>
          <a:srcRect l="21517" t="8553" r="19259" b="8024"/>
          <a:stretch/>
        </p:blipFill>
        <p:spPr>
          <a:xfrm rot="16200000">
            <a:off x="1067841" y="549124"/>
            <a:ext cx="1248770" cy="1759021"/>
          </a:xfrm>
          <a:prstGeom prst="rect">
            <a:avLst/>
          </a:prstGeom>
        </p:spPr>
      </p:pic>
      <p:pic>
        <p:nvPicPr>
          <p:cNvPr id="4" name="Picture 3">
            <a:extLst>
              <a:ext uri="{FF2B5EF4-FFF2-40B4-BE49-F238E27FC236}">
                <a16:creationId xmlns:a16="http://schemas.microsoft.com/office/drawing/2014/main" xmlns="" id="{3EB15BB2-1CCA-E546-8197-33D061BC4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189">
            <a:off x="3238260" y="1338560"/>
            <a:ext cx="2076172" cy="673034"/>
          </a:xfrm>
          <a:prstGeom prst="rect">
            <a:avLst/>
          </a:prstGeom>
        </p:spPr>
      </p:pic>
      <p:pic>
        <p:nvPicPr>
          <p:cNvPr id="6" name="Picture 5">
            <a:extLst>
              <a:ext uri="{FF2B5EF4-FFF2-40B4-BE49-F238E27FC236}">
                <a16:creationId xmlns:a16="http://schemas.microsoft.com/office/drawing/2014/main" xmlns="" id="{2F5D7E6F-C261-9044-A3B9-F5E456AD6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0956" y="1157554"/>
            <a:ext cx="2586038" cy="992981"/>
          </a:xfrm>
          <a:prstGeom prst="rect">
            <a:avLst/>
          </a:prstGeom>
        </p:spPr>
      </p:pic>
      <p:sp>
        <p:nvSpPr>
          <p:cNvPr id="8" name="TextBox 7">
            <a:extLst>
              <a:ext uri="{FF2B5EF4-FFF2-40B4-BE49-F238E27FC236}">
                <a16:creationId xmlns:a16="http://schemas.microsoft.com/office/drawing/2014/main" xmlns="" id="{7D216BD6-3D61-D940-9DD2-886900DFAFAB}"/>
              </a:ext>
            </a:extLst>
          </p:cNvPr>
          <p:cNvSpPr txBox="1"/>
          <p:nvPr/>
        </p:nvSpPr>
        <p:spPr>
          <a:xfrm>
            <a:off x="358254" y="2484747"/>
            <a:ext cx="8683055" cy="1477328"/>
          </a:xfrm>
          <a:prstGeom prst="rect">
            <a:avLst/>
          </a:prstGeom>
          <a:noFill/>
          <a:ln>
            <a:solidFill>
              <a:schemeClr val="accent5"/>
            </a:solidFill>
          </a:ln>
        </p:spPr>
        <p:txBody>
          <a:bodyPr wrap="square" rtlCol="0">
            <a:spAutoFit/>
          </a:bodyPr>
          <a:lstStyle/>
          <a:p>
            <a:r>
              <a:rPr lang="bn-BD" sz="3000" dirty="0">
                <a:effectLst>
                  <a:glow rad="63500">
                    <a:schemeClr val="accent5">
                      <a:satMod val="175000"/>
                      <a:alpha val="40000"/>
                    </a:schemeClr>
                  </a:glow>
                </a:effectLst>
                <a:latin typeface="NikoshBAN" panose="02000000000000000000" pitchFamily="2" charset="0"/>
                <a:cs typeface="NikoshBAN" panose="02000000000000000000" pitchFamily="2" charset="0"/>
              </a:rPr>
              <a:t>প্রধান বা সহায়ক মেমোরির ক্ষমতা দুইভাবে প্রকাশ করা হয়। </a:t>
            </a:r>
          </a:p>
          <a:p>
            <a:pPr algn="just"/>
            <a:r>
              <a:rPr lang="bn-BD" sz="3000" dirty="0">
                <a:effectLst>
                  <a:glow rad="63500">
                    <a:schemeClr val="accent5">
                      <a:satMod val="175000"/>
                      <a:alpha val="40000"/>
                    </a:schemeClr>
                  </a:glow>
                </a:effectLst>
                <a:latin typeface="NikoshBAN" panose="02000000000000000000" pitchFamily="2" charset="0"/>
                <a:cs typeface="NikoshBAN" panose="02000000000000000000" pitchFamily="2" charset="0"/>
              </a:rPr>
              <a:t>একটি গতি যা হার্টজ (</a:t>
            </a:r>
            <a:r>
              <a:rPr lang="en-US" sz="3000" dirty="0">
                <a:effectLst>
                  <a:glow rad="63500">
                    <a:schemeClr val="accent5">
                      <a:satMod val="175000"/>
                      <a:alpha val="40000"/>
                    </a:schemeClr>
                  </a:glow>
                </a:effectLst>
                <a:latin typeface="NikoshBAN" panose="02000000000000000000" pitchFamily="2" charset="0"/>
                <a:cs typeface="NikoshBAN" panose="02000000000000000000" pitchFamily="2" charset="0"/>
              </a:rPr>
              <a:t>Hz</a:t>
            </a:r>
            <a:r>
              <a:rPr lang="bn-BD" sz="3000" dirty="0">
                <a:effectLst>
                  <a:glow rad="63500">
                    <a:schemeClr val="accent5">
                      <a:satMod val="175000"/>
                      <a:alpha val="40000"/>
                    </a:schemeClr>
                  </a:glow>
                </a:effectLst>
                <a:latin typeface="NikoshBAN" panose="02000000000000000000" pitchFamily="2" charset="0"/>
                <a:cs typeface="NikoshBAN" panose="02000000000000000000" pitchFamily="2" charset="0"/>
              </a:rPr>
              <a:t>)</a:t>
            </a:r>
            <a:r>
              <a:rPr lang="en-US" sz="3000" dirty="0">
                <a:effectLst>
                  <a:glow rad="63500">
                    <a:schemeClr val="accent5">
                      <a:satMod val="175000"/>
                      <a:alpha val="40000"/>
                    </a:schemeClr>
                  </a:glow>
                </a:effectLst>
                <a:latin typeface="NikoshBAN" panose="02000000000000000000" pitchFamily="2" charset="0"/>
                <a:cs typeface="NikoshBAN" panose="02000000000000000000" pitchFamily="2" charset="0"/>
              </a:rPr>
              <a:t> </a:t>
            </a:r>
            <a:r>
              <a:rPr lang="bn-BD" sz="3000" dirty="0">
                <a:effectLst>
                  <a:glow rad="63500">
                    <a:schemeClr val="accent5">
                      <a:satMod val="175000"/>
                      <a:alpha val="40000"/>
                    </a:schemeClr>
                  </a:glow>
                </a:effectLst>
                <a:latin typeface="NikoshBAN" panose="02000000000000000000" pitchFamily="2" charset="0"/>
                <a:cs typeface="NikoshBAN" panose="02000000000000000000" pitchFamily="2" charset="0"/>
              </a:rPr>
              <a:t>এবং অন্যটি হলো ধারণ ক্ষমতা যা বাইট (</a:t>
            </a:r>
            <a:r>
              <a:rPr lang="en-US" sz="3000" dirty="0">
                <a:effectLst>
                  <a:glow rad="63500">
                    <a:schemeClr val="accent5">
                      <a:satMod val="175000"/>
                      <a:alpha val="40000"/>
                    </a:schemeClr>
                  </a:glow>
                </a:effectLst>
                <a:latin typeface="NikoshBAN" panose="02000000000000000000" pitchFamily="2" charset="0"/>
                <a:cs typeface="NikoshBAN" panose="02000000000000000000" pitchFamily="2" charset="0"/>
              </a:rPr>
              <a:t>Byte</a:t>
            </a:r>
            <a:r>
              <a:rPr lang="bn-BD" sz="3000" dirty="0">
                <a:effectLst>
                  <a:glow rad="63500">
                    <a:schemeClr val="accent5">
                      <a:satMod val="175000"/>
                      <a:alpha val="40000"/>
                    </a:schemeClr>
                  </a:glow>
                </a:effectLst>
                <a:latin typeface="NikoshBAN" panose="02000000000000000000" pitchFamily="2" charset="0"/>
                <a:cs typeface="NikoshBAN" panose="02000000000000000000" pitchFamily="2" charset="0"/>
              </a:rPr>
              <a:t>)</a:t>
            </a:r>
            <a:r>
              <a:rPr lang="en-US" sz="3000" dirty="0">
                <a:effectLst>
                  <a:glow rad="63500">
                    <a:schemeClr val="accent5">
                      <a:satMod val="175000"/>
                      <a:alpha val="40000"/>
                    </a:schemeClr>
                  </a:glow>
                </a:effectLst>
                <a:latin typeface="NikoshBAN" panose="02000000000000000000" pitchFamily="2" charset="0"/>
                <a:cs typeface="NikoshBAN" panose="02000000000000000000" pitchFamily="2" charset="0"/>
              </a:rPr>
              <a:t> </a:t>
            </a:r>
            <a:r>
              <a:rPr lang="bn-BD" sz="3000" dirty="0">
                <a:effectLst>
                  <a:glow rad="63500">
                    <a:schemeClr val="accent5">
                      <a:satMod val="175000"/>
                      <a:alpha val="40000"/>
                    </a:schemeClr>
                  </a:glow>
                </a:effectLst>
                <a:latin typeface="NikoshBAN" panose="02000000000000000000" pitchFamily="2" charset="0"/>
                <a:cs typeface="NikoshBAN" panose="02000000000000000000" pitchFamily="2" charset="0"/>
              </a:rPr>
              <a:t>দ্বারা প্রকাশ করা হয়। </a:t>
            </a:r>
          </a:p>
        </p:txBody>
      </p:sp>
      <p:pic>
        <p:nvPicPr>
          <p:cNvPr id="12" name="Picture 11">
            <a:extLst>
              <a:ext uri="{FF2B5EF4-FFF2-40B4-BE49-F238E27FC236}">
                <a16:creationId xmlns:a16="http://schemas.microsoft.com/office/drawing/2014/main" xmlns="" id="{C2699191-3DA2-7E43-996C-C298611837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184" y="4393803"/>
            <a:ext cx="1179133" cy="1179133"/>
          </a:xfrm>
          <a:prstGeom prst="rect">
            <a:avLst/>
          </a:prstGeom>
        </p:spPr>
      </p:pic>
      <p:pic>
        <p:nvPicPr>
          <p:cNvPr id="14" name="Picture 13">
            <a:extLst>
              <a:ext uri="{FF2B5EF4-FFF2-40B4-BE49-F238E27FC236}">
                <a16:creationId xmlns:a16="http://schemas.microsoft.com/office/drawing/2014/main" xmlns="" id="{8EF21A1E-F655-AF43-96C9-FD15A58525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8396" y="4518997"/>
            <a:ext cx="1637214" cy="1213232"/>
          </a:xfrm>
          <a:prstGeom prst="rect">
            <a:avLst/>
          </a:prstGeom>
        </p:spPr>
      </p:pic>
      <p:pic>
        <p:nvPicPr>
          <p:cNvPr id="16" name="Picture 15">
            <a:extLst>
              <a:ext uri="{FF2B5EF4-FFF2-40B4-BE49-F238E27FC236}">
                <a16:creationId xmlns:a16="http://schemas.microsoft.com/office/drawing/2014/main" xmlns="" id="{D0E8E14D-5B1A-114A-8ACD-520B781DAA79}"/>
              </a:ext>
            </a:extLst>
          </p:cNvPr>
          <p:cNvPicPr>
            <a:picLocks noChangeAspect="1"/>
          </p:cNvPicPr>
          <p:nvPr/>
        </p:nvPicPr>
        <p:blipFill rotWithShape="1">
          <a:blip r:embed="rId7">
            <a:extLst>
              <a:ext uri="{28A0092B-C50C-407E-A947-70E740481C1C}">
                <a14:useLocalDpi xmlns:a14="http://schemas.microsoft.com/office/drawing/2010/main" val="0"/>
              </a:ext>
            </a:extLst>
          </a:blip>
          <a:srcRect l="14212" t="2559" r="14298"/>
          <a:stretch/>
        </p:blipFill>
        <p:spPr>
          <a:xfrm rot="16047272">
            <a:off x="6853961" y="4237170"/>
            <a:ext cx="1177121" cy="1558441"/>
          </a:xfrm>
          <a:prstGeom prst="rect">
            <a:avLst/>
          </a:prstGeom>
        </p:spPr>
      </p:pic>
    </p:spTree>
    <p:extLst>
      <p:ext uri="{BB962C8B-B14F-4D97-AF65-F5344CB8AC3E}">
        <p14:creationId xmlns:p14="http://schemas.microsoft.com/office/powerpoint/2010/main" val="3928622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anim calcmode="lin" valueType="num">
                                      <p:cBhvr>
                                        <p:cTn id="32" dur="2000" fill="hold"/>
                                        <p:tgtEl>
                                          <p:spTgt spid="14"/>
                                        </p:tgtEl>
                                        <p:attrNameLst>
                                          <p:attrName>ppt_w</p:attrName>
                                        </p:attrNameLst>
                                      </p:cBhvr>
                                      <p:tavLst>
                                        <p:tav tm="0" fmla="#ppt_w*sin(2.5*pi*$)">
                                          <p:val>
                                            <p:fltVal val="0"/>
                                          </p:val>
                                        </p:tav>
                                        <p:tav tm="100000">
                                          <p:val>
                                            <p:fltVal val="1"/>
                                          </p:val>
                                        </p:tav>
                                      </p:tavLst>
                                    </p:anim>
                                    <p:anim calcmode="lin" valueType="num">
                                      <p:cBhvr>
                                        <p:cTn id="3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000"/>
                                        <p:tgtEl>
                                          <p:spTgt spid="16"/>
                                        </p:tgtEl>
                                      </p:cBhvr>
                                    </p:animEffect>
                                    <p:anim calcmode="lin" valueType="num">
                                      <p:cBhvr>
                                        <p:cTn id="39" dur="2000" fill="hold"/>
                                        <p:tgtEl>
                                          <p:spTgt spid="16"/>
                                        </p:tgtEl>
                                        <p:attrNameLst>
                                          <p:attrName>ppt_w</p:attrName>
                                        </p:attrNameLst>
                                      </p:cBhvr>
                                      <p:tavLst>
                                        <p:tav tm="0" fmla="#ppt_w*sin(2.5*pi*$)">
                                          <p:val>
                                            <p:fltVal val="0"/>
                                          </p:val>
                                        </p:tav>
                                        <p:tav tm="100000">
                                          <p:val>
                                            <p:fltVal val="1"/>
                                          </p:val>
                                        </p:tav>
                                      </p:tavLst>
                                    </p:anim>
                                    <p:anim calcmode="lin" valueType="num">
                                      <p:cBhvr>
                                        <p:cTn id="40"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36011" y="3315821"/>
            <a:ext cx="3260100" cy="1179422"/>
          </a:xfrm>
          <a:prstGeom prst="rect">
            <a:avLst/>
          </a:prstGeom>
          <a:ln>
            <a:noFill/>
          </a:ln>
          <a:effectLst>
            <a:outerShdw blurRad="190500" algn="tl" rotWithShape="0">
              <a:srgbClr val="000000">
                <a:alpha val="70000"/>
              </a:srgbClr>
            </a:outerShdw>
          </a:effectLst>
        </p:spPr>
      </p:pic>
      <p:sp>
        <p:nvSpPr>
          <p:cNvPr id="9" name="Ribbon: Curved and Tilted Down 7">
            <a:extLst>
              <a:ext uri="{FF2B5EF4-FFF2-40B4-BE49-F238E27FC236}">
                <a16:creationId xmlns:a16="http://schemas.microsoft.com/office/drawing/2014/main" xmlns="" id="{A9C7418D-F564-5847-9F81-88DB95D42347}"/>
              </a:ext>
            </a:extLst>
          </p:cNvPr>
          <p:cNvSpPr/>
          <p:nvPr/>
        </p:nvSpPr>
        <p:spPr>
          <a:xfrm>
            <a:off x="1538514" y="810666"/>
            <a:ext cx="6437278" cy="1031379"/>
          </a:xfrm>
          <a:prstGeom prst="ellipseRibb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solidFill>
                  <a:schemeClr val="tx1"/>
                </a:solidFill>
                <a:latin typeface="NikoshBAN" panose="02000000000000000000" pitchFamily="2" charset="0"/>
                <a:cs typeface="NikoshBAN" panose="02000000000000000000" pitchFamily="2" charset="0"/>
              </a:rPr>
              <a:t>দলীয়</a:t>
            </a:r>
            <a:r>
              <a:rPr lang="en-GB" sz="4000" b="1" dirty="0">
                <a:solidFill>
                  <a:schemeClr val="tx1"/>
                </a:solidFill>
                <a:latin typeface="NikoshBAN" panose="02000000000000000000" pitchFamily="2" charset="0"/>
                <a:cs typeface="NikoshBAN" panose="02000000000000000000" pitchFamily="2" charset="0"/>
              </a:rPr>
              <a:t> </a:t>
            </a:r>
            <a:r>
              <a:rPr lang="en-GB" sz="4000" b="1" dirty="0" err="1">
                <a:solidFill>
                  <a:schemeClr val="tx1"/>
                </a:solidFill>
                <a:latin typeface="NikoshBAN" panose="02000000000000000000" pitchFamily="2" charset="0"/>
                <a:cs typeface="NikoshBAN" panose="02000000000000000000" pitchFamily="2" charset="0"/>
              </a:rPr>
              <a:t>কাজ</a:t>
            </a:r>
            <a:endParaRPr lang="en-US" sz="4000" b="1" dirty="0">
              <a:solidFill>
                <a:schemeClr val="tx1"/>
              </a:solidFill>
              <a:latin typeface="NikoshBAN" panose="02000000000000000000" pitchFamily="2" charset="0"/>
              <a:cs typeface="NikoshBAN" panose="02000000000000000000" pitchFamily="2" charset="0"/>
            </a:endParaRPr>
          </a:p>
        </p:txBody>
      </p:sp>
      <p:sp>
        <p:nvSpPr>
          <p:cNvPr id="10" name="Callout: Down Arrow 9">
            <a:extLst>
              <a:ext uri="{FF2B5EF4-FFF2-40B4-BE49-F238E27FC236}">
                <a16:creationId xmlns:a16="http://schemas.microsoft.com/office/drawing/2014/main" xmlns="" id="{E2BB9FD3-BB93-5948-BD5D-F25B7D73F190}"/>
              </a:ext>
            </a:extLst>
          </p:cNvPr>
          <p:cNvSpPr/>
          <p:nvPr/>
        </p:nvSpPr>
        <p:spPr>
          <a:xfrm>
            <a:off x="822019" y="2439986"/>
            <a:ext cx="3354331" cy="1069106"/>
          </a:xfrm>
          <a:prstGeom prst="downArrowCallout">
            <a:avLst>
              <a:gd name="adj1" fmla="val 25000"/>
              <a:gd name="adj2" fmla="val 25000"/>
              <a:gd name="adj3" fmla="val 41287"/>
              <a:gd name="adj4" fmla="val 6497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00">
                <a:solidFill>
                  <a:schemeClr val="tx1"/>
                </a:solidFill>
                <a:latin typeface="NikoshBAN" panose="02000000000000000000" pitchFamily="2" charset="0"/>
                <a:cs typeface="NikoshBAN" panose="02000000000000000000" pitchFamily="2" charset="0"/>
              </a:rPr>
              <a:t>ময়না দল</a:t>
            </a:r>
            <a:endParaRPr lang="en-US" sz="3300">
              <a:solidFill>
                <a:schemeClr val="tx1"/>
              </a:solidFill>
              <a:latin typeface="NikoshBAN" panose="02000000000000000000" pitchFamily="2" charset="0"/>
              <a:cs typeface="NikoshBAN" panose="02000000000000000000" pitchFamily="2" charset="0"/>
            </a:endParaRPr>
          </a:p>
        </p:txBody>
      </p:sp>
      <p:sp>
        <p:nvSpPr>
          <p:cNvPr id="11" name="Callout: Down Arrow 12">
            <a:extLst>
              <a:ext uri="{FF2B5EF4-FFF2-40B4-BE49-F238E27FC236}">
                <a16:creationId xmlns:a16="http://schemas.microsoft.com/office/drawing/2014/main" xmlns="" id="{92FEE5C3-DE15-D340-A356-3BF32E2BD2D8}"/>
              </a:ext>
            </a:extLst>
          </p:cNvPr>
          <p:cNvSpPr/>
          <p:nvPr/>
        </p:nvSpPr>
        <p:spPr>
          <a:xfrm>
            <a:off x="4923661" y="2439986"/>
            <a:ext cx="3252167" cy="1069106"/>
          </a:xfrm>
          <a:prstGeom prst="downArrowCallout">
            <a:avLst>
              <a:gd name="adj1" fmla="val 25000"/>
              <a:gd name="adj2" fmla="val 25000"/>
              <a:gd name="adj3" fmla="val 40034"/>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00">
                <a:solidFill>
                  <a:schemeClr val="tx1"/>
                </a:solidFill>
                <a:latin typeface="NikoshBAN" panose="02000000000000000000" pitchFamily="2" charset="0"/>
                <a:cs typeface="NikoshBAN" panose="02000000000000000000" pitchFamily="2" charset="0"/>
              </a:rPr>
              <a:t>টিয়া দল</a:t>
            </a:r>
            <a:endParaRPr lang="en-US" sz="330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865300" y="3905532"/>
            <a:ext cx="2666114" cy="1077218"/>
          </a:xfrm>
          <a:prstGeom prst="rect">
            <a:avLst/>
          </a:prstGeom>
        </p:spPr>
        <p:txBody>
          <a:bodyPr wrap="none">
            <a:spAutoFit/>
          </a:bodyPr>
          <a:lstStyle/>
          <a:p>
            <a:pPr algn="ctr"/>
            <a:r>
              <a:rPr lang="en-GB" sz="3200" b="1" dirty="0" err="1">
                <a:latin typeface="NikoshBAN" panose="02000000000000000000" pitchFamily="2" charset="0"/>
                <a:cs typeface="NikoshBAN" panose="02000000000000000000" pitchFamily="2" charset="0"/>
              </a:rPr>
              <a:t>মেমো</a:t>
            </a:r>
            <a:r>
              <a:rPr lang="en-US" sz="3200" b="1" dirty="0" err="1">
                <a:latin typeface="NikoshBAN" panose="02000000000000000000" pitchFamily="2" charset="0"/>
                <a:cs typeface="NikoshBAN" panose="02000000000000000000" pitchFamily="2" charset="0"/>
              </a:rPr>
              <a:t>রি</a:t>
            </a:r>
            <a:r>
              <a:rPr lang="en-GB" sz="3200" b="1" dirty="0" smtClean="0">
                <a:latin typeface="NikoshBAN" panose="02000000000000000000" pitchFamily="2" charset="0"/>
                <a:cs typeface="NikoshBAN" panose="02000000000000000000" pitchFamily="2" charset="0"/>
              </a:rPr>
              <a:t> </a:t>
            </a:r>
            <a:r>
              <a:rPr lang="en-GB" sz="3200" b="1" dirty="0" err="1" smtClean="0">
                <a:latin typeface="NikoshBAN" panose="02000000000000000000" pitchFamily="2" charset="0"/>
                <a:cs typeface="NikoshBAN" panose="02000000000000000000" pitchFamily="2" charset="0"/>
              </a:rPr>
              <a:t>কয়</a:t>
            </a:r>
            <a:r>
              <a:rPr lang="en-GB" sz="3200" b="1" dirty="0" smtClean="0">
                <a:latin typeface="NikoshBAN" panose="02000000000000000000" pitchFamily="2" charset="0"/>
                <a:cs typeface="NikoshBAN" panose="02000000000000000000" pitchFamily="2" charset="0"/>
              </a:rPr>
              <a:t> </a:t>
            </a:r>
            <a:r>
              <a:rPr lang="en-GB" sz="3200" b="1" dirty="0" err="1">
                <a:latin typeface="NikoshBAN" panose="02000000000000000000" pitchFamily="2" charset="0"/>
                <a:cs typeface="NikoshBAN" panose="02000000000000000000" pitchFamily="2" charset="0"/>
              </a:rPr>
              <a:t>প্রকার</a:t>
            </a:r>
            <a:r>
              <a:rPr lang="en-GB" sz="3200" b="1" dirty="0">
                <a:latin typeface="NikoshBAN" panose="02000000000000000000" pitchFamily="2" charset="0"/>
                <a:cs typeface="NikoshBAN" panose="02000000000000000000" pitchFamily="2" charset="0"/>
              </a:rPr>
              <a:t> </a:t>
            </a:r>
            <a:endParaRPr lang="bn-IN" sz="3200" b="1" dirty="0" smtClean="0">
              <a:latin typeface="NikoshBAN" panose="02000000000000000000" pitchFamily="2" charset="0"/>
              <a:cs typeface="NikoshBAN" panose="02000000000000000000" pitchFamily="2" charset="0"/>
            </a:endParaRPr>
          </a:p>
          <a:p>
            <a:pPr algn="ctr"/>
            <a:r>
              <a:rPr lang="en-GB" sz="3200" b="1" dirty="0" smtClean="0">
                <a:latin typeface="NikoshBAN" panose="02000000000000000000" pitchFamily="2" charset="0"/>
                <a:cs typeface="NikoshBAN" panose="02000000000000000000" pitchFamily="2" charset="0"/>
              </a:rPr>
              <a:t>ও </a:t>
            </a:r>
            <a:r>
              <a:rPr lang="en-GB" sz="3200" b="1" dirty="0" err="1" smtClean="0">
                <a:latin typeface="NikoshBAN" panose="02000000000000000000" pitchFamily="2" charset="0"/>
                <a:cs typeface="NikoshBAN" panose="02000000000000000000" pitchFamily="2" charset="0"/>
              </a:rPr>
              <a:t>কি</a:t>
            </a:r>
            <a:r>
              <a:rPr lang="bn-IN" sz="3200" b="1" dirty="0" smtClean="0">
                <a:latin typeface="NikoshBAN" panose="02000000000000000000" pitchFamily="2" charset="0"/>
                <a:cs typeface="NikoshBAN" panose="02000000000000000000" pitchFamily="2" charset="0"/>
              </a:rPr>
              <a:t> </a:t>
            </a:r>
            <a:r>
              <a:rPr lang="en-GB" sz="3200" b="1" dirty="0" err="1" smtClean="0">
                <a:latin typeface="NikoshBAN" panose="02000000000000000000" pitchFamily="2" charset="0"/>
                <a:cs typeface="NikoshBAN" panose="02000000000000000000" pitchFamily="2" charset="0"/>
              </a:rPr>
              <a:t>কি</a:t>
            </a:r>
            <a:r>
              <a:rPr lang="en-GB" sz="3200" b="1" dirty="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p:txBody>
      </p:sp>
      <p:sp>
        <p:nvSpPr>
          <p:cNvPr id="13" name="Rectangle 12"/>
          <p:cNvSpPr/>
          <p:nvPr/>
        </p:nvSpPr>
        <p:spPr>
          <a:xfrm>
            <a:off x="5410666" y="3905532"/>
            <a:ext cx="2565126" cy="1077218"/>
          </a:xfrm>
          <a:prstGeom prst="rect">
            <a:avLst/>
          </a:prstGeom>
        </p:spPr>
        <p:txBody>
          <a:bodyPr wrap="none">
            <a:spAutoFit/>
          </a:bodyPr>
          <a:lstStyle/>
          <a:p>
            <a:pPr algn="ctr"/>
            <a:r>
              <a:rPr lang="en-GB" sz="3200" b="1" dirty="0" err="1">
                <a:latin typeface="NikoshBAN" panose="02000000000000000000" pitchFamily="2" charset="0"/>
                <a:cs typeface="NikoshBAN" panose="02000000000000000000" pitchFamily="2" charset="0"/>
              </a:rPr>
              <a:t>মেমো</a:t>
            </a:r>
            <a:r>
              <a:rPr lang="en-US" sz="3200" b="1" dirty="0" err="1">
                <a:latin typeface="NikoshBAN" panose="02000000000000000000" pitchFamily="2" charset="0"/>
                <a:cs typeface="NikoshBAN" panose="02000000000000000000" pitchFamily="2" charset="0"/>
              </a:rPr>
              <a:t>রি</a:t>
            </a:r>
            <a:r>
              <a:rPr lang="en-GB" sz="3200" b="1" dirty="0" smtClean="0">
                <a:latin typeface="NikoshBAN" panose="02000000000000000000" pitchFamily="2" charset="0"/>
                <a:cs typeface="NikoshBAN" panose="02000000000000000000" pitchFamily="2" charset="0"/>
              </a:rPr>
              <a:t> </a:t>
            </a:r>
            <a:r>
              <a:rPr lang="en-GB" sz="3200" b="1" dirty="0" err="1" smtClean="0">
                <a:latin typeface="NikoshBAN" panose="02000000000000000000" pitchFamily="2" charset="0"/>
                <a:cs typeface="NikoshBAN" panose="02000000000000000000" pitchFamily="2" charset="0"/>
              </a:rPr>
              <a:t>কয়</a:t>
            </a:r>
            <a:r>
              <a:rPr lang="en-GB" sz="3200" b="1" dirty="0" smtClean="0">
                <a:latin typeface="NikoshBAN" panose="02000000000000000000" pitchFamily="2" charset="0"/>
                <a:cs typeface="NikoshBAN" panose="02000000000000000000" pitchFamily="2" charset="0"/>
              </a:rPr>
              <a:t> </a:t>
            </a:r>
            <a:r>
              <a:rPr lang="en-GB" sz="3200" b="1" dirty="0" err="1" smtClean="0">
                <a:latin typeface="NikoshBAN" panose="02000000000000000000" pitchFamily="2" charset="0"/>
                <a:cs typeface="NikoshBAN" panose="02000000000000000000" pitchFamily="2" charset="0"/>
              </a:rPr>
              <a:t>প্রকার</a:t>
            </a:r>
            <a:endParaRPr lang="bn-IN" sz="3200" b="1" dirty="0" smtClean="0">
              <a:latin typeface="NikoshBAN" panose="02000000000000000000" pitchFamily="2" charset="0"/>
              <a:cs typeface="NikoshBAN" panose="02000000000000000000" pitchFamily="2" charset="0"/>
            </a:endParaRPr>
          </a:p>
          <a:p>
            <a:pPr algn="ctr"/>
            <a:r>
              <a:rPr lang="en-GB" sz="3200" b="1" dirty="0" smtClean="0">
                <a:latin typeface="NikoshBAN" panose="02000000000000000000" pitchFamily="2" charset="0"/>
                <a:cs typeface="NikoshBAN" panose="02000000000000000000" pitchFamily="2" charset="0"/>
              </a:rPr>
              <a:t>ও </a:t>
            </a:r>
            <a:r>
              <a:rPr lang="en-GB" sz="3200" b="1" dirty="0" err="1" smtClean="0">
                <a:latin typeface="NikoshBAN" panose="02000000000000000000" pitchFamily="2" charset="0"/>
                <a:cs typeface="NikoshBAN" panose="02000000000000000000" pitchFamily="2" charset="0"/>
              </a:rPr>
              <a:t>কি</a:t>
            </a:r>
            <a:r>
              <a:rPr lang="bn-IN" sz="3200" b="1" dirty="0" smtClean="0">
                <a:latin typeface="NikoshBAN" panose="02000000000000000000" pitchFamily="2" charset="0"/>
                <a:cs typeface="NikoshBAN" panose="02000000000000000000" pitchFamily="2" charset="0"/>
              </a:rPr>
              <a:t> </a:t>
            </a:r>
            <a:r>
              <a:rPr lang="en-GB" sz="3200" b="1" dirty="0" err="1" smtClean="0">
                <a:latin typeface="NikoshBAN" panose="02000000000000000000" pitchFamily="2" charset="0"/>
                <a:cs typeface="NikoshBAN" panose="02000000000000000000" pitchFamily="2" charset="0"/>
              </a:rPr>
              <a:t>কি</a:t>
            </a:r>
            <a:r>
              <a:rPr lang="en-GB" sz="3200" b="1" dirty="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2103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89FD40A-0159-4541-9780-A380A9E58BFD}"/>
              </a:ext>
            </a:extLst>
          </p:cNvPr>
          <p:cNvSpPr txBox="1"/>
          <p:nvPr/>
        </p:nvSpPr>
        <p:spPr>
          <a:xfrm>
            <a:off x="342899" y="933041"/>
            <a:ext cx="8541794" cy="507831"/>
          </a:xfrm>
          <a:prstGeom prst="rect">
            <a:avLst/>
          </a:prstGeom>
          <a:noFill/>
          <a:ln w="19050">
            <a:solidFill>
              <a:srgbClr val="00B050"/>
            </a:solidFill>
          </a:ln>
        </p:spPr>
        <p:txBody>
          <a:bodyPr wrap="square" rtlCol="0">
            <a:spAutoFit/>
          </a:bodyPr>
          <a:lstStyle/>
          <a:p>
            <a:pPr algn="ctr"/>
            <a:r>
              <a:rPr lang="en-US" sz="2700" dirty="0" err="1">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বিট</a:t>
            </a:r>
            <a:r>
              <a:rPr lang="en-US" sz="2700" dirty="0">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বাইট</a:t>
            </a:r>
            <a:r>
              <a:rPr lang="en-US" sz="2700" dirty="0">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কিলোবাইট</a:t>
            </a:r>
            <a:r>
              <a:rPr lang="en-US" sz="2700" dirty="0">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মেগাবাইট</a:t>
            </a:r>
            <a:r>
              <a:rPr lang="en-US" sz="2700" dirty="0">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2700">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গিগাবাইট</a:t>
            </a:r>
            <a:r>
              <a:rPr lang="en-US" sz="2700" dirty="0">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 ও </a:t>
            </a:r>
            <a:r>
              <a:rPr lang="en-US" sz="2700" dirty="0" err="1">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টেরাবাইট</a:t>
            </a:r>
            <a:r>
              <a:rPr lang="en-US" sz="2700" dirty="0">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এর</a:t>
            </a:r>
            <a:r>
              <a:rPr lang="en-US" sz="2700" dirty="0">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 </a:t>
            </a:r>
            <a:r>
              <a:rPr lang="en-US" sz="2700" dirty="0" err="1">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rPr>
              <a:t>তুলনা</a:t>
            </a:r>
            <a:endParaRPr lang="en-US" sz="2700" dirty="0">
              <a:ln w="0">
                <a:solidFill>
                  <a:srgbClr val="7030A0"/>
                </a:solidFill>
              </a:ln>
              <a:effectLst>
                <a:outerShdw blurRad="38100" dist="19050" dir="2700000" algn="tl" rotWithShape="0">
                  <a:schemeClr val="dk1">
                    <a:alpha val="40000"/>
                  </a:schemeClr>
                </a:outerShdw>
              </a:effectLst>
              <a:latin typeface="NikoshBAN" pitchFamily="2" charset="0"/>
              <a:cs typeface="NikoshBAN" pitchFamily="2" charset="0"/>
            </a:endParaRPr>
          </a:p>
        </p:txBody>
      </p:sp>
      <p:grpSp>
        <p:nvGrpSpPr>
          <p:cNvPr id="4" name="Group 3">
            <a:extLst>
              <a:ext uri="{FF2B5EF4-FFF2-40B4-BE49-F238E27FC236}">
                <a16:creationId xmlns:a16="http://schemas.microsoft.com/office/drawing/2014/main" xmlns="" id="{4D257EA8-BA92-DA4F-A6FB-FBF130C74AFA}"/>
              </a:ext>
            </a:extLst>
          </p:cNvPr>
          <p:cNvGrpSpPr/>
          <p:nvPr/>
        </p:nvGrpSpPr>
        <p:grpSpPr>
          <a:xfrm>
            <a:off x="342899" y="2071734"/>
            <a:ext cx="8541794" cy="2215991"/>
            <a:chOff x="90985" y="1659861"/>
            <a:chExt cx="11389058" cy="2954654"/>
          </a:xfrm>
        </p:grpSpPr>
        <p:sp>
          <p:nvSpPr>
            <p:cNvPr id="6" name="TextBox 5">
              <a:extLst>
                <a:ext uri="{FF2B5EF4-FFF2-40B4-BE49-F238E27FC236}">
                  <a16:creationId xmlns:a16="http://schemas.microsoft.com/office/drawing/2014/main" xmlns="" id="{56626C35-D3E4-B142-8B8E-63DD2DA07FA0}"/>
                </a:ext>
              </a:extLst>
            </p:cNvPr>
            <p:cNvSpPr txBox="1"/>
            <p:nvPr/>
          </p:nvSpPr>
          <p:spPr>
            <a:xfrm>
              <a:off x="90985" y="1659861"/>
              <a:ext cx="11389058" cy="2954654"/>
            </a:xfrm>
            <a:prstGeom prst="rect">
              <a:avLst/>
            </a:prstGeom>
            <a:noFill/>
            <a:ln w="28575">
              <a:solidFill>
                <a:srgbClr val="C00000"/>
              </a:solidFill>
            </a:ln>
          </p:spPr>
          <p:txBody>
            <a:bodyPr wrap="square" rtlCol="0">
              <a:spAutoFit/>
            </a:bodyPr>
            <a:lstStyle/>
            <a:p>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8 </a:t>
              </a:r>
              <a:r>
                <a:rPr lang="en-US" sz="2700" dirty="0" err="1">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বিট</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 ১ </a:t>
              </a:r>
              <a:r>
                <a:rPr lang="en-US" sz="2700" dirty="0" err="1">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বাইট</a:t>
              </a:r>
              <a:r>
                <a:rPr lang="bn-BD"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en-US" sz="2400" dirty="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latin typeface="NikoshBAN" pitchFamily="2" charset="0"/>
                  <a:cs typeface="NikoshBAN" pitchFamily="2" charset="0"/>
                </a:rPr>
                <a:t>Byte</a:t>
              </a:r>
              <a:r>
                <a:rPr lang="bn-BD"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a:t>
              </a:r>
              <a:endPar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endParaRPr>
            </a:p>
            <a:p>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1024 </a:t>
              </a:r>
              <a:r>
                <a:rPr lang="en-US" sz="2700" dirty="0" err="1">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বাইট</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১ </a:t>
              </a:r>
              <a:r>
                <a:rPr lang="en-US" sz="2700" dirty="0" err="1">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কিলোবাইট</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bn-BD" sz="30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a:t>
              </a:r>
              <a:r>
                <a:rPr lang="en-US" sz="2700" dirty="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latin typeface="NikoshBAN" pitchFamily="2" charset="0"/>
                  <a:cs typeface="NikoshBAN" pitchFamily="2" charset="0"/>
                </a:rPr>
                <a:t>Kilobyte</a:t>
              </a:r>
              <a:r>
                <a:rPr lang="bn-BD" sz="30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a:t>
              </a:r>
              <a:r>
                <a:rPr lang="en-US" sz="30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endPar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endParaRPr>
            </a:p>
            <a:p>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1024    1024 </a:t>
              </a:r>
              <a:r>
                <a:rPr lang="en-US" sz="2700" dirty="0" err="1">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বাইট</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১ </a:t>
              </a:r>
              <a:r>
                <a:rPr lang="en-US" sz="2700" dirty="0" err="1">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মেগাবাইট</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bn-BD"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a:t>
              </a:r>
              <a:r>
                <a:rPr lang="en-US" sz="2400" dirty="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latin typeface="NikoshBAN" pitchFamily="2" charset="0"/>
                  <a:cs typeface="NikoshBAN" pitchFamily="2" charset="0"/>
                </a:rPr>
                <a:t>Megabyte</a:t>
              </a:r>
              <a:r>
                <a:rPr lang="bn-BD"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p>
            <a:p>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1024    1024    1024 </a:t>
              </a:r>
              <a:r>
                <a:rPr lang="en-US" sz="2700" dirty="0" err="1">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বাইট</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 ১ </a:t>
              </a:r>
              <a:r>
                <a:rPr lang="en-US" sz="2700" dirty="0" err="1">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গিগাবাইট</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bn-BD"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a:t>
              </a:r>
              <a:r>
                <a:rPr lang="en-US" sz="2400" dirty="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latin typeface="NikoshBAN" pitchFamily="2" charset="0"/>
                  <a:cs typeface="NikoshBAN" pitchFamily="2" charset="0"/>
                </a:rPr>
                <a:t>Gigabyte</a:t>
              </a:r>
              <a:r>
                <a:rPr lang="bn-BD"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p>
            <a:p>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1024    1024    1024    1024 </a:t>
              </a:r>
              <a:r>
                <a:rPr lang="en-US" sz="2700" dirty="0" err="1">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বাইট</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 ১ </a:t>
              </a:r>
              <a:r>
                <a:rPr lang="en-US" sz="2700" dirty="0" err="1">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টেরাবাইট</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bn-BD"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a:t>
              </a:r>
              <a:r>
                <a:rPr lang="en-US" sz="2400" dirty="0">
                  <a:ln w="9525">
                    <a:solidFill>
                      <a:srgbClr val="00B050"/>
                    </a:solidFill>
                    <a:prstDash val="solid"/>
                  </a:ln>
                  <a:solidFill>
                    <a:srgbClr val="00B050"/>
                  </a:solidFill>
                  <a:effectLst>
                    <a:outerShdw blurRad="12700" dist="38100" dir="2700000" algn="tl" rotWithShape="0">
                      <a:schemeClr val="accent5">
                        <a:lumMod val="60000"/>
                        <a:lumOff val="40000"/>
                      </a:schemeClr>
                    </a:outerShdw>
                  </a:effectLst>
                  <a:latin typeface="NikoshBAN" pitchFamily="2" charset="0"/>
                  <a:cs typeface="NikoshBAN" pitchFamily="2" charset="0"/>
                </a:rPr>
                <a:t>Terabyte</a:t>
              </a:r>
              <a:r>
                <a:rPr lang="bn-BD"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a:t>
              </a:r>
              <a:r>
                <a:rPr lang="en-US" sz="2700" dirty="0">
                  <a:ln w="9525">
                    <a:solidFill>
                      <a:schemeClr val="tx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p>
          </p:txBody>
        </p:sp>
        <p:grpSp>
          <p:nvGrpSpPr>
            <p:cNvPr id="7" name="Group 6">
              <a:extLst>
                <a:ext uri="{FF2B5EF4-FFF2-40B4-BE49-F238E27FC236}">
                  <a16:creationId xmlns:a16="http://schemas.microsoft.com/office/drawing/2014/main" xmlns="" id="{92BB6AB3-CB22-E645-A23B-0EE58845183A}"/>
                </a:ext>
              </a:extLst>
            </p:cNvPr>
            <p:cNvGrpSpPr/>
            <p:nvPr/>
          </p:nvGrpSpPr>
          <p:grpSpPr>
            <a:xfrm>
              <a:off x="1883378" y="3583281"/>
              <a:ext cx="177424" cy="238330"/>
              <a:chOff x="2579426" y="2941598"/>
              <a:chExt cx="177424" cy="238330"/>
            </a:xfrm>
          </p:grpSpPr>
          <p:cxnSp>
            <p:nvCxnSpPr>
              <p:cNvPr id="24" name="Straight Connector 23">
                <a:extLst>
                  <a:ext uri="{FF2B5EF4-FFF2-40B4-BE49-F238E27FC236}">
                    <a16:creationId xmlns:a16="http://schemas.microsoft.com/office/drawing/2014/main" xmlns="" id="{7B2BBAD4-C10A-404A-8483-3850FCB85530}"/>
                  </a:ext>
                </a:extLst>
              </p:cNvPr>
              <p:cNvCxnSpPr/>
              <p:nvPr/>
            </p:nvCxnSpPr>
            <p:spPr>
              <a:xfrm>
                <a:off x="2579427" y="2947916"/>
                <a:ext cx="177421" cy="232012"/>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xmlns="" id="{C574883C-C7E4-AE4E-B722-2C32C5AA688C}"/>
                  </a:ext>
                </a:extLst>
              </p:cNvPr>
              <p:cNvCxnSpPr/>
              <p:nvPr/>
            </p:nvCxnSpPr>
            <p:spPr>
              <a:xfrm flipH="1">
                <a:off x="2579426" y="2941598"/>
                <a:ext cx="177424" cy="23833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xmlns="" id="{29E014A9-308C-B04B-9B08-29C64D692677}"/>
                </a:ext>
              </a:extLst>
            </p:cNvPr>
            <p:cNvGrpSpPr/>
            <p:nvPr/>
          </p:nvGrpSpPr>
          <p:grpSpPr>
            <a:xfrm>
              <a:off x="1883375" y="3036065"/>
              <a:ext cx="177424" cy="238330"/>
              <a:chOff x="2579426" y="2941598"/>
              <a:chExt cx="177424" cy="238330"/>
            </a:xfrm>
          </p:grpSpPr>
          <p:cxnSp>
            <p:nvCxnSpPr>
              <p:cNvPr id="22" name="Straight Connector 21">
                <a:extLst>
                  <a:ext uri="{FF2B5EF4-FFF2-40B4-BE49-F238E27FC236}">
                    <a16:creationId xmlns:a16="http://schemas.microsoft.com/office/drawing/2014/main" xmlns="" id="{BF4C9F38-6798-3645-A76D-CF9B446C1AC9}"/>
                  </a:ext>
                </a:extLst>
              </p:cNvPr>
              <p:cNvCxnSpPr/>
              <p:nvPr/>
            </p:nvCxnSpPr>
            <p:spPr>
              <a:xfrm>
                <a:off x="2579427" y="2947916"/>
                <a:ext cx="177421" cy="232012"/>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66561FFF-DEA8-3349-914B-7B8F544D1001}"/>
                  </a:ext>
                </a:extLst>
              </p:cNvPr>
              <p:cNvCxnSpPr/>
              <p:nvPr/>
            </p:nvCxnSpPr>
            <p:spPr>
              <a:xfrm flipH="1">
                <a:off x="2579426" y="2941598"/>
                <a:ext cx="177424" cy="23833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0" name="Group 9">
              <a:extLst>
                <a:ext uri="{FF2B5EF4-FFF2-40B4-BE49-F238E27FC236}">
                  <a16:creationId xmlns:a16="http://schemas.microsoft.com/office/drawing/2014/main" xmlns="" id="{0428A666-E125-2946-BFFA-01061D035BCF}"/>
                </a:ext>
              </a:extLst>
            </p:cNvPr>
            <p:cNvGrpSpPr/>
            <p:nvPr/>
          </p:nvGrpSpPr>
          <p:grpSpPr>
            <a:xfrm>
              <a:off x="1883375" y="4115544"/>
              <a:ext cx="177424" cy="238330"/>
              <a:chOff x="2579426" y="2941598"/>
              <a:chExt cx="177424" cy="238330"/>
            </a:xfrm>
          </p:grpSpPr>
          <p:cxnSp>
            <p:nvCxnSpPr>
              <p:cNvPr id="20" name="Straight Connector 19">
                <a:extLst>
                  <a:ext uri="{FF2B5EF4-FFF2-40B4-BE49-F238E27FC236}">
                    <a16:creationId xmlns:a16="http://schemas.microsoft.com/office/drawing/2014/main" xmlns="" id="{90958D1E-B36C-2E4A-968A-3083B316617C}"/>
                  </a:ext>
                </a:extLst>
              </p:cNvPr>
              <p:cNvCxnSpPr/>
              <p:nvPr/>
            </p:nvCxnSpPr>
            <p:spPr>
              <a:xfrm>
                <a:off x="2579427" y="2947916"/>
                <a:ext cx="177421" cy="232012"/>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B2188F93-1D9D-D949-89F1-4102A2E95440}"/>
                  </a:ext>
                </a:extLst>
              </p:cNvPr>
              <p:cNvCxnSpPr/>
              <p:nvPr/>
            </p:nvCxnSpPr>
            <p:spPr>
              <a:xfrm flipH="1">
                <a:off x="2579426" y="2941598"/>
                <a:ext cx="177424" cy="23833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xmlns="" id="{0C8115B3-25F3-E34F-BADA-A096A0307BBA}"/>
                </a:ext>
              </a:extLst>
            </p:cNvPr>
            <p:cNvGrpSpPr/>
            <p:nvPr/>
          </p:nvGrpSpPr>
          <p:grpSpPr>
            <a:xfrm>
              <a:off x="3166264" y="4101896"/>
              <a:ext cx="177424" cy="238330"/>
              <a:chOff x="2579426" y="2941598"/>
              <a:chExt cx="177424" cy="238330"/>
            </a:xfrm>
          </p:grpSpPr>
          <p:cxnSp>
            <p:nvCxnSpPr>
              <p:cNvPr id="18" name="Straight Connector 17">
                <a:extLst>
                  <a:ext uri="{FF2B5EF4-FFF2-40B4-BE49-F238E27FC236}">
                    <a16:creationId xmlns:a16="http://schemas.microsoft.com/office/drawing/2014/main" xmlns="" id="{C5AAE0D4-5036-7645-9B1C-1583C6A512AF}"/>
                  </a:ext>
                </a:extLst>
              </p:cNvPr>
              <p:cNvCxnSpPr/>
              <p:nvPr/>
            </p:nvCxnSpPr>
            <p:spPr>
              <a:xfrm>
                <a:off x="2579427" y="2947916"/>
                <a:ext cx="177421" cy="232012"/>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F97AFF7F-04E7-3841-8125-BC4552072250}"/>
                  </a:ext>
                </a:extLst>
              </p:cNvPr>
              <p:cNvCxnSpPr/>
              <p:nvPr/>
            </p:nvCxnSpPr>
            <p:spPr>
              <a:xfrm flipH="1">
                <a:off x="2579426" y="2941598"/>
                <a:ext cx="177424" cy="23833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xmlns="" id="{257FA540-B519-4642-ACD2-CBAE35537AA8}"/>
                </a:ext>
              </a:extLst>
            </p:cNvPr>
            <p:cNvGrpSpPr/>
            <p:nvPr/>
          </p:nvGrpSpPr>
          <p:grpSpPr>
            <a:xfrm>
              <a:off x="3161145" y="3545498"/>
              <a:ext cx="177424" cy="238330"/>
              <a:chOff x="2579426" y="2941598"/>
              <a:chExt cx="177424" cy="238330"/>
            </a:xfrm>
          </p:grpSpPr>
          <p:cxnSp>
            <p:nvCxnSpPr>
              <p:cNvPr id="16" name="Straight Connector 15">
                <a:extLst>
                  <a:ext uri="{FF2B5EF4-FFF2-40B4-BE49-F238E27FC236}">
                    <a16:creationId xmlns:a16="http://schemas.microsoft.com/office/drawing/2014/main" xmlns="" id="{60DB7BFE-010A-0242-A282-F8D2CDDD4EB2}"/>
                  </a:ext>
                </a:extLst>
              </p:cNvPr>
              <p:cNvCxnSpPr/>
              <p:nvPr/>
            </p:nvCxnSpPr>
            <p:spPr>
              <a:xfrm>
                <a:off x="2579427" y="2947916"/>
                <a:ext cx="177421" cy="232012"/>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xmlns="" id="{CCF20797-8AE8-4C40-9286-DB30EEFD619A}"/>
                  </a:ext>
                </a:extLst>
              </p:cNvPr>
              <p:cNvCxnSpPr/>
              <p:nvPr/>
            </p:nvCxnSpPr>
            <p:spPr>
              <a:xfrm flipH="1">
                <a:off x="2579426" y="2941598"/>
                <a:ext cx="177424" cy="23833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a16="http://schemas.microsoft.com/office/drawing/2014/main" xmlns="" id="{9709E535-7806-8544-8BAC-F73449CFDE49}"/>
                </a:ext>
              </a:extLst>
            </p:cNvPr>
            <p:cNvGrpSpPr/>
            <p:nvPr/>
          </p:nvGrpSpPr>
          <p:grpSpPr>
            <a:xfrm>
              <a:off x="4464499" y="4115544"/>
              <a:ext cx="177424" cy="238330"/>
              <a:chOff x="2579426" y="2941598"/>
              <a:chExt cx="177424" cy="238330"/>
            </a:xfrm>
          </p:grpSpPr>
          <p:cxnSp>
            <p:nvCxnSpPr>
              <p:cNvPr id="14" name="Straight Connector 13">
                <a:extLst>
                  <a:ext uri="{FF2B5EF4-FFF2-40B4-BE49-F238E27FC236}">
                    <a16:creationId xmlns:a16="http://schemas.microsoft.com/office/drawing/2014/main" xmlns="" id="{1BF7A211-030F-C345-91F3-4ED4B517EA6A}"/>
                  </a:ext>
                </a:extLst>
              </p:cNvPr>
              <p:cNvCxnSpPr/>
              <p:nvPr/>
            </p:nvCxnSpPr>
            <p:spPr>
              <a:xfrm>
                <a:off x="2579427" y="2947916"/>
                <a:ext cx="177421" cy="232012"/>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D98F6D48-F6F0-DE4F-B29C-E8F3FE37DDBF}"/>
                  </a:ext>
                </a:extLst>
              </p:cNvPr>
              <p:cNvCxnSpPr/>
              <p:nvPr/>
            </p:nvCxnSpPr>
            <p:spPr>
              <a:xfrm flipH="1">
                <a:off x="2579426" y="2941598"/>
                <a:ext cx="177424" cy="238330"/>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27" name="TextBox 26">
            <a:extLst>
              <a:ext uri="{FF2B5EF4-FFF2-40B4-BE49-F238E27FC236}">
                <a16:creationId xmlns:a16="http://schemas.microsoft.com/office/drawing/2014/main" xmlns="" id="{25284B6E-6172-9544-BED9-757B4EFC6E09}"/>
              </a:ext>
            </a:extLst>
          </p:cNvPr>
          <p:cNvSpPr txBox="1"/>
          <p:nvPr/>
        </p:nvSpPr>
        <p:spPr>
          <a:xfrm>
            <a:off x="301103" y="4684626"/>
            <a:ext cx="8541794" cy="1015663"/>
          </a:xfrm>
          <a:prstGeom prst="rect">
            <a:avLst/>
          </a:prstGeom>
          <a:noFill/>
          <a:ln w="19050">
            <a:solidFill>
              <a:srgbClr val="00B050"/>
            </a:solidFill>
          </a:ln>
        </p:spPr>
        <p:txBody>
          <a:bodyPr wrap="square" rtlCol="0">
            <a:spAutoFit/>
          </a:bodyPr>
          <a:lstStyle/>
          <a:p>
            <a:pPr algn="ct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এক</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 </a:t>
            </a: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বাইট</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 </a:t>
            </a: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সমান</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 ৮বিট, 1024 </a:t>
            </a: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বাইট</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 </a:t>
            </a: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যেহেতু</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  1000 </a:t>
            </a:r>
            <a:r>
              <a:rPr lang="bn-BD"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এর </a:t>
            </a: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কাছাকাছি</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 </a:t>
            </a: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সেজন্য</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 </a:t>
            </a: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একে</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 </a:t>
            </a: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এক</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 </a:t>
            </a: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কিলোবাইট</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 </a:t>
            </a: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বলা</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 </a:t>
            </a:r>
            <a:r>
              <a:rPr lang="en-US" sz="3000" dirty="0" err="1">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হয়</a:t>
            </a:r>
            <a:r>
              <a:rPr lang="en-US" sz="3000" dirty="0">
                <a:ln w="0"/>
                <a:solidFill>
                  <a:schemeClr val="tx1">
                    <a:lumMod val="95000"/>
                    <a:lumOff val="5000"/>
                  </a:schemeClr>
                </a:solidFill>
                <a:effectLst>
                  <a:glow rad="139700">
                    <a:schemeClr val="accent6">
                      <a:satMod val="175000"/>
                      <a:alpha val="40000"/>
                    </a:schemeClr>
                  </a:glow>
                </a:effectLst>
                <a:latin typeface="NikoshBAN" pitchFamily="2" charset="0"/>
                <a:cs typeface="NikoshBAN" pitchFamily="2" charset="0"/>
              </a:rPr>
              <a:t>।</a:t>
            </a:r>
          </a:p>
        </p:txBody>
      </p:sp>
    </p:spTree>
    <p:extLst>
      <p:ext uri="{BB962C8B-B14F-4D97-AF65-F5344CB8AC3E}">
        <p14:creationId xmlns:p14="http://schemas.microsoft.com/office/powerpoint/2010/main" val="458591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strVal val="#ppt_w*0.70"/>
                                          </p:val>
                                        </p:tav>
                                        <p:tav tm="100000">
                                          <p:val>
                                            <p:strVal val="#ppt_w"/>
                                          </p:val>
                                        </p:tav>
                                      </p:tavLst>
                                    </p:anim>
                                    <p:anim calcmode="lin" valueType="num">
                                      <p:cBhvr>
                                        <p:cTn id="22" dur="500" fill="hold"/>
                                        <p:tgtEl>
                                          <p:spTgt spid="27"/>
                                        </p:tgtEl>
                                        <p:attrNameLst>
                                          <p:attrName>ppt_h</p:attrName>
                                        </p:attrNameLst>
                                      </p:cBhvr>
                                      <p:tavLst>
                                        <p:tav tm="0">
                                          <p:val>
                                            <p:strVal val="#ppt_h"/>
                                          </p:val>
                                        </p:tav>
                                        <p:tav tm="100000">
                                          <p:val>
                                            <p:strVal val="#ppt_h"/>
                                          </p:val>
                                        </p:tav>
                                      </p:tavLst>
                                    </p:anim>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F68D68-F590-434B-9268-C7C9592C589F}"/>
              </a:ext>
            </a:extLst>
          </p:cNvPr>
          <p:cNvSpPr txBox="1"/>
          <p:nvPr/>
        </p:nvSpPr>
        <p:spPr>
          <a:xfrm>
            <a:off x="941562" y="733996"/>
            <a:ext cx="5604112" cy="646331"/>
          </a:xfrm>
          <a:prstGeom prst="rect">
            <a:avLst/>
          </a:prstGeom>
          <a:noFill/>
          <a:ln>
            <a:solidFill>
              <a:schemeClr val="accent1"/>
            </a:solidFill>
          </a:ln>
        </p:spPr>
        <p:txBody>
          <a:bodyPr wrap="square" rtlCol="0">
            <a:spAutoFit/>
          </a:bodyPr>
          <a:lstStyle/>
          <a:p>
            <a:pPr algn="ctr"/>
            <a:r>
              <a:rPr lang="en-US" sz="3600" dirty="0">
                <a:latin typeface="NikoshBAN" panose="02000000000000000000" pitchFamily="2" charset="0"/>
                <a:cs typeface="NikoshBAN" panose="02000000000000000000" pitchFamily="2" charset="0"/>
              </a:rPr>
              <a:t>RAM </a:t>
            </a:r>
            <a:r>
              <a:rPr lang="bn-BD" sz="3600" dirty="0">
                <a:latin typeface="NikoshBAN" panose="02000000000000000000" pitchFamily="2" charset="0"/>
                <a:cs typeface="NikoshBAN" panose="02000000000000000000" pitchFamily="2" charset="0"/>
              </a:rPr>
              <a:t>ও </a:t>
            </a:r>
            <a:r>
              <a:rPr lang="en-US" sz="3600" dirty="0">
                <a:latin typeface="NikoshBAN" panose="02000000000000000000" pitchFamily="2" charset="0"/>
                <a:cs typeface="NikoshBAN" panose="02000000000000000000" pitchFamily="2" charset="0"/>
              </a:rPr>
              <a:t>ROM </a:t>
            </a:r>
            <a:r>
              <a:rPr lang="bn-BD" sz="3600" dirty="0">
                <a:latin typeface="NikoshBAN" panose="02000000000000000000" pitchFamily="2" charset="0"/>
                <a:cs typeface="NikoshBAN" panose="02000000000000000000" pitchFamily="2" charset="0"/>
              </a:rPr>
              <a:t>এর পার্থক্য </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29B553B0-9323-B34C-ABC9-1A60FEEBBCD4}"/>
              </a:ext>
            </a:extLst>
          </p:cNvPr>
          <p:cNvPicPr>
            <a:picLocks noChangeAspect="1"/>
          </p:cNvPicPr>
          <p:nvPr/>
        </p:nvPicPr>
        <p:blipFill rotWithShape="1">
          <a:blip r:embed="rId2">
            <a:extLst>
              <a:ext uri="{28A0092B-C50C-407E-A947-70E740481C1C}">
                <a14:useLocalDpi xmlns:a14="http://schemas.microsoft.com/office/drawing/2010/main" val="0"/>
              </a:ext>
            </a:extLst>
          </a:blip>
          <a:srcRect l="2212" t="5626" r="1739" b="6384"/>
          <a:stretch/>
        </p:blipFill>
        <p:spPr>
          <a:xfrm>
            <a:off x="6952951" y="872197"/>
            <a:ext cx="1693991" cy="1641253"/>
          </a:xfrm>
          <a:prstGeom prst="rect">
            <a:avLst/>
          </a:prstGeom>
        </p:spPr>
      </p:pic>
      <p:sp>
        <p:nvSpPr>
          <p:cNvPr id="6" name="TextBox 5">
            <a:extLst>
              <a:ext uri="{FF2B5EF4-FFF2-40B4-BE49-F238E27FC236}">
                <a16:creationId xmlns:a16="http://schemas.microsoft.com/office/drawing/2014/main" xmlns="" id="{0A794769-69E6-DC44-B9E0-98BD5324D099}"/>
              </a:ext>
            </a:extLst>
          </p:cNvPr>
          <p:cNvSpPr txBox="1"/>
          <p:nvPr/>
        </p:nvSpPr>
        <p:spPr>
          <a:xfrm>
            <a:off x="651736" y="1455476"/>
            <a:ext cx="7032009" cy="553998"/>
          </a:xfrm>
          <a:prstGeom prst="rect">
            <a:avLst/>
          </a:prstGeom>
          <a:noFill/>
        </p:spPr>
        <p:txBody>
          <a:bodyPr wrap="square" rtlCol="0">
            <a:spAutoFit/>
          </a:bodyPr>
          <a:lstStyle/>
          <a:p>
            <a:r>
              <a:rPr lang="en-US" sz="3000" dirty="0">
                <a:effectLst>
                  <a:glow rad="63500">
                    <a:schemeClr val="accent5">
                      <a:satMod val="175000"/>
                      <a:alpha val="40000"/>
                    </a:schemeClr>
                  </a:glow>
                </a:effectLst>
                <a:latin typeface="NikoshBAN" panose="02000000000000000000" pitchFamily="2" charset="0"/>
                <a:cs typeface="NikoshBAN" panose="02000000000000000000" pitchFamily="2" charset="0"/>
              </a:rPr>
              <a:t>RAM- (Random Access Memory)</a:t>
            </a:r>
            <a:endParaRPr lang="bn-BD" sz="3000" dirty="0">
              <a:effectLst>
                <a:glow rad="635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xmlns="" id="{AACF70F4-97B3-E64D-9F1C-F5AFAFCF5ABE}"/>
              </a:ext>
            </a:extLst>
          </p:cNvPr>
          <p:cNvSpPr txBox="1"/>
          <p:nvPr/>
        </p:nvSpPr>
        <p:spPr>
          <a:xfrm>
            <a:off x="300251" y="2280769"/>
            <a:ext cx="8234149" cy="3046988"/>
          </a:xfrm>
          <a:prstGeom prst="rect">
            <a:avLst/>
          </a:prstGeom>
          <a:noFill/>
        </p:spPr>
        <p:txBody>
          <a:bodyPr wrap="square" rtlCol="0">
            <a:spAutoFit/>
          </a:bodyPr>
          <a:lstStyle/>
          <a:p>
            <a:pPr marL="342900" indent="-342900" algn="just">
              <a:buFont typeface="Wingdings" panose="05000000000000000000" pitchFamily="2" charset="2"/>
              <a:buChar char="v"/>
            </a:pPr>
            <a:r>
              <a:rPr lang="bn-BD" sz="2400" dirty="0" smtClean="0">
                <a:effectLst>
                  <a:glow rad="63500">
                    <a:schemeClr val="accent6">
                      <a:satMod val="175000"/>
                      <a:alpha val="40000"/>
                    </a:schemeClr>
                  </a:glow>
                </a:effectLst>
                <a:latin typeface="NikoshBAN" panose="02000000000000000000" pitchFamily="2" charset="0"/>
                <a:cs typeface="NikoshBAN" panose="02000000000000000000" pitchFamily="2" charset="0"/>
              </a:rPr>
              <a:t>কম্পিউটার বা </a:t>
            </a:r>
            <a:r>
              <a:rPr lang="bn-BD" sz="2400" dirty="0">
                <a:effectLst>
                  <a:glow rad="63500">
                    <a:schemeClr val="accent6">
                      <a:satMod val="175000"/>
                      <a:alpha val="40000"/>
                    </a:schemeClr>
                  </a:glow>
                </a:effectLst>
                <a:latin typeface="NikoshBAN" panose="02000000000000000000" pitchFamily="2" charset="0"/>
                <a:cs typeface="NikoshBAN" panose="02000000000000000000" pitchFamily="2" charset="0"/>
              </a:rPr>
              <a:t>স্মার্টফোনের মাদারবোর্ডের সাথে র‍্যাম সংযুক্ত থাকে।</a:t>
            </a:r>
          </a:p>
          <a:p>
            <a:pPr marL="342900" indent="-342900" algn="just">
              <a:buFont typeface="Wingdings" panose="05000000000000000000" pitchFamily="2" charset="2"/>
              <a:buChar char="v"/>
            </a:pPr>
            <a:r>
              <a:rPr lang="bn-BD" sz="2400" dirty="0">
                <a:effectLst>
                  <a:glow rad="63500">
                    <a:schemeClr val="accent6">
                      <a:satMod val="175000"/>
                      <a:alpha val="40000"/>
                    </a:schemeClr>
                  </a:glow>
                </a:effectLst>
                <a:latin typeface="NikoshBAN" panose="02000000000000000000" pitchFamily="2" charset="0"/>
                <a:cs typeface="NikoshBAN" panose="02000000000000000000" pitchFamily="2" charset="0"/>
              </a:rPr>
              <a:t> প্রসেসর প্রাথমিকভাবে র‍্যামে প্রয়োজনীয় তথ্য জমা রাখে এবং ঐ তথ্য নিয়ে তা প্রক্রিয়াকরণ করে। </a:t>
            </a:r>
          </a:p>
          <a:p>
            <a:pPr marL="342900" indent="-342900" algn="just">
              <a:buFont typeface="Wingdings" panose="05000000000000000000" pitchFamily="2" charset="2"/>
              <a:buChar char="v"/>
            </a:pPr>
            <a:r>
              <a:rPr lang="bn-BD" sz="2400" dirty="0">
                <a:effectLst>
                  <a:glow rad="63500">
                    <a:schemeClr val="accent6">
                      <a:satMod val="175000"/>
                      <a:alpha val="40000"/>
                    </a:schemeClr>
                  </a:glow>
                </a:effectLst>
                <a:latin typeface="NikoshBAN" panose="02000000000000000000" pitchFamily="2" charset="0"/>
                <a:cs typeface="NikoshBAN" panose="02000000000000000000" pitchFamily="2" charset="0"/>
              </a:rPr>
              <a:t> প্রসেসর র‍্যামের যে কোনো জায়গা থেকে সরাসরি তথ্য সংগ্রহ করে বলে একে </a:t>
            </a:r>
            <a:r>
              <a:rPr lang="en-US" sz="2400" dirty="0">
                <a:effectLst>
                  <a:glow rad="63500">
                    <a:schemeClr val="accent6">
                      <a:satMod val="175000"/>
                      <a:alpha val="40000"/>
                    </a:schemeClr>
                  </a:glow>
                </a:effectLst>
                <a:latin typeface="NikoshBAN" panose="02000000000000000000" pitchFamily="2" charset="0"/>
                <a:cs typeface="NikoshBAN" panose="02000000000000000000" pitchFamily="2" charset="0"/>
              </a:rPr>
              <a:t>Random Access Memory </a:t>
            </a:r>
            <a:r>
              <a:rPr lang="bn-BD" sz="2400" dirty="0">
                <a:effectLst>
                  <a:glow rad="63500">
                    <a:schemeClr val="accent6">
                      <a:satMod val="175000"/>
                      <a:alpha val="40000"/>
                    </a:schemeClr>
                  </a:glow>
                </a:effectLst>
                <a:latin typeface="NikoshBAN" panose="02000000000000000000" pitchFamily="2" charset="0"/>
                <a:cs typeface="NikoshBAN" panose="02000000000000000000" pitchFamily="2" charset="0"/>
              </a:rPr>
              <a:t>সংক্ষেপে </a:t>
            </a:r>
            <a:r>
              <a:rPr lang="en-US" sz="2400" dirty="0">
                <a:effectLst>
                  <a:glow rad="63500">
                    <a:schemeClr val="accent6">
                      <a:satMod val="175000"/>
                      <a:alpha val="40000"/>
                    </a:schemeClr>
                  </a:glow>
                </a:effectLst>
                <a:latin typeface="NikoshBAN" panose="02000000000000000000" pitchFamily="2" charset="0"/>
                <a:cs typeface="NikoshBAN" panose="02000000000000000000" pitchFamily="2" charset="0"/>
              </a:rPr>
              <a:t>RAM </a:t>
            </a:r>
            <a:r>
              <a:rPr lang="bn-BD" sz="2400" dirty="0">
                <a:effectLst>
                  <a:glow rad="63500">
                    <a:schemeClr val="accent6">
                      <a:satMod val="175000"/>
                      <a:alpha val="40000"/>
                    </a:schemeClr>
                  </a:glow>
                </a:effectLst>
                <a:latin typeface="NikoshBAN" panose="02000000000000000000" pitchFamily="2" charset="0"/>
                <a:cs typeface="NikoshBAN" panose="02000000000000000000" pitchFamily="2" charset="0"/>
              </a:rPr>
              <a:t>বলা হয়। </a:t>
            </a:r>
          </a:p>
          <a:p>
            <a:pPr marL="342900" indent="-342900" algn="just">
              <a:buFont typeface="Wingdings" panose="05000000000000000000" pitchFamily="2" charset="2"/>
              <a:buChar char="v"/>
            </a:pPr>
            <a:r>
              <a:rPr lang="bn-BD" sz="2400" dirty="0">
                <a:effectLst>
                  <a:glow rad="63500">
                    <a:schemeClr val="accent6">
                      <a:satMod val="175000"/>
                      <a:alpha val="40000"/>
                    </a:schemeClr>
                  </a:glow>
                </a:effectLst>
                <a:latin typeface="NikoshBAN" panose="02000000000000000000" pitchFamily="2" charset="0"/>
                <a:cs typeface="NikoshBAN" panose="02000000000000000000" pitchFamily="2" charset="0"/>
              </a:rPr>
              <a:t> প্রসেসরের গতির সাথে পাল্লা দিয়ে র‍্যামের মেমোরি ও গতিও এখন অনেক বেশি। </a:t>
            </a:r>
          </a:p>
          <a:p>
            <a:pPr marL="342900" indent="-342900" algn="just">
              <a:buFont typeface="Wingdings" panose="05000000000000000000" pitchFamily="2" charset="2"/>
              <a:buChar char="v"/>
            </a:pPr>
            <a:r>
              <a:rPr lang="bn-BD" sz="2400" dirty="0">
                <a:effectLst>
                  <a:glow rad="63500">
                    <a:schemeClr val="accent6">
                      <a:satMod val="175000"/>
                      <a:alpha val="40000"/>
                    </a:schemeClr>
                  </a:glow>
                </a:effectLst>
                <a:latin typeface="NikoshBAN" panose="02000000000000000000" pitchFamily="2" charset="0"/>
                <a:cs typeface="NikoshBAN" panose="02000000000000000000" pitchFamily="2" charset="0"/>
              </a:rPr>
              <a:t> র‍্যামের তথ্য থাকা না থাকা বিদ্যুৎ প্রবাহের উপর নির্ভরশীল। যার কারণে একে অস্থায়ী স্মৃতি বলা হয়। </a:t>
            </a:r>
          </a:p>
        </p:txBody>
      </p:sp>
    </p:spTree>
    <p:extLst>
      <p:ext uri="{BB962C8B-B14F-4D97-AF65-F5344CB8AC3E}">
        <p14:creationId xmlns:p14="http://schemas.microsoft.com/office/powerpoint/2010/main" val="1864946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A3C36C5-A43D-EC45-B189-74045A1515AD}"/>
              </a:ext>
            </a:extLst>
          </p:cNvPr>
          <p:cNvSpPr txBox="1"/>
          <p:nvPr/>
        </p:nvSpPr>
        <p:spPr>
          <a:xfrm>
            <a:off x="1335314" y="621340"/>
            <a:ext cx="6255657" cy="646331"/>
          </a:xfrm>
          <a:prstGeom prst="rect">
            <a:avLst/>
          </a:prstGeom>
          <a:noFill/>
          <a:ln>
            <a:solidFill>
              <a:schemeClr val="accent1"/>
            </a:solidFill>
          </a:ln>
        </p:spPr>
        <p:txBody>
          <a:bodyPr wrap="square" rtlCol="0">
            <a:spAutoFit/>
          </a:bodyPr>
          <a:lstStyle/>
          <a:p>
            <a:pPr algn="ctr"/>
            <a:r>
              <a:rPr lang="en-US" sz="3600" dirty="0">
                <a:latin typeface="NikoshBAN" panose="02000000000000000000" pitchFamily="2" charset="0"/>
                <a:cs typeface="NikoshBAN" panose="02000000000000000000" pitchFamily="2" charset="0"/>
              </a:rPr>
              <a:t>RAM </a:t>
            </a:r>
            <a:r>
              <a:rPr lang="bn-BD" sz="3600" dirty="0">
                <a:latin typeface="NikoshBAN" panose="02000000000000000000" pitchFamily="2" charset="0"/>
                <a:cs typeface="NikoshBAN" panose="02000000000000000000" pitchFamily="2" charset="0"/>
              </a:rPr>
              <a:t>ও </a:t>
            </a:r>
            <a:r>
              <a:rPr lang="en-US" sz="3600" dirty="0">
                <a:latin typeface="NikoshBAN" panose="02000000000000000000" pitchFamily="2" charset="0"/>
                <a:cs typeface="NikoshBAN" panose="02000000000000000000" pitchFamily="2" charset="0"/>
              </a:rPr>
              <a:t>ROM </a:t>
            </a:r>
            <a:r>
              <a:rPr lang="bn-BD" sz="3600" dirty="0">
                <a:latin typeface="NikoshBAN" panose="02000000000000000000" pitchFamily="2" charset="0"/>
                <a:cs typeface="NikoshBAN" panose="02000000000000000000" pitchFamily="2" charset="0"/>
              </a:rPr>
              <a:t>এর পার্থক্য </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xmlns="" id="{A1FF7225-D48A-0240-8A89-8D4187743340}"/>
              </a:ext>
            </a:extLst>
          </p:cNvPr>
          <p:cNvSpPr txBox="1"/>
          <p:nvPr/>
        </p:nvSpPr>
        <p:spPr>
          <a:xfrm>
            <a:off x="486454" y="1513186"/>
            <a:ext cx="8444554" cy="553998"/>
          </a:xfrm>
          <a:prstGeom prst="rect">
            <a:avLst/>
          </a:prstGeom>
          <a:noFill/>
        </p:spPr>
        <p:txBody>
          <a:bodyPr wrap="square" rtlCol="0">
            <a:spAutoFit/>
          </a:bodyPr>
          <a:lstStyle/>
          <a:p>
            <a:r>
              <a:rPr lang="en-US" sz="3000" dirty="0">
                <a:ln>
                  <a:solidFill>
                    <a:srgbClr val="0070C0"/>
                  </a:solidFill>
                </a:ln>
                <a:solidFill>
                  <a:sysClr val="windowText" lastClr="000000"/>
                </a:solidFill>
                <a:effectLst>
                  <a:glow rad="101600">
                    <a:schemeClr val="accent3">
                      <a:satMod val="175000"/>
                      <a:alpha val="40000"/>
                    </a:schemeClr>
                  </a:glow>
                </a:effectLst>
                <a:latin typeface="NikoshBAN" panose="02000000000000000000" pitchFamily="2" charset="0"/>
                <a:cs typeface="NikoshBAN" panose="02000000000000000000" pitchFamily="2" charset="0"/>
              </a:rPr>
              <a:t>ROM- (Read Only Memory)</a:t>
            </a:r>
            <a:r>
              <a:rPr lang="bn-BD" sz="3000" dirty="0">
                <a:ln>
                  <a:solidFill>
                    <a:srgbClr val="0070C0"/>
                  </a:solidFill>
                </a:ln>
                <a:solidFill>
                  <a:sysClr val="windowText" lastClr="00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en-US" sz="3000" dirty="0">
              <a:ln>
                <a:solidFill>
                  <a:srgbClr val="0070C0"/>
                </a:solidFill>
              </a:ln>
              <a:solidFill>
                <a:sysClr val="windowText" lastClr="000000"/>
              </a:solidFill>
              <a:effectLst>
                <a:glow rad="101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xmlns="" id="{C243EE7E-41FF-5045-B96E-664DA4144CF8}"/>
              </a:ext>
            </a:extLst>
          </p:cNvPr>
          <p:cNvSpPr txBox="1"/>
          <p:nvPr/>
        </p:nvSpPr>
        <p:spPr>
          <a:xfrm>
            <a:off x="286857" y="2126156"/>
            <a:ext cx="8843749" cy="3416320"/>
          </a:xfrm>
          <a:prstGeom prst="rect">
            <a:avLst/>
          </a:prstGeom>
          <a:noFill/>
        </p:spPr>
        <p:txBody>
          <a:bodyPr wrap="square" rtlCol="0">
            <a:spAutoFit/>
          </a:bodyPr>
          <a:lstStyle/>
          <a:p>
            <a:pPr marL="214313" indent="-214313">
              <a:buFont typeface="Wingdings" panose="05000000000000000000" pitchFamily="2" charset="2"/>
              <a:buChar char="Ø"/>
            </a:pPr>
            <a:r>
              <a:rPr lang="bn-BD" sz="2400" dirty="0">
                <a:effectLst>
                  <a:glow rad="63500">
                    <a:schemeClr val="accent6">
                      <a:satMod val="175000"/>
                      <a:alpha val="40000"/>
                    </a:schemeClr>
                  </a:glow>
                </a:effectLst>
                <a:latin typeface="NikoshBAN" panose="02000000000000000000" pitchFamily="2" charset="0"/>
                <a:cs typeface="NikoshBAN" panose="02000000000000000000" pitchFamily="2" charset="0"/>
              </a:rPr>
              <a:t> </a:t>
            </a: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কম্পিউটার বা স্মার্টফোনের মাদারবোর্ডের সাথে র‍ম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 থাকে।</a:t>
            </a:r>
          </a:p>
          <a:p>
            <a:pPr marL="214313" indent="-214313">
              <a:buFont typeface="Wingdings" panose="05000000000000000000" pitchFamily="2" charset="2"/>
              <a:buChar char="Ø"/>
            </a:pP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আইসিটি যন্ত্রপাতি বা কম্পিউটারের হার্ডওয়ার সচল রাখা ও তা চালু করার জন্য কিছু নির্দেশনা প্রয়োজন হয়</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রম</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-এ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স্থায়ীভাবে</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সংরক্ষিত</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থাকে</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marL="214313" indent="-214313">
              <a:buFont typeface="Wingdings" panose="05000000000000000000" pitchFamily="2" charset="2"/>
              <a:buChar char="Ø"/>
            </a:pP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প্রসেসর র‍্যামের যে কোনো জায়গা থেকে সরাসরি তথ্য সংগ্রহ করে বলে একে </a:t>
            </a:r>
            <a:r>
              <a:rPr lang="en-US" sz="225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Random Access Memory</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সংক্ষেপে </a:t>
            </a:r>
            <a:r>
              <a:rPr lang="en-US" sz="225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RAM</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বলা হয়। </a:t>
            </a:r>
          </a:p>
          <a:p>
            <a:pPr marL="214313" indent="-214313">
              <a:buFont typeface="Wingdings" panose="05000000000000000000" pitchFamily="2" charset="2"/>
              <a:buChar char="Ø"/>
            </a:pP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র‍</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ম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তথ্য থাকা না থাকা বিদ্যুৎ প্রবাহের উপর নির্ভর</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214313" indent="-214313">
              <a:buFont typeface="Wingdings" panose="05000000000000000000" pitchFamily="2" charset="2"/>
              <a:buChar char="Ø"/>
            </a:pP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ব্যবহারকারীও</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ব্যবস্থা</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ছাড়া</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রমের</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মেমোরি</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মুছে</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ফেলতে</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তাই একে স্থায়ী মেমোরিও বলা হয়।</a:t>
            </a:r>
          </a:p>
          <a:p>
            <a:pPr marL="214313" indent="-214313">
              <a:buFont typeface="Wingdings" panose="05000000000000000000" pitchFamily="2" charset="2"/>
              <a:buChar char="Ø"/>
            </a:pP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তথ্য</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শুধু</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যায়</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একে</a:t>
            </a:r>
            <a:r>
              <a:rPr lang="en-US"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25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ROM </a:t>
            </a: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বা </a:t>
            </a:r>
            <a:r>
              <a:rPr lang="en-US" sz="225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Read Only Memory </a:t>
            </a:r>
            <a:r>
              <a:rPr lang="bn-BD" sz="2400" dirty="0">
                <a:effectLst>
                  <a:glow rad="63500">
                    <a:schemeClr val="accent6">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p>
        </p:txBody>
      </p:sp>
    </p:spTree>
    <p:extLst>
      <p:ext uri="{BB962C8B-B14F-4D97-AF65-F5344CB8AC3E}">
        <p14:creationId xmlns:p14="http://schemas.microsoft.com/office/powerpoint/2010/main" val="2772251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t="15671"/>
          <a:stretch/>
        </p:blipFill>
        <p:spPr>
          <a:xfrm>
            <a:off x="943429" y="1480457"/>
            <a:ext cx="7286172" cy="4778039"/>
          </a:xfrm>
          <a:prstGeom prst="rect">
            <a:avLst/>
          </a:prstGeom>
        </p:spPr>
      </p:pic>
      <p:sp>
        <p:nvSpPr>
          <p:cNvPr id="5" name="Title 1"/>
          <p:cNvSpPr txBox="1">
            <a:spLocks/>
          </p:cNvSpPr>
          <p:nvPr/>
        </p:nvSpPr>
        <p:spPr>
          <a:xfrm>
            <a:off x="592988" y="355600"/>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6600" b="1" u="sng" dirty="0" smtClean="0">
                <a:ln w="11430"/>
                <a:latin typeface="NikoshBAN" pitchFamily="2" charset="0"/>
                <a:cs typeface="NikoshBAN" pitchFamily="2" charset="0"/>
              </a:rPr>
              <a:t>পরিচিতি</a:t>
            </a:r>
            <a:endParaRPr lang="en-US" sz="6600" u="sng" dirty="0"/>
          </a:p>
        </p:txBody>
      </p:sp>
    </p:spTree>
    <p:extLst>
      <p:ext uri="{BB962C8B-B14F-4D97-AF65-F5344CB8AC3E}">
        <p14:creationId xmlns:p14="http://schemas.microsoft.com/office/powerpoint/2010/main" val="3210625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bbon: Curved and Tilted Down 7">
            <a:extLst>
              <a:ext uri="{FF2B5EF4-FFF2-40B4-BE49-F238E27FC236}">
                <a16:creationId xmlns:a16="http://schemas.microsoft.com/office/drawing/2014/main" xmlns="" id="{CD34FE4D-09B3-4F48-8071-E3391F61609C}"/>
              </a:ext>
            </a:extLst>
          </p:cNvPr>
          <p:cNvSpPr/>
          <p:nvPr/>
        </p:nvSpPr>
        <p:spPr>
          <a:xfrm>
            <a:off x="1869963" y="910829"/>
            <a:ext cx="5108587" cy="1031379"/>
          </a:xfrm>
          <a:prstGeom prst="ellipseRibb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err="1">
                <a:solidFill>
                  <a:schemeClr val="tx1"/>
                </a:solidFill>
                <a:latin typeface="NikoshBAN" panose="02000000000000000000" pitchFamily="2" charset="0"/>
                <a:cs typeface="NikoshBAN" panose="02000000000000000000" pitchFamily="2" charset="0"/>
              </a:rPr>
              <a:t>মূল্যায়ন</a:t>
            </a:r>
            <a:endParaRPr lang="en-US" sz="54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1130801" y="2894764"/>
            <a:ext cx="6924627" cy="1938992"/>
          </a:xfrm>
          <a:prstGeom prst="rect">
            <a:avLst/>
          </a:prstGeom>
        </p:spPr>
        <p:txBody>
          <a:bodyPr wrap="square">
            <a:spAutoFit/>
          </a:bodyPr>
          <a:lstStyle/>
          <a:p>
            <a:pPr algn="just"/>
            <a:r>
              <a:rPr lang="en-GB" sz="4000" dirty="0">
                <a:latin typeface="NikoshBAN" panose="02000000000000000000" pitchFamily="2" charset="0"/>
                <a:cs typeface="NikoshBAN" panose="02000000000000000000" pitchFamily="2" charset="0"/>
              </a:rPr>
              <a:t>১.কত </a:t>
            </a:r>
            <a:r>
              <a:rPr lang="en-GB" sz="4000" dirty="0" err="1">
                <a:latin typeface="NikoshBAN" panose="02000000000000000000" pitchFamily="2" charset="0"/>
                <a:cs typeface="NikoshBAN" panose="02000000000000000000" pitchFamily="2" charset="0"/>
              </a:rPr>
              <a:t>বাইটে</a:t>
            </a:r>
            <a:r>
              <a:rPr lang="en-GB" sz="4000" dirty="0">
                <a:latin typeface="NikoshBAN" panose="02000000000000000000" pitchFamily="2" charset="0"/>
                <a:cs typeface="NikoshBAN" panose="02000000000000000000" pitchFamily="2" charset="0"/>
              </a:rPr>
              <a:t> ১ </a:t>
            </a:r>
            <a:r>
              <a:rPr lang="en-GB" sz="4000" dirty="0" err="1">
                <a:latin typeface="NikoshBAN" panose="02000000000000000000" pitchFamily="2" charset="0"/>
                <a:cs typeface="NikoshBAN" panose="02000000000000000000" pitchFamily="2" charset="0"/>
              </a:rPr>
              <a:t>কিলো</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বাইট</a:t>
            </a:r>
            <a:r>
              <a:rPr lang="en-US" sz="4000" dirty="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a:p>
            <a:pPr algn="just"/>
            <a:r>
              <a:rPr lang="en-GB" sz="4000" dirty="0">
                <a:latin typeface="NikoshBAN" panose="02000000000000000000" pitchFamily="2" charset="0"/>
                <a:cs typeface="NikoshBAN" panose="02000000000000000000" pitchFamily="2" charset="0"/>
              </a:rPr>
              <a:t>২. </a:t>
            </a:r>
            <a:r>
              <a:rPr lang="en-GB" sz="4000" dirty="0" err="1">
                <a:latin typeface="NikoshBAN" panose="02000000000000000000" pitchFamily="2" charset="0"/>
                <a:cs typeface="NikoshBAN" panose="02000000000000000000" pitchFamily="2" charset="0"/>
              </a:rPr>
              <a:t>কত</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মেগাবাইটে</a:t>
            </a:r>
            <a:r>
              <a:rPr lang="en-GB" sz="4000" dirty="0">
                <a:latin typeface="NikoshBAN" panose="02000000000000000000" pitchFamily="2" charset="0"/>
                <a:cs typeface="NikoshBAN" panose="02000000000000000000" pitchFamily="2" charset="0"/>
              </a:rPr>
              <a:t> ১ </a:t>
            </a:r>
            <a:r>
              <a:rPr lang="en-GB" sz="4000" dirty="0" err="1">
                <a:latin typeface="NikoshBAN" panose="02000000000000000000" pitchFamily="2" charset="0"/>
                <a:cs typeface="NikoshBAN" panose="02000000000000000000" pitchFamily="2" charset="0"/>
              </a:rPr>
              <a:t>গিগাবাইট</a:t>
            </a:r>
            <a:r>
              <a:rPr lang="en-US" sz="4000" dirty="0">
                <a:latin typeface="NikoshBAN" panose="02000000000000000000" pitchFamily="2" charset="0"/>
                <a:cs typeface="NikoshBAN" panose="02000000000000000000" pitchFamily="2" charset="0"/>
              </a:rPr>
              <a:t> ?</a:t>
            </a:r>
            <a:endParaRPr lang="en-GB" sz="4000" dirty="0">
              <a:latin typeface="NikoshBAN" panose="02000000000000000000" pitchFamily="2" charset="0"/>
              <a:cs typeface="NikoshBAN" panose="02000000000000000000" pitchFamily="2" charset="0"/>
            </a:endParaRPr>
          </a:p>
          <a:p>
            <a:pPr algn="just"/>
            <a:r>
              <a:rPr lang="en-GB" sz="4000" dirty="0">
                <a:latin typeface="NikoshBAN" panose="02000000000000000000" pitchFamily="2" charset="0"/>
                <a:cs typeface="NikoshBAN" panose="02000000000000000000" pitchFamily="2" charset="0"/>
              </a:rPr>
              <a:t>৩. </a:t>
            </a:r>
            <a:r>
              <a:rPr lang="en-GB" sz="4000" dirty="0" err="1">
                <a:latin typeface="NikoshBAN" panose="02000000000000000000" pitchFamily="2" charset="0"/>
                <a:cs typeface="NikoshBAN" panose="02000000000000000000" pitchFamily="2" charset="0"/>
              </a:rPr>
              <a:t>কত</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গিগা</a:t>
            </a:r>
            <a:r>
              <a:rPr lang="en-GB" sz="4000" dirty="0">
                <a:latin typeface="NikoshBAN" panose="02000000000000000000" pitchFamily="2" charset="0"/>
                <a:cs typeface="NikoshBAN" panose="02000000000000000000" pitchFamily="2" charset="0"/>
              </a:rPr>
              <a:t> </a:t>
            </a:r>
            <a:r>
              <a:rPr lang="en-GB" sz="4000" dirty="0" err="1">
                <a:latin typeface="NikoshBAN" panose="02000000000000000000" pitchFamily="2" charset="0"/>
                <a:cs typeface="NikoshBAN" panose="02000000000000000000" pitchFamily="2" charset="0"/>
              </a:rPr>
              <a:t>বাটে</a:t>
            </a:r>
            <a:r>
              <a:rPr lang="en-GB" sz="4000" dirty="0">
                <a:latin typeface="NikoshBAN" panose="02000000000000000000" pitchFamily="2" charset="0"/>
                <a:cs typeface="NikoshBAN" panose="02000000000000000000" pitchFamily="2" charset="0"/>
              </a:rPr>
              <a:t> ১ </a:t>
            </a:r>
            <a:r>
              <a:rPr lang="en-GB" sz="4000" dirty="0" err="1">
                <a:latin typeface="NikoshBAN" panose="02000000000000000000" pitchFamily="2" charset="0"/>
                <a:cs typeface="NikoshBAN" panose="02000000000000000000" pitchFamily="2" charset="0"/>
              </a:rPr>
              <a:t>টেরাবাইট</a:t>
            </a:r>
            <a:r>
              <a:rPr lang="bn-IN" sz="4000" dirty="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429881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croll: Horizontal 15">
            <a:extLst>
              <a:ext uri="{FF2B5EF4-FFF2-40B4-BE49-F238E27FC236}">
                <a16:creationId xmlns:a16="http://schemas.microsoft.com/office/drawing/2014/main" xmlns="" id="{B76B0074-CDAA-074B-856B-AB92CC32192F}"/>
              </a:ext>
            </a:extLst>
          </p:cNvPr>
          <p:cNvSpPr/>
          <p:nvPr/>
        </p:nvSpPr>
        <p:spPr>
          <a:xfrm>
            <a:off x="416083" y="3251809"/>
            <a:ext cx="8335035" cy="277086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00" dirty="0" err="1">
                <a:solidFill>
                  <a:schemeClr val="tx1"/>
                </a:solidFill>
                <a:latin typeface="NikoshBAN" panose="02000000000000000000" pitchFamily="2" charset="0"/>
                <a:cs typeface="NikoshBAN" panose="02000000000000000000" pitchFamily="2" charset="0"/>
              </a:rPr>
              <a:t>আইসিটি</a:t>
            </a:r>
            <a:r>
              <a:rPr lang="en-GB" sz="3300" dirty="0">
                <a:solidFill>
                  <a:schemeClr val="tx1"/>
                </a:solidFill>
                <a:latin typeface="NikoshBAN" panose="02000000000000000000" pitchFamily="2" charset="0"/>
                <a:cs typeface="NikoshBAN" panose="02000000000000000000" pitchFamily="2" charset="0"/>
              </a:rPr>
              <a:t> </a:t>
            </a:r>
            <a:r>
              <a:rPr lang="en-GB" sz="3300" dirty="0" err="1">
                <a:solidFill>
                  <a:schemeClr val="tx1"/>
                </a:solidFill>
                <a:latin typeface="NikoshBAN" panose="02000000000000000000" pitchFamily="2" charset="0"/>
                <a:cs typeface="NikoshBAN" panose="02000000000000000000" pitchFamily="2" charset="0"/>
              </a:rPr>
              <a:t>যন্ত্রে</a:t>
            </a:r>
            <a:r>
              <a:rPr lang="en-GB" sz="3300" dirty="0">
                <a:solidFill>
                  <a:schemeClr val="tx1"/>
                </a:solidFill>
                <a:latin typeface="NikoshBAN" panose="02000000000000000000" pitchFamily="2" charset="0"/>
                <a:cs typeface="NikoshBAN" panose="02000000000000000000" pitchFamily="2" charset="0"/>
              </a:rPr>
              <a:t> </a:t>
            </a:r>
            <a:r>
              <a:rPr lang="en-GB" sz="3300" dirty="0" err="1">
                <a:solidFill>
                  <a:schemeClr val="tx1"/>
                </a:solidFill>
                <a:latin typeface="NikoshBAN" panose="02000000000000000000" pitchFamily="2" charset="0"/>
                <a:cs typeface="NikoshBAN" panose="02000000000000000000" pitchFamily="2" charset="0"/>
              </a:rPr>
              <a:t>মেমোরী</a:t>
            </a:r>
            <a:r>
              <a:rPr lang="en-GB" sz="3300" dirty="0">
                <a:solidFill>
                  <a:schemeClr val="tx1"/>
                </a:solidFill>
                <a:latin typeface="NikoshBAN" panose="02000000000000000000" pitchFamily="2" charset="0"/>
                <a:cs typeface="NikoshBAN" panose="02000000000000000000" pitchFamily="2" charset="0"/>
              </a:rPr>
              <a:t> ও </a:t>
            </a:r>
            <a:r>
              <a:rPr lang="en-GB" sz="3300" dirty="0" err="1">
                <a:solidFill>
                  <a:schemeClr val="tx1"/>
                </a:solidFill>
                <a:latin typeface="NikoshBAN" panose="02000000000000000000" pitchFamily="2" charset="0"/>
                <a:cs typeface="NikoshBAN" panose="02000000000000000000" pitchFamily="2" charset="0"/>
              </a:rPr>
              <a:t>স্টোরেজ</a:t>
            </a:r>
            <a:r>
              <a:rPr lang="en-GB" sz="3300" dirty="0">
                <a:solidFill>
                  <a:schemeClr val="tx1"/>
                </a:solidFill>
                <a:latin typeface="NikoshBAN" panose="02000000000000000000" pitchFamily="2" charset="0"/>
                <a:cs typeface="NikoshBAN" panose="02000000000000000000" pitchFamily="2" charset="0"/>
              </a:rPr>
              <a:t> </a:t>
            </a:r>
            <a:r>
              <a:rPr lang="en-GB" sz="3300" dirty="0" err="1">
                <a:solidFill>
                  <a:schemeClr val="tx1"/>
                </a:solidFill>
                <a:latin typeface="NikoshBAN" panose="02000000000000000000" pitchFamily="2" charset="0"/>
                <a:cs typeface="NikoshBAN" panose="02000000000000000000" pitchFamily="2" charset="0"/>
              </a:rPr>
              <a:t>ডিভাইসের</a:t>
            </a:r>
            <a:r>
              <a:rPr lang="en-GB" sz="3300" dirty="0">
                <a:solidFill>
                  <a:schemeClr val="tx1"/>
                </a:solidFill>
                <a:latin typeface="NikoshBAN" panose="02000000000000000000" pitchFamily="2" charset="0"/>
                <a:cs typeface="NikoshBAN" panose="02000000000000000000" pitchFamily="2" charset="0"/>
              </a:rPr>
              <a:t> </a:t>
            </a:r>
            <a:r>
              <a:rPr lang="en-GB" sz="3300" dirty="0" err="1">
                <a:solidFill>
                  <a:schemeClr val="tx1"/>
                </a:solidFill>
                <a:latin typeface="NikoshBAN" panose="02000000000000000000" pitchFamily="2" charset="0"/>
                <a:cs typeface="NikoshBAN" panose="02000000000000000000" pitchFamily="2" charset="0"/>
              </a:rPr>
              <a:t>গুরুত্ব</a:t>
            </a:r>
            <a:r>
              <a:rPr lang="en-GB" sz="3300" dirty="0">
                <a:solidFill>
                  <a:schemeClr val="tx1"/>
                </a:solidFill>
                <a:latin typeface="NikoshBAN" panose="02000000000000000000" pitchFamily="2" charset="0"/>
                <a:cs typeface="NikoshBAN" panose="02000000000000000000" pitchFamily="2" charset="0"/>
              </a:rPr>
              <a:t> </a:t>
            </a:r>
            <a:r>
              <a:rPr lang="en-GB" sz="3300" dirty="0" err="1">
                <a:solidFill>
                  <a:schemeClr val="tx1"/>
                </a:solidFill>
                <a:latin typeface="NikoshBAN" panose="02000000000000000000" pitchFamily="2" charset="0"/>
                <a:cs typeface="NikoshBAN" panose="02000000000000000000" pitchFamily="2" charset="0"/>
              </a:rPr>
              <a:t>আলোচনা</a:t>
            </a:r>
            <a:r>
              <a:rPr lang="en-GB" sz="3300" dirty="0">
                <a:solidFill>
                  <a:schemeClr val="tx1"/>
                </a:solidFill>
                <a:latin typeface="NikoshBAN" panose="02000000000000000000" pitchFamily="2" charset="0"/>
                <a:cs typeface="NikoshBAN" panose="02000000000000000000" pitchFamily="2" charset="0"/>
              </a:rPr>
              <a:t> </a:t>
            </a:r>
            <a:r>
              <a:rPr lang="en-GB" sz="3300" dirty="0" err="1">
                <a:solidFill>
                  <a:schemeClr val="tx1"/>
                </a:solidFill>
                <a:latin typeface="NikoshBAN" panose="02000000000000000000" pitchFamily="2" charset="0"/>
                <a:cs typeface="NikoshBAN" panose="02000000000000000000" pitchFamily="2" charset="0"/>
              </a:rPr>
              <a:t>কর</a:t>
            </a:r>
            <a:r>
              <a:rPr lang="en-GB" sz="3300" dirty="0">
                <a:solidFill>
                  <a:schemeClr val="tx1"/>
                </a:solidFill>
                <a:latin typeface="NikoshBAN" panose="02000000000000000000" pitchFamily="2" charset="0"/>
                <a:cs typeface="NikoshBAN" panose="02000000000000000000" pitchFamily="2" charset="0"/>
              </a:rPr>
              <a:t>।</a:t>
            </a:r>
            <a:endParaRPr lang="en-US" sz="3300" dirty="0">
              <a:solidFill>
                <a:schemeClr val="tx1"/>
              </a:solidFill>
              <a:latin typeface="NikoshBAN" panose="02000000000000000000" pitchFamily="2" charset="0"/>
              <a:cs typeface="NikoshBAN" panose="02000000000000000000" pitchFamily="2" charset="0"/>
            </a:endParaRPr>
          </a:p>
        </p:txBody>
      </p:sp>
      <p:sp>
        <p:nvSpPr>
          <p:cNvPr id="3" name="Ribbon: Curved and Tilted Down 2">
            <a:extLst>
              <a:ext uri="{FF2B5EF4-FFF2-40B4-BE49-F238E27FC236}">
                <a16:creationId xmlns:a16="http://schemas.microsoft.com/office/drawing/2014/main" xmlns="" id="{C0BA32EA-2CEA-F14B-B3F3-601413697B2C}"/>
              </a:ext>
            </a:extLst>
          </p:cNvPr>
          <p:cNvSpPr/>
          <p:nvPr/>
        </p:nvSpPr>
        <p:spPr>
          <a:xfrm>
            <a:off x="841829" y="678601"/>
            <a:ext cx="7445827" cy="1031379"/>
          </a:xfrm>
          <a:prstGeom prst="ellipseRibb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err="1">
                <a:solidFill>
                  <a:schemeClr val="tx1"/>
                </a:solidFill>
                <a:latin typeface="NikoshBAN" panose="02000000000000000000" pitchFamily="2" charset="0"/>
                <a:cs typeface="NikoshBAN" panose="02000000000000000000" pitchFamily="2" charset="0"/>
              </a:rPr>
              <a:t>বাড়ীর</a:t>
            </a:r>
            <a:r>
              <a:rPr lang="en-GB" sz="5400" dirty="0">
                <a:solidFill>
                  <a:schemeClr val="tx1"/>
                </a:solidFill>
                <a:latin typeface="NikoshBAN" panose="02000000000000000000" pitchFamily="2" charset="0"/>
                <a:cs typeface="NikoshBAN" panose="02000000000000000000" pitchFamily="2" charset="0"/>
              </a:rPr>
              <a:t> </a:t>
            </a:r>
            <a:r>
              <a:rPr lang="en-GB" sz="5400" dirty="0" err="1">
                <a:solidFill>
                  <a:schemeClr val="tx1"/>
                </a:solidFill>
                <a:latin typeface="NikoshBAN" panose="02000000000000000000" pitchFamily="2" charset="0"/>
                <a:cs typeface="NikoshBAN" panose="02000000000000000000" pitchFamily="2" charset="0"/>
              </a:rPr>
              <a:t>কাজ</a:t>
            </a:r>
            <a:endParaRPr lang="en-US" sz="5400"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917" y="1194290"/>
            <a:ext cx="5982266" cy="2885341"/>
          </a:xfrm>
          <a:prstGeom prst="rect">
            <a:avLst/>
          </a:prstGeom>
        </p:spPr>
      </p:pic>
    </p:spTree>
    <p:extLst>
      <p:ext uri="{BB962C8B-B14F-4D97-AF65-F5344CB8AC3E}">
        <p14:creationId xmlns:p14="http://schemas.microsoft.com/office/powerpoint/2010/main" val="286395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8571" y="1751952"/>
            <a:ext cx="8025173" cy="2365671"/>
          </a:xfrm>
          <a:prstGeom prst="rect">
            <a:avLst/>
          </a:prstGeom>
          <a:noFill/>
          <a:ln>
            <a:solidFill>
              <a:srgbClr val="7030A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7200" b="1">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rPr>
              <a:t>আককের মত সবাইকে ধন্যবাদ </a:t>
            </a:r>
            <a:endParaRPr lang="bn-BD" sz="7200" b="1" dirty="0">
              <a:ln w="11430">
                <a:solidFill>
                  <a:srgbClr val="180000"/>
                </a:solidFill>
              </a:ln>
              <a:solidFill>
                <a:srgbClr val="18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8252"/>
          <a:stretch/>
        </p:blipFill>
        <p:spPr>
          <a:xfrm>
            <a:off x="4465327" y="488517"/>
            <a:ext cx="4156159" cy="5939323"/>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0126"/>
          <a:stretch/>
        </p:blipFill>
        <p:spPr>
          <a:xfrm>
            <a:off x="348343" y="488515"/>
            <a:ext cx="4922491" cy="5939324"/>
          </a:xfrm>
          <a:prstGeom prst="rect">
            <a:avLst/>
          </a:prstGeom>
        </p:spPr>
      </p:pic>
    </p:spTree>
    <p:extLst>
      <p:ext uri="{BB962C8B-B14F-4D97-AF65-F5344CB8AC3E}">
        <p14:creationId xmlns:p14="http://schemas.microsoft.com/office/powerpoint/2010/main" val="1376611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p:tgtEl>
                                          <p:spTgt spid="6"/>
                                        </p:tgtEl>
                                        <p:attrNameLst>
                                          <p:attrName>ppt_x</p:attrName>
                                        </p:attrNameLst>
                                      </p:cBhvr>
                                      <p:tavLst>
                                        <p:tav tm="0">
                                          <p:val>
                                            <p:strVal val="#ppt_x-#ppt_w*1.125000"/>
                                          </p:val>
                                        </p:tav>
                                        <p:tav tm="100000">
                                          <p:val>
                                            <p:strVal val="#ppt_x"/>
                                          </p:val>
                                        </p:tav>
                                      </p:tavLst>
                                    </p:anim>
                                    <p:animEffect transition="in" filter="wipe(right)">
                                      <p:cBhvr>
                                        <p:cTn id="8" dur="1500"/>
                                        <p:tgtEl>
                                          <p:spTgt spid="6"/>
                                        </p:tgtEl>
                                      </p:cBhvr>
                                    </p:animEffect>
                                  </p:childTnLst>
                                </p:cTn>
                              </p:par>
                              <p:par>
                                <p:cTn id="9" presetID="1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p:tgtEl>
                                          <p:spTgt spid="5"/>
                                        </p:tgtEl>
                                        <p:attrNameLst>
                                          <p:attrName>ppt_x</p:attrName>
                                        </p:attrNameLst>
                                      </p:cBhvr>
                                      <p:tavLst>
                                        <p:tav tm="0">
                                          <p:val>
                                            <p:strVal val="#ppt_x+#ppt_w*1.125000"/>
                                          </p:val>
                                        </p:tav>
                                        <p:tav tm="100000">
                                          <p:val>
                                            <p:strVal val="#ppt_x"/>
                                          </p:val>
                                        </p:tav>
                                      </p:tavLst>
                                    </p:anim>
                                    <p:animEffect transition="in" filter="wipe(left)">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91" y="1714574"/>
            <a:ext cx="7901732" cy="4424970"/>
          </a:xfrm>
          <a:prstGeom prst="rect">
            <a:avLst/>
          </a:prstGeom>
        </p:spPr>
      </p:pic>
      <p:sp>
        <p:nvSpPr>
          <p:cNvPr id="5" name="Rectangle 4"/>
          <p:cNvSpPr/>
          <p:nvPr/>
        </p:nvSpPr>
        <p:spPr>
          <a:xfrm>
            <a:off x="1436914" y="617248"/>
            <a:ext cx="5646057" cy="769441"/>
          </a:xfrm>
          <a:prstGeom prst="rect">
            <a:avLst/>
          </a:prstGeom>
        </p:spPr>
        <p:txBody>
          <a:bodyPr wrap="square">
            <a:spAutoFit/>
          </a:bodyPr>
          <a:lstStyle/>
          <a:p>
            <a:pPr algn="ctr"/>
            <a:r>
              <a:rPr lang="bn-BD" sz="4400" b="1" dirty="0">
                <a:latin typeface="NikoshBAN" panose="02000000000000000000" pitchFamily="2" charset="0"/>
                <a:cs typeface="NikoshBAN" panose="02000000000000000000" pitchFamily="2" charset="0"/>
              </a:rPr>
              <a:t>ছবিগুলো দেখি</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1691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1B784E-D592-D042-B9AD-8A81EB65C67E}"/>
              </a:ext>
            </a:extLst>
          </p:cNvPr>
          <p:cNvSpPr/>
          <p:nvPr/>
        </p:nvSpPr>
        <p:spPr>
          <a:xfrm>
            <a:off x="1241226" y="632762"/>
            <a:ext cx="7373607" cy="584775"/>
          </a:xfrm>
          <a:prstGeom prst="rect">
            <a:avLst/>
          </a:prstGeom>
        </p:spPr>
        <p:txBody>
          <a:bodyPr wrap="square">
            <a:spAutoFit/>
          </a:bodyPr>
          <a:lstStyle/>
          <a:p>
            <a:pPr algn="ctr"/>
            <a:r>
              <a:rPr lang="bn-IN" sz="3200" b="1" dirty="0">
                <a:latin typeface="NikoshBAN" pitchFamily="2" charset="0"/>
                <a:cs typeface="NikoshBAN" pitchFamily="2" charset="0"/>
              </a:rPr>
              <a:t>তোমরা কি বলতে পারবে এসব কি সম্পর্কিত?  </a:t>
            </a:r>
            <a:endParaRPr lang="en-US" sz="3200" b="1"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xmlns="" id="{E7927491-7C42-D349-8492-C380567C6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97614"/>
            <a:ext cx="3570225" cy="1270158"/>
          </a:xfrm>
          <a:prstGeom prst="rect">
            <a:avLst/>
          </a:prstGeom>
        </p:spPr>
      </p:pic>
      <p:sp>
        <p:nvSpPr>
          <p:cNvPr id="10" name="Rectangle 9">
            <a:extLst>
              <a:ext uri="{FF2B5EF4-FFF2-40B4-BE49-F238E27FC236}">
                <a16:creationId xmlns:a16="http://schemas.microsoft.com/office/drawing/2014/main" xmlns="" id="{2EAA68AC-2E4F-C148-87F9-349ECA34566D}"/>
              </a:ext>
            </a:extLst>
          </p:cNvPr>
          <p:cNvSpPr/>
          <p:nvPr/>
        </p:nvSpPr>
        <p:spPr>
          <a:xfrm>
            <a:off x="1241227" y="3134321"/>
            <a:ext cx="1934899" cy="369332"/>
          </a:xfrm>
          <a:prstGeom prst="rect">
            <a:avLst/>
          </a:prstGeom>
        </p:spPr>
        <p:txBody>
          <a:bodyPr wrap="square">
            <a:spAutoFit/>
          </a:bodyPr>
          <a:lstStyle/>
          <a:p>
            <a:pPr lvl="0"/>
            <a:r>
              <a:rPr lang="bn-BD" dirty="0">
                <a:solidFill>
                  <a:srgbClr val="000000"/>
                </a:solidFill>
                <a:latin typeface="NikoshBAN" pitchFamily="2" charset="0"/>
                <a:cs typeface="NikoshBAN" pitchFamily="2" charset="0"/>
              </a:rPr>
              <a:t> র‍্যাম </a:t>
            </a:r>
            <a:endParaRPr lang="en-US" dirty="0">
              <a:solidFill>
                <a:srgbClr val="000000"/>
              </a:solidFill>
            </a:endParaRPr>
          </a:p>
        </p:txBody>
      </p:sp>
      <p:pic>
        <p:nvPicPr>
          <p:cNvPr id="13" name="Picture 12">
            <a:extLst>
              <a:ext uri="{FF2B5EF4-FFF2-40B4-BE49-F238E27FC236}">
                <a16:creationId xmlns:a16="http://schemas.microsoft.com/office/drawing/2014/main" xmlns="" id="{F8509987-AD0A-5543-9989-FD8BEAED0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1703782"/>
            <a:ext cx="3091543" cy="1140662"/>
          </a:xfrm>
          <a:prstGeom prst="rect">
            <a:avLst/>
          </a:prstGeom>
        </p:spPr>
      </p:pic>
      <p:sp>
        <p:nvSpPr>
          <p:cNvPr id="16" name="Rectangle 15">
            <a:extLst>
              <a:ext uri="{FF2B5EF4-FFF2-40B4-BE49-F238E27FC236}">
                <a16:creationId xmlns:a16="http://schemas.microsoft.com/office/drawing/2014/main" xmlns="" id="{5D10C1F4-AC5C-FA4E-AE1D-5BF2166FC1B9}"/>
              </a:ext>
            </a:extLst>
          </p:cNvPr>
          <p:cNvSpPr/>
          <p:nvPr/>
        </p:nvSpPr>
        <p:spPr>
          <a:xfrm>
            <a:off x="5538451" y="2731128"/>
            <a:ext cx="1357171" cy="461665"/>
          </a:xfrm>
          <a:prstGeom prst="rect">
            <a:avLst/>
          </a:prstGeom>
        </p:spPr>
        <p:txBody>
          <a:bodyPr wrap="square">
            <a:spAutoFit/>
          </a:bodyPr>
          <a:lstStyle/>
          <a:p>
            <a:r>
              <a:rPr lang="bn-BD" sz="2400" dirty="0">
                <a:latin typeface="NikoshBAN" pitchFamily="2" charset="0"/>
                <a:cs typeface="NikoshBAN" pitchFamily="2" charset="0"/>
              </a:rPr>
              <a:t>রম</a:t>
            </a:r>
            <a:endParaRPr lang="en-US" sz="2400" dirty="0"/>
          </a:p>
        </p:txBody>
      </p:sp>
      <p:pic>
        <p:nvPicPr>
          <p:cNvPr id="18" name="Picture 3">
            <a:extLst>
              <a:ext uri="{FF2B5EF4-FFF2-40B4-BE49-F238E27FC236}">
                <a16:creationId xmlns:a16="http://schemas.microsoft.com/office/drawing/2014/main" xmlns="" id="{BEFA330C-4CB6-7148-946F-78FF1A869A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066236" y="3679345"/>
            <a:ext cx="2255294" cy="127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a:extLst>
              <a:ext uri="{FF2B5EF4-FFF2-40B4-BE49-F238E27FC236}">
                <a16:creationId xmlns:a16="http://schemas.microsoft.com/office/drawing/2014/main" xmlns="" id="{459D77F4-DC2E-ED49-8DD1-BBD5FC471468}"/>
              </a:ext>
            </a:extLst>
          </p:cNvPr>
          <p:cNvSpPr/>
          <p:nvPr/>
        </p:nvSpPr>
        <p:spPr>
          <a:xfrm>
            <a:off x="1493286" y="4282975"/>
            <a:ext cx="3078714" cy="300082"/>
          </a:xfrm>
          <a:prstGeom prst="rect">
            <a:avLst/>
          </a:prstGeom>
        </p:spPr>
        <p:txBody>
          <a:bodyPr wrap="square">
            <a:spAutoFit/>
          </a:bodyPr>
          <a:lstStyle/>
          <a:p>
            <a:r>
              <a:rPr lang="bn-BD" sz="1350" dirty="0">
                <a:latin typeface="NikoshBAN" pitchFamily="2" charset="0"/>
                <a:cs typeface="NikoshBAN" pitchFamily="2" charset="0"/>
              </a:rPr>
              <a:t>হার্ড ডিস্ক  </a:t>
            </a:r>
            <a:endParaRPr lang="en-US" sz="1350" dirty="0">
              <a:latin typeface="NikoshBAN" pitchFamily="2" charset="0"/>
              <a:cs typeface="NikoshBAN" pitchFamily="2" charset="0"/>
            </a:endParaRPr>
          </a:p>
        </p:txBody>
      </p:sp>
      <p:sp>
        <p:nvSpPr>
          <p:cNvPr id="21" name="Flowchart: Terminator 20">
            <a:extLst>
              <a:ext uri="{FF2B5EF4-FFF2-40B4-BE49-F238E27FC236}">
                <a16:creationId xmlns:a16="http://schemas.microsoft.com/office/drawing/2014/main" xmlns="" id="{FFAB80CA-CCE6-6143-914A-89F78E296076}"/>
              </a:ext>
            </a:extLst>
          </p:cNvPr>
          <p:cNvSpPr/>
          <p:nvPr/>
        </p:nvSpPr>
        <p:spPr>
          <a:xfrm>
            <a:off x="1241226" y="5102493"/>
            <a:ext cx="1934899" cy="537982"/>
          </a:xfrm>
          <a:prstGeom prst="flowChartTermina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tx1"/>
                </a:solidFill>
                <a:latin typeface="NikoshBAN" panose="02000000000000000000" pitchFamily="2" charset="0"/>
                <a:cs typeface="NikoshBAN" panose="02000000000000000000" pitchFamily="2" charset="0"/>
              </a:rPr>
              <a:t>হার্ডডিস্ক</a:t>
            </a:r>
            <a:r>
              <a:rPr lang="en-GB" sz="2100" dirty="0">
                <a:solidFill>
                  <a:schemeClr val="tx1"/>
                </a:solidFill>
              </a:rPr>
              <a:t> </a:t>
            </a:r>
            <a:endParaRPr lang="en-US" sz="2100" dirty="0">
              <a:solidFill>
                <a:schemeClr val="tx1"/>
              </a:solidFill>
            </a:endParaRPr>
          </a:p>
        </p:txBody>
      </p:sp>
      <p:pic>
        <p:nvPicPr>
          <p:cNvPr id="23" name="Picture 4">
            <a:extLst>
              <a:ext uri="{FF2B5EF4-FFF2-40B4-BE49-F238E27FC236}">
                <a16:creationId xmlns:a16="http://schemas.microsoft.com/office/drawing/2014/main" xmlns="" id="{048FE0B4-6D88-1A47-B0F8-3184402B8D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68" t="4571" r="67078" b="-4571"/>
          <a:stretch/>
        </p:blipFill>
        <p:spPr bwMode="auto">
          <a:xfrm>
            <a:off x="3786468" y="3518159"/>
            <a:ext cx="2146796" cy="193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Flowchart: Terminator 24">
            <a:extLst>
              <a:ext uri="{FF2B5EF4-FFF2-40B4-BE49-F238E27FC236}">
                <a16:creationId xmlns:a16="http://schemas.microsoft.com/office/drawing/2014/main" xmlns="" id="{446F68BF-A526-AE44-9D99-9AD1F6E03171}"/>
              </a:ext>
            </a:extLst>
          </p:cNvPr>
          <p:cNvSpPr/>
          <p:nvPr/>
        </p:nvSpPr>
        <p:spPr>
          <a:xfrm rot="10800000" flipV="1">
            <a:off x="3956005" y="5458676"/>
            <a:ext cx="1849708" cy="615566"/>
          </a:xfrm>
          <a:prstGeom prst="flowChartTermina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tx1"/>
                </a:solidFill>
                <a:latin typeface="NikoshBAN" panose="02000000000000000000" pitchFamily="2" charset="0"/>
                <a:cs typeface="NikoshBAN" panose="02000000000000000000" pitchFamily="2" charset="0"/>
              </a:rPr>
              <a:t>সিডি</a:t>
            </a:r>
            <a:endParaRPr lang="en-US" sz="2100" b="1" dirty="0">
              <a:solidFill>
                <a:schemeClr val="tx1"/>
              </a:solidFill>
              <a:latin typeface="NikoshBAN" panose="02000000000000000000" pitchFamily="2" charset="0"/>
              <a:cs typeface="NikoshBAN" panose="02000000000000000000" pitchFamily="2" charset="0"/>
            </a:endParaRPr>
          </a:p>
        </p:txBody>
      </p:sp>
      <p:pic>
        <p:nvPicPr>
          <p:cNvPr id="27" name="Picture 5">
            <a:extLst>
              <a:ext uri="{FF2B5EF4-FFF2-40B4-BE49-F238E27FC236}">
                <a16:creationId xmlns:a16="http://schemas.microsoft.com/office/drawing/2014/main" xmlns="" id="{9EDDB4D1-24C3-B746-AE56-8F83299900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6585" y="3573440"/>
            <a:ext cx="2206324" cy="123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Terminator 28">
            <a:extLst>
              <a:ext uri="{FF2B5EF4-FFF2-40B4-BE49-F238E27FC236}">
                <a16:creationId xmlns:a16="http://schemas.microsoft.com/office/drawing/2014/main" xmlns="" id="{7054F48D-F37E-CE43-B45E-8B0290C0176F}"/>
              </a:ext>
            </a:extLst>
          </p:cNvPr>
          <p:cNvSpPr/>
          <p:nvPr/>
        </p:nvSpPr>
        <p:spPr>
          <a:xfrm rot="10800000" flipV="1">
            <a:off x="6102800" y="5125314"/>
            <a:ext cx="2707370" cy="666724"/>
          </a:xfrm>
          <a:prstGeom prst="flowChartTermina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chemeClr val="tx1"/>
                </a:solidFill>
                <a:latin typeface="NikoshBAN" panose="02000000000000000000" pitchFamily="2" charset="0"/>
                <a:cs typeface="NikoshBAN" panose="02000000000000000000" pitchFamily="2" charset="0"/>
              </a:rPr>
              <a:t>পেনড্রাইভ</a:t>
            </a:r>
            <a:endParaRPr lang="en-US" sz="21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53234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6" repeatCount="indefinite" accel="6000" decel="11000" autoRev="1" fill="hold" nodeType="afterEffect">
                                  <p:stCondLst>
                                    <p:cond delay="0"/>
                                  </p:stCondLst>
                                  <p:iterate type="lt">
                                    <p:tmPct val="10000"/>
                                  </p:iterate>
                                  <p:childTnLst>
                                    <p:animClr clrSpc="hsl" dir="cw">
                                      <p:cBhvr override="childStyle">
                                        <p:cTn id="6" dur="1000" fill="hold"/>
                                        <p:tgtEl>
                                          <p:spTgt spid="2">
                                            <p:txEl>
                                              <p:pRg st="0" end="0"/>
                                            </p:txEl>
                                          </p:spTgt>
                                        </p:tgtEl>
                                        <p:attrNameLst>
                                          <p:attrName>style.color</p:attrName>
                                        </p:attrNameLst>
                                      </p:cBhvr>
                                      <p:to>
                                        <a:srgbClr val="251AFA"/>
                                      </p:to>
                                    </p:animClr>
                                  </p:childTnLst>
                                </p:cTn>
                              </p:par>
                              <p:par>
                                <p:cTn id="7" presetID="21" presetClass="entr" presetSubtype="8"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heel(8)">
                                      <p:cBhvr>
                                        <p:cTn id="9" dur="2000"/>
                                        <p:tgtEl>
                                          <p:spTgt spid="10"/>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8)">
                                      <p:cBhvr>
                                        <p:cTn id="12" dur="2000"/>
                                        <p:tgtEl>
                                          <p:spTgt spid="16"/>
                                        </p:tgtEl>
                                      </p:cBhvr>
                                    </p:animEffect>
                                  </p:childTnLst>
                                </p:cTn>
                              </p:par>
                              <p:par>
                                <p:cTn id="13" presetID="21"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heel(8)">
                                      <p:cBhvr>
                                        <p:cTn id="15" dur="2000"/>
                                        <p:tgtEl>
                                          <p:spTgt spid="18"/>
                                        </p:tgtEl>
                                      </p:cBhvr>
                                    </p:animEffect>
                                  </p:childTnLst>
                                </p:cTn>
                              </p:par>
                              <p:par>
                                <p:cTn id="16" presetID="21"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heel(8)">
                                      <p:cBhvr>
                                        <p:cTn id="18" dur="2000"/>
                                        <p:tgtEl>
                                          <p:spTgt spid="20"/>
                                        </p:tgtEl>
                                      </p:cBhvr>
                                    </p:animEffect>
                                  </p:childTnLst>
                                </p:cTn>
                              </p:par>
                              <p:par>
                                <p:cTn id="19" presetID="21"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heel(8)">
                                      <p:cBhvr>
                                        <p:cTn id="21" dur="2000"/>
                                        <p:tgtEl>
                                          <p:spTgt spid="23"/>
                                        </p:tgtEl>
                                      </p:cBhvr>
                                    </p:animEffect>
                                  </p:childTnLst>
                                </p:cTn>
                              </p:par>
                              <p:par>
                                <p:cTn id="22" presetID="21"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heel(8)">
                                      <p:cBhvr>
                                        <p:cTn id="24" dur="20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0" grpId="0"/>
      <p:bldP spid="21" grpId="0" animBg="1"/>
      <p:bldP spid="25"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llout: Down Arrow 4">
            <a:extLst>
              <a:ext uri="{FF2B5EF4-FFF2-40B4-BE49-F238E27FC236}">
                <a16:creationId xmlns:a16="http://schemas.microsoft.com/office/drawing/2014/main" xmlns="" id="{D8C2DDD0-24C7-6242-A96C-E566706A652B}"/>
              </a:ext>
            </a:extLst>
          </p:cNvPr>
          <p:cNvSpPr/>
          <p:nvPr/>
        </p:nvSpPr>
        <p:spPr>
          <a:xfrm>
            <a:off x="1490662" y="1722665"/>
            <a:ext cx="6421211" cy="1208313"/>
          </a:xfrm>
          <a:prstGeom prst="downArrowCallout">
            <a:avLst>
              <a:gd name="adj1" fmla="val 50000"/>
              <a:gd name="adj2" fmla="val 25000"/>
              <a:gd name="adj3" fmla="val 25000"/>
              <a:gd name="adj4" fmla="val 6497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tx1"/>
                </a:solidFill>
                <a:latin typeface="NikoshBAN" panose="02000000000000000000" pitchFamily="2" charset="0"/>
                <a:cs typeface="NikoshBAN" panose="02000000000000000000" pitchFamily="2" charset="0"/>
              </a:rPr>
              <a:t>আজকের </a:t>
            </a:r>
            <a:r>
              <a:rPr lang="en-GB" sz="6000" dirty="0" err="1">
                <a:solidFill>
                  <a:schemeClr val="tx1"/>
                </a:solidFill>
                <a:latin typeface="NikoshBAN" panose="02000000000000000000" pitchFamily="2" charset="0"/>
                <a:cs typeface="NikoshBAN" panose="02000000000000000000" pitchFamily="2" charset="0"/>
              </a:rPr>
              <a:t>পাঠ</a:t>
            </a:r>
            <a:endParaRPr lang="en-US" sz="60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362857" y="3410855"/>
            <a:ext cx="8519886" cy="1015663"/>
          </a:xfrm>
          <a:prstGeom prst="rect">
            <a:avLst/>
          </a:prstGeom>
        </p:spPr>
        <p:txBody>
          <a:bodyPr wrap="square">
            <a:spAutoFit/>
          </a:bodyPr>
          <a:lstStyle/>
          <a:p>
            <a:pPr algn="ctr"/>
            <a:r>
              <a:rPr lang="en-GB" sz="6000" dirty="0" err="1">
                <a:latin typeface="NikoshBAN" panose="02000000000000000000" pitchFamily="2" charset="0"/>
                <a:cs typeface="NikoshBAN" panose="02000000000000000000" pitchFamily="2" charset="0"/>
              </a:rPr>
              <a:t>মেমো</a:t>
            </a:r>
            <a:r>
              <a:rPr lang="en-US" sz="6000" dirty="0" err="1">
                <a:latin typeface="NikoshBAN" panose="02000000000000000000" pitchFamily="2" charset="0"/>
                <a:cs typeface="NikoshBAN" panose="02000000000000000000" pitchFamily="2" charset="0"/>
              </a:rPr>
              <a:t>রি</a:t>
            </a:r>
            <a:r>
              <a:rPr lang="en-US" sz="6000" dirty="0" smtClean="0">
                <a:effectLst>
                  <a:glow rad="63500">
                    <a:schemeClr val="accent5">
                      <a:satMod val="175000"/>
                      <a:alpha val="40000"/>
                    </a:schemeClr>
                  </a:glow>
                </a:effectLst>
                <a:latin typeface="NikoshBAN" panose="02000000000000000000" pitchFamily="2" charset="0"/>
                <a:cs typeface="NikoshBAN" panose="02000000000000000000" pitchFamily="2" charset="0"/>
              </a:rPr>
              <a:t> </a:t>
            </a:r>
            <a:r>
              <a:rPr lang="en-GB" sz="6000" dirty="0" smtClean="0">
                <a:latin typeface="NikoshBAN" panose="02000000000000000000" pitchFamily="2" charset="0"/>
                <a:cs typeface="NikoshBAN" panose="02000000000000000000" pitchFamily="2" charset="0"/>
              </a:rPr>
              <a:t>ও </a:t>
            </a:r>
            <a:r>
              <a:rPr lang="en-GB" sz="6000" dirty="0" err="1">
                <a:latin typeface="NikoshBAN" panose="02000000000000000000" pitchFamily="2" charset="0"/>
                <a:cs typeface="NikoshBAN" panose="02000000000000000000" pitchFamily="2" charset="0"/>
              </a:rPr>
              <a:t>স্টোরেজ</a:t>
            </a:r>
            <a:r>
              <a:rPr lang="en-GB" sz="6000" dirty="0">
                <a:latin typeface="NikoshBAN" panose="02000000000000000000" pitchFamily="2" charset="0"/>
                <a:cs typeface="NikoshBAN" panose="02000000000000000000" pitchFamily="2" charset="0"/>
              </a:rPr>
              <a:t> </a:t>
            </a:r>
            <a:r>
              <a:rPr lang="en-GB" sz="6000" dirty="0" err="1">
                <a:latin typeface="NikoshBAN" panose="02000000000000000000" pitchFamily="2" charset="0"/>
                <a:cs typeface="NikoshBAN" panose="02000000000000000000" pitchFamily="2" charset="0"/>
              </a:rPr>
              <a:t>ডিভাইস</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772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llout: Down Arrow 6">
            <a:extLst>
              <a:ext uri="{FF2B5EF4-FFF2-40B4-BE49-F238E27FC236}">
                <a16:creationId xmlns:a16="http://schemas.microsoft.com/office/drawing/2014/main" xmlns="" id="{D5B49E10-1C5C-9341-B253-EDAEF6A6C56D}"/>
              </a:ext>
            </a:extLst>
          </p:cNvPr>
          <p:cNvSpPr/>
          <p:nvPr/>
        </p:nvSpPr>
        <p:spPr>
          <a:xfrm>
            <a:off x="1616983" y="798286"/>
            <a:ext cx="5941559" cy="1494971"/>
          </a:xfrm>
          <a:prstGeom prst="downArrowCallout">
            <a:avLst>
              <a:gd name="adj1" fmla="val 25000"/>
              <a:gd name="adj2" fmla="val 25000"/>
              <a:gd name="adj3" fmla="val 39550"/>
              <a:gd name="adj4" fmla="val 6497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err="1" smtClean="0">
                <a:solidFill>
                  <a:schemeClr val="tx1"/>
                </a:solidFill>
                <a:latin typeface="NikoshBAN" panose="02000000000000000000" pitchFamily="2" charset="0"/>
                <a:cs typeface="NikoshBAN" panose="02000000000000000000" pitchFamily="2" charset="0"/>
              </a:rPr>
              <a:t>শিখনফল</a:t>
            </a:r>
            <a:r>
              <a:rPr lang="en-GB" sz="5400" dirty="0" smtClean="0">
                <a:solidFill>
                  <a:schemeClr val="tx1"/>
                </a:solidFill>
                <a:latin typeface="NikoshBAN" panose="02000000000000000000" pitchFamily="2" charset="0"/>
                <a:cs typeface="NikoshBAN" panose="02000000000000000000" pitchFamily="2" charset="0"/>
              </a:rPr>
              <a:t> </a:t>
            </a:r>
            <a:endParaRPr lang="en-US" sz="54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798286" y="2719364"/>
            <a:ext cx="7808685" cy="2400657"/>
          </a:xfrm>
          <a:prstGeom prst="rect">
            <a:avLst/>
          </a:prstGeom>
        </p:spPr>
        <p:txBody>
          <a:bodyPr wrap="square">
            <a:spAutoFit/>
          </a:bodyPr>
          <a:lstStyle/>
          <a:p>
            <a:pPr algn="ctr"/>
            <a:r>
              <a:rPr lang="en-GB" sz="4400" dirty="0" err="1">
                <a:latin typeface="NikoshBAN" panose="02000000000000000000" pitchFamily="2" charset="0"/>
                <a:cs typeface="NikoshBAN" panose="02000000000000000000" pitchFamily="2" charset="0"/>
              </a:rPr>
              <a:t>এই</a:t>
            </a:r>
            <a:r>
              <a:rPr lang="en-GB" sz="4400" dirty="0">
                <a:latin typeface="NikoshBAN" panose="02000000000000000000" pitchFamily="2" charset="0"/>
                <a:cs typeface="NikoshBAN" panose="02000000000000000000" pitchFamily="2" charset="0"/>
              </a:rPr>
              <a:t>  </a:t>
            </a:r>
            <a:r>
              <a:rPr lang="en-GB" sz="4400" dirty="0" err="1">
                <a:latin typeface="NikoshBAN" panose="02000000000000000000" pitchFamily="2" charset="0"/>
                <a:cs typeface="NikoshBAN" panose="02000000000000000000" pitchFamily="2" charset="0"/>
              </a:rPr>
              <a:t>পাঠ</a:t>
            </a:r>
            <a:r>
              <a:rPr lang="en-GB" sz="4400" dirty="0">
                <a:latin typeface="NikoshBAN" panose="02000000000000000000" pitchFamily="2" charset="0"/>
                <a:cs typeface="NikoshBAN" panose="02000000000000000000" pitchFamily="2" charset="0"/>
              </a:rPr>
              <a:t> </a:t>
            </a:r>
            <a:r>
              <a:rPr lang="en-GB" sz="4400" dirty="0" err="1">
                <a:latin typeface="NikoshBAN" panose="02000000000000000000" pitchFamily="2" charset="0"/>
                <a:cs typeface="NikoshBAN" panose="02000000000000000000" pitchFamily="2" charset="0"/>
              </a:rPr>
              <a:t>শেষে</a:t>
            </a:r>
            <a:r>
              <a:rPr lang="en-GB" sz="4400" dirty="0">
                <a:latin typeface="NikoshBAN" panose="02000000000000000000" pitchFamily="2" charset="0"/>
                <a:cs typeface="NikoshBAN" panose="02000000000000000000" pitchFamily="2" charset="0"/>
              </a:rPr>
              <a:t> </a:t>
            </a:r>
            <a:r>
              <a:rPr lang="en-GB" sz="4400" dirty="0" err="1">
                <a:latin typeface="NikoshBAN" panose="02000000000000000000" pitchFamily="2" charset="0"/>
                <a:cs typeface="NikoshBAN" panose="02000000000000000000" pitchFamily="2" charset="0"/>
              </a:rPr>
              <a:t>শিক্ষার্থীরা</a:t>
            </a:r>
            <a:r>
              <a:rPr lang="en-GB" sz="4400" dirty="0">
                <a:latin typeface="NikoshBAN" panose="02000000000000000000" pitchFamily="2" charset="0"/>
                <a:cs typeface="NikoshBAN" panose="02000000000000000000" pitchFamily="2" charset="0"/>
              </a:rPr>
              <a:t> </a:t>
            </a:r>
            <a:r>
              <a:rPr lang="en-GB" sz="4400" dirty="0" err="1">
                <a:latin typeface="NikoshBAN" panose="02000000000000000000" pitchFamily="2" charset="0"/>
                <a:cs typeface="NikoshBAN" panose="02000000000000000000" pitchFamily="2" charset="0"/>
              </a:rPr>
              <a:t>যা</a:t>
            </a:r>
            <a:r>
              <a:rPr lang="en-GB" sz="4400" dirty="0">
                <a:latin typeface="NikoshBAN" panose="02000000000000000000" pitchFamily="2" charset="0"/>
                <a:cs typeface="NikoshBAN" panose="02000000000000000000" pitchFamily="2" charset="0"/>
              </a:rPr>
              <a:t> </a:t>
            </a:r>
            <a:r>
              <a:rPr lang="en-GB" sz="4400" dirty="0" err="1">
                <a:latin typeface="NikoshBAN" panose="02000000000000000000" pitchFamily="2" charset="0"/>
                <a:cs typeface="NikoshBAN" panose="02000000000000000000" pitchFamily="2" charset="0"/>
              </a:rPr>
              <a:t>শিখবে</a:t>
            </a:r>
            <a:r>
              <a:rPr lang="en-GB" sz="4400" dirty="0">
                <a:latin typeface="NikoshBAN" panose="02000000000000000000" pitchFamily="2" charset="0"/>
                <a:cs typeface="NikoshBAN" panose="02000000000000000000" pitchFamily="2" charset="0"/>
              </a:rPr>
              <a:t>-</a:t>
            </a:r>
            <a:r>
              <a:rPr lang="en-GB" sz="44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pPr algn="just"/>
            <a:endParaRPr lang="en-GB" sz="1000" dirty="0" smtClean="0">
              <a:latin typeface="NikoshBAN" panose="02000000000000000000" pitchFamily="2" charset="0"/>
              <a:cs typeface="NikoshBAN" panose="02000000000000000000" pitchFamily="2" charset="0"/>
            </a:endParaRPr>
          </a:p>
          <a:p>
            <a:pPr algn="just"/>
            <a:r>
              <a:rPr lang="en-GB" sz="3200" dirty="0" smtClean="0">
                <a:latin typeface="NikoshBAN" panose="02000000000000000000" pitchFamily="2" charset="0"/>
                <a:cs typeface="NikoshBAN" panose="02000000000000000000" pitchFamily="2" charset="0"/>
              </a:rPr>
              <a:t>১.</a:t>
            </a:r>
            <a:r>
              <a:rPr lang="bn-IN" sz="3200" dirty="0" smtClean="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মেমো</a:t>
            </a:r>
            <a:r>
              <a:rPr lang="en-US" sz="3200" dirty="0" err="1">
                <a:latin typeface="NikoshBAN" panose="02000000000000000000" pitchFamily="2" charset="0"/>
                <a:cs typeface="NikoshBAN" panose="02000000000000000000" pitchFamily="2" charset="0"/>
              </a:rPr>
              <a:t>রি</a:t>
            </a:r>
            <a:r>
              <a:rPr lang="en-GB" sz="3200" dirty="0" smtClean="0">
                <a:latin typeface="NikoshBAN" panose="02000000000000000000" pitchFamily="2" charset="0"/>
                <a:cs typeface="NikoshBAN" panose="02000000000000000000" pitchFamily="2" charset="0"/>
              </a:rPr>
              <a:t> ও </a:t>
            </a:r>
            <a:r>
              <a:rPr lang="en-GB" sz="3200" dirty="0" err="1">
                <a:latin typeface="NikoshBAN" panose="02000000000000000000" pitchFamily="2" charset="0"/>
                <a:cs typeface="NikoshBAN" panose="02000000000000000000" pitchFamily="2" charset="0"/>
              </a:rPr>
              <a:t>স্টোরেজ</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ডিভাইস</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কী</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তা</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বলতে</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পারবে</a:t>
            </a:r>
            <a:r>
              <a:rPr lang="en-GB" sz="3200" dirty="0">
                <a:latin typeface="NikoshBAN" panose="02000000000000000000" pitchFamily="2" charset="0"/>
                <a:cs typeface="NikoshBAN" panose="02000000000000000000" pitchFamily="2" charset="0"/>
              </a:rPr>
              <a:t>;</a:t>
            </a:r>
          </a:p>
          <a:p>
            <a:pPr algn="just"/>
            <a:r>
              <a:rPr lang="en-GB" sz="3200" dirty="0">
                <a:latin typeface="NikoshBAN" panose="02000000000000000000" pitchFamily="2" charset="0"/>
                <a:cs typeface="NikoshBAN" panose="02000000000000000000" pitchFamily="2" charset="0"/>
              </a:rPr>
              <a:t>২. </a:t>
            </a:r>
            <a:r>
              <a:rPr lang="en-GB" sz="3200" dirty="0" err="1">
                <a:latin typeface="NikoshBAN" panose="02000000000000000000" pitchFamily="2" charset="0"/>
                <a:cs typeface="NikoshBAN" panose="02000000000000000000" pitchFamily="2" charset="0"/>
              </a:rPr>
              <a:t>মেমো</a:t>
            </a:r>
            <a:r>
              <a:rPr lang="en-US" sz="3200" dirty="0" err="1" smtClean="0">
                <a:latin typeface="NikoshBAN" panose="02000000000000000000" pitchFamily="2" charset="0"/>
                <a:cs typeface="NikoshBAN" panose="02000000000000000000" pitchFamily="2" charset="0"/>
              </a:rPr>
              <a:t>রি</a:t>
            </a:r>
            <a:r>
              <a:rPr lang="en-GB" sz="3200" dirty="0" smtClean="0">
                <a:latin typeface="NikoshBAN" panose="02000000000000000000" pitchFamily="2" charset="0"/>
                <a:cs typeface="NikoshBAN" panose="02000000000000000000" pitchFamily="2" charset="0"/>
              </a:rPr>
              <a:t>র </a:t>
            </a:r>
            <a:r>
              <a:rPr lang="en-GB" sz="3200" dirty="0" err="1">
                <a:latin typeface="NikoshBAN" panose="02000000000000000000" pitchFamily="2" charset="0"/>
                <a:cs typeface="NikoshBAN" panose="02000000000000000000" pitchFamily="2" charset="0"/>
              </a:rPr>
              <a:t>প্রকারভেদ</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উল্লেখ</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করতে</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পারবে</a:t>
            </a:r>
            <a:r>
              <a:rPr lang="en-GB" sz="3200" dirty="0">
                <a:latin typeface="NikoshBAN" panose="02000000000000000000" pitchFamily="2" charset="0"/>
                <a:cs typeface="NikoshBAN" panose="02000000000000000000" pitchFamily="2" charset="0"/>
              </a:rPr>
              <a:t>;</a:t>
            </a:r>
          </a:p>
          <a:p>
            <a:pPr algn="just"/>
            <a:r>
              <a:rPr lang="en-GB" sz="3200" dirty="0">
                <a:latin typeface="NikoshBAN" panose="02000000000000000000" pitchFamily="2" charset="0"/>
                <a:cs typeface="NikoshBAN" panose="02000000000000000000" pitchFamily="2" charset="0"/>
              </a:rPr>
              <a:t>৩. ROM ও RAM </a:t>
            </a:r>
            <a:r>
              <a:rPr lang="en-GB" sz="3200" dirty="0" err="1">
                <a:latin typeface="NikoshBAN" panose="02000000000000000000" pitchFamily="2" charset="0"/>
                <a:cs typeface="NikoshBAN" panose="02000000000000000000" pitchFamily="2" charset="0"/>
              </a:rPr>
              <a:t>এর</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মধ্য</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পার্থক্য</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বর্ণনা</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করতে</a:t>
            </a:r>
            <a:r>
              <a:rPr lang="en-GB" sz="3200" dirty="0">
                <a:latin typeface="NikoshBAN" panose="02000000000000000000" pitchFamily="2" charset="0"/>
                <a:cs typeface="NikoshBAN" panose="02000000000000000000" pitchFamily="2" charset="0"/>
              </a:rPr>
              <a:t> </a:t>
            </a:r>
            <a:r>
              <a:rPr lang="en-GB" sz="3200" dirty="0" err="1">
                <a:latin typeface="NikoshBAN" panose="02000000000000000000" pitchFamily="2" charset="0"/>
                <a:cs typeface="NikoshBAN" panose="02000000000000000000" pitchFamily="2" charset="0"/>
              </a:rPr>
              <a:t>পারবে</a:t>
            </a:r>
            <a:r>
              <a:rPr lang="en-GB" sz="320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5013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llout: Down Arrow 4">
            <a:extLst>
              <a:ext uri="{FF2B5EF4-FFF2-40B4-BE49-F238E27FC236}">
                <a16:creationId xmlns:a16="http://schemas.microsoft.com/office/drawing/2014/main" xmlns="" id="{D8C2DDD0-24C7-6242-A96C-E566706A652B}"/>
              </a:ext>
            </a:extLst>
          </p:cNvPr>
          <p:cNvSpPr/>
          <p:nvPr/>
        </p:nvSpPr>
        <p:spPr>
          <a:xfrm>
            <a:off x="927634" y="857250"/>
            <a:ext cx="7942447" cy="914910"/>
          </a:xfrm>
          <a:prstGeom prst="downArrowCallout">
            <a:avLst>
              <a:gd name="adj1" fmla="val 50000"/>
              <a:gd name="adj2" fmla="val 25000"/>
              <a:gd name="adj3" fmla="val 31796"/>
              <a:gd name="adj4" fmla="val 6497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500" dirty="0" err="1" smtClean="0">
                <a:solidFill>
                  <a:schemeClr val="tx1"/>
                </a:solidFill>
                <a:latin typeface="NikoshBAN" panose="02000000000000000000" pitchFamily="2" charset="0"/>
                <a:cs typeface="NikoshBAN" panose="02000000000000000000" pitchFamily="2" charset="0"/>
              </a:rPr>
              <a:t>মেমো</a:t>
            </a:r>
            <a:r>
              <a:rPr lang="en-US" sz="4500" dirty="0" err="1" smtClean="0">
                <a:solidFill>
                  <a:schemeClr val="tx1"/>
                </a:solidFill>
                <a:latin typeface="NikoshBAN" panose="02000000000000000000" pitchFamily="2" charset="0"/>
                <a:cs typeface="NikoshBAN" panose="02000000000000000000" pitchFamily="2" charset="0"/>
              </a:rPr>
              <a:t>রি</a:t>
            </a:r>
            <a:r>
              <a:rPr lang="en-US" sz="4500" dirty="0" smtClean="0">
                <a:solidFill>
                  <a:schemeClr val="tx1"/>
                </a:solidFill>
                <a:latin typeface="NikoshBAN" panose="02000000000000000000" pitchFamily="2" charset="0"/>
                <a:cs typeface="NikoshBAN" panose="02000000000000000000" pitchFamily="2" charset="0"/>
              </a:rPr>
              <a:t> </a:t>
            </a:r>
            <a:r>
              <a:rPr lang="en-GB" sz="4500" dirty="0" smtClean="0">
                <a:solidFill>
                  <a:schemeClr val="tx1"/>
                </a:solidFill>
                <a:latin typeface="NikoshBAN" panose="02000000000000000000" pitchFamily="2" charset="0"/>
                <a:cs typeface="NikoshBAN" panose="02000000000000000000" pitchFamily="2" charset="0"/>
              </a:rPr>
              <a:t>ও </a:t>
            </a:r>
            <a:r>
              <a:rPr lang="en-GB" sz="4500" dirty="0" err="1">
                <a:solidFill>
                  <a:schemeClr val="tx1"/>
                </a:solidFill>
                <a:latin typeface="NikoshBAN" panose="02000000000000000000" pitchFamily="2" charset="0"/>
                <a:cs typeface="NikoshBAN" panose="02000000000000000000" pitchFamily="2" charset="0"/>
              </a:rPr>
              <a:t>স্টোরেজ</a:t>
            </a:r>
            <a:r>
              <a:rPr lang="en-GB" sz="4500" dirty="0">
                <a:solidFill>
                  <a:schemeClr val="tx1"/>
                </a:solidFill>
                <a:latin typeface="NikoshBAN" panose="02000000000000000000" pitchFamily="2" charset="0"/>
                <a:cs typeface="NikoshBAN" panose="02000000000000000000" pitchFamily="2" charset="0"/>
              </a:rPr>
              <a:t> </a:t>
            </a:r>
            <a:r>
              <a:rPr lang="en-GB" sz="4500" dirty="0" err="1">
                <a:solidFill>
                  <a:schemeClr val="tx1"/>
                </a:solidFill>
                <a:latin typeface="NikoshBAN" panose="02000000000000000000" pitchFamily="2" charset="0"/>
                <a:cs typeface="NikoshBAN" panose="02000000000000000000" pitchFamily="2" charset="0"/>
              </a:rPr>
              <a:t>ডিভাইস</a:t>
            </a:r>
            <a:r>
              <a:rPr lang="en-GB" sz="4500" dirty="0">
                <a:solidFill>
                  <a:schemeClr val="tx1"/>
                </a:solidFill>
                <a:latin typeface="NikoshBAN" panose="02000000000000000000" pitchFamily="2" charset="0"/>
                <a:cs typeface="NikoshBAN" panose="02000000000000000000" pitchFamily="2" charset="0"/>
              </a:rPr>
              <a:t> </a:t>
            </a:r>
            <a:r>
              <a:rPr lang="en-GB" sz="4500" dirty="0" err="1" smtClean="0">
                <a:solidFill>
                  <a:schemeClr val="tx1"/>
                </a:solidFill>
                <a:latin typeface="NikoshBAN" panose="02000000000000000000" pitchFamily="2" charset="0"/>
                <a:cs typeface="NikoshBAN" panose="02000000000000000000" pitchFamily="2" charset="0"/>
              </a:rPr>
              <a:t>কি</a:t>
            </a:r>
            <a:r>
              <a:rPr lang="bn-IN" sz="4500" dirty="0">
                <a:solidFill>
                  <a:schemeClr val="tx1"/>
                </a:solidFill>
                <a:latin typeface="NikoshBAN" panose="02000000000000000000" pitchFamily="2" charset="0"/>
                <a:cs typeface="NikoshBAN" panose="02000000000000000000" pitchFamily="2" charset="0"/>
              </a:rPr>
              <a:t>?</a:t>
            </a:r>
            <a:endParaRPr lang="en-US" sz="4500" dirty="0">
              <a:solidFill>
                <a:schemeClr val="tx1"/>
              </a:solidFill>
              <a:latin typeface="NikoshBAN" panose="02000000000000000000" pitchFamily="2" charset="0"/>
              <a:cs typeface="NikoshBAN" panose="02000000000000000000" pitchFamily="2" charset="0"/>
            </a:endParaRPr>
          </a:p>
        </p:txBody>
      </p:sp>
      <p:pic>
        <p:nvPicPr>
          <p:cNvPr id="2" name="Picture 1">
            <a:extLst>
              <a:ext uri="{FF2B5EF4-FFF2-40B4-BE49-F238E27FC236}">
                <a16:creationId xmlns:a16="http://schemas.microsoft.com/office/drawing/2014/main" xmlns="" id="{CD1F3B73-E139-914A-9762-227EC5F885BB}"/>
              </a:ext>
            </a:extLst>
          </p:cNvPr>
          <p:cNvPicPr>
            <a:picLocks noChangeAspect="1"/>
          </p:cNvPicPr>
          <p:nvPr/>
        </p:nvPicPr>
        <p:blipFill rotWithShape="1">
          <a:blip r:embed="rId2">
            <a:extLst>
              <a:ext uri="{28A0092B-C50C-407E-A947-70E740481C1C}">
                <a14:useLocalDpi xmlns:a14="http://schemas.microsoft.com/office/drawing/2010/main" val="0"/>
              </a:ext>
            </a:extLst>
          </a:blip>
          <a:srcRect l="2212" t="5626" r="1739" b="6384"/>
          <a:stretch/>
        </p:blipFill>
        <p:spPr>
          <a:xfrm>
            <a:off x="769257" y="1890838"/>
            <a:ext cx="2442131" cy="1316942"/>
          </a:xfrm>
          <a:prstGeom prst="rect">
            <a:avLst/>
          </a:prstGeom>
        </p:spPr>
      </p:pic>
      <p:pic>
        <p:nvPicPr>
          <p:cNvPr id="3" name="Picture 2">
            <a:extLst>
              <a:ext uri="{FF2B5EF4-FFF2-40B4-BE49-F238E27FC236}">
                <a16:creationId xmlns:a16="http://schemas.microsoft.com/office/drawing/2014/main" xmlns="" id="{5EF5089F-45B7-1944-9C1D-C4E040850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015" y="1752322"/>
            <a:ext cx="2383687" cy="1455458"/>
          </a:xfrm>
          <a:prstGeom prst="rect">
            <a:avLst/>
          </a:prstGeom>
          <a:ln>
            <a:noFill/>
          </a:ln>
          <a:effectLst>
            <a:softEdge rad="112500"/>
          </a:effectLst>
        </p:spPr>
      </p:pic>
      <p:pic>
        <p:nvPicPr>
          <p:cNvPr id="10" name="Picture 9">
            <a:extLst>
              <a:ext uri="{FF2B5EF4-FFF2-40B4-BE49-F238E27FC236}">
                <a16:creationId xmlns:a16="http://schemas.microsoft.com/office/drawing/2014/main" xmlns="" id="{330D9CA6-B24D-224B-B89F-C3A8F64ED23E}"/>
              </a:ext>
            </a:extLst>
          </p:cNvPr>
          <p:cNvPicPr>
            <a:picLocks noChangeAspect="1"/>
          </p:cNvPicPr>
          <p:nvPr/>
        </p:nvPicPr>
        <p:blipFill rotWithShape="1">
          <a:blip r:embed="rId4">
            <a:extLst>
              <a:ext uri="{28A0092B-C50C-407E-A947-70E740481C1C}">
                <a14:useLocalDpi xmlns:a14="http://schemas.microsoft.com/office/drawing/2010/main" val="0"/>
              </a:ext>
            </a:extLst>
          </a:blip>
          <a:srcRect l="22192" t="7173" r="17947" b="6219"/>
          <a:stretch/>
        </p:blipFill>
        <p:spPr>
          <a:xfrm>
            <a:off x="6268868" y="1515208"/>
            <a:ext cx="2003322" cy="1896420"/>
          </a:xfrm>
          <a:prstGeom prst="rect">
            <a:avLst/>
          </a:prstGeom>
          <a:ln>
            <a:noFill/>
          </a:ln>
          <a:effectLst>
            <a:softEdge rad="112500"/>
          </a:effectLst>
        </p:spPr>
      </p:pic>
      <p:sp>
        <p:nvSpPr>
          <p:cNvPr id="12" name="TextBox 11">
            <a:extLst>
              <a:ext uri="{FF2B5EF4-FFF2-40B4-BE49-F238E27FC236}">
                <a16:creationId xmlns:a16="http://schemas.microsoft.com/office/drawing/2014/main" xmlns="" id="{421D8BAD-85B7-5C48-9ED7-0706347CCEEF}"/>
              </a:ext>
            </a:extLst>
          </p:cNvPr>
          <p:cNvSpPr txBox="1"/>
          <p:nvPr/>
        </p:nvSpPr>
        <p:spPr>
          <a:xfrm>
            <a:off x="377371" y="3876084"/>
            <a:ext cx="8215087" cy="1477328"/>
          </a:xfrm>
          <a:prstGeom prst="rect">
            <a:avLst/>
          </a:prstGeom>
          <a:noFill/>
          <a:ln>
            <a:solidFill>
              <a:schemeClr val="accent5"/>
            </a:solidFill>
          </a:ln>
        </p:spPr>
        <p:txBody>
          <a:bodyPr wrap="square" rtlCol="0">
            <a:spAutoFit/>
          </a:bodyPr>
          <a:lstStyle/>
          <a:p>
            <a:pPr algn="just"/>
            <a:r>
              <a:rPr lang="bn-BD" sz="3000" dirty="0">
                <a:ln>
                  <a:solidFill>
                    <a:sysClr val="windowText" lastClr="000000"/>
                  </a:solidFill>
                </a:ln>
                <a:effectLst>
                  <a:glow rad="139700">
                    <a:schemeClr val="accent4">
                      <a:satMod val="175000"/>
                      <a:alpha val="40000"/>
                    </a:schemeClr>
                  </a:glow>
                </a:effectLst>
                <a:latin typeface="NikoshBAN" panose="02000000000000000000" pitchFamily="2" charset="0"/>
                <a:cs typeface="NikoshBAN" panose="02000000000000000000" pitchFamily="2" charset="0"/>
              </a:rPr>
              <a:t>যে সব যন্ত্রাংশের মাধ্যমে তথ্য-উপাত্ত, ছবি, ভিডিও, অডিও ইত্যাদি স্থায়ী বা অস্থায়ীভাবে সংরক্ষণ করা যায় তাকে কম্পিউটারের ভাষায় </a:t>
            </a:r>
            <a:r>
              <a:rPr lang="bn-BD" sz="3000" b="1" dirty="0">
                <a:ln>
                  <a:solidFill>
                    <a:sysClr val="windowText" lastClr="000000"/>
                  </a:solidFill>
                </a:ln>
                <a:effectLst>
                  <a:glow rad="139700">
                    <a:schemeClr val="accent4">
                      <a:satMod val="175000"/>
                      <a:alpha val="40000"/>
                    </a:schemeClr>
                  </a:glow>
                </a:effectLst>
                <a:latin typeface="NikoshBAN" panose="02000000000000000000" pitchFamily="2" charset="0"/>
                <a:cs typeface="NikoshBAN" panose="02000000000000000000" pitchFamily="2" charset="0"/>
              </a:rPr>
              <a:t>মেমোরি</a:t>
            </a:r>
            <a:r>
              <a:rPr lang="bn-BD" sz="3000" dirty="0">
                <a:ln>
                  <a:solidFill>
                    <a:sysClr val="windowText" lastClr="000000"/>
                  </a:solidFill>
                </a:ln>
                <a:effectLst>
                  <a:glow rad="139700">
                    <a:schemeClr val="accent4">
                      <a:satMod val="175000"/>
                      <a:alpha val="40000"/>
                    </a:schemeClr>
                  </a:glow>
                </a:effectLst>
                <a:latin typeface="NikoshBAN" panose="02000000000000000000" pitchFamily="2" charset="0"/>
                <a:cs typeface="NikoshBAN" panose="02000000000000000000" pitchFamily="2" charset="0"/>
              </a:rPr>
              <a:t> বা </a:t>
            </a:r>
            <a:r>
              <a:rPr lang="bn-BD" sz="3000" b="1" dirty="0">
                <a:ln>
                  <a:solidFill>
                    <a:sysClr val="windowText" lastClr="000000"/>
                  </a:solidFill>
                </a:ln>
                <a:effectLst>
                  <a:glow rad="139700">
                    <a:schemeClr val="accent4">
                      <a:satMod val="175000"/>
                      <a:alpha val="40000"/>
                    </a:schemeClr>
                  </a:glow>
                </a:effectLst>
                <a:latin typeface="NikoshBAN" panose="02000000000000000000" pitchFamily="2" charset="0"/>
                <a:cs typeface="NikoshBAN" panose="02000000000000000000" pitchFamily="2" charset="0"/>
              </a:rPr>
              <a:t>স্টোরেজ ডিভাইস </a:t>
            </a:r>
            <a:r>
              <a:rPr lang="bn-BD" sz="3000" dirty="0">
                <a:ln>
                  <a:solidFill>
                    <a:sysClr val="windowText" lastClr="000000"/>
                  </a:solidFill>
                </a:ln>
                <a:effectLst>
                  <a:glow rad="139700">
                    <a:schemeClr val="accent4">
                      <a:satMod val="175000"/>
                      <a:alpha val="40000"/>
                    </a:schemeClr>
                  </a:glow>
                </a:effectLst>
                <a:latin typeface="NikoshBAN" panose="02000000000000000000" pitchFamily="2" charset="0"/>
                <a:cs typeface="NikoshBAN" panose="02000000000000000000" pitchFamily="2" charset="0"/>
              </a:rPr>
              <a:t>বলে।</a:t>
            </a:r>
            <a:endParaRPr lang="en-US" sz="3000" dirty="0">
              <a:ln>
                <a:solidFill>
                  <a:sysClr val="windowText" lastClr="000000"/>
                </a:solidFill>
              </a:ln>
              <a:effectLst>
                <a:glow rad="139700">
                  <a:schemeClr val="accent4">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8565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1+#ppt_w/2"/>
                                          </p:val>
                                        </p:tav>
                                        <p:tav tm="100000">
                                          <p:val>
                                            <p:strVal val="#ppt_x"/>
                                          </p:val>
                                        </p:tav>
                                      </p:tavLst>
                                    </p:anim>
                                    <p:anim calcmode="lin" valueType="num">
                                      <p:cBhvr additive="base">
                                        <p:cTn id="13"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p:cTn id="22" dur="indefinite"/>
                                        <p:tgtEl>
                                          <p:spTgt spid="3"/>
                                        </p:tgtEl>
                                        <p:attrNameLst>
                                          <p:attrName>style.opacity</p:attrName>
                                        </p:attrNameLst>
                                      </p:cBhvr>
                                      <p:to>
                                        <p:strVal val="0.5"/>
                                      </p:to>
                                    </p:set>
                                    <p:animEffect filter="image" prLst="opacity: 0.5">
                                      <p:cBhvr rctx="IE">
                                        <p:cTn id="23" dur="indefinite"/>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1"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heel(1)">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900" decel="100000" fill="hold"/>
                                        <p:tgtEl>
                                          <p:spTgt spid="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F070FA4-AF11-E14C-819A-10E896E39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72" y="1189241"/>
            <a:ext cx="2117444" cy="2268481"/>
          </a:xfrm>
          <a:prstGeom prst="rect">
            <a:avLst/>
          </a:prstGeom>
        </p:spPr>
      </p:pic>
      <p:pic>
        <p:nvPicPr>
          <p:cNvPr id="3" name="Picture 2">
            <a:extLst>
              <a:ext uri="{FF2B5EF4-FFF2-40B4-BE49-F238E27FC236}">
                <a16:creationId xmlns:a16="http://schemas.microsoft.com/office/drawing/2014/main" xmlns="" id="{82E15472-24CC-5948-AB55-45DD63DF20D4}"/>
              </a:ext>
            </a:extLst>
          </p:cNvPr>
          <p:cNvPicPr>
            <a:picLocks noChangeAspect="1"/>
          </p:cNvPicPr>
          <p:nvPr/>
        </p:nvPicPr>
        <p:blipFill rotWithShape="1">
          <a:blip r:embed="rId3">
            <a:extLst>
              <a:ext uri="{28A0092B-C50C-407E-A947-70E740481C1C}">
                <a14:useLocalDpi xmlns:a14="http://schemas.microsoft.com/office/drawing/2010/main" val="0"/>
              </a:ext>
            </a:extLst>
          </a:blip>
          <a:srcRect l="28167" t="5515" r="28530" b="7242"/>
          <a:stretch/>
        </p:blipFill>
        <p:spPr>
          <a:xfrm rot="604797">
            <a:off x="4226508" y="1289973"/>
            <a:ext cx="1337737" cy="2116533"/>
          </a:xfrm>
          <a:prstGeom prst="rect">
            <a:avLst/>
          </a:prstGeom>
        </p:spPr>
      </p:pic>
      <p:pic>
        <p:nvPicPr>
          <p:cNvPr id="10" name="Picture 9">
            <a:extLst>
              <a:ext uri="{FF2B5EF4-FFF2-40B4-BE49-F238E27FC236}">
                <a16:creationId xmlns:a16="http://schemas.microsoft.com/office/drawing/2014/main" xmlns="" id="{CAFA03F9-5A0D-D343-8004-D7E39A1CD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098" y="1436914"/>
            <a:ext cx="2070325" cy="2070325"/>
          </a:xfrm>
          <a:prstGeom prst="rect">
            <a:avLst/>
          </a:prstGeom>
        </p:spPr>
      </p:pic>
      <p:sp>
        <p:nvSpPr>
          <p:cNvPr id="16" name="TextBox 15">
            <a:extLst>
              <a:ext uri="{FF2B5EF4-FFF2-40B4-BE49-F238E27FC236}">
                <a16:creationId xmlns:a16="http://schemas.microsoft.com/office/drawing/2014/main" xmlns="" id="{93012AEE-EF9A-414C-9D53-61A25EE96C1E}"/>
              </a:ext>
            </a:extLst>
          </p:cNvPr>
          <p:cNvSpPr txBox="1"/>
          <p:nvPr/>
        </p:nvSpPr>
        <p:spPr>
          <a:xfrm>
            <a:off x="436098" y="4384765"/>
            <a:ext cx="8228931" cy="1015663"/>
          </a:xfrm>
          <a:prstGeom prst="rect">
            <a:avLst/>
          </a:prstGeom>
          <a:noFill/>
          <a:ln w="19050">
            <a:solidFill>
              <a:srgbClr val="00B050"/>
            </a:solidFill>
          </a:ln>
        </p:spPr>
        <p:txBody>
          <a:bodyPr wrap="square" rtlCol="0">
            <a:spAutoFit/>
          </a:bodyPr>
          <a:lstStyle/>
          <a:p>
            <a:pPr algn="ctr"/>
            <a:r>
              <a:rPr lang="bn-BD" sz="3000" dirty="0">
                <a:effectLst>
                  <a:glow rad="101600">
                    <a:schemeClr val="accent3">
                      <a:satMod val="175000"/>
                      <a:alpha val="40000"/>
                    </a:schemeClr>
                  </a:glow>
                </a:effectLst>
                <a:latin typeface="NikoshBAN" panose="02000000000000000000" pitchFamily="2" charset="0"/>
                <a:cs typeface="NikoshBAN" panose="02000000000000000000" pitchFamily="2" charset="0"/>
              </a:rPr>
              <a:t>আজকাল কম্পিউটার বা মোবাইল</a:t>
            </a:r>
            <a:r>
              <a:rPr lang="en-US" sz="3000" dirty="0">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bn-BD" sz="3000" dirty="0">
                <a:effectLst>
                  <a:glow rad="101600">
                    <a:schemeClr val="accent3">
                      <a:satMod val="175000"/>
                      <a:alpha val="40000"/>
                    </a:schemeClr>
                  </a:glow>
                </a:effectLst>
                <a:latin typeface="NikoshBAN" panose="02000000000000000000" pitchFamily="2" charset="0"/>
                <a:cs typeface="NikoshBAN" panose="02000000000000000000" pitchFamily="2" charset="0"/>
              </a:rPr>
              <a:t>ফোন ছাড়াও প্রায় সকল প্রকার প্রযুক্তি পন্যেই মেমোরি ও স্টোরেজ ডিভাইজ ব্যবহার হচ্ছে। </a:t>
            </a:r>
            <a:endParaRPr lang="en-US" sz="3000" dirty="0">
              <a:effectLst>
                <a:glow rad="101600">
                  <a:schemeClr val="accent3">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5950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900" decel="100000" fill="hold"/>
                                        <p:tgtEl>
                                          <p:spTgt spid="1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Curved and Tilted Down 1">
            <a:extLst>
              <a:ext uri="{FF2B5EF4-FFF2-40B4-BE49-F238E27FC236}">
                <a16:creationId xmlns:a16="http://schemas.microsoft.com/office/drawing/2014/main" xmlns="" id="{4BD5ACF0-51E8-5743-B231-EC1BD5B53464}"/>
              </a:ext>
            </a:extLst>
          </p:cNvPr>
          <p:cNvSpPr/>
          <p:nvPr/>
        </p:nvSpPr>
        <p:spPr>
          <a:xfrm>
            <a:off x="899886" y="765686"/>
            <a:ext cx="7184571" cy="1031379"/>
          </a:xfrm>
          <a:prstGeom prst="ellipseRibb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err="1">
                <a:solidFill>
                  <a:schemeClr val="tx1"/>
                </a:solidFill>
                <a:latin typeface="NikoshBAN" panose="02000000000000000000" pitchFamily="2" charset="0"/>
                <a:cs typeface="NikoshBAN" panose="02000000000000000000" pitchFamily="2" charset="0"/>
              </a:rPr>
              <a:t>একক</a:t>
            </a:r>
            <a:r>
              <a:rPr lang="en-GB" sz="5400" dirty="0">
                <a:solidFill>
                  <a:schemeClr val="tx1"/>
                </a:solidFill>
                <a:latin typeface="NikoshBAN" panose="02000000000000000000" pitchFamily="2" charset="0"/>
                <a:cs typeface="NikoshBAN" panose="02000000000000000000" pitchFamily="2" charset="0"/>
              </a:rPr>
              <a:t> </a:t>
            </a:r>
            <a:r>
              <a:rPr lang="en-GB" sz="5400" dirty="0" err="1">
                <a:solidFill>
                  <a:schemeClr val="tx1"/>
                </a:solidFill>
                <a:latin typeface="NikoshBAN" panose="02000000000000000000" pitchFamily="2" charset="0"/>
                <a:cs typeface="NikoshBAN" panose="02000000000000000000" pitchFamily="2" charset="0"/>
              </a:rPr>
              <a:t>কাজ</a:t>
            </a:r>
            <a:endParaRPr lang="en-US" sz="5400" dirty="0">
              <a:solidFill>
                <a:schemeClr val="tx1"/>
              </a:solidFill>
              <a:latin typeface="NikoshBAN" panose="02000000000000000000" pitchFamily="2" charset="0"/>
              <a:cs typeface="NikoshBAN" panose="02000000000000000000" pitchFamily="2" charset="0"/>
            </a:endParaRPr>
          </a:p>
        </p:txBody>
      </p:sp>
      <p:sp>
        <p:nvSpPr>
          <p:cNvPr id="4" name="Flowchart: Terminator 3">
            <a:extLst>
              <a:ext uri="{FF2B5EF4-FFF2-40B4-BE49-F238E27FC236}">
                <a16:creationId xmlns:a16="http://schemas.microsoft.com/office/drawing/2014/main" xmlns="" id="{BC2D232B-793B-FA4B-BF19-7875C85B5C37}"/>
              </a:ext>
            </a:extLst>
          </p:cNvPr>
          <p:cNvSpPr/>
          <p:nvPr/>
        </p:nvSpPr>
        <p:spPr>
          <a:xfrm>
            <a:off x="574255" y="2164797"/>
            <a:ext cx="7773741" cy="2689622"/>
          </a:xfrm>
          <a:prstGeom prst="flowChartTermina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dirty="0" smtClean="0">
                <a:solidFill>
                  <a:schemeClr val="tx1">
                    <a:lumMod val="95000"/>
                    <a:lumOff val="5000"/>
                  </a:schemeClr>
                </a:solidFill>
                <a:effectLst>
                  <a:glow rad="101600">
                    <a:schemeClr val="accent3">
                      <a:satMod val="175000"/>
                      <a:alpha val="40000"/>
                    </a:schemeClr>
                  </a:glow>
                </a:effectLst>
                <a:latin typeface="NikoshBAN" panose="02000000000000000000" pitchFamily="2" charset="0"/>
                <a:cs typeface="NikoshBAN" panose="02000000000000000000" pitchFamily="2" charset="0"/>
              </a:rPr>
              <a:t>কোন কোন ডিজিটাল যন্ত্রে </a:t>
            </a:r>
            <a:r>
              <a:rPr lang="bn-BD" sz="4000" dirty="0" smtClean="0">
                <a:solidFill>
                  <a:schemeClr val="tx1">
                    <a:lumMod val="95000"/>
                    <a:lumOff val="5000"/>
                  </a:schemeClr>
                </a:solidFill>
                <a:effectLst>
                  <a:glow rad="101600">
                    <a:schemeClr val="accent3">
                      <a:satMod val="175000"/>
                      <a:alpha val="40000"/>
                    </a:schemeClr>
                  </a:glow>
                </a:effectLst>
                <a:latin typeface="NikoshBAN" panose="02000000000000000000" pitchFamily="2" charset="0"/>
                <a:cs typeface="NikoshBAN" panose="02000000000000000000" pitchFamily="2" charset="0"/>
              </a:rPr>
              <a:t>মেমোরি </a:t>
            </a:r>
            <a:r>
              <a:rPr lang="bn-BD" sz="4000" dirty="0">
                <a:solidFill>
                  <a:schemeClr val="tx1">
                    <a:lumMod val="95000"/>
                    <a:lumOff val="5000"/>
                  </a:schemeClr>
                </a:solidFill>
                <a:effectLst>
                  <a:glow rad="101600">
                    <a:schemeClr val="accent3">
                      <a:satMod val="175000"/>
                      <a:alpha val="40000"/>
                    </a:schemeClr>
                  </a:glow>
                </a:effectLst>
                <a:latin typeface="NikoshBAN" panose="02000000000000000000" pitchFamily="2" charset="0"/>
                <a:cs typeface="NikoshBAN" panose="02000000000000000000" pitchFamily="2" charset="0"/>
              </a:rPr>
              <a:t>ও স্টোরেজ ডিভাইজ ব্যবহার </a:t>
            </a:r>
            <a:r>
              <a:rPr lang="bn-IN" sz="4000" dirty="0" smtClean="0">
                <a:solidFill>
                  <a:schemeClr val="tx1">
                    <a:lumMod val="95000"/>
                    <a:lumOff val="5000"/>
                  </a:schemeClr>
                </a:solidFill>
                <a:effectLst>
                  <a:glow rad="101600">
                    <a:schemeClr val="accent3">
                      <a:satMod val="175000"/>
                      <a:alpha val="40000"/>
                    </a:schemeClr>
                  </a:glow>
                </a:effectLst>
                <a:latin typeface="NikoshBAN" panose="02000000000000000000" pitchFamily="2" charset="0"/>
                <a:cs typeface="NikoshBAN" panose="02000000000000000000" pitchFamily="2" charset="0"/>
              </a:rPr>
              <a:t>করা হয়? </a:t>
            </a:r>
            <a:endParaRPr lang="en-US" sz="4000" dirty="0">
              <a:solidFill>
                <a:schemeClr val="tx1">
                  <a:lumMod val="95000"/>
                  <a:lumOff val="5000"/>
                </a:schemeClr>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TotalTime>
  <Words>674</Words>
  <Application>Microsoft Office PowerPoint</Application>
  <PresentationFormat>On-screen Show (4:3)</PresentationFormat>
  <Paragraphs>75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Samsul</cp:lastModifiedBy>
  <cp:revision>171</cp:revision>
  <dcterms:created xsi:type="dcterms:W3CDTF">2020-12-01T06:27:33Z</dcterms:created>
  <dcterms:modified xsi:type="dcterms:W3CDTF">2021-03-26T09:24:08Z</dcterms:modified>
</cp:coreProperties>
</file>