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514" r:id="rId2"/>
    <p:sldId id="269" r:id="rId3"/>
    <p:sldId id="287" r:id="rId4"/>
    <p:sldId id="268" r:id="rId5"/>
    <p:sldId id="267" r:id="rId6"/>
    <p:sldId id="573" r:id="rId7"/>
    <p:sldId id="257" r:id="rId8"/>
    <p:sldId id="337" r:id="rId9"/>
    <p:sldId id="279" r:id="rId10"/>
    <p:sldId id="280" r:id="rId11"/>
    <p:sldId id="545" r:id="rId12"/>
    <p:sldId id="288" r:id="rId13"/>
    <p:sldId id="546" r:id="rId14"/>
    <p:sldId id="548" r:id="rId15"/>
    <p:sldId id="549" r:id="rId16"/>
    <p:sldId id="380" r:id="rId17"/>
    <p:sldId id="569" r:id="rId18"/>
    <p:sldId id="516" r:id="rId19"/>
    <p:sldId id="294" r:id="rId20"/>
    <p:sldId id="285" r:id="rId21"/>
    <p:sldId id="312" r:id="rId22"/>
    <p:sldId id="441" r:id="rId23"/>
    <p:sldId id="289" r:id="rId24"/>
    <p:sldId id="574" r:id="rId25"/>
    <p:sldId id="538" r:id="rId26"/>
    <p:sldId id="540" r:id="rId27"/>
    <p:sldId id="575" r:id="rId28"/>
    <p:sldId id="576" r:id="rId29"/>
    <p:sldId id="577" r:id="rId30"/>
    <p:sldId id="578" r:id="rId31"/>
    <p:sldId id="299" r:id="rId32"/>
    <p:sldId id="447" r:id="rId33"/>
    <p:sldId id="276" r:id="rId34"/>
    <p:sldId id="305"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varScale="1">
        <p:scale>
          <a:sx n="86" d="100"/>
          <a:sy n="86" d="100"/>
        </p:scale>
        <p:origin x="226" y="67"/>
      </p:cViewPr>
      <p:guideLst/>
    </p:cSldViewPr>
  </p:slideViewPr>
  <p:notesTextViewPr>
    <p:cViewPr>
      <p:scale>
        <a:sx n="1" d="1"/>
        <a:sy n="1" d="1"/>
      </p:scale>
      <p:origin x="0" y="0"/>
    </p:cViewPr>
  </p:notesTextViewPr>
  <p:sorterViewPr>
    <p:cViewPr varScale="1">
      <p:scale>
        <a:sx n="100" d="100"/>
        <a:sy n="100" d="100"/>
      </p:scale>
      <p:origin x="0" y="-7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79CFA-219E-435C-9E7C-4D906E15B24E}" type="datetimeFigureOut">
              <a:rPr lang="en-GB" smtClean="0"/>
              <a:t>24/01/2021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BE90B-7787-4EFD-83E0-E620668F14CD}" type="slidenum">
              <a:rPr lang="en-GB" smtClean="0"/>
              <a:t>‹#›</a:t>
            </a:fld>
            <a:endParaRPr lang="en-GB"/>
          </a:p>
        </p:txBody>
      </p:sp>
    </p:spTree>
    <p:extLst>
      <p:ext uri="{BB962C8B-B14F-4D97-AF65-F5344CB8AC3E}">
        <p14:creationId xmlns:p14="http://schemas.microsoft.com/office/powerpoint/2010/main" val="310178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slide. This picture is related to the topic. So I have chosen it. Teacher may change it if he wants.</a:t>
            </a:r>
          </a:p>
        </p:txBody>
      </p:sp>
      <p:sp>
        <p:nvSpPr>
          <p:cNvPr id="4" name="Slide Number Placeholder 3"/>
          <p:cNvSpPr>
            <a:spLocks noGrp="1"/>
          </p:cNvSpPr>
          <p:nvPr>
            <p:ph type="sldNum" sz="quarter" idx="10"/>
          </p:nvPr>
        </p:nvSpPr>
        <p:spPr/>
        <p:txBody>
          <a:bodyPr/>
          <a:lstStyle/>
          <a:p>
            <a:fld id="{9DB705FB-F94D-4756-934E-E5CE732ACA0F}" type="slidenum">
              <a:rPr lang="en-US" smtClean="0"/>
              <a:t>3</a:t>
            </a:fld>
            <a:endParaRPr lang="en-US"/>
          </a:p>
        </p:txBody>
      </p:sp>
    </p:spTree>
    <p:extLst>
      <p:ext uri="{BB962C8B-B14F-4D97-AF65-F5344CB8AC3E}">
        <p14:creationId xmlns:p14="http://schemas.microsoft.com/office/powerpoint/2010/main" val="164438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D31E1-4875-4C52-A1C3-9E29EEE32D13}" type="slidenum">
              <a:rPr lang="en-US" smtClean="0"/>
              <a:pPr/>
              <a:t>7</a:t>
            </a:fld>
            <a:endParaRPr lang="en-US"/>
          </a:p>
        </p:txBody>
      </p:sp>
    </p:spTree>
    <p:extLst>
      <p:ext uri="{BB962C8B-B14F-4D97-AF65-F5344CB8AC3E}">
        <p14:creationId xmlns:p14="http://schemas.microsoft.com/office/powerpoint/2010/main" val="185846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All the four skills will be focused</a:t>
            </a:r>
            <a:r>
              <a:rPr lang="en-US" baseline="0" dirty="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9</a:t>
            </a:fld>
            <a:endParaRPr lang="en-US"/>
          </a:p>
        </p:txBody>
      </p:sp>
    </p:spTree>
    <p:extLst>
      <p:ext uri="{BB962C8B-B14F-4D97-AF65-F5344CB8AC3E}">
        <p14:creationId xmlns:p14="http://schemas.microsoft.com/office/powerpoint/2010/main" val="21951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16</a:t>
            </a:fld>
            <a:endParaRPr lang="en-US"/>
          </a:p>
        </p:txBody>
      </p:sp>
    </p:spTree>
    <p:extLst>
      <p:ext uri="{BB962C8B-B14F-4D97-AF65-F5344CB8AC3E}">
        <p14:creationId xmlns:p14="http://schemas.microsoft.com/office/powerpoint/2010/main" val="386833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D31E1-4875-4C52-A1C3-9E29EEE32D13}" type="slidenum">
              <a:rPr lang="en-US" smtClean="0"/>
              <a:pPr/>
              <a:t>30</a:t>
            </a:fld>
            <a:endParaRPr lang="en-US"/>
          </a:p>
        </p:txBody>
      </p:sp>
    </p:spTree>
    <p:extLst>
      <p:ext uri="{BB962C8B-B14F-4D97-AF65-F5344CB8AC3E}">
        <p14:creationId xmlns:p14="http://schemas.microsoft.com/office/powerpoint/2010/main" val="215206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This is a creative work that the students will perform at home to show the</a:t>
            </a:r>
            <a:r>
              <a:rPr lang="en-US" baseline="0" dirty="0"/>
              <a:t> teacher </a:t>
            </a:r>
            <a:r>
              <a:rPr lang="en-US" dirty="0"/>
              <a:t> in the nest class.</a:t>
            </a:r>
          </a:p>
        </p:txBody>
      </p:sp>
      <p:sp>
        <p:nvSpPr>
          <p:cNvPr id="4" name="Slide Number Placeholder 3"/>
          <p:cNvSpPr>
            <a:spLocks noGrp="1"/>
          </p:cNvSpPr>
          <p:nvPr>
            <p:ph type="sldNum" sz="quarter" idx="10"/>
          </p:nvPr>
        </p:nvSpPr>
        <p:spPr/>
        <p:txBody>
          <a:bodyPr/>
          <a:lstStyle/>
          <a:p>
            <a:fld id="{72DC45FA-7B09-48D2-9A07-C006378E6E9C}" type="slidenum">
              <a:rPr lang="en-US" smtClean="0"/>
              <a:t>34</a:t>
            </a:fld>
            <a:endParaRPr lang="en-US"/>
          </a:p>
        </p:txBody>
      </p:sp>
    </p:spTree>
    <p:extLst>
      <p:ext uri="{BB962C8B-B14F-4D97-AF65-F5344CB8AC3E}">
        <p14:creationId xmlns:p14="http://schemas.microsoft.com/office/powerpoint/2010/main" val="196352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94568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95831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321336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59401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C9456-EA84-4DA1-ABA1-8C5C99D4808F}"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89778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6C9456-EA84-4DA1-ABA1-8C5C99D4808F}"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666757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6C9456-EA84-4DA1-ABA1-8C5C99D4808F}" type="datetimeFigureOut">
              <a:rPr lang="en-GB" smtClean="0"/>
              <a:t>24/01/2021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61841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6C9456-EA84-4DA1-ABA1-8C5C99D4808F}" type="datetimeFigureOut">
              <a:rPr lang="en-GB" smtClean="0"/>
              <a:t>24/01/2021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82116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C9456-EA84-4DA1-ABA1-8C5C99D4808F}" type="datetimeFigureOut">
              <a:rPr lang="en-GB" smtClean="0"/>
              <a:t>24/01/2021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826545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C9456-EA84-4DA1-ABA1-8C5C99D4808F}"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11886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C9456-EA84-4DA1-ABA1-8C5C99D4808F}"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408527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9456-EA84-4DA1-ABA1-8C5C99D4808F}" type="datetimeFigureOut">
              <a:rPr lang="en-GB" smtClean="0"/>
              <a:t>24/01/2021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19060-8E3D-43CC-9F65-5A0FA78E0950}" type="slidenum">
              <a:rPr lang="en-GB" smtClean="0"/>
              <a:t>‹#›</a:t>
            </a:fld>
            <a:endParaRPr lang="en-GB"/>
          </a:p>
        </p:txBody>
      </p:sp>
    </p:spTree>
    <p:extLst>
      <p:ext uri="{BB962C8B-B14F-4D97-AF65-F5344CB8AC3E}">
        <p14:creationId xmlns:p14="http://schemas.microsoft.com/office/powerpoint/2010/main" val="1043100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12192000" cy="6858000"/>
          </a:xfrm>
          <a:prstGeom prst="rect">
            <a:avLst/>
          </a:prstGeom>
        </p:spPr>
      </p:pic>
    </p:spTree>
    <p:extLst>
      <p:ext uri="{BB962C8B-B14F-4D97-AF65-F5344CB8AC3E}">
        <p14:creationId xmlns:p14="http://schemas.microsoft.com/office/powerpoint/2010/main" val="345950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MAGES\various\English.JPG"/>
          <p:cNvPicPr>
            <a:picLocks noChangeAspect="1" noChangeArrowheads="1"/>
          </p:cNvPicPr>
          <p:nvPr/>
        </p:nvPicPr>
        <p:blipFill>
          <a:blip r:embed="rId2"/>
          <a:srcRect/>
          <a:stretch>
            <a:fillRect/>
          </a:stretch>
        </p:blipFill>
        <p:spPr bwMode="auto">
          <a:xfrm>
            <a:off x="3210858" y="600722"/>
            <a:ext cx="4343399" cy="579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029618" y="1572667"/>
            <a:ext cx="2015552" cy="3170099"/>
          </a:xfrm>
          <a:prstGeom prst="rect">
            <a:avLst/>
          </a:prstGeom>
          <a:noFill/>
        </p:spPr>
        <p:txBody>
          <a:bodyPr wrap="none" rtlCol="0">
            <a:spAutoFit/>
          </a:bodyPr>
          <a:lstStyle/>
          <a:p>
            <a:r>
              <a:rPr lang="en-US" sz="4000" b="1" dirty="0">
                <a:ln w="9525">
                  <a:solidFill>
                    <a:srgbClr val="FF0000"/>
                  </a:solidFill>
                  <a:prstDash val="solid"/>
                </a:ln>
                <a:effectLst>
                  <a:outerShdw blurRad="12700" dist="38100" dir="2700000" algn="tl" rotWithShape="0">
                    <a:schemeClr val="bg1">
                      <a:lumMod val="50000"/>
                    </a:schemeClr>
                  </a:outerShdw>
                </a:effectLst>
              </a:rPr>
              <a:t>Read</a:t>
            </a:r>
          </a:p>
          <a:p>
            <a:r>
              <a:rPr lang="en-US" sz="4000" b="1" dirty="0">
                <a:ln w="9525">
                  <a:solidFill>
                    <a:srgbClr val="FF0000"/>
                  </a:solidFill>
                  <a:prstDash val="solid"/>
                </a:ln>
                <a:effectLst>
                  <a:outerShdw blurRad="12700" dist="38100" dir="2700000" algn="tl" rotWithShape="0">
                    <a:schemeClr val="bg1">
                      <a:lumMod val="50000"/>
                    </a:schemeClr>
                  </a:outerShdw>
                </a:effectLst>
              </a:rPr>
              <a:t>the text</a:t>
            </a:r>
          </a:p>
          <a:p>
            <a:r>
              <a:rPr lang="en-US" sz="4000" b="1" dirty="0">
                <a:ln w="9525">
                  <a:solidFill>
                    <a:srgbClr val="FF0000"/>
                  </a:solidFill>
                  <a:prstDash val="solid"/>
                </a:ln>
                <a:effectLst>
                  <a:outerShdw blurRad="12700" dist="38100" dir="2700000" algn="tl" rotWithShape="0">
                    <a:schemeClr val="bg1">
                      <a:lumMod val="50000"/>
                    </a:schemeClr>
                  </a:outerShdw>
                </a:effectLst>
              </a:rPr>
              <a:t>silently </a:t>
            </a:r>
          </a:p>
          <a:p>
            <a:r>
              <a:rPr lang="en-US" sz="4000" b="1" dirty="0">
                <a:ln w="9525">
                  <a:solidFill>
                    <a:srgbClr val="FF0000"/>
                  </a:solidFill>
                  <a:prstDash val="solid"/>
                </a:ln>
                <a:effectLst>
                  <a:outerShdw blurRad="12700" dist="38100" dir="2700000" algn="tl" rotWithShape="0">
                    <a:schemeClr val="bg1">
                      <a:lumMod val="50000"/>
                    </a:schemeClr>
                  </a:outerShdw>
                </a:effectLst>
              </a:rPr>
              <a:t>and </a:t>
            </a:r>
          </a:p>
          <a:p>
            <a:r>
              <a:rPr lang="en-US" sz="4000" b="1" dirty="0">
                <a:ln w="9525">
                  <a:solidFill>
                    <a:srgbClr val="FF0000"/>
                  </a:solidFill>
                  <a:prstDash val="solid"/>
                </a:ln>
                <a:effectLst>
                  <a:outerShdw blurRad="12700" dist="38100" dir="2700000" algn="tl" rotWithShape="0">
                    <a:schemeClr val="bg1">
                      <a:lumMod val="50000"/>
                    </a:schemeClr>
                  </a:outerShdw>
                </a:effectLst>
              </a:rPr>
              <a:t>carefully</a:t>
            </a:r>
          </a:p>
        </p:txBody>
      </p:sp>
      <p:sp>
        <p:nvSpPr>
          <p:cNvPr id="4" name="TextBox 3"/>
          <p:cNvSpPr txBox="1"/>
          <p:nvPr/>
        </p:nvSpPr>
        <p:spPr>
          <a:xfrm>
            <a:off x="8559938" y="3657599"/>
            <a:ext cx="2250552" cy="1754326"/>
          </a:xfrm>
          <a:prstGeom prst="rect">
            <a:avLst/>
          </a:prstGeom>
          <a:noFill/>
        </p:spPr>
        <p:txBody>
          <a:bodyPr wrap="none" rtlCol="0">
            <a:spAutoFit/>
          </a:bodyPr>
          <a:lstStyle/>
          <a:p>
            <a:r>
              <a:rPr lang="en-US" sz="3600" b="1" dirty="0">
                <a:ln w="9525">
                  <a:solidFill>
                    <a:schemeClr val="bg1"/>
                  </a:solidFill>
                  <a:prstDash val="solid"/>
                </a:ln>
                <a:effectLst>
                  <a:outerShdw blurRad="12700" dist="38100" dir="2700000" algn="tl" rotWithShape="0">
                    <a:schemeClr val="bg1">
                      <a:lumMod val="50000"/>
                    </a:schemeClr>
                  </a:outerShdw>
                </a:effectLst>
              </a:rPr>
              <a:t>Unit-Three</a:t>
            </a:r>
          </a:p>
          <a:p>
            <a:r>
              <a:rPr lang="en-US" sz="3600" b="1" dirty="0">
                <a:ln w="9525">
                  <a:solidFill>
                    <a:schemeClr val="bg1"/>
                  </a:solidFill>
                  <a:prstDash val="solid"/>
                </a:ln>
                <a:effectLst>
                  <a:outerShdw blurRad="12700" dist="38100" dir="2700000" algn="tl" rotWithShape="0">
                    <a:schemeClr val="bg1">
                      <a:lumMod val="50000"/>
                    </a:schemeClr>
                  </a:outerShdw>
                </a:effectLst>
              </a:rPr>
              <a:t>Lesson-5</a:t>
            </a:r>
          </a:p>
          <a:p>
            <a:r>
              <a:rPr lang="en-US" sz="3600" b="1" dirty="0">
                <a:ln w="9525">
                  <a:solidFill>
                    <a:schemeClr val="bg1"/>
                  </a:solidFill>
                  <a:prstDash val="solid"/>
                </a:ln>
                <a:effectLst>
                  <a:outerShdw blurRad="12700" dist="38100" dir="2700000" algn="tl" rotWithShape="0">
                    <a:schemeClr val="bg1">
                      <a:lumMod val="50000"/>
                    </a:schemeClr>
                  </a:outerShdw>
                </a:effectLst>
              </a:rPr>
              <a:t>Page-36</a:t>
            </a:r>
          </a:p>
        </p:txBody>
      </p:sp>
      <p:sp>
        <p:nvSpPr>
          <p:cNvPr id="5" name="TextBox 4"/>
          <p:cNvSpPr txBox="1"/>
          <p:nvPr/>
        </p:nvSpPr>
        <p:spPr>
          <a:xfrm>
            <a:off x="8534400" y="4419601"/>
            <a:ext cx="184731" cy="646331"/>
          </a:xfrm>
          <a:prstGeom prst="rect">
            <a:avLst/>
          </a:prstGeom>
          <a:noFill/>
        </p:spPr>
        <p:txBody>
          <a:bodyPr wrap="none" rtlCol="0">
            <a:spAutoFit/>
          </a:bodyPr>
          <a:lstStyle/>
          <a:p>
            <a:endParaRPr lang="en-US" sz="3600"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007" y="1219199"/>
            <a:ext cx="3478306" cy="2438400"/>
          </a:xfrm>
          <a:prstGeom prst="ellipse">
            <a:avLst/>
          </a:prstGeom>
          <a:ln>
            <a:noFill/>
          </a:ln>
          <a:effectLst>
            <a:softEdge rad="112500"/>
          </a:effectLst>
        </p:spPr>
      </p:pic>
    </p:spTree>
    <p:extLst>
      <p:ext uri="{BB962C8B-B14F-4D97-AF65-F5344CB8AC3E}">
        <p14:creationId xmlns:p14="http://schemas.microsoft.com/office/powerpoint/2010/main" val="1804690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0CA10-E304-4969-8D1B-5E5B2C81A15C}"/>
              </a:ext>
            </a:extLst>
          </p:cNvPr>
          <p:cNvSpPr txBox="1"/>
          <p:nvPr/>
        </p:nvSpPr>
        <p:spPr>
          <a:xfrm>
            <a:off x="506789" y="4101535"/>
            <a:ext cx="11178421" cy="2246769"/>
          </a:xfrm>
          <a:prstGeom prst="rect">
            <a:avLst/>
          </a:prstGeom>
          <a:noFill/>
        </p:spPr>
        <p:txBody>
          <a:bodyPr wrap="square" rtlCol="0">
            <a:spAutoFit/>
          </a:bodyPr>
          <a:lstStyle/>
          <a:p>
            <a:pPr algn="just"/>
            <a:r>
              <a:rPr lang="en-US" sz="2800" b="1" dirty="0">
                <a:solidFill>
                  <a:srgbClr val="FF0000"/>
                </a:solidFill>
                <a:effectLst>
                  <a:outerShdw blurRad="38100" dist="38100" dir="2700000" algn="tl">
                    <a:srgbClr val="000000">
                      <a:alpha val="43137"/>
                    </a:srgbClr>
                  </a:outerShdw>
                </a:effectLst>
              </a:rPr>
              <a:t>              26 March, our Independence Day, is the biggest state festival. The day is celebrated every year in the country with great enthusiasm and fervor. </a:t>
            </a:r>
          </a:p>
          <a:p>
            <a:pPr algn="just"/>
            <a:r>
              <a:rPr lang="en-US" sz="2800" b="1" dirty="0">
                <a:solidFill>
                  <a:srgbClr val="FF0000"/>
                </a:solidFill>
                <a:effectLst>
                  <a:outerShdw blurRad="38100" dist="38100" dir="2700000" algn="tl">
                    <a:srgbClr val="000000">
                      <a:alpha val="43137"/>
                    </a:srgbClr>
                  </a:outerShdw>
                </a:effectLst>
              </a:rPr>
              <a:t>              It is a national holyday. All offices, educational institutions, shops and factories remain closed on this day. </a:t>
            </a:r>
          </a:p>
        </p:txBody>
      </p:sp>
      <p:pic>
        <p:nvPicPr>
          <p:cNvPr id="4" name="Picture 3">
            <a:extLst>
              <a:ext uri="{FF2B5EF4-FFF2-40B4-BE49-F238E27FC236}">
                <a16:creationId xmlns:a16="http://schemas.microsoft.com/office/drawing/2014/main" id="{66188443-FD6B-44DD-ACD3-738BCD0A7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15" y="432630"/>
            <a:ext cx="5225897" cy="3181998"/>
          </a:xfrm>
          <a:prstGeom prst="ellipse">
            <a:avLst/>
          </a:prstGeom>
          <a:ln>
            <a:noFill/>
          </a:ln>
          <a:effectLst>
            <a:softEdge rad="112500"/>
          </a:effectLst>
        </p:spPr>
      </p:pic>
      <p:pic>
        <p:nvPicPr>
          <p:cNvPr id="6" name="Picture 5">
            <a:extLst>
              <a:ext uri="{FF2B5EF4-FFF2-40B4-BE49-F238E27FC236}">
                <a16:creationId xmlns:a16="http://schemas.microsoft.com/office/drawing/2014/main" id="{695588BF-26E4-4030-8877-E6362A50D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821" y="432630"/>
            <a:ext cx="5153564" cy="3181999"/>
          </a:xfrm>
          <a:prstGeom prst="ellipse">
            <a:avLst/>
          </a:prstGeom>
          <a:ln>
            <a:noFill/>
          </a:ln>
          <a:effectLst>
            <a:softEdge rad="112500"/>
          </a:effectLst>
        </p:spPr>
      </p:pic>
    </p:spTree>
    <p:extLst>
      <p:ext uri="{BB962C8B-B14F-4D97-AF65-F5344CB8AC3E}">
        <p14:creationId xmlns:p14="http://schemas.microsoft.com/office/powerpoint/2010/main" val="4022850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by="(-#ppt_w*2)" calcmode="lin" valueType="num">
                                      <p:cBhvr rctx="PPT">
                                        <p:cTn id="17" dur="500" autoRev="1" fill="hold">
                                          <p:stCondLst>
                                            <p:cond delay="0"/>
                                          </p:stCondLst>
                                        </p:cTn>
                                        <p:tgtEl>
                                          <p:spTgt spid="2"/>
                                        </p:tgtEl>
                                        <p:attrNameLst>
                                          <p:attrName>ppt_w</p:attrName>
                                        </p:attrNameLst>
                                      </p:cBhvr>
                                    </p:anim>
                                    <p:anim by="(#ppt_w*0.50)" calcmode="lin" valueType="num">
                                      <p:cBhvr>
                                        <p:cTn id="18" dur="500" decel="50000" autoRev="1" fill="hold">
                                          <p:stCondLst>
                                            <p:cond delay="0"/>
                                          </p:stCondLst>
                                        </p:cTn>
                                        <p:tgtEl>
                                          <p:spTgt spid="2"/>
                                        </p:tgtEl>
                                        <p:attrNameLst>
                                          <p:attrName>ppt_x</p:attrName>
                                        </p:attrNameLst>
                                      </p:cBhvr>
                                    </p:anim>
                                    <p:anim from="(-#ppt_h/2)" to="(#ppt_y)" calcmode="lin" valueType="num">
                                      <p:cBhvr>
                                        <p:cTn id="19" dur="1000" fill="hold">
                                          <p:stCondLst>
                                            <p:cond delay="0"/>
                                          </p:stCondLst>
                                        </p:cTn>
                                        <p:tgtEl>
                                          <p:spTgt spid="2"/>
                                        </p:tgtEl>
                                        <p:attrNameLst>
                                          <p:attrName>ppt_y</p:attrName>
                                        </p:attrNameLst>
                                      </p:cBhvr>
                                    </p:anim>
                                    <p:animRot by="21600000">
                                      <p:cBhvr>
                                        <p:cTn id="2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4" y="254795"/>
            <a:ext cx="4524375" cy="2962275"/>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4" y="3543300"/>
            <a:ext cx="4524375" cy="2962275"/>
          </a:xfrm>
          <a:prstGeom prst="ellipse">
            <a:avLst/>
          </a:prstGeom>
          <a:ln>
            <a:noFill/>
          </a:ln>
          <a:effectLst>
            <a:softEdge rad="112500"/>
          </a:effectLst>
        </p:spPr>
      </p:pic>
      <p:sp>
        <p:nvSpPr>
          <p:cNvPr id="4" name="Round Single Corner Rectangle 3"/>
          <p:cNvSpPr/>
          <p:nvPr/>
        </p:nvSpPr>
        <p:spPr>
          <a:xfrm>
            <a:off x="5067300" y="1114424"/>
            <a:ext cx="5829300" cy="600075"/>
          </a:xfrm>
          <a:prstGeom prst="round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day begins at 31 gun shots.</a:t>
            </a:r>
          </a:p>
        </p:txBody>
      </p:sp>
      <p:sp>
        <p:nvSpPr>
          <p:cNvPr id="8" name="TextBox 7"/>
          <p:cNvSpPr txBox="1"/>
          <p:nvPr/>
        </p:nvSpPr>
        <p:spPr>
          <a:xfrm>
            <a:off x="5067300" y="3993385"/>
            <a:ext cx="6648450" cy="2062103"/>
          </a:xfrm>
          <a:prstGeom prst="rect">
            <a:avLst/>
          </a:prstGeom>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in the morning the president and the prime minister on behalf of the nation place floral  wreath at the at the national mausoleum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savar</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056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381243C-741B-4646-82CF-76DA945F3BE8}"/>
              </a:ext>
            </a:extLst>
          </p:cNvPr>
          <p:cNvSpPr txBox="1"/>
          <p:nvPr/>
        </p:nvSpPr>
        <p:spPr>
          <a:xfrm>
            <a:off x="752476" y="4039844"/>
            <a:ext cx="10109338" cy="2677656"/>
          </a:xfrm>
          <a:prstGeom prst="rect">
            <a:avLst/>
          </a:prstGeom>
          <a:noFill/>
        </p:spPr>
        <p:txBody>
          <a:bodyPr wrap="square" rtlCol="0">
            <a:spAutoFit/>
          </a:bodyPr>
          <a:lstStyle/>
          <a:p>
            <a:pPr algn="just"/>
            <a:r>
              <a:rPr lang="en-US" sz="2800" b="1" dirty="0">
                <a:solidFill>
                  <a:srgbClr val="FF0000"/>
                </a:solidFill>
                <a:effectLst>
                  <a:outerShdw blurRad="38100" dist="38100" dir="2700000" algn="tl">
                    <a:srgbClr val="000000">
                      <a:alpha val="43137"/>
                    </a:srgbClr>
                  </a:outerShdw>
                </a:effectLst>
              </a:rPr>
              <a:t>                     Then other leaders, political parties, diplomats, social and cultural organizations, educational institutions, and freedom fighters pay homage to the martyrs. People from all walks of life also go there in rallies and processions. </a:t>
            </a:r>
          </a:p>
          <a:p>
            <a:pPr algn="just"/>
            <a:r>
              <a:rPr lang="en-US" sz="2800" b="1" dirty="0">
                <a:solidFill>
                  <a:srgbClr val="FF0000"/>
                </a:solidFill>
                <a:effectLst>
                  <a:outerShdw blurRad="38100" dist="38100" dir="2700000" algn="tl">
                    <a:srgbClr val="000000">
                      <a:alpha val="43137"/>
                    </a:srgbClr>
                  </a:outerShdw>
                </a:effectLst>
              </a:rPr>
              <a:t>                    There are many cultural programs throughout the day, highlighting the heroic struggle and sacrifice in 1971.</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3222" y="229301"/>
            <a:ext cx="3902981" cy="3971224"/>
          </a:xfrm>
          <a:prstGeom prst="ellipse">
            <a:avLst/>
          </a:prstGeom>
          <a:ln>
            <a:noFill/>
          </a:ln>
          <a:effectLst>
            <a:softEdge rad="112500"/>
          </a:effectLst>
        </p:spPr>
      </p:pic>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66203" y="389155"/>
            <a:ext cx="3409629" cy="3651516"/>
          </a:xfrm>
          <a:prstGeom prst="ellipse">
            <a:avLst/>
          </a:prstGeom>
          <a:ln>
            <a:noFill/>
          </a:ln>
          <a:effectLst>
            <a:softEdge rad="112500"/>
          </a:effectLst>
        </p:spPr>
      </p:pic>
      <p:pic>
        <p:nvPicPr>
          <p:cNvPr id="11" name="Picture 10">
            <a:extLst>
              <a:ext uri="{FF2B5EF4-FFF2-40B4-BE49-F238E27FC236}">
                <a16:creationId xmlns:a16="http://schemas.microsoft.com/office/drawing/2014/main" id="{9BACE277-AB3E-4F9A-9F8C-E2EC7CC6BC6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3115" y="302350"/>
            <a:ext cx="4170107" cy="3660051"/>
          </a:xfrm>
          <a:prstGeom prst="ellipse">
            <a:avLst/>
          </a:prstGeom>
          <a:ln>
            <a:noFill/>
          </a:ln>
          <a:effectLst>
            <a:softEdge rad="112500"/>
          </a:effectLst>
        </p:spPr>
      </p:pic>
      <p:pic>
        <p:nvPicPr>
          <p:cNvPr id="15" name="Picture 14">
            <a:extLst>
              <a:ext uri="{FF2B5EF4-FFF2-40B4-BE49-F238E27FC236}">
                <a16:creationId xmlns:a16="http://schemas.microsoft.com/office/drawing/2014/main" id="{7E33A7ED-96D5-49D1-83E8-AA943B8FD46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3222" y="134051"/>
            <a:ext cx="3902981" cy="3971224"/>
          </a:xfrm>
          <a:prstGeom prst="ellipse">
            <a:avLst/>
          </a:prstGeom>
          <a:ln>
            <a:noFill/>
          </a:ln>
          <a:effectLst>
            <a:softEdge rad="112500"/>
          </a:effectLst>
        </p:spPr>
      </p:pic>
    </p:spTree>
    <p:extLst>
      <p:ext uri="{BB962C8B-B14F-4D97-AF65-F5344CB8AC3E}">
        <p14:creationId xmlns:p14="http://schemas.microsoft.com/office/powerpoint/2010/main" val="110890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500" autoRev="1" fill="hold">
                                          <p:stCondLst>
                                            <p:cond delay="0"/>
                                          </p:stCondLst>
                                        </p:cTn>
                                        <p:tgtEl>
                                          <p:spTgt spid="9"/>
                                        </p:tgtEl>
                                        <p:attrNameLst>
                                          <p:attrName>ppt_w</p:attrName>
                                        </p:attrNameLst>
                                      </p:cBhvr>
                                    </p:anim>
                                    <p:anim by="(#ppt_w*0.50)" calcmode="lin" valueType="num">
                                      <p:cBhvr>
                                        <p:cTn id="28" dur="500" decel="50000" autoRev="1" fill="hold">
                                          <p:stCondLst>
                                            <p:cond delay="0"/>
                                          </p:stCondLst>
                                        </p:cTn>
                                        <p:tgtEl>
                                          <p:spTgt spid="9"/>
                                        </p:tgtEl>
                                        <p:attrNameLst>
                                          <p:attrName>ppt_x</p:attrName>
                                        </p:attrNameLst>
                                      </p:cBhvr>
                                    </p:anim>
                                    <p:anim from="(-#ppt_h/2)" to="(#ppt_y)" calcmode="lin" valueType="num">
                                      <p:cBhvr>
                                        <p:cTn id="29" dur="1000" fill="hold">
                                          <p:stCondLst>
                                            <p:cond delay="0"/>
                                          </p:stCondLst>
                                        </p:cTn>
                                        <p:tgtEl>
                                          <p:spTgt spid="9"/>
                                        </p:tgtEl>
                                        <p:attrNameLst>
                                          <p:attrName>ppt_y</p:attrName>
                                        </p:attrNameLst>
                                      </p:cBhvr>
                                    </p:anim>
                                    <p:animRot by="21600000">
                                      <p:cBhvr>
                                        <p:cTn id="3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1D42CA-0C95-4566-A244-3BEA5E87D57C}"/>
              </a:ext>
            </a:extLst>
          </p:cNvPr>
          <p:cNvSpPr txBox="1"/>
          <p:nvPr/>
        </p:nvSpPr>
        <p:spPr>
          <a:xfrm>
            <a:off x="866775" y="4345651"/>
            <a:ext cx="10309924" cy="1938992"/>
          </a:xfrm>
          <a:prstGeom prst="rect">
            <a:avLst/>
          </a:prstGeom>
          <a:noFill/>
        </p:spPr>
        <p:txBody>
          <a:bodyPr wrap="square" rtlCol="0">
            <a:spAutoFit/>
          </a:bodyPr>
          <a:lstStyle/>
          <a:p>
            <a:pPr algn="just"/>
            <a:r>
              <a:rPr lang="en-US" sz="2400" b="1" dirty="0">
                <a:effectLst>
                  <a:outerShdw blurRad="38100" dist="38100" dir="2700000" algn="tl">
                    <a:srgbClr val="000000">
                      <a:alpha val="43137"/>
                    </a:srgbClr>
                  </a:outerShdw>
                </a:effectLst>
              </a:rPr>
              <a:t>                      The country also witness a spectacular parade of defense forces, border guards, police, </a:t>
            </a:r>
            <a:r>
              <a:rPr lang="en-US" sz="2400" b="1" i="1" dirty="0">
                <a:effectLst>
                  <a:outerShdw blurRad="38100" dist="38100" dir="2700000" algn="tl">
                    <a:srgbClr val="000000">
                      <a:alpha val="43137"/>
                    </a:srgbClr>
                  </a:outerShdw>
                </a:effectLst>
              </a:rPr>
              <a:t>ansars</a:t>
            </a:r>
            <a:r>
              <a:rPr lang="en-US" sz="2400" b="1" dirty="0">
                <a:effectLst>
                  <a:outerShdw blurRad="38100" dist="38100" dir="2700000" algn="tl">
                    <a:srgbClr val="000000">
                      <a:alpha val="43137"/>
                    </a:srgbClr>
                  </a:outerShdw>
                </a:effectLst>
              </a:rPr>
              <a:t> and  the VDP (Village Defense Party) at the National Parade Ground near the National Parliament. In Bangabandhu National Stadium, School children, scouts and girl guides take part in various displays to entertain thousand of spectators.</a:t>
            </a:r>
          </a:p>
        </p:txBody>
      </p:sp>
      <p:pic>
        <p:nvPicPr>
          <p:cNvPr id="12" name="Picture 11">
            <a:extLst>
              <a:ext uri="{FF2B5EF4-FFF2-40B4-BE49-F238E27FC236}">
                <a16:creationId xmlns:a16="http://schemas.microsoft.com/office/drawing/2014/main" id="{1723887D-325C-4F8C-A198-5BCF1EE100B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0560" y="444028"/>
            <a:ext cx="2854608" cy="3546947"/>
          </a:xfrm>
          <a:prstGeom prst="ellipse">
            <a:avLst/>
          </a:prstGeom>
          <a:ln>
            <a:noFill/>
          </a:ln>
          <a:effectLst>
            <a:softEdge rad="112500"/>
          </a:effectLst>
        </p:spPr>
      </p:pic>
      <p:pic>
        <p:nvPicPr>
          <p:cNvPr id="14" name="Picture 13">
            <a:extLst>
              <a:ext uri="{FF2B5EF4-FFF2-40B4-BE49-F238E27FC236}">
                <a16:creationId xmlns:a16="http://schemas.microsoft.com/office/drawing/2014/main" id="{BFB94EB2-E1CD-4E53-83EA-2BC220FAB022}"/>
              </a:ext>
            </a:extLst>
          </p:cNvPr>
          <p:cNvPicPr>
            <a:picLocks noChangeAspect="1"/>
          </p:cNvPicPr>
          <p:nvPr/>
        </p:nvPicPr>
        <p:blipFill rotWithShape="1">
          <a:blip r:embed="rId3">
            <a:extLst>
              <a:ext uri="{28A0092B-C50C-407E-A947-70E740481C1C}">
                <a14:useLocalDpi xmlns:a14="http://schemas.microsoft.com/office/drawing/2010/main" val="0"/>
              </a:ext>
            </a:extLst>
          </a:blip>
          <a:srcRect t="15294"/>
          <a:stretch/>
        </p:blipFill>
        <p:spPr>
          <a:xfrm>
            <a:off x="3345168" y="436393"/>
            <a:ext cx="2750832" cy="3556110"/>
          </a:xfrm>
          <a:prstGeom prst="ellipse">
            <a:avLst/>
          </a:prstGeom>
          <a:ln>
            <a:noFill/>
          </a:ln>
          <a:effectLst>
            <a:softEdge rad="112500"/>
          </a:effectLst>
        </p:spPr>
      </p:pic>
      <p:pic>
        <p:nvPicPr>
          <p:cNvPr id="11" name="Picture 10" descr="C:\Users\ASSRAF\Desktop\wwwww\images(35).jpg">
            <a:extLst>
              <a:ext uri="{FF2B5EF4-FFF2-40B4-BE49-F238E27FC236}">
                <a16:creationId xmlns:a16="http://schemas.microsoft.com/office/drawing/2014/main" id="{C8AD0998-B776-4BBE-B364-3ACB50A92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68" y="436392"/>
            <a:ext cx="2764609" cy="35206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descr="C:\Users\ASSRAF\Desktop\wwwww\Z(1).jpg">
            <a:extLst>
              <a:ext uri="{FF2B5EF4-FFF2-40B4-BE49-F238E27FC236}">
                <a16:creationId xmlns:a16="http://schemas.microsoft.com/office/drawing/2014/main" id="{CC9787B5-EC4B-4EC5-BD52-4427C8BE9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545" y="444028"/>
            <a:ext cx="2889455" cy="35114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772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by="(-#ppt_w*2)" calcmode="lin" valueType="num">
                                      <p:cBhvr rctx="PPT">
                                        <p:cTn id="27" dur="500" autoRev="1" fill="hold">
                                          <p:stCondLst>
                                            <p:cond delay="0"/>
                                          </p:stCondLst>
                                        </p:cTn>
                                        <p:tgtEl>
                                          <p:spTgt spid="2"/>
                                        </p:tgtEl>
                                        <p:attrNameLst>
                                          <p:attrName>ppt_w</p:attrName>
                                        </p:attrNameLst>
                                      </p:cBhvr>
                                    </p:anim>
                                    <p:anim by="(#ppt_w*0.50)" calcmode="lin" valueType="num">
                                      <p:cBhvr>
                                        <p:cTn id="28" dur="500" decel="50000" autoRev="1" fill="hold">
                                          <p:stCondLst>
                                            <p:cond delay="0"/>
                                          </p:stCondLst>
                                        </p:cTn>
                                        <p:tgtEl>
                                          <p:spTgt spid="2"/>
                                        </p:tgtEl>
                                        <p:attrNameLst>
                                          <p:attrName>ppt_x</p:attrName>
                                        </p:attrNameLst>
                                      </p:cBhvr>
                                    </p:anim>
                                    <p:anim from="(-#ppt_h/2)" to="(#ppt_y)" calcmode="lin" valueType="num">
                                      <p:cBhvr>
                                        <p:cTn id="29" dur="1000" fill="hold">
                                          <p:stCondLst>
                                            <p:cond delay="0"/>
                                          </p:stCondLst>
                                        </p:cTn>
                                        <p:tgtEl>
                                          <p:spTgt spid="2"/>
                                        </p:tgtEl>
                                        <p:attrNameLst>
                                          <p:attrName>ppt_y</p:attrName>
                                        </p:attrNameLst>
                                      </p:cBhvr>
                                    </p:anim>
                                    <p:animRot by="21600000">
                                      <p:cBhvr>
                                        <p:cTn id="3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14009-FD88-49A2-9CAB-FEEFC7B09C55}"/>
              </a:ext>
            </a:extLst>
          </p:cNvPr>
          <p:cNvSpPr txBox="1"/>
          <p:nvPr/>
        </p:nvSpPr>
        <p:spPr>
          <a:xfrm>
            <a:off x="805071" y="3667125"/>
            <a:ext cx="10657733" cy="3108543"/>
          </a:xfrm>
          <a:prstGeom prst="rect">
            <a:avLst/>
          </a:prstGeom>
          <a:noFill/>
        </p:spPr>
        <p:txBody>
          <a:bodyPr wrap="square" rtlCol="0">
            <a:spAutoFit/>
          </a:bodyPr>
          <a:lstStyle/>
          <a:p>
            <a:pPr algn="just"/>
            <a:r>
              <a:rPr lang="en-US" sz="2800" b="1" dirty="0">
                <a:effectLst>
                  <a:outerShdw blurRad="38100" dist="38100" dir="2700000" algn="tl">
                    <a:srgbClr val="000000">
                      <a:alpha val="43137"/>
                    </a:srgbClr>
                  </a:outerShdw>
                </a:effectLst>
              </a:rPr>
              <a:t>                  Educational institutions also organize their individual programs. Sports meets and tournaments are also organized on the day, including the exciting boat race in the river </a:t>
            </a:r>
            <a:r>
              <a:rPr lang="en-US" sz="2800" b="1" dirty="0" err="1">
                <a:effectLst>
                  <a:outerShdw blurRad="38100" dist="38100" dir="2700000" algn="tl">
                    <a:srgbClr val="000000">
                      <a:alpha val="43137"/>
                    </a:srgbClr>
                  </a:outerShdw>
                </a:effectLst>
              </a:rPr>
              <a:t>Buriganga</a:t>
            </a:r>
            <a:endParaRPr lang="en-US" sz="2800" b="1" dirty="0">
              <a:effectLst>
                <a:outerShdw blurRad="38100" dist="38100" dir="2700000" algn="tl">
                  <a:srgbClr val="000000">
                    <a:alpha val="43137"/>
                  </a:srgbClr>
                </a:outerShdw>
              </a:effectLst>
            </a:endParaRPr>
          </a:p>
          <a:p>
            <a:pPr algn="just"/>
            <a:r>
              <a:rPr lang="en-US" sz="2800" b="1" dirty="0">
                <a:effectLst>
                  <a:outerShdw blurRad="38100" dist="38100" dir="2700000" algn="tl">
                    <a:srgbClr val="000000">
                      <a:alpha val="43137"/>
                    </a:srgbClr>
                  </a:outerShdw>
                </a:effectLst>
              </a:rPr>
              <a:t>                  In the evening, all major public buildings are illuminated with colorful lights. Bangla Academy, Bangladesh </a:t>
            </a:r>
            <a:r>
              <a:rPr lang="en-US" sz="2800" b="1" dirty="0" err="1">
                <a:effectLst>
                  <a:outerShdw blurRad="38100" dist="38100" dir="2700000" algn="tl">
                    <a:srgbClr val="000000">
                      <a:alpha val="43137"/>
                    </a:srgbClr>
                  </a:outerShdw>
                </a:effectLst>
              </a:rPr>
              <a:t>Shilpakala</a:t>
            </a:r>
            <a:r>
              <a:rPr lang="en-US" sz="2800" b="1" dirty="0">
                <a:effectLst>
                  <a:outerShdw blurRad="38100" dist="38100" dir="2700000" algn="tl">
                    <a:srgbClr val="000000">
                      <a:alpha val="43137"/>
                    </a:srgbClr>
                  </a:outerShdw>
                </a:effectLst>
              </a:rPr>
              <a:t> Academy and other socio-cultural organizations hold cultural functions are also arranged in other places in the country.  </a:t>
            </a:r>
          </a:p>
        </p:txBody>
      </p:sp>
      <p:pic>
        <p:nvPicPr>
          <p:cNvPr id="4" name="Picture 3">
            <a:extLst>
              <a:ext uri="{FF2B5EF4-FFF2-40B4-BE49-F238E27FC236}">
                <a16:creationId xmlns:a16="http://schemas.microsoft.com/office/drawing/2014/main" id="{1C6F0DDF-13F1-4F43-9251-3050229DE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21" y="196658"/>
            <a:ext cx="3133191" cy="2994217"/>
          </a:xfrm>
          <a:prstGeom prst="ellipse">
            <a:avLst/>
          </a:prstGeom>
          <a:ln>
            <a:noFill/>
          </a:ln>
          <a:effectLst>
            <a:softEdge rad="112500"/>
          </a:effectLst>
        </p:spPr>
      </p:pic>
      <p:pic>
        <p:nvPicPr>
          <p:cNvPr id="8" name="Picture 7">
            <a:extLst>
              <a:ext uri="{FF2B5EF4-FFF2-40B4-BE49-F238E27FC236}">
                <a16:creationId xmlns:a16="http://schemas.microsoft.com/office/drawing/2014/main" id="{CF59D71C-4775-40AE-8091-B83337FE8F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24449" y="196658"/>
            <a:ext cx="3662155" cy="2994217"/>
          </a:xfrm>
          <a:prstGeom prst="ellipse">
            <a:avLst/>
          </a:prstGeom>
          <a:ln>
            <a:noFill/>
          </a:ln>
          <a:effectLst>
            <a:softEdge rad="112500"/>
          </a:effectLst>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86604" y="196658"/>
            <a:ext cx="3862387" cy="2994217"/>
          </a:xfrm>
          <a:prstGeom prst="ellipse">
            <a:avLst/>
          </a:prstGeom>
          <a:ln>
            <a:noFill/>
          </a:ln>
          <a:effectLst>
            <a:softEdge rad="112500"/>
          </a:effectLst>
        </p:spPr>
      </p:pic>
    </p:spTree>
    <p:extLst>
      <p:ext uri="{BB962C8B-B14F-4D97-AF65-F5344CB8AC3E}">
        <p14:creationId xmlns:p14="http://schemas.microsoft.com/office/powerpoint/2010/main" val="3124814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by="(-#ppt_w*2)" calcmode="lin" valueType="num">
                                      <p:cBhvr rctx="PPT">
                                        <p:cTn id="22" dur="500" autoRev="1" fill="hold">
                                          <p:stCondLst>
                                            <p:cond delay="0"/>
                                          </p:stCondLst>
                                        </p:cTn>
                                        <p:tgtEl>
                                          <p:spTgt spid="2"/>
                                        </p:tgtEl>
                                        <p:attrNameLst>
                                          <p:attrName>ppt_w</p:attrName>
                                        </p:attrNameLst>
                                      </p:cBhvr>
                                    </p:anim>
                                    <p:anim by="(#ppt_w*0.50)" calcmode="lin" valueType="num">
                                      <p:cBhvr>
                                        <p:cTn id="23" dur="500" decel="50000" autoRev="1" fill="hold">
                                          <p:stCondLst>
                                            <p:cond delay="0"/>
                                          </p:stCondLst>
                                        </p:cTn>
                                        <p:tgtEl>
                                          <p:spTgt spid="2"/>
                                        </p:tgtEl>
                                        <p:attrNameLst>
                                          <p:attrName>ppt_x</p:attrName>
                                        </p:attrNameLst>
                                      </p:cBhvr>
                                    </p:anim>
                                    <p:anim from="(-#ppt_h/2)" to="(#ppt_y)" calcmode="lin" valueType="num">
                                      <p:cBhvr>
                                        <p:cTn id="24" dur="1000" fill="hold">
                                          <p:stCondLst>
                                            <p:cond delay="0"/>
                                          </p:stCondLst>
                                        </p:cTn>
                                        <p:tgtEl>
                                          <p:spTgt spid="2"/>
                                        </p:tgtEl>
                                        <p:attrNameLst>
                                          <p:attrName>ppt_y</p:attrName>
                                        </p:attrNameLst>
                                      </p:cBhvr>
                                    </p:anim>
                                    <p:animRot by="21600000">
                                      <p:cBhvr>
                                        <p:cTn id="25"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A21FA2-31C8-4644-8C3D-3C8DC6A34528}"/>
              </a:ext>
            </a:extLst>
          </p:cNvPr>
          <p:cNvSpPr txBox="1"/>
          <p:nvPr/>
        </p:nvSpPr>
        <p:spPr>
          <a:xfrm>
            <a:off x="4068907" y="105551"/>
            <a:ext cx="3959257"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4000" b="1" u="sng" dirty="0">
                <a:ln/>
                <a:solidFill>
                  <a:srgbClr val="7030A0"/>
                </a:solidFill>
                <a:effectLst>
                  <a:outerShdw blurRad="38100" dist="38100" dir="2700000" algn="tl">
                    <a:srgbClr val="000000">
                      <a:alpha val="43137"/>
                    </a:srgbClr>
                  </a:outerShdw>
                </a:effectLst>
              </a:rPr>
              <a:t>Individual works.</a:t>
            </a:r>
          </a:p>
        </p:txBody>
      </p:sp>
      <p:sp>
        <p:nvSpPr>
          <p:cNvPr id="10" name="TextBox 9">
            <a:extLst>
              <a:ext uri="{FF2B5EF4-FFF2-40B4-BE49-F238E27FC236}">
                <a16:creationId xmlns:a16="http://schemas.microsoft.com/office/drawing/2014/main" id="{9F76C0FC-4B68-4B1C-A14F-BA2DA5F0AE2A}"/>
              </a:ext>
            </a:extLst>
          </p:cNvPr>
          <p:cNvSpPr txBox="1"/>
          <p:nvPr/>
        </p:nvSpPr>
        <p:spPr>
          <a:xfrm>
            <a:off x="3019425" y="3314461"/>
            <a:ext cx="5641663"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rPr>
              <a:t>Ask and answer the </a:t>
            </a:r>
            <a:r>
              <a:rPr lang="en-US" sz="3200" b="1" dirty="0" err="1">
                <a:solidFill>
                  <a:srgbClr val="FF0000"/>
                </a:solidFill>
                <a:effectLst>
                  <a:outerShdw blurRad="38100" dist="38100" dir="2700000" algn="tl">
                    <a:srgbClr val="000000">
                      <a:alpha val="43137"/>
                    </a:srgbClr>
                  </a:outerShdw>
                </a:effectLst>
              </a:rPr>
              <a:t>Qquestions</a:t>
            </a:r>
            <a:endParaRPr lang="en-US" sz="3200" b="1" dirty="0">
              <a:solidFill>
                <a:srgbClr val="FF0000"/>
              </a:solidFill>
              <a:effectLst>
                <a:outerShdw blurRad="38100" dist="38100" dir="2700000" algn="tl">
                  <a:srgbClr val="000000">
                    <a:alpha val="43137"/>
                  </a:srgbClr>
                </a:outerShdw>
              </a:effectLst>
            </a:endParaRPr>
          </a:p>
        </p:txBody>
      </p:sp>
      <p:sp>
        <p:nvSpPr>
          <p:cNvPr id="21" name="Oval 20">
            <a:extLst>
              <a:ext uri="{FF2B5EF4-FFF2-40B4-BE49-F238E27FC236}">
                <a16:creationId xmlns:a16="http://schemas.microsoft.com/office/drawing/2014/main" id="{122B2ECA-46C7-4A9D-990D-2401CA07C4FE}"/>
              </a:ext>
            </a:extLst>
          </p:cNvPr>
          <p:cNvSpPr/>
          <p:nvPr/>
        </p:nvSpPr>
        <p:spPr>
          <a:xfrm>
            <a:off x="4655187" y="968308"/>
            <a:ext cx="2786701" cy="206745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B9886A-408A-4C38-8D86-B3453CD9ADD1}"/>
              </a:ext>
            </a:extLst>
          </p:cNvPr>
          <p:cNvSpPr/>
          <p:nvPr/>
        </p:nvSpPr>
        <p:spPr>
          <a:xfrm>
            <a:off x="749778" y="4235836"/>
            <a:ext cx="10730867" cy="1938992"/>
          </a:xfrm>
          <a:prstGeom prst="rect">
            <a:avLst/>
          </a:prstGeom>
          <a:solidFill>
            <a:srgbClr val="00B0F0"/>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4000" b="1" dirty="0">
                <a:effectLst>
                  <a:outerShdw blurRad="38100" dist="38100" dir="2700000" algn="tl">
                    <a:srgbClr val="000000">
                      <a:alpha val="43137"/>
                    </a:srgbClr>
                  </a:outerShdw>
                </a:effectLst>
              </a:rPr>
              <a:t>1.Which day is independence Day?</a:t>
            </a:r>
          </a:p>
          <a:p>
            <a:r>
              <a:rPr lang="en-US" sz="4000" b="1" dirty="0">
                <a:effectLst>
                  <a:outerShdw blurRad="38100" dist="38100" dir="2700000" algn="tl">
                    <a:srgbClr val="000000">
                      <a:alpha val="43137"/>
                    </a:srgbClr>
                  </a:outerShdw>
                </a:effectLst>
              </a:rPr>
              <a:t>2.Why do we observe the Day?</a:t>
            </a:r>
          </a:p>
          <a:p>
            <a:r>
              <a:rPr lang="en-US" sz="4000" b="1" dirty="0">
                <a:effectLst>
                  <a:outerShdw blurRad="38100" dist="38100" dir="2700000" algn="tl">
                    <a:srgbClr val="000000">
                      <a:alpha val="43137"/>
                    </a:srgbClr>
                  </a:outerShdw>
                </a:effectLst>
              </a:rPr>
              <a:t>3.Which </a:t>
            </a:r>
            <a:r>
              <a:rPr lang="en-US" sz="4000" b="1" dirty="0" err="1">
                <a:effectLst>
                  <a:outerShdw blurRad="38100" dist="38100" dir="2700000" algn="tl">
                    <a:srgbClr val="000000">
                      <a:alpha val="43137"/>
                    </a:srgbClr>
                  </a:outerShdw>
                </a:effectLst>
              </a:rPr>
              <a:t>organisations</a:t>
            </a:r>
            <a:r>
              <a:rPr lang="en-US" sz="4000" b="1" dirty="0">
                <a:effectLst>
                  <a:outerShdw blurRad="38100" dist="38100" dir="2700000" algn="tl">
                    <a:srgbClr val="000000">
                      <a:alpha val="43137"/>
                    </a:srgbClr>
                  </a:outerShdw>
                </a:effectLst>
              </a:rPr>
              <a:t> arrange cultural functions?</a:t>
            </a:r>
          </a:p>
        </p:txBody>
      </p:sp>
    </p:spTree>
    <p:extLst>
      <p:ext uri="{BB962C8B-B14F-4D97-AF65-F5344CB8AC3E}">
        <p14:creationId xmlns:p14="http://schemas.microsoft.com/office/powerpoint/2010/main" val="108688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13"/>
                                        </p:tgtEl>
                                        <p:attrNameLst>
                                          <p:attrName>style.visibility</p:attrName>
                                        </p:attrNameLst>
                                      </p:cBhvr>
                                      <p:to>
                                        <p:strVal val="visible"/>
                                      </p:to>
                                    </p:set>
                                    <p:anim by="(-#ppt_w*2)" calcmode="lin" valueType="num">
                                      <p:cBhvr rctx="PPT">
                                        <p:cTn id="26" dur="500" autoRev="1" fill="hold">
                                          <p:stCondLst>
                                            <p:cond delay="0"/>
                                          </p:stCondLst>
                                        </p:cTn>
                                        <p:tgtEl>
                                          <p:spTgt spid="13"/>
                                        </p:tgtEl>
                                        <p:attrNameLst>
                                          <p:attrName>ppt_w</p:attrName>
                                        </p:attrNameLst>
                                      </p:cBhvr>
                                    </p:anim>
                                    <p:anim by="(#ppt_w*0.50)" calcmode="lin" valueType="num">
                                      <p:cBhvr>
                                        <p:cTn id="27" dur="500" decel="50000" autoRev="1" fill="hold">
                                          <p:stCondLst>
                                            <p:cond delay="0"/>
                                          </p:stCondLst>
                                        </p:cTn>
                                        <p:tgtEl>
                                          <p:spTgt spid="13"/>
                                        </p:tgtEl>
                                        <p:attrNameLst>
                                          <p:attrName>ppt_x</p:attrName>
                                        </p:attrNameLst>
                                      </p:cBhvr>
                                    </p:anim>
                                    <p:anim from="(-#ppt_h/2)" to="(#ppt_y)" calcmode="lin" valueType="num">
                                      <p:cBhvr>
                                        <p:cTn id="28" dur="1000" fill="hold">
                                          <p:stCondLst>
                                            <p:cond delay="0"/>
                                          </p:stCondLst>
                                        </p:cTn>
                                        <p:tgtEl>
                                          <p:spTgt spid="13"/>
                                        </p:tgtEl>
                                        <p:attrNameLst>
                                          <p:attrName>ppt_y</p:attrName>
                                        </p:attrNameLst>
                                      </p:cBhvr>
                                    </p:anim>
                                    <p:animRot by="21600000">
                                      <p:cBhvr>
                                        <p:cTn id="29"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6712" y="580277"/>
            <a:ext cx="3838575" cy="1200329"/>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7200" b="1" dirty="0"/>
              <a:t>Solution</a:t>
            </a:r>
            <a:r>
              <a:rPr lang="en-US" sz="7200" dirty="0"/>
              <a:t>:</a:t>
            </a:r>
          </a:p>
        </p:txBody>
      </p:sp>
      <p:sp>
        <p:nvSpPr>
          <p:cNvPr id="7" name="TextBox 6"/>
          <p:cNvSpPr txBox="1"/>
          <p:nvPr/>
        </p:nvSpPr>
        <p:spPr>
          <a:xfrm>
            <a:off x="1056904" y="2286000"/>
            <a:ext cx="10770919" cy="369332"/>
          </a:xfrm>
          <a:prstGeom prst="rect">
            <a:avLst/>
          </a:prstGeom>
          <a:noFill/>
        </p:spPr>
        <p:txBody>
          <a:bodyPr wrap="square" rtlCol="0">
            <a:spAutoFit/>
          </a:bodyPr>
          <a:lstStyle/>
          <a:p>
            <a:pPr algn="ctr"/>
            <a:endParaRPr lang="en-US" dirty="0"/>
          </a:p>
        </p:txBody>
      </p:sp>
      <p:sp>
        <p:nvSpPr>
          <p:cNvPr id="2" name="TextBox 1"/>
          <p:cNvSpPr txBox="1"/>
          <p:nvPr/>
        </p:nvSpPr>
        <p:spPr>
          <a:xfrm>
            <a:off x="282810" y="2549010"/>
            <a:ext cx="11626377" cy="34163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effectLst>
                  <a:outerShdw blurRad="38100" dist="38100" dir="2700000" algn="tl">
                    <a:srgbClr val="000000">
                      <a:alpha val="43137"/>
                    </a:srgbClr>
                  </a:outerShdw>
                </a:effectLst>
              </a:rPr>
              <a:t>1. Independence Day is 26 March.</a:t>
            </a:r>
          </a:p>
          <a:p>
            <a:r>
              <a:rPr lang="en-US" sz="3600" b="1" dirty="0">
                <a:effectLst>
                  <a:outerShdw blurRad="38100" dist="38100" dir="2700000" algn="tl">
                    <a:srgbClr val="000000">
                      <a:alpha val="43137"/>
                    </a:srgbClr>
                  </a:outerShdw>
                </a:effectLst>
              </a:rPr>
              <a:t>2. We observe the Day begins at national Memorial give the flower.</a:t>
            </a:r>
          </a:p>
          <a:p>
            <a:r>
              <a:rPr lang="en-US" sz="3600" b="1" dirty="0">
                <a:effectLst>
                  <a:outerShdw blurRad="38100" dist="38100" dir="2700000" algn="tl">
                    <a:srgbClr val="000000">
                      <a:alpha val="43137"/>
                    </a:srgbClr>
                  </a:outerShdw>
                </a:effectLst>
              </a:rPr>
              <a:t>3. </a:t>
            </a:r>
            <a:r>
              <a:rPr lang="en-US" sz="3600" b="1" dirty="0" err="1">
                <a:effectLst>
                  <a:outerShdw blurRad="38100" dist="38100" dir="2700000" algn="tl">
                    <a:srgbClr val="000000">
                      <a:alpha val="43137"/>
                    </a:srgbClr>
                  </a:outerShdw>
                </a:effectLst>
              </a:rPr>
              <a:t>Diplomats,political</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parties,social</a:t>
            </a:r>
            <a:r>
              <a:rPr lang="en-US" sz="3600" b="1" dirty="0">
                <a:effectLst>
                  <a:outerShdw blurRad="38100" dist="38100" dir="2700000" algn="tl">
                    <a:srgbClr val="000000">
                      <a:alpha val="43137"/>
                    </a:srgbClr>
                  </a:outerShdw>
                </a:effectLst>
              </a:rPr>
              <a:t> and cultural </a:t>
            </a:r>
            <a:r>
              <a:rPr lang="en-US" sz="3600" b="1" dirty="0" err="1">
                <a:effectLst>
                  <a:outerShdw blurRad="38100" dist="38100" dir="2700000" algn="tl">
                    <a:srgbClr val="000000">
                      <a:alpha val="43137"/>
                    </a:srgbClr>
                  </a:outerShdw>
                </a:effectLst>
              </a:rPr>
              <a:t>organigations</a:t>
            </a:r>
            <a:r>
              <a:rPr lang="en-US" sz="3600" b="1" dirty="0">
                <a:effectLst>
                  <a:outerShdw blurRad="38100" dist="38100" dir="2700000" algn="tl">
                    <a:srgbClr val="000000">
                      <a:alpha val="43137"/>
                    </a:srgbClr>
                  </a:outerShdw>
                </a:effectLst>
              </a:rPr>
              <a:t>,  educational institutions also organize their individual </a:t>
            </a:r>
            <a:r>
              <a:rPr lang="en-US" sz="3600" b="1" dirty="0" err="1">
                <a:effectLst>
                  <a:outerShdw blurRad="38100" dist="38100" dir="2700000" algn="tl">
                    <a:srgbClr val="000000">
                      <a:alpha val="43137"/>
                    </a:srgbClr>
                  </a:outerShdw>
                </a:effectLst>
              </a:rPr>
              <a:t>programmes</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28287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D3AE2248-A3C0-414C-B95B-6B2CE99CD6A4}"/>
              </a:ext>
            </a:extLst>
          </p:cNvPr>
          <p:cNvSpPr txBox="1"/>
          <p:nvPr/>
        </p:nvSpPr>
        <p:spPr>
          <a:xfrm>
            <a:off x="3634154" y="432249"/>
            <a:ext cx="4923691"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ln>
                  <a:solidFill>
                    <a:schemeClr val="tx1"/>
                  </a:solidFill>
                </a:ln>
                <a:effectLst>
                  <a:outerShdw blurRad="38100" dist="38100" dir="2700000" algn="tl">
                    <a:srgbClr val="000000">
                      <a:alpha val="43137"/>
                    </a:srgbClr>
                  </a:outerShdw>
                </a:effectLst>
              </a:rPr>
              <a:t>What do you see in this picture</a:t>
            </a:r>
          </a:p>
        </p:txBody>
      </p:sp>
      <p:pic>
        <p:nvPicPr>
          <p:cNvPr id="3" name="Picture 2">
            <a:extLst>
              <a:ext uri="{FF2B5EF4-FFF2-40B4-BE49-F238E27FC236}">
                <a16:creationId xmlns:a16="http://schemas.microsoft.com/office/drawing/2014/main" id="{1AE02D81-893C-4C2B-A7A5-F2BA7500EAA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8338" y="1524000"/>
            <a:ext cx="4523364" cy="3595789"/>
          </a:xfrm>
          <a:prstGeom prst="ellipse">
            <a:avLst/>
          </a:prstGeom>
          <a:ln>
            <a:noFill/>
          </a:ln>
          <a:effectLst>
            <a:softEdge rad="112500"/>
          </a:effectLst>
        </p:spPr>
      </p:pic>
      <p:sp>
        <p:nvSpPr>
          <p:cNvPr id="4" name="TextBox 6">
            <a:extLst>
              <a:ext uri="{FF2B5EF4-FFF2-40B4-BE49-F238E27FC236}">
                <a16:creationId xmlns:a16="http://schemas.microsoft.com/office/drawing/2014/main" id="{866700F4-8752-4FA4-9A25-0EB00144F06C}"/>
              </a:ext>
            </a:extLst>
          </p:cNvPr>
          <p:cNvSpPr txBox="1"/>
          <p:nvPr/>
        </p:nvSpPr>
        <p:spPr>
          <a:xfrm rot="10800000" flipV="1">
            <a:off x="1138696" y="5519410"/>
            <a:ext cx="4733006"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ln>
                  <a:solidFill>
                    <a:schemeClr val="tx1"/>
                  </a:solidFill>
                </a:ln>
                <a:effectLst>
                  <a:outerShdw blurRad="38100" dist="38100" dir="2700000" algn="tl">
                    <a:srgbClr val="000000">
                      <a:alpha val="43137"/>
                    </a:srgbClr>
                  </a:outerShdw>
                </a:effectLst>
              </a:rPr>
              <a:t>Excitement of independence</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62676" y="1355090"/>
            <a:ext cx="4845348" cy="3764699"/>
          </a:xfrm>
          <a:prstGeom prst="ellipse">
            <a:avLst/>
          </a:prstGeom>
          <a:ln>
            <a:noFill/>
          </a:ln>
          <a:effectLst>
            <a:softEdge rad="112500"/>
          </a:effectLst>
        </p:spPr>
      </p:pic>
      <p:sp>
        <p:nvSpPr>
          <p:cNvPr id="7" name="TextBox 7">
            <a:extLst>
              <a:ext uri="{FF2B5EF4-FFF2-40B4-BE49-F238E27FC236}">
                <a16:creationId xmlns:a16="http://schemas.microsoft.com/office/drawing/2014/main" id="{443857CE-4092-40FC-A302-74DDB00D7C12}"/>
              </a:ext>
            </a:extLst>
          </p:cNvPr>
          <p:cNvSpPr txBox="1"/>
          <p:nvPr/>
        </p:nvSpPr>
        <p:spPr>
          <a:xfrm>
            <a:off x="6391276" y="5519410"/>
            <a:ext cx="5049802"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ln>
                  <a:solidFill>
                    <a:schemeClr val="tx1"/>
                  </a:solidFill>
                </a:ln>
                <a:effectLst>
                  <a:outerShdw blurRad="38100" dist="38100" dir="2700000" algn="tl">
                    <a:srgbClr val="000000">
                      <a:alpha val="43137"/>
                    </a:srgbClr>
                  </a:outerShdw>
                </a:effectLst>
              </a:rPr>
              <a:t>Map of independent Bangladesh </a:t>
            </a:r>
          </a:p>
        </p:txBody>
      </p:sp>
    </p:spTree>
    <p:extLst>
      <p:ext uri="{BB962C8B-B14F-4D97-AF65-F5344CB8AC3E}">
        <p14:creationId xmlns:p14="http://schemas.microsoft.com/office/powerpoint/2010/main" val="320582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by="(-#ppt_w*2)" calcmode="lin" valueType="num">
                                      <p:cBhvr rctx="PPT">
                                        <p:cTn id="26" dur="500" autoRev="1" fill="hold">
                                          <p:stCondLst>
                                            <p:cond delay="0"/>
                                          </p:stCondLst>
                                        </p:cTn>
                                        <p:tgtEl>
                                          <p:spTgt spid="4"/>
                                        </p:tgtEl>
                                        <p:attrNameLst>
                                          <p:attrName>ppt_w</p:attrName>
                                        </p:attrNameLst>
                                      </p:cBhvr>
                                    </p:anim>
                                    <p:anim by="(#ppt_w*0.50)" calcmode="lin" valueType="num">
                                      <p:cBhvr>
                                        <p:cTn id="27" dur="500" decel="50000" autoRev="1" fill="hold">
                                          <p:stCondLst>
                                            <p:cond delay="0"/>
                                          </p:stCondLst>
                                        </p:cTn>
                                        <p:tgtEl>
                                          <p:spTgt spid="4"/>
                                        </p:tgtEl>
                                        <p:attrNameLst>
                                          <p:attrName>ppt_x</p:attrName>
                                        </p:attrNameLst>
                                      </p:cBhvr>
                                    </p:anim>
                                    <p:anim from="(-#ppt_h/2)" to="(#ppt_y)" calcmode="lin" valueType="num">
                                      <p:cBhvr>
                                        <p:cTn id="28" dur="1000" fill="hold">
                                          <p:stCondLst>
                                            <p:cond delay="0"/>
                                          </p:stCondLst>
                                        </p:cTn>
                                        <p:tgtEl>
                                          <p:spTgt spid="4"/>
                                        </p:tgtEl>
                                        <p:attrNameLst>
                                          <p:attrName>ppt_y</p:attrName>
                                        </p:attrNameLst>
                                      </p:cBhvr>
                                    </p:anim>
                                    <p:animRot by="21600000">
                                      <p:cBhvr>
                                        <p:cTn id="29" dur="1000" fill="hold">
                                          <p:stCondLst>
                                            <p:cond delay="0"/>
                                          </p:stCondLst>
                                        </p:cTn>
                                        <p:tgtEl>
                                          <p:spTgt spid="4"/>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by="(-#ppt_w*2)" calcmode="lin" valueType="num">
                                      <p:cBhvr rctx="PPT">
                                        <p:cTn id="34" dur="500" autoRev="1" fill="hold">
                                          <p:stCondLst>
                                            <p:cond delay="0"/>
                                          </p:stCondLst>
                                        </p:cTn>
                                        <p:tgtEl>
                                          <p:spTgt spid="7"/>
                                        </p:tgtEl>
                                        <p:attrNameLst>
                                          <p:attrName>ppt_w</p:attrName>
                                        </p:attrNameLst>
                                      </p:cBhvr>
                                    </p:anim>
                                    <p:anim by="(#ppt_w*0.50)" calcmode="lin" valueType="num">
                                      <p:cBhvr>
                                        <p:cTn id="35" dur="500" decel="50000" autoRev="1" fill="hold">
                                          <p:stCondLst>
                                            <p:cond delay="0"/>
                                          </p:stCondLst>
                                        </p:cTn>
                                        <p:tgtEl>
                                          <p:spTgt spid="7"/>
                                        </p:tgtEl>
                                        <p:attrNameLst>
                                          <p:attrName>ppt_x</p:attrName>
                                        </p:attrNameLst>
                                      </p:cBhvr>
                                    </p:anim>
                                    <p:anim from="(-#ppt_h/2)" to="(#ppt_y)" calcmode="lin" valueType="num">
                                      <p:cBhvr>
                                        <p:cTn id="36" dur="1000" fill="hold">
                                          <p:stCondLst>
                                            <p:cond delay="0"/>
                                          </p:stCondLst>
                                        </p:cTn>
                                        <p:tgtEl>
                                          <p:spTgt spid="7"/>
                                        </p:tgtEl>
                                        <p:attrNameLst>
                                          <p:attrName>ppt_y</p:attrName>
                                        </p:attrNameLst>
                                      </p:cBhvr>
                                    </p:anim>
                                    <p:animRot by="21600000">
                                      <p:cBhvr>
                                        <p:cTn id="3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00" y="401374"/>
            <a:ext cx="10801200" cy="6055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6378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910080" y="1907131"/>
            <a:ext cx="8717280" cy="44012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8800" b="1" i="1" dirty="0">
                <a:ln w="127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Welcome</a:t>
            </a:r>
          </a:p>
          <a:p>
            <a:pPr algn="ctr"/>
            <a:r>
              <a:rPr lang="en-US" sz="48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TO</a:t>
            </a:r>
          </a:p>
          <a:p>
            <a:pPr algn="ctr"/>
            <a:r>
              <a:rPr lang="en-US" sz="4800" b="1" i="1" dirty="0">
                <a:ln w="12700">
                  <a:solidFill>
                    <a:schemeClr val="accent1"/>
                  </a:solidFill>
                  <a:prstDash val="solid"/>
                </a:ln>
                <a:solidFill>
                  <a:srgbClr val="C0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OUR</a:t>
            </a:r>
          </a:p>
          <a:p>
            <a:pPr algn="ctr"/>
            <a:r>
              <a:rPr lang="en-US" sz="48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ONLINE CLASS</a:t>
            </a:r>
          </a:p>
          <a:p>
            <a:pPr algn="ctr"/>
            <a:r>
              <a:rPr lang="en-US" sz="4800" b="1" i="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The best teacher in the earth</a:t>
            </a:r>
          </a:p>
        </p:txBody>
      </p:sp>
      <p:pic>
        <p:nvPicPr>
          <p:cNvPr id="4" name="Picture 2" descr="D:\FORHAD2\forhad\Flower\Flower_H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9218">
            <a:off x="1501632" y="354856"/>
            <a:ext cx="1876371" cy="1599619"/>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9959"/>
            <a:ext cx="2632050" cy="2097090"/>
          </a:xfrm>
          <a:prstGeom prst="rect">
            <a:avLst/>
          </a:prstGeom>
        </p:spPr>
      </p:pic>
      <p:pic>
        <p:nvPicPr>
          <p:cNvPr id="7" name="Picture 2" descr="D:\FORHAD2\forhad\Flower\Flower_H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9218">
            <a:off x="9963531" y="309690"/>
            <a:ext cx="1876371" cy="1599619"/>
          </a:xfrm>
          <a:prstGeom prst="ellipse">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790" y="-158874"/>
            <a:ext cx="2632050" cy="2097090"/>
          </a:xfrm>
          <a:prstGeom prst="rect">
            <a:avLst/>
          </a:prstGeom>
        </p:spPr>
      </p:pic>
    </p:spTree>
    <p:extLst>
      <p:ext uri="{BB962C8B-B14F-4D97-AF65-F5344CB8AC3E}">
        <p14:creationId xmlns:p14="http://schemas.microsoft.com/office/powerpoint/2010/main" val="2093931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075" y="1393878"/>
            <a:ext cx="5638800" cy="3667889"/>
          </a:xfrm>
          <a:prstGeom prst="ellipse">
            <a:avLst/>
          </a:prstGeom>
          <a:ln>
            <a:noFill/>
          </a:ln>
          <a:effectLst>
            <a:softEdge rad="112500"/>
          </a:effectLst>
        </p:spPr>
      </p:pic>
      <p:sp>
        <p:nvSpPr>
          <p:cNvPr id="3" name="Round Single Corner Rectangle 2"/>
          <p:cNvSpPr/>
          <p:nvPr/>
        </p:nvSpPr>
        <p:spPr>
          <a:xfrm>
            <a:off x="6915151" y="5457825"/>
            <a:ext cx="4914900" cy="762002"/>
          </a:xfrm>
          <a:prstGeom prst="round1Rect">
            <a:avLst/>
          </a:prstGeom>
          <a:gradFill>
            <a:gsLst>
              <a:gs pos="0">
                <a:schemeClr val="accent4">
                  <a:tint val="65000"/>
                  <a:lumMod val="110000"/>
                </a:schemeClr>
              </a:gs>
              <a:gs pos="88000">
                <a:schemeClr val="accent4">
                  <a:tint val="90000"/>
                </a:schemeClr>
              </a:gs>
            </a:gsLst>
            <a:lin ang="5400000" scaled="0"/>
          </a:gradFill>
        </p:spPr>
        <p:style>
          <a:lnRef idx="1">
            <a:schemeClr val="accent4"/>
          </a:lnRef>
          <a:fillRef idx="2">
            <a:schemeClr val="accent4"/>
          </a:fillRef>
          <a:effectRef idx="1">
            <a:schemeClr val="accent4"/>
          </a:effectRef>
          <a:fontRef idx="minor">
            <a:schemeClr val="dk1"/>
          </a:fontRef>
        </p:style>
        <p:txBody>
          <a:bodyPr rtlCol="0" anchor="ctr"/>
          <a:lstStyle/>
          <a:p>
            <a:r>
              <a:rPr lang="en-US"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Freedom Fighters</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49" y="1393878"/>
            <a:ext cx="5432426" cy="3667890"/>
          </a:xfrm>
          <a:prstGeom prst="ellipse">
            <a:avLst/>
          </a:prstGeom>
          <a:ln>
            <a:noFill/>
          </a:ln>
          <a:effectLst>
            <a:softEdge rad="112500"/>
          </a:effectLst>
        </p:spPr>
      </p:pic>
      <p:sp>
        <p:nvSpPr>
          <p:cNvPr id="5" name="Round Diagonal Corner Rectangle 4"/>
          <p:cNvSpPr/>
          <p:nvPr/>
        </p:nvSpPr>
        <p:spPr>
          <a:xfrm>
            <a:off x="196849" y="5457824"/>
            <a:ext cx="6337302" cy="762002"/>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speech of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Shiekh</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Muzibur</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Rahman</a:t>
            </a:r>
          </a:p>
        </p:txBody>
      </p:sp>
      <p:sp>
        <p:nvSpPr>
          <p:cNvPr id="6" name="Snip and Round Single Corner Rectangle 5"/>
          <p:cNvSpPr/>
          <p:nvPr/>
        </p:nvSpPr>
        <p:spPr>
          <a:xfrm>
            <a:off x="3805238" y="235820"/>
            <a:ext cx="4581524" cy="749412"/>
          </a:xfrm>
          <a:prstGeom prst="snip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rPr>
              <a:t>Look at the pictures</a:t>
            </a:r>
          </a:p>
        </p:txBody>
      </p:sp>
    </p:spTree>
    <p:extLst>
      <p:ext uri="{BB962C8B-B14F-4D97-AF65-F5344CB8AC3E}">
        <p14:creationId xmlns:p14="http://schemas.microsoft.com/office/powerpoint/2010/main" val="226393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09.JPG">
            <a:extLst>
              <a:ext uri="{FF2B5EF4-FFF2-40B4-BE49-F238E27FC236}">
                <a16:creationId xmlns:a16="http://schemas.microsoft.com/office/drawing/2014/main" id="{17128446-8264-41BD-8E8F-35423C87DCB0}"/>
              </a:ext>
            </a:extLst>
          </p:cNvPr>
          <p:cNvPicPr>
            <a:picLocks noChangeAspect="1"/>
          </p:cNvPicPr>
          <p:nvPr/>
        </p:nvPicPr>
        <p:blipFill>
          <a:blip r:embed="rId2" cstate="print"/>
          <a:stretch>
            <a:fillRect/>
          </a:stretch>
        </p:blipFill>
        <p:spPr>
          <a:xfrm>
            <a:off x="4618892" y="1252158"/>
            <a:ext cx="2954216" cy="1714739"/>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Rectangle 13">
            <a:extLst>
              <a:ext uri="{FF2B5EF4-FFF2-40B4-BE49-F238E27FC236}">
                <a16:creationId xmlns:a16="http://schemas.microsoft.com/office/drawing/2014/main" id="{BE4657DF-7C6A-45EA-967D-240440C9A42A}"/>
              </a:ext>
            </a:extLst>
          </p:cNvPr>
          <p:cNvSpPr/>
          <p:nvPr/>
        </p:nvSpPr>
        <p:spPr>
          <a:xfrm>
            <a:off x="4191000" y="138961"/>
            <a:ext cx="3810000" cy="923330"/>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Pair Work</a:t>
            </a:r>
          </a:p>
        </p:txBody>
      </p:sp>
      <p:sp>
        <p:nvSpPr>
          <p:cNvPr id="6" name="TextBox 5">
            <a:extLst>
              <a:ext uri="{FF2B5EF4-FFF2-40B4-BE49-F238E27FC236}">
                <a16:creationId xmlns:a16="http://schemas.microsoft.com/office/drawing/2014/main" id="{24FE838E-D07B-4F18-9413-E244F6703315}"/>
              </a:ext>
            </a:extLst>
          </p:cNvPr>
          <p:cNvSpPr txBox="1"/>
          <p:nvPr/>
        </p:nvSpPr>
        <p:spPr>
          <a:xfrm>
            <a:off x="2163146" y="3167390"/>
            <a:ext cx="6018829" cy="584775"/>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b="1" dirty="0">
                <a:effectLst>
                  <a:outerShdw blurRad="38100" dist="38100" dir="2700000" algn="tl">
                    <a:srgbClr val="000000">
                      <a:alpha val="43137"/>
                    </a:srgbClr>
                  </a:outerShdw>
                </a:effectLst>
              </a:rPr>
              <a:t>Answer the following questions</a:t>
            </a:r>
          </a:p>
        </p:txBody>
      </p:sp>
      <p:sp>
        <p:nvSpPr>
          <p:cNvPr id="8" name="TextBox 7">
            <a:extLst>
              <a:ext uri="{FF2B5EF4-FFF2-40B4-BE49-F238E27FC236}">
                <a16:creationId xmlns:a16="http://schemas.microsoft.com/office/drawing/2014/main" id="{AE8459DC-4EBB-492F-BF55-20DFFB24B033}"/>
              </a:ext>
            </a:extLst>
          </p:cNvPr>
          <p:cNvSpPr txBox="1"/>
          <p:nvPr/>
        </p:nvSpPr>
        <p:spPr>
          <a:xfrm>
            <a:off x="1143000" y="4471831"/>
            <a:ext cx="9382125" cy="1569660"/>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342900" indent="-342900">
              <a:buAutoNum type="arabicPeriod"/>
            </a:pPr>
            <a:r>
              <a:rPr lang="en-US" sz="3200" b="1" dirty="0">
                <a:solidFill>
                  <a:srgbClr val="002060"/>
                </a:solidFill>
                <a:effectLst>
                  <a:outerShdw blurRad="38100" dist="38100" dir="2700000" algn="tl">
                    <a:srgbClr val="000000">
                      <a:alpha val="43137"/>
                    </a:srgbClr>
                  </a:outerShdw>
                </a:effectLst>
              </a:rPr>
              <a:t>How do we pay homage to the martyrs?</a:t>
            </a:r>
          </a:p>
          <a:p>
            <a:r>
              <a:rPr lang="en-US" sz="3200" b="1" dirty="0">
                <a:solidFill>
                  <a:srgbClr val="002060"/>
                </a:solidFill>
                <a:effectLst>
                  <a:outerShdw blurRad="38100" dist="38100" dir="2700000" algn="tl">
                    <a:srgbClr val="000000">
                      <a:alpha val="43137"/>
                    </a:srgbClr>
                  </a:outerShdw>
                </a:effectLst>
              </a:rPr>
              <a:t>2. Which leading organizations of our country organize </a:t>
            </a:r>
          </a:p>
          <a:p>
            <a:r>
              <a:rPr lang="en-US" sz="3200" b="1" dirty="0">
                <a:solidFill>
                  <a:srgbClr val="002060"/>
                </a:solidFill>
                <a:effectLst>
                  <a:outerShdw blurRad="38100" dist="38100" dir="2700000" algn="tl">
                    <a:srgbClr val="000000">
                      <a:alpha val="43137"/>
                    </a:srgbClr>
                  </a:outerShdw>
                </a:effectLst>
              </a:rPr>
              <a:t>    cultural programmers' on this day?</a:t>
            </a:r>
          </a:p>
        </p:txBody>
      </p:sp>
    </p:spTree>
    <p:extLst>
      <p:ext uri="{BB962C8B-B14F-4D97-AF65-F5344CB8AC3E}">
        <p14:creationId xmlns:p14="http://schemas.microsoft.com/office/powerpoint/2010/main" val="94848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by="(-#ppt_w*2)" calcmode="lin" valueType="num">
                                      <p:cBhvr rctx="PPT">
                                        <p:cTn id="26" dur="500" autoRev="1" fill="hold">
                                          <p:stCondLst>
                                            <p:cond delay="0"/>
                                          </p:stCondLst>
                                        </p:cTn>
                                        <p:tgtEl>
                                          <p:spTgt spid="8"/>
                                        </p:tgtEl>
                                        <p:attrNameLst>
                                          <p:attrName>ppt_w</p:attrName>
                                        </p:attrNameLst>
                                      </p:cBhvr>
                                    </p:anim>
                                    <p:anim by="(#ppt_w*0.50)" calcmode="lin" valueType="num">
                                      <p:cBhvr>
                                        <p:cTn id="27" dur="500" decel="50000" autoRev="1" fill="hold">
                                          <p:stCondLst>
                                            <p:cond delay="0"/>
                                          </p:stCondLst>
                                        </p:cTn>
                                        <p:tgtEl>
                                          <p:spTgt spid="8"/>
                                        </p:tgtEl>
                                        <p:attrNameLst>
                                          <p:attrName>ppt_x</p:attrName>
                                        </p:attrNameLst>
                                      </p:cBhvr>
                                    </p:anim>
                                    <p:anim from="(-#ppt_h/2)" to="(#ppt_y)" calcmode="lin" valueType="num">
                                      <p:cBhvr>
                                        <p:cTn id="28" dur="1000" fill="hold">
                                          <p:stCondLst>
                                            <p:cond delay="0"/>
                                          </p:stCondLst>
                                        </p:cTn>
                                        <p:tgtEl>
                                          <p:spTgt spid="8"/>
                                        </p:tgtEl>
                                        <p:attrNameLst>
                                          <p:attrName>ppt_y</p:attrName>
                                        </p:attrNameLst>
                                      </p:cBhvr>
                                    </p:anim>
                                    <p:animRot by="21600000">
                                      <p:cBhvr>
                                        <p:cTn id="29"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76" y="504825"/>
            <a:ext cx="6400800" cy="646331"/>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match your answer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Pair Work</a:t>
            </a:r>
          </a:p>
        </p:txBody>
      </p:sp>
      <p:sp>
        <p:nvSpPr>
          <p:cNvPr id="5" name="TextBox 4">
            <a:extLst>
              <a:ext uri="{FF2B5EF4-FFF2-40B4-BE49-F238E27FC236}">
                <a16:creationId xmlns:a16="http://schemas.microsoft.com/office/drawing/2014/main" id="{9EB9CC22-5D0B-46E6-ADC5-DBF5A73A2B3A}"/>
              </a:ext>
            </a:extLst>
          </p:cNvPr>
          <p:cNvSpPr txBox="1"/>
          <p:nvPr/>
        </p:nvSpPr>
        <p:spPr>
          <a:xfrm>
            <a:off x="1409700" y="2081638"/>
            <a:ext cx="10029825" cy="2862322"/>
          </a:xfrm>
          <a:prstGeom prst="rect">
            <a:avLst/>
          </a:prstGeom>
          <a:noFill/>
        </p:spPr>
        <p:txBody>
          <a:bodyPr wrap="square" rtlCol="0">
            <a:spAutoFit/>
          </a:bodyPr>
          <a:lstStyle/>
          <a:p>
            <a:pPr marL="457200" indent="-457200">
              <a:buAutoNum type="arabicPeriod"/>
            </a:pPr>
            <a:r>
              <a:rPr lang="en-US" sz="3600" b="1" dirty="0">
                <a:effectLst>
                  <a:outerShdw blurRad="38100" dist="38100" dir="2700000" algn="tl">
                    <a:srgbClr val="000000">
                      <a:alpha val="43137"/>
                    </a:srgbClr>
                  </a:outerShdw>
                </a:effectLst>
              </a:rPr>
              <a:t>We pay homage to the martyrs by placing floral wreaths at the National Mausoleum at </a:t>
            </a:r>
            <a:r>
              <a:rPr lang="en-US" sz="3600" b="1" dirty="0" err="1">
                <a:effectLst>
                  <a:outerShdw blurRad="38100" dist="38100" dir="2700000" algn="tl">
                    <a:srgbClr val="000000">
                      <a:alpha val="43137"/>
                    </a:srgbClr>
                  </a:outerShdw>
                </a:effectLst>
              </a:rPr>
              <a:t>Savar</a:t>
            </a:r>
            <a:r>
              <a:rPr lang="en-US" sz="3600" b="1" dirty="0">
                <a:effectLst>
                  <a:outerShdw blurRad="38100" dist="38100" dir="2700000" algn="tl">
                    <a:srgbClr val="000000">
                      <a:alpha val="43137"/>
                    </a:srgbClr>
                  </a:outerShdw>
                </a:effectLst>
              </a:rPr>
              <a:t>.</a:t>
            </a:r>
          </a:p>
          <a:p>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2.   Bangla Academy and Bangladesh </a:t>
            </a:r>
            <a:r>
              <a:rPr lang="en-US" sz="3600" b="1" dirty="0" err="1">
                <a:effectLst>
                  <a:outerShdw blurRad="38100" dist="38100" dir="2700000" algn="tl">
                    <a:srgbClr val="000000">
                      <a:alpha val="43137"/>
                    </a:srgbClr>
                  </a:outerShdw>
                </a:effectLst>
              </a:rPr>
              <a:t>shilpakala</a:t>
            </a:r>
            <a:r>
              <a:rPr lang="en-US" sz="3600" b="1" dirty="0">
                <a:effectLst>
                  <a:outerShdw blurRad="38100" dist="38100" dir="2700000" algn="tl">
                    <a:srgbClr val="000000">
                      <a:alpha val="43137"/>
                    </a:srgbClr>
                  </a:outerShdw>
                </a:effectLst>
              </a:rPr>
              <a:t> Academy organize cultural </a:t>
            </a:r>
            <a:r>
              <a:rPr lang="en-US" sz="3600" b="1" dirty="0" err="1">
                <a:effectLst>
                  <a:outerShdw blurRad="38100" dist="38100" dir="2700000" algn="tl">
                    <a:srgbClr val="000000">
                      <a:alpha val="43137"/>
                    </a:srgbClr>
                  </a:outerShdw>
                </a:effectLst>
              </a:rPr>
              <a:t>programmes</a:t>
            </a:r>
            <a:r>
              <a:rPr lang="en-US" sz="3600" b="1" dirty="0">
                <a:effectLst>
                  <a:outerShdw blurRad="38100" dist="38100" dir="2700000" algn="tl">
                    <a:srgbClr val="000000">
                      <a:alpha val="43137"/>
                    </a:srgbClr>
                  </a:outerShdw>
                </a:effectLst>
              </a:rPr>
              <a:t> on this day.</a:t>
            </a:r>
          </a:p>
        </p:txBody>
      </p:sp>
    </p:spTree>
    <p:extLst>
      <p:ext uri="{BB962C8B-B14F-4D97-AF65-F5344CB8AC3E}">
        <p14:creationId xmlns:p14="http://schemas.microsoft.com/office/powerpoint/2010/main" val="3918721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225" y="2932914"/>
            <a:ext cx="2552700" cy="707886"/>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dirty="0">
                <a:latin typeface="Times New Roman" pitchFamily="18" charset="0"/>
                <a:cs typeface="Times New Roman" pitchFamily="18" charset="0"/>
              </a:rPr>
              <a:t>declaration</a:t>
            </a:r>
            <a:endParaRPr lang="en-US" sz="4800" b="1" dirty="0">
              <a:solidFill>
                <a:srgbClr val="7030A0"/>
              </a:solidFill>
              <a:effectLst>
                <a:outerShdw blurRad="38100" dist="38100" dir="2700000" algn="tl">
                  <a:srgbClr val="000000">
                    <a:alpha val="43137"/>
                  </a:srgbClr>
                </a:outerShdw>
              </a:effectLst>
            </a:endParaRPr>
          </a:p>
        </p:txBody>
      </p:sp>
      <p:sp>
        <p:nvSpPr>
          <p:cNvPr id="4" name="Rectangle 3"/>
          <p:cNvSpPr/>
          <p:nvPr/>
        </p:nvSpPr>
        <p:spPr>
          <a:xfrm>
            <a:off x="752478" y="5680535"/>
            <a:ext cx="11087100" cy="646331"/>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3600" dirty="0">
                <a:latin typeface="Times New Roman" pitchFamily="18" charset="0"/>
                <a:cs typeface="Times New Roman" pitchFamily="18" charset="0"/>
              </a:rPr>
              <a:t>Sheikh Mujib  made the </a:t>
            </a:r>
            <a:r>
              <a:rPr lang="en-US" sz="3600" dirty="0">
                <a:solidFill>
                  <a:srgbClr val="7030A0"/>
                </a:solidFill>
                <a:latin typeface="Times New Roman" pitchFamily="18" charset="0"/>
                <a:cs typeface="Times New Roman" pitchFamily="18" charset="0"/>
              </a:rPr>
              <a:t>declaration</a:t>
            </a:r>
            <a:r>
              <a:rPr lang="en-US" sz="3600" dirty="0">
                <a:latin typeface="Times New Roman" pitchFamily="18" charset="0"/>
                <a:cs typeface="Times New Roman" pitchFamily="18" charset="0"/>
              </a:rPr>
              <a:t> of our independence.</a:t>
            </a:r>
          </a:p>
        </p:txBody>
      </p:sp>
      <p:sp>
        <p:nvSpPr>
          <p:cNvPr id="7" name="Title 1">
            <a:extLst>
              <a:ext uri="{FF2B5EF4-FFF2-40B4-BE49-F238E27FC236}">
                <a16:creationId xmlns:a16="http://schemas.microsoft.com/office/drawing/2014/main" id="{6DF83B2B-8873-4F05-A4CD-0AD4E97314AA}"/>
              </a:ext>
            </a:extLst>
          </p:cNvPr>
          <p:cNvSpPr txBox="1">
            <a:spLocks/>
          </p:cNvSpPr>
          <p:nvPr/>
        </p:nvSpPr>
        <p:spPr>
          <a:xfrm>
            <a:off x="4838700" y="247650"/>
            <a:ext cx="3004402" cy="742346"/>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pic>
        <p:nvPicPr>
          <p:cNvPr id="8" name="Picture 7" descr="bangabandhu.jpg">
            <a:extLst>
              <a:ext uri="{FF2B5EF4-FFF2-40B4-BE49-F238E27FC236}">
                <a16:creationId xmlns:a16="http://schemas.microsoft.com/office/drawing/2014/main" id="{691DFBE4-0D32-41ED-B320-2739D6E8E085}"/>
              </a:ext>
            </a:extLst>
          </p:cNvPr>
          <p:cNvPicPr>
            <a:picLocks noChangeAspect="1"/>
          </p:cNvPicPr>
          <p:nvPr/>
        </p:nvPicPr>
        <p:blipFill>
          <a:blip r:embed="rId2" cstate="print"/>
          <a:stretch>
            <a:fillRect/>
          </a:stretch>
        </p:blipFill>
        <p:spPr>
          <a:xfrm>
            <a:off x="3228977" y="1647826"/>
            <a:ext cx="4943474" cy="3495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A542E802-0AE0-4D97-9D42-9855B64AE682}"/>
              </a:ext>
            </a:extLst>
          </p:cNvPr>
          <p:cNvSpPr txBox="1"/>
          <p:nvPr/>
        </p:nvSpPr>
        <p:spPr>
          <a:xfrm>
            <a:off x="8572503" y="2757949"/>
            <a:ext cx="3267075" cy="707886"/>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dirty="0">
                <a:solidFill>
                  <a:srgbClr val="7030A0"/>
                </a:solidFill>
                <a:latin typeface="Times New Roman" pitchFamily="18" charset="0"/>
                <a:cs typeface="Times New Roman" pitchFamily="18" charset="0"/>
              </a:rPr>
              <a:t>announcement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773" y="2861699"/>
            <a:ext cx="2512801"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b="1" dirty="0"/>
              <a:t>Procession</a:t>
            </a:r>
            <a:endParaRPr lang="en-US" sz="11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762" y="969445"/>
            <a:ext cx="2689698" cy="2600140"/>
          </a:xfrm>
          <a:prstGeom prst="ellipse">
            <a:avLst/>
          </a:prstGeom>
          <a:ln>
            <a:noFill/>
          </a:ln>
          <a:effectLst>
            <a:softEdge rad="112500"/>
          </a:effectLst>
        </p:spPr>
      </p:pic>
      <p:sp>
        <p:nvSpPr>
          <p:cNvPr id="7" name="Rectangle 6"/>
          <p:cNvSpPr/>
          <p:nvPr/>
        </p:nvSpPr>
        <p:spPr>
          <a:xfrm>
            <a:off x="8451460" y="2861699"/>
            <a:ext cx="3557766" cy="156966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200" b="1" dirty="0"/>
              <a:t>The group of action of a collection of people</a:t>
            </a:r>
          </a:p>
        </p:txBody>
      </p:sp>
      <p:sp>
        <p:nvSpPr>
          <p:cNvPr id="9" name="Title 1"/>
          <p:cNvSpPr txBox="1">
            <a:spLocks/>
          </p:cNvSpPr>
          <p:nvPr/>
        </p:nvSpPr>
        <p:spPr>
          <a:xfrm>
            <a:off x="906656" y="3686175"/>
            <a:ext cx="845944" cy="857996"/>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just"/>
            <a:r>
              <a:rPr lang="en-US" sz="2400" b="1" dirty="0">
                <a:solidFill>
                  <a:srgbClr val="0070C0"/>
                </a:solidFill>
              </a:rPr>
              <a:t>noun</a:t>
            </a:r>
            <a:endParaRPr lang="en-US" sz="1050" b="1" dirty="0">
              <a:solidFill>
                <a:srgbClr val="0070C0"/>
              </a:solidFill>
            </a:endParaRPr>
          </a:p>
        </p:txBody>
      </p:sp>
      <p:sp>
        <p:nvSpPr>
          <p:cNvPr id="8" name="TextBox 7"/>
          <p:cNvSpPr txBox="1"/>
          <p:nvPr/>
        </p:nvSpPr>
        <p:spPr>
          <a:xfrm>
            <a:off x="1457325" y="6000447"/>
            <a:ext cx="9896476" cy="64633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b="1" dirty="0"/>
              <a:t>People come to National Memorial in </a:t>
            </a:r>
            <a:r>
              <a:rPr lang="en-US" sz="3600" b="1" u="sng" dirty="0"/>
              <a:t>procession.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375" y="926252"/>
            <a:ext cx="2689698" cy="2569539"/>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074" y="3410102"/>
            <a:ext cx="2803999" cy="2395162"/>
          </a:xfrm>
          <a:prstGeom prst="ellipse">
            <a:avLst/>
          </a:prstGeom>
          <a:ln>
            <a:noFill/>
          </a:ln>
          <a:effectLst>
            <a:softEdge rad="1125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1762" y="3462156"/>
            <a:ext cx="2689698" cy="2373151"/>
          </a:xfrm>
          <a:prstGeom prst="ellipse">
            <a:avLst/>
          </a:prstGeom>
          <a:ln>
            <a:noFill/>
          </a:ln>
          <a:effectLst>
            <a:softEdge rad="112500"/>
          </a:effectLst>
        </p:spPr>
      </p:pic>
      <p:sp>
        <p:nvSpPr>
          <p:cNvPr id="12" name="Title 1">
            <a:extLst>
              <a:ext uri="{FF2B5EF4-FFF2-40B4-BE49-F238E27FC236}">
                <a16:creationId xmlns:a16="http://schemas.microsoft.com/office/drawing/2014/main" id="{E36CF487-53EB-4EC1-9C22-6AA196AAC767}"/>
              </a:ext>
            </a:extLst>
          </p:cNvPr>
          <p:cNvSpPr txBox="1">
            <a:spLocks/>
          </p:cNvSpPr>
          <p:nvPr/>
        </p:nvSpPr>
        <p:spPr>
          <a:xfrm>
            <a:off x="4449844" y="122106"/>
            <a:ext cx="3063712" cy="608963"/>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ln w="22225">
                  <a:solidFill>
                    <a:schemeClr val="tx1">
                      <a:lumMod val="95000"/>
                      <a:lumOff val="5000"/>
                    </a:schemeClr>
                  </a:solidFill>
                  <a:prstDash val="solid"/>
                </a:ln>
                <a:solidFill>
                  <a:schemeClr val="accent2">
                    <a:lumMod val="40000"/>
                    <a:lumOff val="60000"/>
                  </a:schemeClr>
                </a:solidFill>
              </a:rPr>
              <a:t>Key Word </a:t>
            </a:r>
          </a:p>
        </p:txBody>
      </p:sp>
    </p:spTree>
    <p:extLst>
      <p:ext uri="{BB962C8B-B14F-4D97-AF65-F5344CB8AC3E}">
        <p14:creationId xmlns:p14="http://schemas.microsoft.com/office/powerpoint/2010/main" val="4117540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wd">
                                    <p:tmPct val="10000"/>
                                  </p:iterate>
                                  <p:childTnLst>
                                    <p:set>
                                      <p:cBhvr>
                                        <p:cTn id="48" dur="1" fill="hold">
                                          <p:stCondLst>
                                            <p:cond delay="0"/>
                                          </p:stCondLst>
                                        </p:cTn>
                                        <p:tgtEl>
                                          <p:spTgt spid="8"/>
                                        </p:tgtEl>
                                        <p:attrNameLst>
                                          <p:attrName>style.visibility</p:attrName>
                                        </p:attrNameLst>
                                      </p:cBhvr>
                                      <p:to>
                                        <p:strVal val="visible"/>
                                      </p:to>
                                    </p:set>
                                    <p:anim by="(-#ppt_w*2)" calcmode="lin" valueType="num">
                                      <p:cBhvr rctx="PPT">
                                        <p:cTn id="49" dur="500" autoRev="1" fill="hold">
                                          <p:stCondLst>
                                            <p:cond delay="0"/>
                                          </p:stCondLst>
                                        </p:cTn>
                                        <p:tgtEl>
                                          <p:spTgt spid="8"/>
                                        </p:tgtEl>
                                        <p:attrNameLst>
                                          <p:attrName>ppt_w</p:attrName>
                                        </p:attrNameLst>
                                      </p:cBhvr>
                                    </p:anim>
                                    <p:anim by="(#ppt_w*0.50)" calcmode="lin" valueType="num">
                                      <p:cBhvr>
                                        <p:cTn id="50" dur="500" decel="50000" autoRev="1" fill="hold">
                                          <p:stCondLst>
                                            <p:cond delay="0"/>
                                          </p:stCondLst>
                                        </p:cTn>
                                        <p:tgtEl>
                                          <p:spTgt spid="8"/>
                                        </p:tgtEl>
                                        <p:attrNameLst>
                                          <p:attrName>ppt_x</p:attrName>
                                        </p:attrNameLst>
                                      </p:cBhvr>
                                    </p:anim>
                                    <p:anim from="(-#ppt_h/2)" to="(#ppt_y)" calcmode="lin" valueType="num">
                                      <p:cBhvr>
                                        <p:cTn id="51" dur="1000" fill="hold">
                                          <p:stCondLst>
                                            <p:cond delay="0"/>
                                          </p:stCondLst>
                                        </p:cTn>
                                        <p:tgtEl>
                                          <p:spTgt spid="8"/>
                                        </p:tgtEl>
                                        <p:attrNameLst>
                                          <p:attrName>ppt_y</p:attrName>
                                        </p:attrNameLst>
                                      </p:cBhvr>
                                    </p:anim>
                                    <p:animRot by="21600000">
                                      <p:cBhvr>
                                        <p:cTn id="52"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2608BE7-4933-4B2F-A223-75B49E3400C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032" r="3292" b="32267"/>
          <a:stretch/>
        </p:blipFill>
        <p:spPr>
          <a:xfrm>
            <a:off x="4286829" y="3867151"/>
            <a:ext cx="2915476" cy="1794058"/>
          </a:xfrm>
          <a:prstGeom prst="ellipse">
            <a:avLst/>
          </a:prstGeom>
          <a:ln>
            <a:noFill/>
          </a:ln>
          <a:effectLst>
            <a:softEdge rad="112500"/>
          </a:effectLst>
        </p:spPr>
      </p:pic>
      <p:sp>
        <p:nvSpPr>
          <p:cNvPr id="3" name="TextBox 2">
            <a:extLst>
              <a:ext uri="{FF2B5EF4-FFF2-40B4-BE49-F238E27FC236}">
                <a16:creationId xmlns:a16="http://schemas.microsoft.com/office/drawing/2014/main" id="{A710C0CB-916F-4025-871D-E612D6D428F2}"/>
              </a:ext>
            </a:extLst>
          </p:cNvPr>
          <p:cNvSpPr txBox="1"/>
          <p:nvPr/>
        </p:nvSpPr>
        <p:spPr>
          <a:xfrm>
            <a:off x="1895971" y="1746227"/>
            <a:ext cx="1863588" cy="523220"/>
          </a:xfrm>
          <a:prstGeom prst="rect">
            <a:avLst/>
          </a:prstGeom>
          <a:noFill/>
          <a:ln w="57150">
            <a:solidFill>
              <a:schemeClr val="tx1"/>
            </a:solidFill>
          </a:ln>
        </p:spPr>
        <p:txBody>
          <a:bodyPr wrap="square" rtlCol="0">
            <a:spAutoFit/>
          </a:bodyPr>
          <a:lstStyle/>
          <a:p>
            <a:r>
              <a:rPr lang="en-US" sz="2800" b="1" dirty="0">
                <a:effectLst>
                  <a:outerShdw blurRad="38100" dist="38100" dir="2700000" algn="tl">
                    <a:srgbClr val="000000">
                      <a:alpha val="43137"/>
                    </a:srgbClr>
                  </a:outerShdw>
                </a:effectLst>
              </a:rPr>
              <a:t>Diplomate </a:t>
            </a:r>
          </a:p>
        </p:txBody>
      </p:sp>
      <p:sp>
        <p:nvSpPr>
          <p:cNvPr id="4" name="TextBox 3">
            <a:extLst>
              <a:ext uri="{FF2B5EF4-FFF2-40B4-BE49-F238E27FC236}">
                <a16:creationId xmlns:a16="http://schemas.microsoft.com/office/drawing/2014/main" id="{F26CDBE8-8BB7-407B-BC3F-C1E7DF3D8065}"/>
              </a:ext>
            </a:extLst>
          </p:cNvPr>
          <p:cNvSpPr txBox="1"/>
          <p:nvPr/>
        </p:nvSpPr>
        <p:spPr>
          <a:xfrm>
            <a:off x="1588101" y="4514812"/>
            <a:ext cx="2479327" cy="523220"/>
          </a:xfrm>
          <a:prstGeom prst="rect">
            <a:avLst/>
          </a:prstGeom>
          <a:noFill/>
          <a:ln w="57150">
            <a:solidFill>
              <a:schemeClr val="tx1"/>
            </a:solidFill>
          </a:ln>
        </p:spPr>
        <p:txBody>
          <a:bodyPr wrap="square" rtlCol="0">
            <a:spAutoFit/>
          </a:bodyPr>
          <a:lstStyle/>
          <a:p>
            <a:pPr algn="ctr"/>
            <a:r>
              <a:rPr lang="en-US" sz="2800" b="1" dirty="0">
                <a:effectLst>
                  <a:outerShdw blurRad="38100" dist="38100" dir="2700000" algn="tl">
                    <a:srgbClr val="000000">
                      <a:alpha val="43137"/>
                    </a:srgbClr>
                  </a:outerShdw>
                </a:effectLst>
              </a:rPr>
              <a:t>Enthusiasm</a:t>
            </a:r>
          </a:p>
        </p:txBody>
      </p:sp>
      <p:sp>
        <p:nvSpPr>
          <p:cNvPr id="6" name="TextBox 5">
            <a:extLst>
              <a:ext uri="{FF2B5EF4-FFF2-40B4-BE49-F238E27FC236}">
                <a16:creationId xmlns:a16="http://schemas.microsoft.com/office/drawing/2014/main" id="{69A3F4A2-FC91-4695-8978-B2271A88D083}"/>
              </a:ext>
            </a:extLst>
          </p:cNvPr>
          <p:cNvSpPr txBox="1"/>
          <p:nvPr/>
        </p:nvSpPr>
        <p:spPr>
          <a:xfrm>
            <a:off x="7436708" y="1746227"/>
            <a:ext cx="3617844" cy="954107"/>
          </a:xfrm>
          <a:prstGeom prst="rect">
            <a:avLst/>
          </a:prstGeom>
          <a:noFill/>
          <a:ln w="57150">
            <a:solidFill>
              <a:schemeClr val="tx1"/>
            </a:solidFill>
          </a:ln>
        </p:spPr>
        <p:txBody>
          <a:bodyPr wrap="square" rtlCol="0">
            <a:spAutoFit/>
          </a:bodyPr>
          <a:lstStyle/>
          <a:p>
            <a:r>
              <a:rPr lang="en-US" sz="2800" b="1" dirty="0">
                <a:effectLst>
                  <a:outerShdw blurRad="38100" dist="38100" dir="2700000" algn="tl">
                    <a:srgbClr val="000000">
                      <a:alpha val="43137"/>
                    </a:srgbClr>
                  </a:outerShdw>
                </a:effectLst>
              </a:rPr>
              <a:t>government representative abroad</a:t>
            </a:r>
          </a:p>
        </p:txBody>
      </p:sp>
      <p:sp>
        <p:nvSpPr>
          <p:cNvPr id="11" name="TextBox 10">
            <a:extLst>
              <a:ext uri="{FF2B5EF4-FFF2-40B4-BE49-F238E27FC236}">
                <a16:creationId xmlns:a16="http://schemas.microsoft.com/office/drawing/2014/main" id="{20FDDF5D-97CF-402A-9847-B1C0E9D005B7}"/>
              </a:ext>
            </a:extLst>
          </p:cNvPr>
          <p:cNvSpPr txBox="1"/>
          <p:nvPr/>
        </p:nvSpPr>
        <p:spPr>
          <a:xfrm>
            <a:off x="2329226" y="2973846"/>
            <a:ext cx="7620317" cy="523220"/>
          </a:xfrm>
          <a:prstGeom prst="rect">
            <a:avLst/>
          </a:prstGeom>
          <a:noFill/>
          <a:ln w="57150">
            <a:solidFill>
              <a:schemeClr val="tx1"/>
            </a:solidFill>
          </a:ln>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A Korean diplomate is meeting with Trump </a:t>
            </a:r>
          </a:p>
        </p:txBody>
      </p:sp>
      <p:sp>
        <p:nvSpPr>
          <p:cNvPr id="12" name="TextBox 11">
            <a:extLst>
              <a:ext uri="{FF2B5EF4-FFF2-40B4-BE49-F238E27FC236}">
                <a16:creationId xmlns:a16="http://schemas.microsoft.com/office/drawing/2014/main" id="{82E83B8E-3CCD-461B-9489-34518522C8F5}"/>
              </a:ext>
            </a:extLst>
          </p:cNvPr>
          <p:cNvSpPr txBox="1"/>
          <p:nvPr/>
        </p:nvSpPr>
        <p:spPr>
          <a:xfrm>
            <a:off x="7436708" y="4531232"/>
            <a:ext cx="2498378" cy="523220"/>
          </a:xfrm>
          <a:prstGeom prst="rect">
            <a:avLst/>
          </a:prstGeom>
          <a:noFill/>
          <a:ln w="57150">
            <a:solidFill>
              <a:schemeClr val="tx1"/>
            </a:solidFill>
          </a:ln>
        </p:spPr>
        <p:txBody>
          <a:bodyPr wrap="square" rtlCol="0">
            <a:spAutoFit/>
          </a:bodyPr>
          <a:lstStyle/>
          <a:p>
            <a:pPr algn="ctr"/>
            <a:r>
              <a:rPr lang="en-US" sz="2800" b="1" dirty="0">
                <a:effectLst>
                  <a:outerShdw blurRad="38100" dist="38100" dir="2700000" algn="tl">
                    <a:srgbClr val="000000">
                      <a:alpha val="43137"/>
                    </a:srgbClr>
                  </a:outerShdw>
                </a:effectLst>
              </a:rPr>
              <a:t>excited</a:t>
            </a:r>
          </a:p>
        </p:txBody>
      </p:sp>
      <p:sp>
        <p:nvSpPr>
          <p:cNvPr id="15" name="TextBox 14">
            <a:extLst>
              <a:ext uri="{FF2B5EF4-FFF2-40B4-BE49-F238E27FC236}">
                <a16:creationId xmlns:a16="http://schemas.microsoft.com/office/drawing/2014/main" id="{82FEB29C-99C5-43A1-8467-862A79A9C9BB}"/>
              </a:ext>
            </a:extLst>
          </p:cNvPr>
          <p:cNvSpPr txBox="1"/>
          <p:nvPr/>
        </p:nvSpPr>
        <p:spPr>
          <a:xfrm>
            <a:off x="2232470" y="5810588"/>
            <a:ext cx="7368730" cy="523220"/>
          </a:xfrm>
          <a:prstGeom prst="rect">
            <a:avLst/>
          </a:prstGeom>
          <a:noFill/>
          <a:ln w="57150">
            <a:solidFill>
              <a:schemeClr val="tx1"/>
            </a:solidFill>
          </a:ln>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The students enjoy the result with enthusiasm</a:t>
            </a:r>
          </a:p>
        </p:txBody>
      </p:sp>
      <p:pic>
        <p:nvPicPr>
          <p:cNvPr id="10" name="Picture 9">
            <a:extLst>
              <a:ext uri="{FF2B5EF4-FFF2-40B4-BE49-F238E27FC236}">
                <a16:creationId xmlns:a16="http://schemas.microsoft.com/office/drawing/2014/main" id="{2AC997F1-65F9-4FCC-A9E4-826F7D2F949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31710"/>
          <a:stretch/>
        </p:blipFill>
        <p:spPr>
          <a:xfrm>
            <a:off x="4175356" y="1477828"/>
            <a:ext cx="3026949" cy="1375595"/>
          </a:xfrm>
          <a:prstGeom prst="ellipse">
            <a:avLst/>
          </a:prstGeom>
          <a:ln>
            <a:noFill/>
          </a:ln>
          <a:effectLst>
            <a:softEdge rad="112500"/>
          </a:effectLst>
        </p:spPr>
      </p:pic>
      <p:sp>
        <p:nvSpPr>
          <p:cNvPr id="17" name="Title 1">
            <a:extLst>
              <a:ext uri="{FF2B5EF4-FFF2-40B4-BE49-F238E27FC236}">
                <a16:creationId xmlns:a16="http://schemas.microsoft.com/office/drawing/2014/main" id="{BF226866-69DA-495D-8E60-C89911001CEE}"/>
              </a:ext>
            </a:extLst>
          </p:cNvPr>
          <p:cNvSpPr txBox="1">
            <a:spLocks/>
          </p:cNvSpPr>
          <p:nvPr/>
        </p:nvSpPr>
        <p:spPr>
          <a:xfrm>
            <a:off x="4229100" y="247650"/>
            <a:ext cx="3004402" cy="742346"/>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spTree>
    <p:extLst>
      <p:ext uri="{BB962C8B-B14F-4D97-AF65-F5344CB8AC3E}">
        <p14:creationId xmlns:p14="http://schemas.microsoft.com/office/powerpoint/2010/main" val="2907813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1" grpId="0" animBg="1"/>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66B93D-C428-427E-832B-1F7CB8AF8A40}"/>
              </a:ext>
            </a:extLst>
          </p:cNvPr>
          <p:cNvSpPr txBox="1"/>
          <p:nvPr/>
        </p:nvSpPr>
        <p:spPr>
          <a:xfrm>
            <a:off x="1981200" y="4621043"/>
            <a:ext cx="1967919" cy="523220"/>
          </a:xfrm>
          <a:prstGeom prst="rect">
            <a:avLst/>
          </a:prstGeom>
          <a:noFill/>
          <a:ln w="57150">
            <a:solidFill>
              <a:schemeClr val="tx1"/>
            </a:solidFill>
          </a:ln>
        </p:spPr>
        <p:txBody>
          <a:bodyPr wrap="square" rtlCol="0">
            <a:spAutoFit/>
          </a:bodyPr>
          <a:lstStyle/>
          <a:p>
            <a:r>
              <a:rPr lang="en-US" sz="2800" b="1" dirty="0">
                <a:effectLst>
                  <a:outerShdw blurRad="38100" dist="38100" dir="2700000" algn="tl">
                    <a:srgbClr val="000000">
                      <a:alpha val="43137"/>
                    </a:srgbClr>
                  </a:outerShdw>
                </a:effectLst>
              </a:rPr>
              <a:t>Illuminate</a:t>
            </a:r>
          </a:p>
        </p:txBody>
      </p:sp>
      <p:sp>
        <p:nvSpPr>
          <p:cNvPr id="7" name="TextBox 6">
            <a:extLst>
              <a:ext uri="{FF2B5EF4-FFF2-40B4-BE49-F238E27FC236}">
                <a16:creationId xmlns:a16="http://schemas.microsoft.com/office/drawing/2014/main" id="{077CDFA0-6C5C-4B09-A547-1C4F37A125AA}"/>
              </a:ext>
            </a:extLst>
          </p:cNvPr>
          <p:cNvSpPr txBox="1"/>
          <p:nvPr/>
        </p:nvSpPr>
        <p:spPr>
          <a:xfrm>
            <a:off x="2211640" y="1865922"/>
            <a:ext cx="1495723" cy="523220"/>
          </a:xfrm>
          <a:prstGeom prst="rect">
            <a:avLst/>
          </a:prstGeom>
          <a:noFill/>
          <a:ln w="57150">
            <a:solidFill>
              <a:schemeClr val="tx1"/>
            </a:solidFill>
          </a:ln>
        </p:spPr>
        <p:txBody>
          <a:bodyPr wrap="square" rtlCol="0">
            <a:spAutoFit/>
          </a:bodyPr>
          <a:lstStyle/>
          <a:p>
            <a:r>
              <a:rPr lang="en-US" sz="2800" b="1" dirty="0">
                <a:effectLst>
                  <a:outerShdw blurRad="38100" dist="38100" dir="2700000" algn="tl">
                    <a:srgbClr val="000000">
                      <a:alpha val="43137"/>
                    </a:srgbClr>
                  </a:outerShdw>
                </a:effectLst>
              </a:rPr>
              <a:t>Fervour</a:t>
            </a:r>
          </a:p>
        </p:txBody>
      </p:sp>
      <p:sp>
        <p:nvSpPr>
          <p:cNvPr id="9" name="TextBox 8">
            <a:extLst>
              <a:ext uri="{FF2B5EF4-FFF2-40B4-BE49-F238E27FC236}">
                <a16:creationId xmlns:a16="http://schemas.microsoft.com/office/drawing/2014/main" id="{B7F83199-18C2-46AA-B50D-BC71AA3095F6}"/>
              </a:ext>
            </a:extLst>
          </p:cNvPr>
          <p:cNvSpPr txBox="1"/>
          <p:nvPr/>
        </p:nvSpPr>
        <p:spPr>
          <a:xfrm>
            <a:off x="7229036" y="1610700"/>
            <a:ext cx="3617844" cy="954107"/>
          </a:xfrm>
          <a:prstGeom prst="rect">
            <a:avLst/>
          </a:prstGeom>
          <a:noFill/>
          <a:ln w="57150">
            <a:solidFill>
              <a:schemeClr val="tx1"/>
            </a:solidFill>
          </a:ln>
        </p:spPr>
        <p:txBody>
          <a:bodyPr wrap="square" rtlCol="0">
            <a:spAutoFit/>
          </a:bodyPr>
          <a:lstStyle/>
          <a:p>
            <a:r>
              <a:rPr lang="en-US" sz="2800" b="1" dirty="0">
                <a:effectLst>
                  <a:outerShdw blurRad="38100" dist="38100" dir="2700000" algn="tl">
                    <a:srgbClr val="000000">
                      <a:alpha val="43137"/>
                    </a:srgbClr>
                  </a:outerShdw>
                </a:effectLst>
              </a:rPr>
              <a:t>very strong feelings about something</a:t>
            </a:r>
          </a:p>
        </p:txBody>
      </p:sp>
      <p:sp>
        <p:nvSpPr>
          <p:cNvPr id="6" name="TextBox 5">
            <a:extLst>
              <a:ext uri="{FF2B5EF4-FFF2-40B4-BE49-F238E27FC236}">
                <a16:creationId xmlns:a16="http://schemas.microsoft.com/office/drawing/2014/main" id="{B06529A6-9E3F-4014-A0A4-FFA9EC7E530C}"/>
              </a:ext>
            </a:extLst>
          </p:cNvPr>
          <p:cNvSpPr txBox="1"/>
          <p:nvPr/>
        </p:nvSpPr>
        <p:spPr>
          <a:xfrm>
            <a:off x="7404091" y="4670437"/>
            <a:ext cx="1354513" cy="523220"/>
          </a:xfrm>
          <a:prstGeom prst="rect">
            <a:avLst/>
          </a:prstGeom>
          <a:noFill/>
          <a:ln w="57150">
            <a:solidFill>
              <a:schemeClr val="tx1"/>
            </a:solidFill>
          </a:ln>
        </p:spPr>
        <p:txBody>
          <a:bodyPr wrap="square" rtlCol="0">
            <a:spAutoFit/>
          </a:bodyPr>
          <a:lstStyle/>
          <a:p>
            <a:r>
              <a:rPr lang="en-US" sz="2800" b="1" dirty="0">
                <a:effectLst>
                  <a:outerShdw blurRad="38100" dist="38100" dir="2700000" algn="tl">
                    <a:srgbClr val="000000">
                      <a:alpha val="43137"/>
                    </a:srgbClr>
                  </a:outerShdw>
                </a:effectLst>
              </a:rPr>
              <a:t>light up </a:t>
            </a:r>
          </a:p>
        </p:txBody>
      </p:sp>
      <p:sp>
        <p:nvSpPr>
          <p:cNvPr id="12" name="TextBox 11">
            <a:extLst>
              <a:ext uri="{FF2B5EF4-FFF2-40B4-BE49-F238E27FC236}">
                <a16:creationId xmlns:a16="http://schemas.microsoft.com/office/drawing/2014/main" id="{9E6C622A-4BFB-4AA8-936F-3D3EAE3267A2}"/>
              </a:ext>
            </a:extLst>
          </p:cNvPr>
          <p:cNvSpPr txBox="1"/>
          <p:nvPr/>
        </p:nvSpPr>
        <p:spPr>
          <a:xfrm>
            <a:off x="1793409" y="3198150"/>
            <a:ext cx="7988766" cy="523220"/>
          </a:xfrm>
          <a:prstGeom prst="rect">
            <a:avLst/>
          </a:prstGeom>
          <a:noFill/>
          <a:ln w="57150">
            <a:solidFill>
              <a:schemeClr val="tx1"/>
            </a:solidFill>
          </a:ln>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Eid ul Azha to be celebrated with religious fervour</a:t>
            </a:r>
          </a:p>
        </p:txBody>
      </p:sp>
      <p:sp>
        <p:nvSpPr>
          <p:cNvPr id="13" name="TextBox 12">
            <a:extLst>
              <a:ext uri="{FF2B5EF4-FFF2-40B4-BE49-F238E27FC236}">
                <a16:creationId xmlns:a16="http://schemas.microsoft.com/office/drawing/2014/main" id="{A3F84972-F8CC-4347-9ED4-C0535C8BDA17}"/>
              </a:ext>
            </a:extLst>
          </p:cNvPr>
          <p:cNvSpPr txBox="1"/>
          <p:nvPr/>
        </p:nvSpPr>
        <p:spPr>
          <a:xfrm>
            <a:off x="3560279" y="5859718"/>
            <a:ext cx="4618381" cy="523220"/>
          </a:xfrm>
          <a:prstGeom prst="rect">
            <a:avLst/>
          </a:prstGeom>
          <a:noFill/>
          <a:ln w="57150">
            <a:solidFill>
              <a:schemeClr val="tx1"/>
            </a:solidFill>
          </a:ln>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Education illuminates our life</a:t>
            </a:r>
          </a:p>
        </p:txBody>
      </p:sp>
      <p:pic>
        <p:nvPicPr>
          <p:cNvPr id="5" name="Picture 4">
            <a:extLst>
              <a:ext uri="{FF2B5EF4-FFF2-40B4-BE49-F238E27FC236}">
                <a16:creationId xmlns:a16="http://schemas.microsoft.com/office/drawing/2014/main" id="{B939094B-7CA2-463D-8F31-A69A9F6F7AA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26577"/>
          <a:stretch/>
        </p:blipFill>
        <p:spPr>
          <a:xfrm>
            <a:off x="4162425" y="1383898"/>
            <a:ext cx="2781300" cy="1733844"/>
          </a:xfrm>
          <a:prstGeom prst="ellipse">
            <a:avLst/>
          </a:prstGeom>
          <a:ln>
            <a:noFill/>
          </a:ln>
          <a:effectLst>
            <a:softEdge rad="112500"/>
          </a:effectLst>
        </p:spPr>
      </p:pic>
      <p:pic>
        <p:nvPicPr>
          <p:cNvPr id="11" name="Picture 10">
            <a:extLst>
              <a:ext uri="{FF2B5EF4-FFF2-40B4-BE49-F238E27FC236}">
                <a16:creationId xmlns:a16="http://schemas.microsoft.com/office/drawing/2014/main" id="{A406B208-3CFE-4410-91AD-6735E8D0982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5112"/>
          <a:stretch/>
        </p:blipFill>
        <p:spPr>
          <a:xfrm>
            <a:off x="4162425" y="3926750"/>
            <a:ext cx="2781300" cy="1763027"/>
          </a:xfrm>
          <a:prstGeom prst="ellipse">
            <a:avLst/>
          </a:prstGeom>
          <a:ln>
            <a:noFill/>
          </a:ln>
          <a:effectLst>
            <a:softEdge rad="112500"/>
          </a:effectLst>
        </p:spPr>
      </p:pic>
      <p:sp>
        <p:nvSpPr>
          <p:cNvPr id="19" name="Title 1">
            <a:extLst>
              <a:ext uri="{FF2B5EF4-FFF2-40B4-BE49-F238E27FC236}">
                <a16:creationId xmlns:a16="http://schemas.microsoft.com/office/drawing/2014/main" id="{657CEE1F-8956-4D4C-A3FE-469261798CDB}"/>
              </a:ext>
            </a:extLst>
          </p:cNvPr>
          <p:cNvSpPr txBox="1">
            <a:spLocks/>
          </p:cNvSpPr>
          <p:nvPr/>
        </p:nvSpPr>
        <p:spPr>
          <a:xfrm>
            <a:off x="4057650" y="237048"/>
            <a:ext cx="3004402" cy="742346"/>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spTree>
    <p:extLst>
      <p:ext uri="{BB962C8B-B14F-4D97-AF65-F5344CB8AC3E}">
        <p14:creationId xmlns:p14="http://schemas.microsoft.com/office/powerpoint/2010/main" val="221393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6"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3475" y="6086474"/>
            <a:ext cx="9953625" cy="51030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effectLst>
                  <a:outerShdw blurRad="38100" dist="38100" dir="2700000" algn="tl">
                    <a:srgbClr val="000000">
                      <a:alpha val="43137"/>
                    </a:srgbClr>
                  </a:outerShdw>
                </a:effectLst>
              </a:rPr>
              <a:t>Various games and sports are taken place in the </a:t>
            </a:r>
            <a:r>
              <a:rPr lang="en-US" sz="3200" b="1" u="sng">
                <a:solidFill>
                  <a:srgbClr val="FF0000"/>
                </a:solidFill>
                <a:effectLst>
                  <a:outerShdw blurRad="38100" dist="38100" dir="2700000" algn="tl">
                    <a:srgbClr val="000000">
                      <a:alpha val="43137"/>
                    </a:srgbClr>
                  </a:outerShdw>
                </a:effectLst>
              </a:rPr>
              <a:t>stadium.</a:t>
            </a:r>
            <a:endParaRPr lang="en-US" sz="3200" b="1" u="sng" dirty="0">
              <a:solidFill>
                <a:srgbClr val="FF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225" y="1058814"/>
            <a:ext cx="2788781" cy="2295996"/>
          </a:xfrm>
          <a:prstGeom prst="ellipse">
            <a:avLst/>
          </a:prstGeom>
          <a:ln>
            <a:noFill/>
          </a:ln>
          <a:effectLst>
            <a:softEdge rad="112500"/>
          </a:effectLst>
        </p:spPr>
      </p:pic>
      <p:sp>
        <p:nvSpPr>
          <p:cNvPr id="4" name="TextBox 3"/>
          <p:cNvSpPr txBox="1"/>
          <p:nvPr/>
        </p:nvSpPr>
        <p:spPr>
          <a:xfrm>
            <a:off x="9620250" y="2025039"/>
            <a:ext cx="2286000" cy="2554545"/>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b="1" dirty="0">
                <a:effectLst>
                  <a:outerShdw blurRad="38100" dist="38100" dir="2700000" algn="tl">
                    <a:srgbClr val="000000">
                      <a:alpha val="43137"/>
                    </a:srgbClr>
                  </a:outerShdw>
                </a:effectLst>
                <a:latin typeface="Times New Roman" pitchFamily="18" charset="0"/>
                <a:cs typeface="Times New Roman" pitchFamily="18" charset="0"/>
              </a:rPr>
              <a:t> A large structure for open air sports</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119335" y="2431480"/>
            <a:ext cx="2315165" cy="830997"/>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800" b="1" dirty="0"/>
              <a:t>Stadium</a:t>
            </a:r>
          </a:p>
        </p:txBody>
      </p:sp>
      <p:sp>
        <p:nvSpPr>
          <p:cNvPr id="8" name="Title 1"/>
          <p:cNvSpPr txBox="1">
            <a:spLocks/>
          </p:cNvSpPr>
          <p:nvPr/>
        </p:nvSpPr>
        <p:spPr>
          <a:xfrm>
            <a:off x="335360" y="3354810"/>
            <a:ext cx="1270599" cy="72008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a:solidFill>
                  <a:srgbClr val="0070C0"/>
                </a:solidFill>
              </a:rPr>
              <a:t>  noun</a:t>
            </a:r>
            <a:endParaRPr lang="en-US" sz="400" b="1" dirty="0">
              <a:solidFill>
                <a:srgbClr val="0070C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808" y="1074235"/>
            <a:ext cx="3276031" cy="2287651"/>
          </a:xfrm>
          <a:prstGeom prst="ellipse">
            <a:avLst/>
          </a:prstGeom>
          <a:ln>
            <a:noFill/>
          </a:ln>
          <a:effectLst>
            <a:softEdge rad="1125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700" y="3547623"/>
            <a:ext cx="3276031" cy="2167378"/>
          </a:xfrm>
          <a:prstGeom prst="ellipse">
            <a:avLst/>
          </a:prstGeom>
          <a:ln>
            <a:noFill/>
          </a:ln>
          <a:effectLst>
            <a:softEdge rad="1125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4449" y="3547622"/>
            <a:ext cx="2843851" cy="2167378"/>
          </a:xfrm>
          <a:prstGeom prst="ellipse">
            <a:avLst/>
          </a:prstGeom>
          <a:ln>
            <a:noFill/>
          </a:ln>
          <a:effectLst>
            <a:softEdge rad="112500"/>
          </a:effectLst>
        </p:spPr>
      </p:pic>
      <p:sp>
        <p:nvSpPr>
          <p:cNvPr id="14" name="Title 1">
            <a:extLst>
              <a:ext uri="{FF2B5EF4-FFF2-40B4-BE49-F238E27FC236}">
                <a16:creationId xmlns:a16="http://schemas.microsoft.com/office/drawing/2014/main" id="{21316127-8E64-400B-87E2-36B001B0D6FD}"/>
              </a:ext>
            </a:extLst>
          </p:cNvPr>
          <p:cNvSpPr txBox="1">
            <a:spLocks/>
          </p:cNvSpPr>
          <p:nvPr/>
        </p:nvSpPr>
        <p:spPr>
          <a:xfrm>
            <a:off x="4286250" y="123656"/>
            <a:ext cx="3004402" cy="742346"/>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spTree>
    <p:extLst>
      <p:ext uri="{BB962C8B-B14F-4D97-AF65-F5344CB8AC3E}">
        <p14:creationId xmlns:p14="http://schemas.microsoft.com/office/powerpoint/2010/main" val="179163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Effect transition="in" filter="fade">
                                      <p:cBhvr>
                                        <p:cTn id="23" dur="20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Effect transition="in" filter="fade">
                                      <p:cBhvr>
                                        <p:cTn id="28" dur="20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000" fill="hold"/>
                                        <p:tgtEl>
                                          <p:spTgt spid="11"/>
                                        </p:tgtEl>
                                        <p:attrNameLst>
                                          <p:attrName>ppt_w</p:attrName>
                                        </p:attrNameLst>
                                      </p:cBhvr>
                                      <p:tavLst>
                                        <p:tav tm="0">
                                          <p:val>
                                            <p:fltVal val="0"/>
                                          </p:val>
                                        </p:tav>
                                        <p:tav tm="100000">
                                          <p:val>
                                            <p:strVal val="#ppt_w"/>
                                          </p:val>
                                        </p:tav>
                                      </p:tavLst>
                                    </p:anim>
                                    <p:anim calcmode="lin" valueType="num">
                                      <p:cBhvr>
                                        <p:cTn id="32" dur="2000" fill="hold"/>
                                        <p:tgtEl>
                                          <p:spTgt spid="11"/>
                                        </p:tgtEl>
                                        <p:attrNameLst>
                                          <p:attrName>ppt_h</p:attrName>
                                        </p:attrNameLst>
                                      </p:cBhvr>
                                      <p:tavLst>
                                        <p:tav tm="0">
                                          <p:val>
                                            <p:fltVal val="0"/>
                                          </p:val>
                                        </p:tav>
                                        <p:tav tm="100000">
                                          <p:val>
                                            <p:strVal val="#ppt_h"/>
                                          </p:val>
                                        </p:tav>
                                      </p:tavLst>
                                    </p:anim>
                                    <p:animEffect transition="in" filter="fade">
                                      <p:cBhvr>
                                        <p:cTn id="33" dur="200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2000" fill="hold"/>
                                        <p:tgtEl>
                                          <p:spTgt spid="2"/>
                                        </p:tgtEl>
                                        <p:attrNameLst>
                                          <p:attrName>ppt_w</p:attrName>
                                        </p:attrNameLst>
                                      </p:cBhvr>
                                      <p:tavLst>
                                        <p:tav tm="0">
                                          <p:val>
                                            <p:fltVal val="0"/>
                                          </p:val>
                                        </p:tav>
                                        <p:tav tm="100000">
                                          <p:val>
                                            <p:strVal val="#ppt_w"/>
                                          </p:val>
                                        </p:tav>
                                      </p:tavLst>
                                    </p:anim>
                                    <p:anim calcmode="lin" valueType="num">
                                      <p:cBhvr>
                                        <p:cTn id="37" dur="2000" fill="hold"/>
                                        <p:tgtEl>
                                          <p:spTgt spid="2"/>
                                        </p:tgtEl>
                                        <p:attrNameLst>
                                          <p:attrName>ppt_h</p:attrName>
                                        </p:attrNameLst>
                                      </p:cBhvr>
                                      <p:tavLst>
                                        <p:tav tm="0">
                                          <p:val>
                                            <p:fltVal val="0"/>
                                          </p:val>
                                        </p:tav>
                                        <p:tav tm="100000">
                                          <p:val>
                                            <p:strVal val="#ppt_h"/>
                                          </p:val>
                                        </p:tav>
                                      </p:tavLst>
                                    </p:anim>
                                    <p:animEffect transition="in" filter="fade">
                                      <p:cBhvr>
                                        <p:cTn id="38" dur="2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28561" y="2099680"/>
            <a:ext cx="2972940" cy="1938992"/>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effectLst>
                  <a:outerShdw blurRad="38100" dist="38100" dir="2700000" algn="tl">
                    <a:srgbClr val="000000">
                      <a:alpha val="43137"/>
                    </a:srgbClr>
                  </a:outerShdw>
                </a:effectLst>
              </a:rPr>
              <a:t>Someone who looks at something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311" y="1089454"/>
            <a:ext cx="2533789" cy="2398322"/>
          </a:xfrm>
          <a:prstGeom prst="ellipse">
            <a:avLst/>
          </a:prstGeom>
          <a:ln>
            <a:noFill/>
          </a:ln>
          <a:effectLst>
            <a:softEdge rad="112500"/>
          </a:effectLst>
        </p:spPr>
      </p:pic>
      <p:sp>
        <p:nvSpPr>
          <p:cNvPr id="3" name="TextBox 2"/>
          <p:cNvSpPr txBox="1"/>
          <p:nvPr/>
        </p:nvSpPr>
        <p:spPr>
          <a:xfrm>
            <a:off x="190500" y="2369403"/>
            <a:ext cx="2543176" cy="769441"/>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400" b="1" dirty="0">
                <a:effectLst>
                  <a:outerShdw blurRad="38100" dist="38100" dir="2700000" algn="tl">
                    <a:srgbClr val="000000">
                      <a:alpha val="43137"/>
                    </a:srgbClr>
                  </a:outerShdw>
                </a:effectLst>
              </a:rPr>
              <a:t>Spectator</a:t>
            </a:r>
          </a:p>
        </p:txBody>
      </p:sp>
      <p:sp>
        <p:nvSpPr>
          <p:cNvPr id="9" name="Title 1"/>
          <p:cNvSpPr txBox="1">
            <a:spLocks/>
          </p:cNvSpPr>
          <p:nvPr/>
        </p:nvSpPr>
        <p:spPr>
          <a:xfrm>
            <a:off x="373752" y="3203716"/>
            <a:ext cx="1527270"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sz="3600" b="1" dirty="0">
                <a:solidFill>
                  <a:srgbClr val="FF0000"/>
                </a:solidFill>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 </a:t>
            </a:r>
            <a:r>
              <a:rPr lang="en-US" sz="2000" b="1" dirty="0">
                <a:solidFill>
                  <a:srgbClr val="FF0000"/>
                </a:solidFill>
                <a:effectLst>
                  <a:outerShdw blurRad="38100" dist="38100" dir="2700000" algn="tl">
                    <a:srgbClr val="000000">
                      <a:alpha val="43137"/>
                    </a:srgbClr>
                  </a:outerShdw>
                </a:effectLst>
              </a:rPr>
              <a:t>noun</a:t>
            </a:r>
            <a:endParaRPr lang="en-US" sz="300" b="1"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299" y="1093265"/>
            <a:ext cx="3077715" cy="2398322"/>
          </a:xfrm>
          <a:prstGeom prst="ellipse">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312" y="3511704"/>
            <a:ext cx="2600464" cy="2253032"/>
          </a:xfrm>
          <a:prstGeom prst="ellipse">
            <a:avLst/>
          </a:prstGeom>
          <a:ln>
            <a:noFill/>
          </a:ln>
          <a:effectLst>
            <a:softEdge rad="112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299" y="3501892"/>
            <a:ext cx="3077715" cy="2262844"/>
          </a:xfrm>
          <a:prstGeom prst="ellipse">
            <a:avLst/>
          </a:prstGeom>
          <a:ln>
            <a:noFill/>
          </a:ln>
          <a:effectLst>
            <a:softEdge rad="112500"/>
          </a:effectLst>
        </p:spPr>
      </p:pic>
      <p:sp>
        <p:nvSpPr>
          <p:cNvPr id="12" name="Title 1">
            <a:extLst>
              <a:ext uri="{FF2B5EF4-FFF2-40B4-BE49-F238E27FC236}">
                <a16:creationId xmlns:a16="http://schemas.microsoft.com/office/drawing/2014/main" id="{3FEF6534-DF51-4473-A068-72C7B524D849}"/>
              </a:ext>
            </a:extLst>
          </p:cNvPr>
          <p:cNvSpPr txBox="1">
            <a:spLocks/>
          </p:cNvSpPr>
          <p:nvPr/>
        </p:nvSpPr>
        <p:spPr>
          <a:xfrm>
            <a:off x="4057650" y="128656"/>
            <a:ext cx="3004402" cy="742346"/>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sp>
        <p:nvSpPr>
          <p:cNvPr id="13" name="TextBox 12">
            <a:extLst>
              <a:ext uri="{FF2B5EF4-FFF2-40B4-BE49-F238E27FC236}">
                <a16:creationId xmlns:a16="http://schemas.microsoft.com/office/drawing/2014/main" id="{1BC5DF59-0EB1-47AF-B498-D402A770F50E}"/>
              </a:ext>
            </a:extLst>
          </p:cNvPr>
          <p:cNvSpPr txBox="1"/>
          <p:nvPr/>
        </p:nvSpPr>
        <p:spPr>
          <a:xfrm>
            <a:off x="1121568" y="5931328"/>
            <a:ext cx="9948863" cy="707886"/>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b="1" dirty="0">
                <a:solidFill>
                  <a:srgbClr val="FF0000"/>
                </a:solidFill>
                <a:effectLst>
                  <a:outerShdw blurRad="38100" dist="38100" dir="2700000" algn="tl">
                    <a:srgbClr val="000000">
                      <a:alpha val="43137"/>
                    </a:srgbClr>
                  </a:outerShdw>
                </a:effectLst>
              </a:rPr>
              <a:t>Many </a:t>
            </a:r>
            <a:r>
              <a:rPr lang="en-US" sz="4000" b="1" u="sng" dirty="0">
                <a:solidFill>
                  <a:srgbClr val="FF0000"/>
                </a:solidFill>
                <a:effectLst>
                  <a:outerShdw blurRad="38100" dist="38100" dir="2700000" algn="tl">
                    <a:srgbClr val="000000">
                      <a:alpha val="43137"/>
                    </a:srgbClr>
                  </a:outerShdw>
                </a:effectLst>
              </a:rPr>
              <a:t>spectator</a:t>
            </a:r>
            <a:r>
              <a:rPr lang="en-US" sz="4000" b="1" dirty="0">
                <a:solidFill>
                  <a:srgbClr val="FF0000"/>
                </a:solidFill>
                <a:effectLst>
                  <a:outerShdw blurRad="38100" dist="38100" dir="2700000" algn="tl">
                    <a:srgbClr val="000000">
                      <a:alpha val="43137"/>
                    </a:srgbClr>
                  </a:outerShdw>
                </a:effectLst>
              </a:rPr>
              <a:t> were present in the stadium.</a:t>
            </a:r>
          </a:p>
        </p:txBody>
      </p:sp>
    </p:spTree>
    <p:extLst>
      <p:ext uri="{BB962C8B-B14F-4D97-AF65-F5344CB8AC3E}">
        <p14:creationId xmlns:p14="http://schemas.microsoft.com/office/powerpoint/2010/main" val="196535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Effect transition="in" filter="fade">
                                      <p:cBhvr>
                                        <p:cTn id="18" dur="20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fltVal val="0"/>
                                          </p:val>
                                        </p:tav>
                                        <p:tav tm="100000">
                                          <p:val>
                                            <p:strVal val="#ppt_w"/>
                                          </p:val>
                                        </p:tav>
                                      </p:tavLst>
                                    </p:anim>
                                    <p:anim calcmode="lin" valueType="num">
                                      <p:cBhvr>
                                        <p:cTn id="22" dur="2000" fill="hold"/>
                                        <p:tgtEl>
                                          <p:spTgt spid="2"/>
                                        </p:tgtEl>
                                        <p:attrNameLst>
                                          <p:attrName>ppt_h</p:attrName>
                                        </p:attrNameLst>
                                      </p:cBhvr>
                                      <p:tavLst>
                                        <p:tav tm="0">
                                          <p:val>
                                            <p:fltVal val="0"/>
                                          </p:val>
                                        </p:tav>
                                        <p:tav tm="100000">
                                          <p:val>
                                            <p:strVal val="#ppt_h"/>
                                          </p:val>
                                        </p:tav>
                                      </p:tavLst>
                                    </p:anim>
                                    <p:animEffect transition="in" filter="fade">
                                      <p:cBhvr>
                                        <p:cTn id="23" dur="20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0" fill="hold"/>
                                        <p:tgtEl>
                                          <p:spTgt spid="11"/>
                                        </p:tgtEl>
                                        <p:attrNameLst>
                                          <p:attrName>ppt_w</p:attrName>
                                        </p:attrNameLst>
                                      </p:cBhvr>
                                      <p:tavLst>
                                        <p:tav tm="0">
                                          <p:val>
                                            <p:fltVal val="0"/>
                                          </p:val>
                                        </p:tav>
                                        <p:tav tm="100000">
                                          <p:val>
                                            <p:strVal val="#ppt_w"/>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Effect transition="in" filter="fade">
                                      <p:cBhvr>
                                        <p:cTn id="28" dur="20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Effect transition="in" filter="fad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58351" y="3158045"/>
            <a:ext cx="2200275" cy="769441"/>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400" b="1" dirty="0"/>
              <a:t>To show</a:t>
            </a:r>
          </a:p>
        </p:txBody>
      </p:sp>
      <p:sp>
        <p:nvSpPr>
          <p:cNvPr id="5" name="Rectangle 4"/>
          <p:cNvSpPr/>
          <p:nvPr/>
        </p:nvSpPr>
        <p:spPr>
          <a:xfrm>
            <a:off x="379769" y="2956767"/>
            <a:ext cx="2219325" cy="830997"/>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lvl="0"/>
            <a:r>
              <a:rPr lang="en-US" sz="4800" b="1" dirty="0">
                <a:latin typeface="Garamond"/>
              </a:rPr>
              <a:t>Display</a:t>
            </a:r>
          </a:p>
        </p:txBody>
      </p:sp>
      <p:sp>
        <p:nvSpPr>
          <p:cNvPr id="6" name="TextBox 5"/>
          <p:cNvSpPr txBox="1"/>
          <p:nvPr/>
        </p:nvSpPr>
        <p:spPr>
          <a:xfrm>
            <a:off x="1489432" y="5793002"/>
            <a:ext cx="94869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b="1" dirty="0">
                <a:effectLst>
                  <a:outerShdw blurRad="38100" dist="38100" dir="2700000" algn="tl">
                    <a:srgbClr val="000000">
                      <a:alpha val="43137"/>
                    </a:srgbClr>
                  </a:outerShdw>
                </a:effectLst>
              </a:rPr>
              <a:t>The girls are </a:t>
            </a:r>
            <a:r>
              <a:rPr lang="en-US" sz="4000" b="1" u="sng" dirty="0">
                <a:effectLst>
                  <a:outerShdw blurRad="38100" dist="38100" dir="2700000" algn="tl">
                    <a:srgbClr val="000000">
                      <a:alpha val="43137"/>
                    </a:srgbClr>
                  </a:outerShdw>
                </a:effectLst>
              </a:rPr>
              <a:t>displaying</a:t>
            </a:r>
            <a:r>
              <a:rPr lang="en-US" sz="4000" b="1" dirty="0">
                <a:effectLst>
                  <a:outerShdw blurRad="38100" dist="38100" dir="2700000" algn="tl">
                    <a:srgbClr val="000000">
                      <a:alpha val="43137"/>
                    </a:srgbClr>
                  </a:outerShdw>
                </a:effectLst>
              </a:rPr>
              <a:t> their performance. </a:t>
            </a:r>
            <a:endParaRPr lang="en-US" sz="4000" b="1" u="sng" dirty="0">
              <a:effectLst>
                <a:outerShdw blurRad="38100" dist="38100" dir="2700000" algn="tl">
                  <a:srgbClr val="000000">
                    <a:alpha val="43137"/>
                  </a:srgbClr>
                </a:outerShdw>
              </a:effectLst>
            </a:endParaRPr>
          </a:p>
        </p:txBody>
      </p:sp>
      <p:sp>
        <p:nvSpPr>
          <p:cNvPr id="9" name="Title 4"/>
          <p:cNvSpPr txBox="1">
            <a:spLocks/>
          </p:cNvSpPr>
          <p:nvPr/>
        </p:nvSpPr>
        <p:spPr>
          <a:xfrm>
            <a:off x="714374" y="3927486"/>
            <a:ext cx="1247775" cy="527747"/>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VERB</a:t>
            </a:r>
            <a:endParaRPr lang="en-US" sz="105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4D6EBC67-22C5-449E-A098-EF33E131269C}"/>
              </a:ext>
            </a:extLst>
          </p:cNvPr>
          <p:cNvSpPr txBox="1">
            <a:spLocks/>
          </p:cNvSpPr>
          <p:nvPr/>
        </p:nvSpPr>
        <p:spPr>
          <a:xfrm>
            <a:off x="4295775" y="371324"/>
            <a:ext cx="3004402" cy="742346"/>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pic>
        <p:nvPicPr>
          <p:cNvPr id="13" name="Picture 12">
            <a:extLst>
              <a:ext uri="{FF2B5EF4-FFF2-40B4-BE49-F238E27FC236}">
                <a16:creationId xmlns:a16="http://schemas.microsoft.com/office/drawing/2014/main" id="{DF4A7126-9FD0-4291-BFFB-A30B60AE7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773" y="1571626"/>
            <a:ext cx="3061695" cy="3943350"/>
          </a:xfrm>
          <a:prstGeom prst="ellipse">
            <a:avLst/>
          </a:prstGeom>
          <a:ln>
            <a:noFill/>
          </a:ln>
          <a:effectLst>
            <a:softEdge rad="112500"/>
          </a:effectLst>
        </p:spPr>
      </p:pic>
      <p:pic>
        <p:nvPicPr>
          <p:cNvPr id="14" name="Picture 2" descr="C:\Users\hp\Desktop\Bird\1364298097-bangladesh-observes-its-independence-day_1908894.jpg">
            <a:extLst>
              <a:ext uri="{FF2B5EF4-FFF2-40B4-BE49-F238E27FC236}">
                <a16:creationId xmlns:a16="http://schemas.microsoft.com/office/drawing/2014/main" id="{89CA036C-477B-4621-8569-08272B4CB6D0}"/>
              </a:ext>
            </a:extLst>
          </p:cNvPr>
          <p:cNvPicPr>
            <a:picLocks noChangeAspect="1" noChangeArrowheads="1"/>
          </p:cNvPicPr>
          <p:nvPr/>
        </p:nvPicPr>
        <p:blipFill>
          <a:blip r:embed="rId3"/>
          <a:srcRect/>
          <a:stretch>
            <a:fillRect/>
          </a:stretch>
        </p:blipFill>
        <p:spPr bwMode="auto">
          <a:xfrm>
            <a:off x="2947132" y="1571626"/>
            <a:ext cx="3148868" cy="3943350"/>
          </a:xfrm>
          <a:prstGeom prst="ellipse">
            <a:avLst/>
          </a:prstGeom>
          <a:ln>
            <a:noFill/>
          </a:ln>
          <a:effectLst>
            <a:softEdge rad="112500"/>
          </a:effectLst>
        </p:spPr>
      </p:pic>
    </p:spTree>
    <p:extLst>
      <p:ext uri="{BB962C8B-B14F-4D97-AF65-F5344CB8AC3E}">
        <p14:creationId xmlns:p14="http://schemas.microsoft.com/office/powerpoint/2010/main" val="11414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6" presetClass="emph" presetSubtype="0" repeatCount="indefinite" fill="hold" grpId="1" nodeType="withEffect">
                                  <p:stCondLst>
                                    <p:cond delay="0"/>
                                  </p:stCondLst>
                                  <p:childTnLst>
                                    <p:animScale>
                                      <p:cBhvr>
                                        <p:cTn id="17" dur="2000" fill="hold"/>
                                        <p:tgtEl>
                                          <p:spTgt spid="3"/>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500" autoRev="1" fill="hold">
                                          <p:stCondLst>
                                            <p:cond delay="0"/>
                                          </p:stCondLst>
                                        </p:cTn>
                                        <p:tgtEl>
                                          <p:spTgt spid="6"/>
                                        </p:tgtEl>
                                        <p:attrNameLst>
                                          <p:attrName>ppt_w</p:attrName>
                                        </p:attrNameLst>
                                      </p:cBhvr>
                                    </p:anim>
                                    <p:anim by="(#ppt_w*0.50)" calcmode="lin" valueType="num">
                                      <p:cBhvr>
                                        <p:cTn id="30" dur="500" decel="50000" autoRev="1" fill="hold">
                                          <p:stCondLst>
                                            <p:cond delay="0"/>
                                          </p:stCondLst>
                                        </p:cTn>
                                        <p:tgtEl>
                                          <p:spTgt spid="6"/>
                                        </p:tgtEl>
                                        <p:attrNameLst>
                                          <p:attrName>ppt_x</p:attrName>
                                        </p:attrNameLst>
                                      </p:cBhvr>
                                    </p:anim>
                                    <p:anim from="(-#ppt_h/2)" to="(#ppt_y)" calcmode="lin" valueType="num">
                                      <p:cBhvr>
                                        <p:cTn id="31" dur="1000" fill="hold">
                                          <p:stCondLst>
                                            <p:cond delay="0"/>
                                          </p:stCondLst>
                                        </p:cTn>
                                        <p:tgtEl>
                                          <p:spTgt spid="6"/>
                                        </p:tgtEl>
                                        <p:attrNameLst>
                                          <p:attrName>ppt_y</p:attrName>
                                        </p:attrNameLst>
                                      </p:cBhvr>
                                    </p:anim>
                                    <p:animRot by="21600000">
                                      <p:cBhvr>
                                        <p:cTn id="32" dur="1000" fill="hold">
                                          <p:stCondLst>
                                            <p:cond delay="0"/>
                                          </p:stCondLst>
                                        </p:cTn>
                                        <p:tgtEl>
                                          <p:spTgt spid="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par>
                                <p:cTn id="38" presetID="2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edge">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718"/>
            <a:ext cx="12140651" cy="6858000"/>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val="0"/>
              </a:ext>
            </a:extLst>
          </a:blip>
          <a:srcRect l="11185" r="9868"/>
          <a:stretch/>
        </p:blipFill>
        <p:spPr>
          <a:xfrm>
            <a:off x="-25675" y="-106718"/>
            <a:ext cx="12192000" cy="696471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CEE3BE96-52B8-47C3-B0C9-4F79EB2F5FDE}"/>
              </a:ext>
            </a:extLst>
          </p:cNvPr>
          <p:cNvSpPr/>
          <p:nvPr/>
        </p:nvSpPr>
        <p:spPr>
          <a:xfrm>
            <a:off x="1711685" y="3057541"/>
            <a:ext cx="8717280" cy="24314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7200" b="1" i="1" dirty="0">
                <a:ln w="127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a:t>
            </a:r>
          </a:p>
          <a:p>
            <a:pPr algn="ctr"/>
            <a:r>
              <a:rPr lang="en-US" sz="3200" b="1" i="1" dirty="0">
                <a:ln w="12700">
                  <a:solidFill>
                    <a:schemeClr val="accent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p>
          <a:p>
            <a:pPr algn="ctr"/>
            <a:r>
              <a:rPr lang="en-US" sz="4800" b="1" i="1" dirty="0">
                <a:ln w="12700">
                  <a:solidFill>
                    <a:schemeClr val="accent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Multimedia </a:t>
            </a:r>
            <a:r>
              <a:rPr lang="en-US" sz="4800" b="1" i="1" dirty="0">
                <a:ln w="12700">
                  <a:solidFill>
                    <a:schemeClr val="accent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a:t>
            </a:r>
          </a:p>
        </p:txBody>
      </p:sp>
    </p:spTree>
    <p:extLst>
      <p:ext uri="{BB962C8B-B14F-4D97-AF65-F5344CB8AC3E}">
        <p14:creationId xmlns:p14="http://schemas.microsoft.com/office/powerpoint/2010/main" val="2003510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Rezaul\festi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104" y="1069522"/>
            <a:ext cx="3319347" cy="24862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40573" y="2397913"/>
            <a:ext cx="2346366" cy="2554545"/>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Telenor" pitchFamily="50" charset="0"/>
              </a:rPr>
              <a:t>A day or period of time arranging for function</a:t>
            </a:r>
          </a:p>
        </p:txBody>
      </p:sp>
      <p:sp>
        <p:nvSpPr>
          <p:cNvPr id="6" name="TextBox 5"/>
          <p:cNvSpPr txBox="1"/>
          <p:nvPr/>
        </p:nvSpPr>
        <p:spPr>
          <a:xfrm>
            <a:off x="420175" y="2560167"/>
            <a:ext cx="2104611" cy="769441"/>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defRPr/>
            </a:pPr>
            <a:r>
              <a:rPr lang="en-US" sz="4400" b="1" i="1" kern="0" dirty="0">
                <a:solidFill>
                  <a:srgbClr val="FF0000"/>
                </a:solidFill>
              </a:rPr>
              <a:t>Festival</a:t>
            </a:r>
          </a:p>
        </p:txBody>
      </p:sp>
      <p:sp>
        <p:nvSpPr>
          <p:cNvPr id="8" name="TextBox 7"/>
          <p:cNvSpPr txBox="1"/>
          <p:nvPr/>
        </p:nvSpPr>
        <p:spPr>
          <a:xfrm>
            <a:off x="3000375" y="5991373"/>
            <a:ext cx="6391275"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lvl="0" algn="ctr"/>
            <a:r>
              <a:rPr lang="en-US" sz="3600" b="1" dirty="0">
                <a:solidFill>
                  <a:srgbClr val="FF0000"/>
                </a:solidFill>
                <a:effectLst>
                  <a:outerShdw blurRad="38100" dist="38100" dir="2700000" algn="tl">
                    <a:srgbClr val="000000">
                      <a:alpha val="43137"/>
                    </a:srgbClr>
                  </a:outerShdw>
                </a:effectLst>
              </a:rPr>
              <a:t>Eid Is a big </a:t>
            </a:r>
            <a:r>
              <a:rPr lang="en-US" sz="3600" b="1" i="1" u="sng" kern="0" dirty="0">
                <a:solidFill>
                  <a:srgbClr val="FF0000"/>
                </a:solidFill>
                <a:effectLst>
                  <a:outerShdw blurRad="38100" dist="38100" dir="2700000" algn="tl">
                    <a:srgbClr val="000000">
                      <a:alpha val="43137"/>
                    </a:srgbClr>
                  </a:outerShdw>
                </a:effectLst>
              </a:rPr>
              <a:t>Festival</a:t>
            </a:r>
            <a:r>
              <a:rPr lang="en-US" sz="3600" b="1" dirty="0">
                <a:solidFill>
                  <a:srgbClr val="FF0000"/>
                </a:solidFill>
                <a:effectLst>
                  <a:outerShdw blurRad="38100" dist="38100" dir="2700000" algn="tl">
                    <a:srgbClr val="000000">
                      <a:alpha val="43137"/>
                    </a:srgbClr>
                  </a:outerShdw>
                </a:effectLst>
              </a:rPr>
              <a:t> for Muslims</a:t>
            </a:r>
            <a:endParaRPr lang="en-US" sz="1200" b="1" i="1" kern="0" dirty="0">
              <a:solidFill>
                <a:srgbClr val="FF0000"/>
              </a:solidFill>
              <a:effectLst>
                <a:outerShdw blurRad="38100" dist="38100" dir="2700000" algn="tl">
                  <a:srgbClr val="000000">
                    <a:alpha val="43137"/>
                  </a:srgbClr>
                </a:outerShdw>
              </a:effectLst>
            </a:endParaRPr>
          </a:p>
        </p:txBody>
      </p:sp>
      <p:sp>
        <p:nvSpPr>
          <p:cNvPr id="11" name="Title 1"/>
          <p:cNvSpPr txBox="1">
            <a:spLocks/>
          </p:cNvSpPr>
          <p:nvPr/>
        </p:nvSpPr>
        <p:spPr>
          <a:xfrm>
            <a:off x="159750" y="3329608"/>
            <a:ext cx="1590544" cy="72008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0070C0"/>
                </a:solidFill>
                <a:effectLst>
                  <a:outerShdw blurRad="38100" dist="38100" dir="2700000" algn="tl">
                    <a:srgbClr val="000000">
                      <a:alpha val="43137"/>
                    </a:srgbClr>
                  </a:outerShdw>
                </a:effectLst>
                <a:latin typeface="Garamond"/>
              </a:rPr>
              <a:t> </a:t>
            </a:r>
            <a:r>
              <a:rPr lang="en-US" sz="3200" b="1" dirty="0">
                <a:solidFill>
                  <a:srgbClr val="C00000"/>
                </a:solidFill>
                <a:effectLst>
                  <a:outerShdw blurRad="38100" dist="38100" dir="2700000" algn="tl">
                    <a:srgbClr val="000000">
                      <a:alpha val="43137"/>
                    </a:srgbClr>
                  </a:outerShdw>
                </a:effectLst>
                <a:latin typeface="Garamond"/>
              </a:rPr>
              <a:t> </a:t>
            </a:r>
            <a:r>
              <a:rPr lang="en-US" sz="1800" b="1" dirty="0">
                <a:solidFill>
                  <a:srgbClr val="C00000"/>
                </a:solidFill>
                <a:effectLst>
                  <a:outerShdw blurRad="38100" dist="38100" dir="2700000" algn="tl">
                    <a:srgbClr val="000000">
                      <a:alpha val="43137"/>
                    </a:srgbClr>
                  </a:outerShdw>
                </a:effectLst>
                <a:latin typeface="Garamond"/>
              </a:rPr>
              <a:t>noun</a:t>
            </a:r>
            <a:endParaRPr lang="en-US" sz="500" b="1" dirty="0">
              <a:solidFill>
                <a:srgbClr val="C00000"/>
              </a:solidFill>
              <a:effectLst>
                <a:outerShdw blurRad="38100" dist="38100" dir="2700000" algn="tl">
                  <a:srgbClr val="000000">
                    <a:alpha val="43137"/>
                  </a:srgbClr>
                </a:outerShdw>
              </a:effectLst>
              <a:latin typeface="Garamond"/>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6549" y="1085585"/>
            <a:ext cx="3077373" cy="2486290"/>
          </a:xfrm>
          <a:prstGeom prst="ellipse">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1847" y="3578318"/>
            <a:ext cx="3303604" cy="2309918"/>
          </a:xfrm>
          <a:prstGeom prst="ellipse">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6549" y="3587938"/>
            <a:ext cx="3101861" cy="2309918"/>
          </a:xfrm>
          <a:prstGeom prst="ellipse">
            <a:avLst/>
          </a:prstGeom>
          <a:ln>
            <a:noFill/>
          </a:ln>
          <a:effectLst>
            <a:softEdge rad="112500"/>
          </a:effectLst>
        </p:spPr>
      </p:pic>
      <p:sp>
        <p:nvSpPr>
          <p:cNvPr id="14" name="Title 1">
            <a:extLst>
              <a:ext uri="{FF2B5EF4-FFF2-40B4-BE49-F238E27FC236}">
                <a16:creationId xmlns:a16="http://schemas.microsoft.com/office/drawing/2014/main" id="{72598405-12EB-43A7-8699-0D47F7FE51EE}"/>
              </a:ext>
            </a:extLst>
          </p:cNvPr>
          <p:cNvSpPr txBox="1">
            <a:spLocks/>
          </p:cNvSpPr>
          <p:nvPr/>
        </p:nvSpPr>
        <p:spPr>
          <a:xfrm>
            <a:off x="4509646" y="184301"/>
            <a:ext cx="3004402" cy="742346"/>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spTree>
    <p:extLst>
      <p:ext uri="{BB962C8B-B14F-4D97-AF65-F5344CB8AC3E}">
        <p14:creationId xmlns:p14="http://schemas.microsoft.com/office/powerpoint/2010/main" val="340401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fltVal val="0"/>
                                          </p:val>
                                        </p:tav>
                                        <p:tav tm="100000">
                                          <p:val>
                                            <p:strVal val="#ppt_w"/>
                                          </p:val>
                                        </p:tav>
                                      </p:tavLst>
                                    </p:anim>
                                    <p:anim calcmode="lin" valueType="num">
                                      <p:cBhvr>
                                        <p:cTn id="13" dur="3000" fill="hold"/>
                                        <p:tgtEl>
                                          <p:spTgt spid="9"/>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3000" fill="hold"/>
                                        <p:tgtEl>
                                          <p:spTgt spid="2"/>
                                        </p:tgtEl>
                                        <p:attrNameLst>
                                          <p:attrName>ppt_w</p:attrName>
                                        </p:attrNameLst>
                                      </p:cBhvr>
                                      <p:tavLst>
                                        <p:tav tm="0">
                                          <p:val>
                                            <p:fltVal val="0"/>
                                          </p:val>
                                        </p:tav>
                                        <p:tav tm="100000">
                                          <p:val>
                                            <p:strVal val="#ppt_w"/>
                                          </p:val>
                                        </p:tav>
                                      </p:tavLst>
                                    </p:anim>
                                    <p:anim calcmode="lin" valueType="num">
                                      <p:cBhvr>
                                        <p:cTn id="17" dur="3000" fill="hold"/>
                                        <p:tgtEl>
                                          <p:spTgt spid="2"/>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000" fill="hold"/>
                                        <p:tgtEl>
                                          <p:spTgt spid="12"/>
                                        </p:tgtEl>
                                        <p:attrNameLst>
                                          <p:attrName>ppt_w</p:attrName>
                                        </p:attrNameLst>
                                      </p:cBhvr>
                                      <p:tavLst>
                                        <p:tav tm="0">
                                          <p:val>
                                            <p:fltVal val="0"/>
                                          </p:val>
                                        </p:tav>
                                        <p:tav tm="100000">
                                          <p:val>
                                            <p:strVal val="#ppt_w"/>
                                          </p:val>
                                        </p:tav>
                                      </p:tavLst>
                                    </p:anim>
                                    <p:anim calcmode="lin" valueType="num">
                                      <p:cBhvr>
                                        <p:cTn id="21" dur="3000" fill="hold"/>
                                        <p:tgtEl>
                                          <p:spTgt spid="1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3000" fill="hold"/>
                                        <p:tgtEl>
                                          <p:spTgt spid="13"/>
                                        </p:tgtEl>
                                        <p:attrNameLst>
                                          <p:attrName>ppt_w</p:attrName>
                                        </p:attrNameLst>
                                      </p:cBhvr>
                                      <p:tavLst>
                                        <p:tav tm="0">
                                          <p:val>
                                            <p:fltVal val="0"/>
                                          </p:val>
                                        </p:tav>
                                        <p:tav tm="100000">
                                          <p:val>
                                            <p:strVal val="#ppt_w"/>
                                          </p:val>
                                        </p:tav>
                                      </p:tavLst>
                                    </p:anim>
                                    <p:anim calcmode="lin" valueType="num">
                                      <p:cBhvr>
                                        <p:cTn id="25" dur="3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iterate type="lt">
                                    <p:tmPct val="0"/>
                                  </p:iterate>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emph" presetSubtype="0" repeatCount="indefinite" fill="hold" grpId="1" nodeType="clickEffect">
                                  <p:stCondLst>
                                    <p:cond delay="0"/>
                                  </p:stCondLst>
                                  <p:iterate type="lt">
                                    <p:tmPct val="10000"/>
                                  </p:iterate>
                                  <p:childTnLst>
                                    <p:animScale>
                                      <p:cBhvr>
                                        <p:cTn id="34" dur="250" autoRev="1" fill="hold">
                                          <p:stCondLst>
                                            <p:cond delay="0"/>
                                          </p:stCondLst>
                                        </p:cTn>
                                        <p:tgtEl>
                                          <p:spTgt spid="3"/>
                                        </p:tgtEl>
                                      </p:cBhvr>
                                      <p:to x="80000" y="100000"/>
                                    </p:animScale>
                                    <p:anim by="(#ppt_w*0.10)" calcmode="lin" valueType="num">
                                      <p:cBhvr>
                                        <p:cTn id="35" dur="250" autoRev="1" fill="hold">
                                          <p:stCondLst>
                                            <p:cond delay="0"/>
                                          </p:stCondLst>
                                        </p:cTn>
                                        <p:tgtEl>
                                          <p:spTgt spid="3"/>
                                        </p:tgtEl>
                                        <p:attrNameLst>
                                          <p:attrName>ppt_x</p:attrName>
                                        </p:attrNameLst>
                                      </p:cBhvr>
                                    </p:anim>
                                    <p:anim by="(-#ppt_w*0.10)" calcmode="lin" valueType="num">
                                      <p:cBhvr>
                                        <p:cTn id="36" dur="250" autoRev="1" fill="hold">
                                          <p:stCondLst>
                                            <p:cond delay="0"/>
                                          </p:stCondLst>
                                        </p:cTn>
                                        <p:tgtEl>
                                          <p:spTgt spid="3"/>
                                        </p:tgtEl>
                                        <p:attrNameLst>
                                          <p:attrName>ppt_y</p:attrName>
                                        </p:attrNameLst>
                                      </p:cBhvr>
                                    </p:anim>
                                    <p:animRot by="-480000">
                                      <p:cBhvr>
                                        <p:cTn id="37" dur="250" autoRev="1" fill="hold">
                                          <p:stCondLst>
                                            <p:cond delay="0"/>
                                          </p:stCondLst>
                                        </p:cTn>
                                        <p:tgtEl>
                                          <p:spTgt spid="3"/>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8"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id="{B98BB266-30A1-4D0C-BCCE-5C8A3897C5D3}"/>
              </a:ext>
            </a:extLst>
          </p:cNvPr>
          <p:cNvSpPr/>
          <p:nvPr/>
        </p:nvSpPr>
        <p:spPr>
          <a:xfrm>
            <a:off x="3104684" y="84041"/>
            <a:ext cx="5520267" cy="1524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Group Work</a:t>
            </a:r>
          </a:p>
        </p:txBody>
      </p:sp>
      <p:sp>
        <p:nvSpPr>
          <p:cNvPr id="8" name="Rectangle 7">
            <a:extLst>
              <a:ext uri="{FF2B5EF4-FFF2-40B4-BE49-F238E27FC236}">
                <a16:creationId xmlns:a16="http://schemas.microsoft.com/office/drawing/2014/main" id="{CA7ACE19-D9F5-40C5-BBBE-B3FB18C8EBA2}"/>
              </a:ext>
            </a:extLst>
          </p:cNvPr>
          <p:cNvSpPr/>
          <p:nvPr/>
        </p:nvSpPr>
        <p:spPr>
          <a:xfrm>
            <a:off x="3367048" y="1762125"/>
            <a:ext cx="5520268" cy="18755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461E53-EFE5-47AA-8CA1-560B5ECBAAE5}"/>
              </a:ext>
            </a:extLst>
          </p:cNvPr>
          <p:cNvSpPr txBox="1"/>
          <p:nvPr/>
        </p:nvSpPr>
        <p:spPr>
          <a:xfrm>
            <a:off x="2561760" y="4759225"/>
            <a:ext cx="7478082"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Q 1. </a:t>
            </a:r>
            <a:r>
              <a:rPr lang="en-US" sz="3200" b="1" dirty="0"/>
              <a:t>How do you observed the day at first?</a:t>
            </a:r>
          </a:p>
        </p:txBody>
      </p:sp>
      <p:sp>
        <p:nvSpPr>
          <p:cNvPr id="7" name="TextBox 6">
            <a:extLst>
              <a:ext uri="{FF2B5EF4-FFF2-40B4-BE49-F238E27FC236}">
                <a16:creationId xmlns:a16="http://schemas.microsoft.com/office/drawing/2014/main" id="{2583B7C8-450F-47F5-A715-4C9E12BAB111}"/>
              </a:ext>
            </a:extLst>
          </p:cNvPr>
          <p:cNvSpPr txBox="1"/>
          <p:nvPr/>
        </p:nvSpPr>
        <p:spPr>
          <a:xfrm>
            <a:off x="2561760" y="5726642"/>
            <a:ext cx="7478081"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Q 2. </a:t>
            </a:r>
            <a:r>
              <a:rPr lang="en-US" sz="3200" b="1" dirty="0"/>
              <a:t>2.What happened the day?</a:t>
            </a:r>
          </a:p>
        </p:txBody>
      </p:sp>
      <p:sp>
        <p:nvSpPr>
          <p:cNvPr id="9" name="Rectangle 8">
            <a:extLst>
              <a:ext uri="{FF2B5EF4-FFF2-40B4-BE49-F238E27FC236}">
                <a16:creationId xmlns:a16="http://schemas.microsoft.com/office/drawing/2014/main" id="{FD453710-7864-49B3-9FD8-1091A21824C3}"/>
              </a:ext>
            </a:extLst>
          </p:cNvPr>
          <p:cNvSpPr/>
          <p:nvPr/>
        </p:nvSpPr>
        <p:spPr>
          <a:xfrm>
            <a:off x="2562223" y="3843184"/>
            <a:ext cx="7477618" cy="533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rgbClr val="FF0000"/>
                </a:solidFill>
              </a:rPr>
              <a:t>Discuss in a group and answer the following questions</a:t>
            </a:r>
            <a:r>
              <a:rPr lang="en-US" b="1" dirty="0">
                <a:solidFill>
                  <a:srgbClr val="FF0000"/>
                </a:solidFill>
              </a:rPr>
              <a:t>.</a:t>
            </a:r>
          </a:p>
        </p:txBody>
      </p:sp>
    </p:spTree>
    <p:extLst>
      <p:ext uri="{BB962C8B-B14F-4D97-AF65-F5344CB8AC3E}">
        <p14:creationId xmlns:p14="http://schemas.microsoft.com/office/powerpoint/2010/main" val="2739881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ou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685943-6D28-4DE3-9444-88821BF5E213}"/>
              </a:ext>
            </a:extLst>
          </p:cNvPr>
          <p:cNvSpPr txBox="1"/>
          <p:nvPr/>
        </p:nvSpPr>
        <p:spPr>
          <a:xfrm>
            <a:off x="942975" y="2559903"/>
            <a:ext cx="10563225" cy="954107"/>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a:solidFill>
                  <a:srgbClr val="C00000"/>
                </a:solidFill>
                <a:effectLst>
                  <a:outerShdw blurRad="38100" dist="38100" dir="2700000" algn="tl">
                    <a:srgbClr val="000000">
                      <a:alpha val="43137"/>
                    </a:srgbClr>
                  </a:outerShdw>
                </a:effectLst>
              </a:rPr>
              <a:t>1. We observed the day at first with the students and teachers give the  flower at the National Mausoleum to Freedom Fighters.</a:t>
            </a:r>
          </a:p>
        </p:txBody>
      </p:sp>
      <p:sp>
        <p:nvSpPr>
          <p:cNvPr id="4" name="TextBox 3">
            <a:extLst>
              <a:ext uri="{FF2B5EF4-FFF2-40B4-BE49-F238E27FC236}">
                <a16:creationId xmlns:a16="http://schemas.microsoft.com/office/drawing/2014/main" id="{81C8A7F6-ECBD-4F33-91D9-7BF27F7290B3}"/>
              </a:ext>
            </a:extLst>
          </p:cNvPr>
          <p:cNvSpPr txBox="1"/>
          <p:nvPr/>
        </p:nvSpPr>
        <p:spPr>
          <a:xfrm>
            <a:off x="942975" y="4074378"/>
            <a:ext cx="10563225" cy="2246769"/>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a:solidFill>
                  <a:srgbClr val="C00000"/>
                </a:solidFill>
                <a:effectLst>
                  <a:outerShdw blurRad="38100" dist="38100" dir="2700000" algn="tl">
                    <a:srgbClr val="000000">
                      <a:alpha val="43137"/>
                    </a:srgbClr>
                  </a:outerShdw>
                </a:effectLst>
              </a:rPr>
              <a:t>2. The day begins with 31 </a:t>
            </a:r>
            <a:r>
              <a:rPr lang="en-US" sz="2800" b="1" dirty="0" err="1">
                <a:solidFill>
                  <a:srgbClr val="C00000"/>
                </a:solidFill>
                <a:effectLst>
                  <a:outerShdw blurRad="38100" dist="38100" dir="2700000" algn="tl">
                    <a:srgbClr val="000000">
                      <a:alpha val="43137"/>
                    </a:srgbClr>
                  </a:outerShdw>
                </a:effectLst>
              </a:rPr>
              <a:t>gunshots.Early</a:t>
            </a:r>
            <a:r>
              <a:rPr lang="en-US" sz="2800" b="1" dirty="0">
                <a:solidFill>
                  <a:srgbClr val="C00000"/>
                </a:solidFill>
                <a:effectLst>
                  <a:outerShdw blurRad="38100" dist="38100" dir="2700000" algn="tl">
                    <a:srgbClr val="000000">
                      <a:alpha val="43137"/>
                    </a:srgbClr>
                  </a:outerShdw>
                </a:effectLst>
              </a:rPr>
              <a:t> in the morning the president and the Prim Minister on behalf of the nation places floral wreaths at the National Mausoleum at </a:t>
            </a:r>
            <a:r>
              <a:rPr lang="en-US" sz="2800" b="1" dirty="0" err="1">
                <a:solidFill>
                  <a:srgbClr val="C00000"/>
                </a:solidFill>
                <a:effectLst>
                  <a:outerShdw blurRad="38100" dist="38100" dir="2700000" algn="tl">
                    <a:srgbClr val="000000">
                      <a:alpha val="43137"/>
                    </a:srgbClr>
                  </a:outerShdw>
                </a:effectLst>
              </a:rPr>
              <a:t>Saver.In</a:t>
            </a:r>
            <a:r>
              <a:rPr lang="en-US" sz="2800" b="1" dirty="0">
                <a:solidFill>
                  <a:srgbClr val="C00000"/>
                </a:solidFill>
                <a:effectLst>
                  <a:outerShdw blurRad="38100" dist="38100" dir="2700000" algn="tl">
                    <a:srgbClr val="000000">
                      <a:alpha val="43137"/>
                    </a:srgbClr>
                  </a:outerShdw>
                </a:effectLst>
              </a:rPr>
              <a:t> Bangabandhu stadium, school </a:t>
            </a:r>
            <a:r>
              <a:rPr lang="en-US" sz="2800" b="1" dirty="0" err="1">
                <a:solidFill>
                  <a:srgbClr val="C00000"/>
                </a:solidFill>
                <a:effectLst>
                  <a:outerShdw blurRad="38100" dist="38100" dir="2700000" algn="tl">
                    <a:srgbClr val="000000">
                      <a:alpha val="43137"/>
                    </a:srgbClr>
                  </a:outerShdw>
                </a:effectLst>
              </a:rPr>
              <a:t>children,scouts</a:t>
            </a:r>
            <a:r>
              <a:rPr lang="en-US" sz="2800" b="1" dirty="0">
                <a:solidFill>
                  <a:srgbClr val="C00000"/>
                </a:solidFill>
                <a:effectLst>
                  <a:outerShdw blurRad="38100" dist="38100" dir="2700000" algn="tl">
                    <a:srgbClr val="000000">
                      <a:alpha val="43137"/>
                    </a:srgbClr>
                  </a:outerShdw>
                </a:effectLst>
              </a:rPr>
              <a:t> and girl guides take part in various displays to entertain thousands of spectators.</a:t>
            </a:r>
          </a:p>
        </p:txBody>
      </p:sp>
      <p:sp>
        <p:nvSpPr>
          <p:cNvPr id="6" name="Horizontal Scroll 1">
            <a:extLst>
              <a:ext uri="{FF2B5EF4-FFF2-40B4-BE49-F238E27FC236}">
                <a16:creationId xmlns:a16="http://schemas.microsoft.com/office/drawing/2014/main" id="{19A01626-E8DA-430C-B698-5EAEF9C03F6F}"/>
              </a:ext>
            </a:extLst>
          </p:cNvPr>
          <p:cNvSpPr/>
          <p:nvPr/>
        </p:nvSpPr>
        <p:spPr>
          <a:xfrm>
            <a:off x="2676526" y="133350"/>
            <a:ext cx="6324600" cy="1524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rgbClr val="7030A0"/>
                </a:solidFill>
              </a:rPr>
              <a:t>Answer </a:t>
            </a:r>
            <a:r>
              <a:rPr lang="en-US" sz="5400" b="1" dirty="0">
                <a:solidFill>
                  <a:schemeClr val="tx1"/>
                </a:solidFill>
              </a:rPr>
              <a:t>Group Work</a:t>
            </a:r>
          </a:p>
        </p:txBody>
      </p:sp>
    </p:spTree>
    <p:extLst>
      <p:ext uri="{BB962C8B-B14F-4D97-AF65-F5344CB8AC3E}">
        <p14:creationId xmlns:p14="http://schemas.microsoft.com/office/powerpoint/2010/main" val="955765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103" y="218888"/>
            <a:ext cx="3542472" cy="990788"/>
          </a:xfrm>
          <a:solidFill>
            <a:srgbClr val="00B0F0"/>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sz="6600" b="1" dirty="0">
                <a:effectLst>
                  <a:outerShdw blurRad="38100" dist="38100" dir="2700000" algn="tl">
                    <a:srgbClr val="000000">
                      <a:alpha val="43137"/>
                    </a:srgbClr>
                  </a:outerShdw>
                </a:effectLst>
              </a:rPr>
              <a:t>Evaluation:</a:t>
            </a:r>
          </a:p>
        </p:txBody>
      </p:sp>
      <p:sp>
        <p:nvSpPr>
          <p:cNvPr id="3" name="Content Placeholder 2"/>
          <p:cNvSpPr>
            <a:spLocks noGrp="1"/>
          </p:cNvSpPr>
          <p:nvPr>
            <p:ph idx="1"/>
          </p:nvPr>
        </p:nvSpPr>
        <p:spPr>
          <a:xfrm>
            <a:off x="661987" y="1746111"/>
            <a:ext cx="10868025" cy="4445139"/>
          </a:xfrm>
          <a:solidFill>
            <a:srgbClr val="92D050"/>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indent="0">
              <a:buNone/>
            </a:pPr>
            <a:r>
              <a:rPr lang="en-US" sz="3200" b="1" dirty="0">
                <a:effectLst>
                  <a:outerShdw blurRad="38100" dist="38100" dir="2700000" algn="tl">
                    <a:srgbClr val="000000">
                      <a:alpha val="43137"/>
                    </a:srgbClr>
                  </a:outerShdw>
                </a:effectLst>
              </a:rPr>
              <a:t>1. Our biggest festival is-------------</a:t>
            </a:r>
          </a:p>
          <a:p>
            <a:pPr marL="0" indent="0">
              <a:buNone/>
            </a:pPr>
            <a:r>
              <a:rPr lang="en-US" sz="3200" b="1" dirty="0">
                <a:solidFill>
                  <a:srgbClr val="FF0000"/>
                </a:solidFill>
                <a:effectLst>
                  <a:outerShdw blurRad="38100" dist="38100" dir="2700000" algn="tl">
                    <a:srgbClr val="000000">
                      <a:alpha val="43137"/>
                    </a:srgbClr>
                  </a:outerShdw>
                </a:effectLst>
              </a:rPr>
              <a:t>a. Victory day </a:t>
            </a:r>
            <a:r>
              <a:rPr lang="en-US" sz="3200" b="1" dirty="0" err="1">
                <a:solidFill>
                  <a:srgbClr val="FF0000"/>
                </a:solidFill>
                <a:effectLst>
                  <a:outerShdw blurRad="38100" dist="38100" dir="2700000" algn="tl">
                    <a:srgbClr val="000000">
                      <a:alpha val="43137"/>
                    </a:srgbClr>
                  </a:outerShdw>
                </a:effectLst>
              </a:rPr>
              <a:t>Day</a:t>
            </a:r>
            <a:r>
              <a:rPr lang="en-US" sz="3200" b="1" dirty="0">
                <a:solidFill>
                  <a:srgbClr val="FF0000"/>
                </a:solidFill>
                <a:effectLst>
                  <a:outerShdw blurRad="38100" dist="38100" dir="2700000" algn="tl">
                    <a:srgbClr val="000000">
                      <a:alpha val="43137"/>
                    </a:srgbClr>
                  </a:outerShdw>
                </a:effectLst>
              </a:rPr>
              <a:t>     b. Independence Day    c. Shaheed </a:t>
            </a:r>
            <a:r>
              <a:rPr lang="en-US" sz="3200" b="1" dirty="0" err="1">
                <a:solidFill>
                  <a:srgbClr val="FF0000"/>
                </a:solidFill>
                <a:effectLst>
                  <a:outerShdw blurRad="38100" dist="38100" dir="2700000" algn="tl">
                    <a:srgbClr val="000000">
                      <a:alpha val="43137"/>
                    </a:srgbClr>
                  </a:outerShdw>
                </a:effectLst>
              </a:rPr>
              <a:t>Dibosh</a:t>
            </a:r>
            <a:endParaRPr lang="en-US" sz="3200" b="1" dirty="0">
              <a:solidFill>
                <a:srgbClr val="FF0000"/>
              </a:solidFill>
              <a:effectLst>
                <a:outerShdw blurRad="38100" dist="38100" dir="2700000" algn="tl">
                  <a:srgbClr val="000000">
                    <a:alpha val="43137"/>
                  </a:srgbClr>
                </a:outerShdw>
              </a:effectLst>
            </a:endParaRPr>
          </a:p>
          <a:p>
            <a:pPr marL="0" indent="0">
              <a:buNone/>
            </a:pPr>
            <a:r>
              <a:rPr lang="en-US" sz="3200" b="1" dirty="0">
                <a:effectLst>
                  <a:outerShdw blurRad="38100" dist="38100" dir="2700000" algn="tl">
                    <a:srgbClr val="000000">
                      <a:alpha val="43137"/>
                    </a:srgbClr>
                  </a:outerShdw>
                </a:effectLst>
              </a:rPr>
              <a:t>2. The </a:t>
            </a:r>
            <a:r>
              <a:rPr lang="en-US" sz="3200" b="1" dirty="0" err="1">
                <a:effectLst>
                  <a:outerShdw blurRad="38100" dist="38100" dir="2700000" algn="tl">
                    <a:srgbClr val="000000">
                      <a:alpha val="43137"/>
                    </a:srgbClr>
                  </a:outerShdw>
                </a:effectLst>
              </a:rPr>
              <a:t>celebreation</a:t>
            </a:r>
            <a:r>
              <a:rPr lang="en-US" sz="3200" b="1" dirty="0">
                <a:effectLst>
                  <a:outerShdw blurRad="38100" dist="38100" dir="2700000" algn="tl">
                    <a:srgbClr val="000000">
                      <a:alpha val="43137"/>
                    </a:srgbClr>
                  </a:outerShdw>
                </a:effectLst>
              </a:rPr>
              <a:t> of Independence Day begins with----------</a:t>
            </a:r>
          </a:p>
          <a:p>
            <a:pPr marL="0" indent="0">
              <a:buNone/>
            </a:pPr>
            <a:r>
              <a:rPr lang="en-US" sz="3200" b="1" dirty="0">
                <a:solidFill>
                  <a:srgbClr val="FF0000"/>
                </a:solidFill>
                <a:effectLst>
                  <a:outerShdw blurRad="38100" dist="38100" dir="2700000" algn="tl">
                    <a:srgbClr val="000000">
                      <a:alpha val="43137"/>
                    </a:srgbClr>
                  </a:outerShdw>
                </a:effectLst>
              </a:rPr>
              <a:t>a. Gunshots   b. Processions   c. placing wreaths at the national    Memorial.</a:t>
            </a:r>
          </a:p>
          <a:p>
            <a:pPr marL="0" indent="0">
              <a:buNone/>
            </a:pPr>
            <a:r>
              <a:rPr lang="en-US" sz="3200" b="1" dirty="0">
                <a:effectLst>
                  <a:outerShdw blurRad="38100" dist="38100" dir="2700000" algn="tl">
                    <a:srgbClr val="000000">
                      <a:alpha val="43137"/>
                    </a:srgbClr>
                  </a:outerShdw>
                </a:effectLst>
              </a:rPr>
              <a:t>3. On Independence Day a National Parade is held-------------</a:t>
            </a:r>
          </a:p>
          <a:p>
            <a:pPr marL="0" indent="0">
              <a:buNone/>
            </a:pPr>
            <a:r>
              <a:rPr lang="en-US" sz="3200" b="1" dirty="0">
                <a:solidFill>
                  <a:srgbClr val="FF0000"/>
                </a:solidFill>
                <a:effectLst>
                  <a:outerShdw blurRad="38100" dist="38100" dir="2700000" algn="tl">
                    <a:srgbClr val="000000">
                      <a:alpha val="43137"/>
                    </a:srgbClr>
                  </a:outerShdw>
                </a:effectLst>
              </a:rPr>
              <a:t>a. At the National Parade Ground.    B. At the Mirpur Stadium</a:t>
            </a:r>
          </a:p>
          <a:p>
            <a:pPr marL="0" indent="0">
              <a:buNone/>
            </a:pPr>
            <a:r>
              <a:rPr lang="en-US" sz="3200" b="1" dirty="0">
                <a:solidFill>
                  <a:srgbClr val="FF0000"/>
                </a:solidFill>
                <a:effectLst>
                  <a:outerShdw blurRad="38100" dist="38100" dir="2700000" algn="tl">
                    <a:srgbClr val="000000">
                      <a:alpha val="43137"/>
                    </a:srgbClr>
                  </a:outerShdw>
                </a:effectLst>
              </a:rPr>
              <a:t>    c. In Bangabandhu Stadium.</a:t>
            </a:r>
          </a:p>
        </p:txBody>
      </p:sp>
      <p:sp>
        <p:nvSpPr>
          <p:cNvPr id="5" name="5-Point Star 4"/>
          <p:cNvSpPr/>
          <p:nvPr/>
        </p:nvSpPr>
        <p:spPr>
          <a:xfrm>
            <a:off x="4000501" y="2206584"/>
            <a:ext cx="688694" cy="5937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90195" y="3302588"/>
            <a:ext cx="522514" cy="7445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24880" y="4905520"/>
            <a:ext cx="653143" cy="7607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93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ppt_x"/>
                                          </p:val>
                                        </p:tav>
                                        <p:tav tm="100000">
                                          <p:val>
                                            <p:strVal val="#ppt_x"/>
                                          </p:val>
                                        </p:tav>
                                      </p:tavLst>
                                    </p:anim>
                                    <p:anim calcmode="lin" valueType="num">
                                      <p:cBhvr additive="base">
                                        <p:cTn id="5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716437" y="370708"/>
            <a:ext cx="11019934" cy="896884"/>
          </a:xfrm>
          <a:prstGeom prst="trapezoid">
            <a:avLst>
              <a:gd name="adj" fmla="val 162313"/>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678" b="1" dirty="0">
                <a:effectLst>
                  <a:outerShdw blurRad="38100" dist="38100" dir="2700000" algn="tl">
                    <a:srgbClr val="000000">
                      <a:alpha val="43137"/>
                    </a:srgbClr>
                  </a:outerShdw>
                </a:effectLst>
                <a:latin typeface="Book Antiqua" pitchFamily="18" charset="0"/>
              </a:rPr>
              <a:t>Home Work</a:t>
            </a:r>
          </a:p>
        </p:txBody>
      </p:sp>
      <p:sp>
        <p:nvSpPr>
          <p:cNvPr id="3" name="Bevel 2"/>
          <p:cNvSpPr/>
          <p:nvPr/>
        </p:nvSpPr>
        <p:spPr>
          <a:xfrm>
            <a:off x="716437" y="1267592"/>
            <a:ext cx="11019934" cy="4937900"/>
          </a:xfrm>
          <a:prstGeom prst="bevel">
            <a:avLst/>
          </a:prstGeom>
          <a:solidFill>
            <a:schemeClr val="accent4">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indent="-342900"/>
            <a:endParaRPr lang="en-US" sz="4000" dirty="0">
              <a:latin typeface="Times New Roman" panose="02020603050405020304" pitchFamily="18" charset="0"/>
              <a:cs typeface="Times New Roman" panose="02020603050405020304" pitchFamily="18" charset="0"/>
            </a:endParaRPr>
          </a:p>
          <a:p>
            <a:pPr indent="-342900"/>
            <a:endParaRPr lang="en-US" sz="4000" dirty="0">
              <a:latin typeface="Times New Roman" panose="02020603050405020304" pitchFamily="18" charset="0"/>
              <a:cs typeface="Times New Roman" panose="02020603050405020304" pitchFamily="18" charset="0"/>
            </a:endParaRPr>
          </a:p>
          <a:p>
            <a:pPr indent="-342900"/>
            <a:endParaRPr lang="en-US" sz="4000" dirty="0">
              <a:latin typeface="Times New Roman" panose="02020603050405020304" pitchFamily="18" charset="0"/>
              <a:cs typeface="Times New Roman" panose="02020603050405020304" pitchFamily="18" charset="0"/>
            </a:endParaRPr>
          </a:p>
          <a:p>
            <a:pPr indent="-342900"/>
            <a:endParaRPr lang="en-US" sz="4000" dirty="0">
              <a:latin typeface="Times New Roman" panose="02020603050405020304" pitchFamily="18" charset="0"/>
              <a:cs typeface="Times New Roman" panose="02020603050405020304" pitchFamily="18" charset="0"/>
            </a:endParaRPr>
          </a:p>
          <a:p>
            <a:pPr indent="-342900" algn="ctr"/>
            <a:r>
              <a:rPr lang="en-US"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 paragraph On “Independence Day”.</a:t>
            </a:r>
          </a:p>
        </p:txBody>
      </p:sp>
      <p:pic>
        <p:nvPicPr>
          <p:cNvPr id="6" name="Picture 5">
            <a:extLst>
              <a:ext uri="{FF2B5EF4-FFF2-40B4-BE49-F238E27FC236}">
                <a16:creationId xmlns:a16="http://schemas.microsoft.com/office/drawing/2014/main" id="{3133D050-CF6F-46FC-88A1-FC27C2C81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110" y="1991872"/>
            <a:ext cx="4161294" cy="2245603"/>
          </a:xfrm>
          <a:prstGeom prst="ellipse">
            <a:avLst/>
          </a:prstGeom>
          <a:ln>
            <a:noFill/>
          </a:ln>
          <a:effectLst>
            <a:softEdge rad="112500"/>
          </a:effectLst>
        </p:spPr>
      </p:pic>
      <p:pic>
        <p:nvPicPr>
          <p:cNvPr id="5" name="Picture 2" descr="C:\Users\RAFIKUL ISLAM\Downloads\PICIN408.jpg">
            <a:extLst>
              <a:ext uri="{FF2B5EF4-FFF2-40B4-BE49-F238E27FC236}">
                <a16:creationId xmlns:a16="http://schemas.microsoft.com/office/drawing/2014/main" id="{5B604394-9B36-4B15-8163-5DABA11BA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414" y="2066922"/>
            <a:ext cx="3429476" cy="20955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785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3">
                                            <p:txEl>
                                              <p:pRg st="4" end="4"/>
                                            </p:txEl>
                                          </p:spTgt>
                                        </p:tgtEl>
                                        <p:attrNameLst>
                                          <p:attrName>style.visibility</p:attrName>
                                        </p:attrNameLst>
                                      </p:cBhvr>
                                      <p:to>
                                        <p:strVal val="visible"/>
                                      </p:to>
                                    </p:set>
                                    <p:anim by="(-#ppt_w*2)" calcmode="lin" valueType="num">
                                      <p:cBhvr rctx="PPT">
                                        <p:cTn id="33" dur="500" autoRev="1" fill="hold">
                                          <p:stCondLst>
                                            <p:cond delay="0"/>
                                          </p:stCondLst>
                                        </p:cTn>
                                        <p:tgtEl>
                                          <p:spTgt spid="3">
                                            <p:txEl>
                                              <p:pRg st="4" end="4"/>
                                            </p:txEl>
                                          </p:spTgt>
                                        </p:tgtEl>
                                        <p:attrNameLst>
                                          <p:attrName>ppt_w</p:attrName>
                                        </p:attrNameLst>
                                      </p:cBhvr>
                                    </p:anim>
                                    <p:anim by="(#ppt_w*0.50)" calcmode="lin" valueType="num">
                                      <p:cBhvr>
                                        <p:cTn id="34" dur="500" decel="50000" autoRev="1" fill="hold">
                                          <p:stCondLst>
                                            <p:cond delay="0"/>
                                          </p:stCondLst>
                                        </p:cTn>
                                        <p:tgtEl>
                                          <p:spTgt spid="3">
                                            <p:txEl>
                                              <p:pRg st="4" end="4"/>
                                            </p:txEl>
                                          </p:spTgt>
                                        </p:tgtEl>
                                        <p:attrNameLst>
                                          <p:attrName>ppt_x</p:attrName>
                                        </p:attrNameLst>
                                      </p:cBhvr>
                                    </p:anim>
                                    <p:anim from="(-#ppt_h/2)" to="(#ppt_y)" calcmode="lin" valueType="num">
                                      <p:cBhvr>
                                        <p:cTn id="35" dur="1000" fill="hold">
                                          <p:stCondLst>
                                            <p:cond delay="0"/>
                                          </p:stCondLst>
                                        </p:cTn>
                                        <p:tgtEl>
                                          <p:spTgt spid="3">
                                            <p:txEl>
                                              <p:pRg st="4" end="4"/>
                                            </p:txEl>
                                          </p:spTgt>
                                        </p:tgtEl>
                                        <p:attrNameLst>
                                          <p:attrName>ppt_y</p:attrName>
                                        </p:attrNameLst>
                                      </p:cBhvr>
                                    </p:anim>
                                    <p:animRot by="21600000">
                                      <p:cBhvr>
                                        <p:cTn id="36"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a:off x="1301342" y="1087244"/>
            <a:ext cx="9133840" cy="430058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lIns="98469" tIns="49235" rIns="98469" bIns="49235">
            <a:spAutoFit/>
          </a:bodyPr>
          <a:lstStyle/>
          <a:p>
            <a:pPr algn="ctr"/>
            <a:r>
              <a:rPr lang="en-US" sz="7100" b="1" dirty="0">
                <a:ln w="9525">
                  <a:solidFill>
                    <a:srgbClr val="FF0000"/>
                  </a:solidFill>
                  <a:prstDash val="solid"/>
                </a:ln>
                <a:solidFill>
                  <a:schemeClr val="tx1"/>
                </a:solidFill>
                <a:effectLst>
                  <a:outerShdw blurRad="12700" dist="38100" dir="2700000" algn="tl" rotWithShape="0">
                    <a:schemeClr val="bg1">
                      <a:lumMod val="50000"/>
                    </a:schemeClr>
                  </a:outerShdw>
                </a:effectLst>
              </a:rPr>
              <a:t>THANK YOU FOR </a:t>
            </a:r>
            <a:endParaRPr lang="bn-BD" sz="7100" b="1" dirty="0">
              <a:ln w="9525">
                <a:solidFill>
                  <a:srgbClr val="FF0000"/>
                </a:solidFill>
                <a:prstDash val="solid"/>
              </a:ln>
              <a:solidFill>
                <a:schemeClr val="tx1"/>
              </a:solidFill>
              <a:effectLst>
                <a:outerShdw blurRad="12700" dist="38100" dir="2700000" algn="tl" rotWithShape="0">
                  <a:schemeClr val="bg1">
                    <a:lumMod val="50000"/>
                  </a:schemeClr>
                </a:outerShdw>
              </a:effectLst>
            </a:endParaRPr>
          </a:p>
          <a:p>
            <a:pPr algn="ctr"/>
            <a:r>
              <a:rPr lang="en-US" sz="7100" b="1" dirty="0">
                <a:ln w="6600">
                  <a:solidFill>
                    <a:schemeClr val="accent2"/>
                  </a:solidFill>
                  <a:prstDash val="solid"/>
                </a:ln>
                <a:solidFill>
                  <a:srgbClr val="FFFFFF"/>
                </a:solidFill>
                <a:effectLst>
                  <a:outerShdw dist="38100" dir="2700000" algn="tl" rotWithShape="0">
                    <a:schemeClr val="accent2"/>
                  </a:outerShdw>
                </a:effectLst>
              </a:rPr>
              <a:t>YOUR ATTENTION</a:t>
            </a:r>
          </a:p>
          <a:p>
            <a:pPr algn="ctr"/>
            <a:r>
              <a:rPr lang="en-US" sz="7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GOOD BYE</a:t>
            </a:r>
            <a:endParaRPr lang="bn-BD" sz="7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6000" b="1" dirty="0">
                <a:solidFill>
                  <a:srgbClr val="002060"/>
                </a:solidFill>
                <a:effectLst>
                  <a:outerShdw blurRad="38100" dist="38100" dir="2700000" algn="tl">
                    <a:srgbClr val="000000">
                      <a:alpha val="43137"/>
                    </a:srgbClr>
                  </a:outerShdw>
                </a:effectLst>
              </a:rPr>
              <a:t>(May </a:t>
            </a:r>
            <a:r>
              <a:rPr lang="en-US" sz="6000" b="1" dirty="0" err="1">
                <a:solidFill>
                  <a:srgbClr val="002060"/>
                </a:solidFill>
                <a:effectLst>
                  <a:outerShdw blurRad="38100" dist="38100" dir="2700000" algn="tl">
                    <a:srgbClr val="000000">
                      <a:alpha val="43137"/>
                    </a:srgbClr>
                  </a:outerShdw>
                </a:effectLst>
              </a:rPr>
              <a:t>allah</a:t>
            </a:r>
            <a:r>
              <a:rPr lang="en-US" sz="6000" b="1" dirty="0">
                <a:solidFill>
                  <a:srgbClr val="002060"/>
                </a:solidFill>
                <a:effectLst>
                  <a:outerShdw blurRad="38100" dist="38100" dir="2700000" algn="tl">
                    <a:srgbClr val="000000">
                      <a:alpha val="43137"/>
                    </a:srgbClr>
                  </a:outerShdw>
                </a:effectLst>
              </a:rPr>
              <a:t> bless you)</a:t>
            </a:r>
            <a:endParaRPr lang="en-GB" sz="6000" b="1" dirty="0">
              <a:solidFill>
                <a:srgbClr val="002060"/>
              </a:solidFill>
              <a:effectLst>
                <a:outerShdw blurRad="38100" dist="38100" dir="2700000" algn="tl">
                  <a:srgbClr val="000000">
                    <a:alpha val="43137"/>
                  </a:srgbClr>
                </a:outerShdw>
              </a:effectLst>
            </a:endParaRPr>
          </a:p>
        </p:txBody>
      </p:sp>
      <p:pic>
        <p:nvPicPr>
          <p:cNvPr id="5" name="Picture 4" descr="Thank.jpg"/>
          <p:cNvPicPr>
            <a:picLocks noChangeAspect="1"/>
          </p:cNvPicPr>
          <p:nvPr/>
        </p:nvPicPr>
        <p:blipFill>
          <a:blip r:embed="rId3"/>
          <a:stretch>
            <a:fillRect/>
          </a:stretch>
        </p:blipFill>
        <p:spPr>
          <a:xfrm>
            <a:off x="4261104" y="4764024"/>
            <a:ext cx="3097276" cy="18319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stock-photo-beautiful-spring-flowers-isolated-on-white-background-crocus-hyacinth-tulip-70628395.jpg">
            <a:extLst>
              <a:ext uri="{FF2B5EF4-FFF2-40B4-BE49-F238E27FC236}">
                <a16:creationId xmlns:a16="http://schemas.microsoft.com/office/drawing/2014/main" id="{C967B981-8EAA-421C-BD5C-FBB875E714AF}"/>
              </a:ext>
            </a:extLst>
          </p:cNvPr>
          <p:cNvPicPr>
            <a:picLocks noChangeAspect="1"/>
          </p:cNvPicPr>
          <p:nvPr/>
        </p:nvPicPr>
        <p:blipFill>
          <a:blip r:embed="rId4">
            <a:extLst>
              <a:ext uri="{28A0092B-C50C-407E-A947-70E740481C1C}">
                <a14:useLocalDpi xmlns:a14="http://schemas.microsoft.com/office/drawing/2010/main" val="0"/>
              </a:ext>
            </a:extLst>
          </a:blip>
          <a:srcRect b="5116"/>
          <a:stretch>
            <a:fillRect/>
          </a:stretch>
        </p:blipFill>
        <p:spPr bwMode="auto">
          <a:xfrm>
            <a:off x="8735626" y="4678532"/>
            <a:ext cx="2883857" cy="19969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7C28BF7-0FF7-47C2-BD69-E52A3A3CA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517" y="4861094"/>
            <a:ext cx="2883858" cy="1734916"/>
          </a:xfrm>
          <a:prstGeom prst="ellipse">
            <a:avLst/>
          </a:prstGeom>
          <a:ln>
            <a:noFill/>
          </a:ln>
          <a:effectLst>
            <a:softEdge rad="112500"/>
          </a:effectLst>
        </p:spPr>
      </p:pic>
      <p:pic>
        <p:nvPicPr>
          <p:cNvPr id="8" name="Picture 2" descr="C:\Users\User\Desktop\Nazma\jib o jor\1.jpg">
            <a:extLst>
              <a:ext uri="{FF2B5EF4-FFF2-40B4-BE49-F238E27FC236}">
                <a16:creationId xmlns:a16="http://schemas.microsoft.com/office/drawing/2014/main" id="{5714D93A-E8D5-41D0-BA8D-65FA1745DBB8}"/>
              </a:ext>
            </a:extLst>
          </p:cNvPr>
          <p:cNvPicPr>
            <a:picLocks noChangeAspect="1" noChangeArrowheads="1"/>
          </p:cNvPicPr>
          <p:nvPr/>
        </p:nvPicPr>
        <p:blipFill>
          <a:blip r:embed="rId6"/>
          <a:srcRect l="21801" r="44367" b="22829"/>
          <a:stretch>
            <a:fillRect/>
          </a:stretch>
        </p:blipFill>
        <p:spPr bwMode="auto">
          <a:xfrm>
            <a:off x="10887" y="-16494"/>
            <a:ext cx="5980674" cy="6858001"/>
          </a:xfrm>
          <a:prstGeom prst="rect">
            <a:avLst/>
          </a:prstGeom>
          <a:noFill/>
        </p:spPr>
      </p:pic>
      <p:pic>
        <p:nvPicPr>
          <p:cNvPr id="9" name="Picture 2" descr="C:\Users\User\Desktop\Nazma\jib o jor\1.jpg">
            <a:extLst>
              <a:ext uri="{FF2B5EF4-FFF2-40B4-BE49-F238E27FC236}">
                <a16:creationId xmlns:a16="http://schemas.microsoft.com/office/drawing/2014/main" id="{576B6533-B880-408E-A7D5-F19BC5E5B732}"/>
              </a:ext>
            </a:extLst>
          </p:cNvPr>
          <p:cNvPicPr>
            <a:picLocks noChangeAspect="1" noChangeArrowheads="1"/>
          </p:cNvPicPr>
          <p:nvPr/>
        </p:nvPicPr>
        <p:blipFill>
          <a:blip r:embed="rId6"/>
          <a:srcRect l="55360" t="278" r="11833" b="22829"/>
          <a:stretch>
            <a:fillRect/>
          </a:stretch>
        </p:blipFill>
        <p:spPr bwMode="auto">
          <a:xfrm>
            <a:off x="6002446" y="-16494"/>
            <a:ext cx="6178668" cy="6858000"/>
          </a:xfrm>
          <a:prstGeom prst="rect">
            <a:avLst/>
          </a:prstGeom>
          <a:noFill/>
        </p:spPr>
      </p:pic>
      <p:pic>
        <p:nvPicPr>
          <p:cNvPr id="11" name="Picture 10">
            <a:extLst>
              <a:ext uri="{FF2B5EF4-FFF2-40B4-BE49-F238E27FC236}">
                <a16:creationId xmlns:a16="http://schemas.microsoft.com/office/drawing/2014/main" id="{DBD8F835-8968-4AC0-B373-DCD8829D11B3}"/>
              </a:ext>
            </a:extLst>
          </p:cNvPr>
          <p:cNvPicPr>
            <a:picLocks noChangeAspect="1"/>
          </p:cNvPicPr>
          <p:nvPr/>
        </p:nvPicPr>
        <p:blipFill rotWithShape="1">
          <a:blip r:embed="rId7">
            <a:extLst>
              <a:ext uri="{28A0092B-C50C-407E-A947-70E740481C1C}">
                <a14:useLocalDpi xmlns:a14="http://schemas.microsoft.com/office/drawing/2010/main" val="0"/>
              </a:ext>
            </a:extLst>
          </a:blip>
          <a:srcRect b="8609"/>
          <a:stretch/>
        </p:blipFill>
        <p:spPr>
          <a:xfrm>
            <a:off x="805543" y="661307"/>
            <a:ext cx="10580914" cy="5535386"/>
          </a:xfrm>
          <a:prstGeom prst="ellipse">
            <a:avLst/>
          </a:prstGeom>
          <a:ln>
            <a:noFill/>
          </a:ln>
          <a:effectLst>
            <a:softEdge rad="112500"/>
          </a:effectLst>
        </p:spPr>
      </p:pic>
    </p:spTree>
    <p:extLst>
      <p:ext uri="{BB962C8B-B14F-4D97-AF65-F5344CB8AC3E}">
        <p14:creationId xmlns:p14="http://schemas.microsoft.com/office/powerpoint/2010/main" val="2660411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4">
                                            <p:txEl>
                                              <p:pRg st="2" end="2"/>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
                                            <p:txEl>
                                              <p:pRg st="3" end="3"/>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par>
                          <p:cTn id="30" fill="hold">
                            <p:stCondLst>
                              <p:cond delay="2000"/>
                            </p:stCondLst>
                            <p:childTnLst>
                              <p:par>
                                <p:cTn id="31" presetID="9"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2250" fill="hold"/>
                                        <p:tgtEl>
                                          <p:spTgt spid="8"/>
                                        </p:tgtEl>
                                        <p:attrNameLst>
                                          <p:attrName>ppt_x</p:attrName>
                                        </p:attrNameLst>
                                      </p:cBhvr>
                                      <p:tavLst>
                                        <p:tav tm="0">
                                          <p:val>
                                            <p:strVal val="0-#ppt_w/2"/>
                                          </p:val>
                                        </p:tav>
                                        <p:tav tm="100000">
                                          <p:val>
                                            <p:strVal val="#ppt_x"/>
                                          </p:val>
                                        </p:tav>
                                      </p:tavLst>
                                    </p:anim>
                                    <p:anim calcmode="lin" valueType="num">
                                      <p:cBhvr additive="base">
                                        <p:cTn id="42" dur="225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250" fill="hold"/>
                                        <p:tgtEl>
                                          <p:spTgt spid="9"/>
                                        </p:tgtEl>
                                        <p:attrNameLst>
                                          <p:attrName>ppt_x</p:attrName>
                                        </p:attrNameLst>
                                      </p:cBhvr>
                                      <p:tavLst>
                                        <p:tav tm="0">
                                          <p:val>
                                            <p:strVal val="1+#ppt_w/2"/>
                                          </p:val>
                                        </p:tav>
                                        <p:tav tm="100000">
                                          <p:val>
                                            <p:strVal val="#ppt_x"/>
                                          </p:val>
                                        </p:tav>
                                      </p:tavLst>
                                    </p:anim>
                                    <p:anim calcmode="lin" valueType="num">
                                      <p:cBhvr additive="base">
                                        <p:cTn id="46" dur="2250" fill="hold"/>
                                        <p:tgtEl>
                                          <p:spTgt spid="9"/>
                                        </p:tgtEl>
                                        <p:attrNameLst>
                                          <p:attrName>ppt_y</p:attrName>
                                        </p:attrNameLst>
                                      </p:cBhvr>
                                      <p:tavLst>
                                        <p:tav tm="0">
                                          <p:val>
                                            <p:strVal val="#ppt_y"/>
                                          </p:val>
                                        </p:tav>
                                        <p:tav tm="100000">
                                          <p:val>
                                            <p:strVal val="#ppt_y"/>
                                          </p:val>
                                        </p:tav>
                                      </p:tavLst>
                                    </p:anim>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470713" y="6167405"/>
            <a:ext cx="4152900" cy="646331"/>
          </a:xfrm>
          <a:prstGeom prst="rect">
            <a:avLst/>
          </a:prstGeom>
          <a:noFill/>
        </p:spPr>
        <p:txBody>
          <a:bodyPr wrap="square" rtlCol="0">
            <a:spAutoFit/>
          </a:bodyPr>
          <a:lstStyle/>
          <a:p>
            <a:pPr algn="ctr"/>
            <a:endParaRPr lang="en-US" sz="3600" b="1" i="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157" y="1230425"/>
            <a:ext cx="2562886" cy="2502451"/>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relaxedInset"/>
            <a:extrusionClr>
              <a:srgbClr val="000000"/>
            </a:extrusionClr>
          </a:sp3d>
        </p:spPr>
      </p:pic>
      <p:sp>
        <p:nvSpPr>
          <p:cNvPr id="2" name="TextBox 1"/>
          <p:cNvSpPr txBox="1"/>
          <p:nvPr/>
        </p:nvSpPr>
        <p:spPr>
          <a:xfrm>
            <a:off x="2915168" y="4010795"/>
            <a:ext cx="6350296" cy="25545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a:t>
            </a:r>
            <a:r>
              <a:rPr lang="en-GB" sz="4400" b="1" dirty="0">
                <a:ln w="9525">
                  <a:solidFill>
                    <a:schemeClr val="bg1"/>
                  </a:solidFill>
                  <a:prstDash val="solid"/>
                </a:ln>
                <a:effectLst>
                  <a:outerShdw blurRad="38100" dist="38100" dir="2700000" algn="tl" rotWithShape="0">
                    <a:srgbClr val="000000">
                      <a:alpha val="43137"/>
                    </a:srgbClr>
                  </a:outerShdw>
                </a:effectLst>
              </a:rPr>
              <a:t>Muhammad Ahsan Habib</a:t>
            </a:r>
            <a:endParaRPr lang="bn-BD" sz="4400" b="1" dirty="0">
              <a:ln w="22225">
                <a:solidFill>
                  <a:schemeClr val="accent2"/>
                </a:solidFill>
                <a:prstDash val="solid"/>
              </a:ln>
              <a:solidFill>
                <a:schemeClr val="accent2">
                  <a:lumMod val="40000"/>
                  <a:lumOff val="60000"/>
                </a:schemeClr>
              </a:solidFill>
              <a:effectLst>
                <a:outerShdw blurRad="38100" dist="38100" dir="2700000" algn="tl" rotWithShape="0">
                  <a:srgbClr val="000000">
                    <a:alpha val="43137"/>
                  </a:srgbClr>
                </a:outerShdw>
              </a:effectLst>
            </a:endParaRPr>
          </a:p>
          <a:p>
            <a:pPr algn="ctr"/>
            <a:r>
              <a:rPr lang="bn-BD" sz="2000" b="1" dirty="0">
                <a:effectLst>
                  <a:outerShdw blurRad="38100" dist="38100" dir="2700000" algn="tl">
                    <a:srgbClr val="000000">
                      <a:alpha val="43137"/>
                    </a:srgbClr>
                  </a:outerShdw>
                </a:effectLst>
              </a:rPr>
              <a:t>          </a:t>
            </a:r>
            <a:r>
              <a:rPr lang="en-GB" sz="2000" b="1" dirty="0">
                <a:ln w="13462">
                  <a:solidFill>
                    <a:srgbClr val="FF0000"/>
                  </a:solidFill>
                  <a:prstDash val="solid"/>
                </a:ln>
                <a:solidFill>
                  <a:schemeClr val="tx1">
                    <a:lumMod val="85000"/>
                    <a:lumOff val="15000"/>
                  </a:schemeClr>
                </a:solidFill>
                <a:effectLst>
                  <a:outerShdw blurRad="38100" dist="38100" dir="2700000" algn="tl" rotWithShape="0">
                    <a:srgbClr val="000000">
                      <a:alpha val="43137"/>
                    </a:srgbClr>
                  </a:outerShdw>
                </a:effectLst>
              </a:rPr>
              <a:t>Assistant Teacher</a:t>
            </a:r>
            <a:endParaRPr lang="bn-BD" sz="2000" b="1" dirty="0">
              <a:ln w="13462">
                <a:solidFill>
                  <a:srgbClr val="FF0000"/>
                </a:solidFill>
                <a:prstDash val="solid"/>
              </a:ln>
              <a:solidFill>
                <a:schemeClr val="tx1">
                  <a:lumMod val="85000"/>
                  <a:lumOff val="15000"/>
                </a:schemeClr>
              </a:solidFill>
              <a:effectLst>
                <a:outerShdw blurRad="38100" dist="38100" dir="2700000" algn="tl" rotWithShape="0">
                  <a:srgbClr val="000000">
                    <a:alpha val="43137"/>
                  </a:srgbClr>
                </a:outerShdw>
              </a:effectLst>
            </a:endParaRPr>
          </a:p>
          <a:p>
            <a:pPr algn="ctr"/>
            <a:r>
              <a:rPr lang="en-GB" sz="2400" b="1" dirty="0" err="1">
                <a:ln w="0">
                  <a:solidFill>
                    <a:srgbClr val="FF0000"/>
                  </a:solidFill>
                </a:ln>
                <a:effectLst>
                  <a:outerShdw blurRad="38100" dist="38100" dir="2700000" algn="tl" rotWithShape="0">
                    <a:srgbClr val="000000">
                      <a:alpha val="43137"/>
                    </a:srgbClr>
                  </a:outerShdw>
                </a:effectLst>
              </a:rPr>
              <a:t>Mohsenuddin</a:t>
            </a:r>
            <a:r>
              <a:rPr lang="en-GB" sz="2400" b="1" dirty="0">
                <a:ln w="0">
                  <a:solidFill>
                    <a:srgbClr val="FF0000"/>
                  </a:solidFill>
                </a:ln>
                <a:effectLst>
                  <a:outerShdw blurRad="38100" dist="38100" dir="2700000" algn="tl" rotWithShape="0">
                    <a:srgbClr val="000000">
                      <a:alpha val="43137"/>
                    </a:srgbClr>
                  </a:outerShdw>
                </a:effectLst>
              </a:rPr>
              <a:t> </a:t>
            </a:r>
            <a:r>
              <a:rPr lang="en-GB" sz="2400" b="1" dirty="0" err="1">
                <a:ln w="0">
                  <a:solidFill>
                    <a:srgbClr val="FF0000"/>
                  </a:solidFill>
                </a:ln>
                <a:effectLst>
                  <a:outerShdw blurRad="38100" dist="38100" dir="2700000" algn="tl" rotWithShape="0">
                    <a:srgbClr val="000000">
                      <a:alpha val="43137"/>
                    </a:srgbClr>
                  </a:outerShdw>
                </a:effectLst>
              </a:rPr>
              <a:t>Nuria</a:t>
            </a:r>
            <a:r>
              <a:rPr lang="en-GB" sz="2400" b="1" dirty="0">
                <a:ln w="0">
                  <a:solidFill>
                    <a:srgbClr val="FF0000"/>
                  </a:solidFill>
                </a:ln>
                <a:effectLst>
                  <a:outerShdw blurRad="38100" dist="38100" dir="2700000" algn="tl" rotWithShape="0">
                    <a:srgbClr val="000000">
                      <a:alpha val="43137"/>
                    </a:srgbClr>
                  </a:outerShdw>
                </a:effectLst>
              </a:rPr>
              <a:t> </a:t>
            </a:r>
            <a:r>
              <a:rPr lang="en-GB" sz="2400" b="1" dirty="0" err="1">
                <a:ln w="0">
                  <a:solidFill>
                    <a:srgbClr val="FF0000"/>
                  </a:solidFill>
                </a:ln>
                <a:effectLst>
                  <a:outerShdw blurRad="38100" dist="38100" dir="2700000" algn="tl" rotWithShape="0">
                    <a:srgbClr val="000000">
                      <a:alpha val="43137"/>
                    </a:srgbClr>
                  </a:outerShdw>
                </a:effectLst>
              </a:rPr>
              <a:t>Fazil</a:t>
            </a:r>
            <a:r>
              <a:rPr lang="en-GB" sz="2400" b="1" dirty="0">
                <a:ln w="0">
                  <a:solidFill>
                    <a:srgbClr val="FF0000"/>
                  </a:solidFill>
                </a:ln>
                <a:effectLst>
                  <a:outerShdw blurRad="38100" dist="38100" dir="2700000" algn="tl" rotWithShape="0">
                    <a:srgbClr val="000000">
                      <a:alpha val="43137"/>
                    </a:srgbClr>
                  </a:outerShdw>
                </a:effectLst>
              </a:rPr>
              <a:t> (Degree) Madrasah</a:t>
            </a:r>
            <a:endParaRPr lang="bn-BD" sz="2400" b="1" dirty="0">
              <a:ln w="0">
                <a:solidFill>
                  <a:srgbClr val="FF0000"/>
                </a:solidFill>
              </a:ln>
              <a:effectLst>
                <a:outerShdw blurRad="38100" dist="38100" dir="2700000" algn="tl" rotWithShape="0">
                  <a:srgbClr val="000000">
                    <a:alpha val="43137"/>
                  </a:srgbClr>
                </a:outerShdw>
              </a:effectLst>
            </a:endParaRPr>
          </a:p>
          <a:p>
            <a:pPr algn="ctr"/>
            <a:r>
              <a:rPr lang="en-GB" sz="2400" b="1" dirty="0" err="1">
                <a:solidFill>
                  <a:schemeClr val="accent2">
                    <a:lumMod val="75000"/>
                  </a:schemeClr>
                </a:solidFill>
                <a:effectLst>
                  <a:outerShdw blurRad="38100" dist="38100" dir="2700000" algn="tl">
                    <a:srgbClr val="000000">
                      <a:alpha val="43137"/>
                    </a:srgbClr>
                  </a:outerShdw>
                </a:effectLst>
              </a:rPr>
              <a:t>Bauphal</a:t>
            </a:r>
            <a:r>
              <a:rPr lang="en-GB" sz="2400" b="1" dirty="0">
                <a:solidFill>
                  <a:schemeClr val="accent2">
                    <a:lumMod val="75000"/>
                  </a:schemeClr>
                </a:solidFill>
                <a:effectLst>
                  <a:outerShdw blurRad="38100" dist="38100" dir="2700000" algn="tl">
                    <a:srgbClr val="000000">
                      <a:alpha val="43137"/>
                    </a:srgbClr>
                  </a:outerShdw>
                </a:effectLst>
              </a:rPr>
              <a:t>, </a:t>
            </a:r>
            <a:r>
              <a:rPr lang="en-GB" sz="2400" b="1" dirty="0" err="1">
                <a:solidFill>
                  <a:schemeClr val="accent2">
                    <a:lumMod val="75000"/>
                  </a:schemeClr>
                </a:solidFill>
                <a:effectLst>
                  <a:outerShdw blurRad="38100" dist="38100" dir="2700000" algn="tl">
                    <a:srgbClr val="000000">
                      <a:alpha val="43137"/>
                    </a:srgbClr>
                  </a:outerShdw>
                </a:effectLst>
              </a:rPr>
              <a:t>Patuakhali</a:t>
            </a:r>
            <a:endParaRPr lang="bn-BD" sz="2400" b="1" dirty="0">
              <a:solidFill>
                <a:schemeClr val="accent2">
                  <a:lumMod val="75000"/>
                </a:schemeClr>
              </a:solidFill>
              <a:effectLst>
                <a:outerShdw blurRad="38100" dist="38100" dir="2700000" algn="tl">
                  <a:srgbClr val="000000">
                    <a:alpha val="43137"/>
                  </a:srgbClr>
                </a:outerShdw>
              </a:effectLst>
            </a:endParaRPr>
          </a:p>
          <a:p>
            <a:pPr algn="ctr"/>
            <a:r>
              <a:rPr lang="en-GB" sz="2400" b="1" spc="50" dirty="0">
                <a:ln w="9525" cmpd="sng">
                  <a:solidFill>
                    <a:schemeClr val="tx1"/>
                  </a:solidFill>
                  <a:prstDash val="solid"/>
                </a:ln>
                <a:solidFill>
                  <a:srgbClr val="FF0000"/>
                </a:solidFill>
                <a:effectLst>
                  <a:glow rad="38100">
                    <a:schemeClr val="accent1">
                      <a:alpha val="40000"/>
                    </a:schemeClr>
                  </a:glow>
                  <a:outerShdw blurRad="38100" dist="38100" dir="2700000" algn="tl">
                    <a:srgbClr val="000000">
                      <a:alpha val="43137"/>
                    </a:srgbClr>
                  </a:outerShdw>
                </a:effectLst>
              </a:rPr>
              <a:t>Mobile-01754755169</a:t>
            </a:r>
          </a:p>
          <a:p>
            <a:pPr algn="ctr"/>
            <a:r>
              <a:rPr lang="en-GB" sz="2400" b="1" dirty="0">
                <a:ln w="13462">
                  <a:solidFill>
                    <a:schemeClr val="tx1">
                      <a:lumMod val="85000"/>
                      <a:lumOff val="15000"/>
                    </a:schemeClr>
                  </a:solidFill>
                  <a:prstDash val="solid"/>
                </a:ln>
                <a:effectLst>
                  <a:outerShdw blurRad="38100" dist="38100" dir="2700000" algn="tl" rotWithShape="0">
                    <a:srgbClr val="000000">
                      <a:alpha val="43137"/>
                    </a:srgbClr>
                  </a:outerShdw>
                </a:effectLst>
              </a:rPr>
              <a:t>E-mail- ahsanhabib251281@gmai</a:t>
            </a:r>
            <a:r>
              <a:rPr lang="en-GB" sz="2400" b="1" dirty="0">
                <a:ln w="13462">
                  <a:solidFill>
                    <a:srgbClr val="00B050"/>
                  </a:solidFill>
                  <a:prstDash val="solid"/>
                </a:ln>
                <a:effectLst>
                  <a:outerShdw blurRad="38100" dist="38100" dir="2700000" algn="tl" rotWithShape="0">
                    <a:srgbClr val="000000">
                      <a:alpha val="43137"/>
                    </a:srgbClr>
                  </a:outerShdw>
                </a:effectLst>
              </a:rPr>
              <a:t>l.com</a:t>
            </a:r>
          </a:p>
        </p:txBody>
      </p:sp>
      <p:sp>
        <p:nvSpPr>
          <p:cNvPr id="8" name="Curved Up Ribbon 1">
            <a:extLst>
              <a:ext uri="{FF2B5EF4-FFF2-40B4-BE49-F238E27FC236}">
                <a16:creationId xmlns:a16="http://schemas.microsoft.com/office/drawing/2014/main" id="{5857B96D-8CE0-4B1E-84A7-7E3C27F19B95}"/>
              </a:ext>
            </a:extLst>
          </p:cNvPr>
          <p:cNvSpPr/>
          <p:nvPr/>
        </p:nvSpPr>
        <p:spPr>
          <a:xfrm>
            <a:off x="1313888" y="163625"/>
            <a:ext cx="9685537"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NikoshBAN" panose="02000000000000000000" pitchFamily="2" charset="0"/>
                <a:cs typeface="NikoshBAN" panose="02000000000000000000" pitchFamily="2" charset="0"/>
              </a:rPr>
              <a:t>teacher </a:t>
            </a:r>
            <a:r>
              <a:rPr lang="en-US" sz="3200" b="1" cap="all" dirty="0">
                <a:ln w="0"/>
                <a:solidFill>
                  <a:srgbClr val="002060"/>
                </a:solidFill>
                <a:effectLst>
                  <a:outerShdw blurRad="38100" dist="38100" dir="2700000" algn="tl">
                    <a:srgbClr val="000000">
                      <a:alpha val="43137"/>
                    </a:srgbClr>
                  </a:outerShdw>
                  <a:reflection blurRad="12700" stA="50000" endPos="50000" dist="5000" dir="5400000" sy="-100000" rotWithShape="0"/>
                </a:effectLst>
                <a:latin typeface="NikoshBAN" panose="02000000000000000000" pitchFamily="2" charset="0"/>
                <a:cs typeface="NikoshBAN" panose="02000000000000000000" pitchFamily="2" charset="0"/>
              </a:rPr>
              <a:t>IDENTITY</a:t>
            </a:r>
            <a:endParaRPr lang="en-US" sz="3200" dirty="0">
              <a:solidFill>
                <a:srgbClr val="0070C0"/>
              </a:solidFill>
              <a:effectLst>
                <a:outerShdw blurRad="38100" dist="38100" dir="2700000" algn="tl">
                  <a:srgbClr val="000000">
                    <a:alpha val="43137"/>
                  </a:srgbClr>
                </a:outerShdw>
                <a:reflection blurRad="12700" stA="50000" endPos="50000" dist="5000" dir="5400000" sy="-100000" rotWithShape="0"/>
              </a:effectLst>
              <a:latin typeface="Elephant" pitchFamily="18" charset="0"/>
              <a:cs typeface="Times New Roman" pitchFamily="18" charset="0"/>
            </a:endParaRPr>
          </a:p>
        </p:txBody>
      </p:sp>
    </p:spTree>
    <p:extLst>
      <p:ext uri="{BB962C8B-B14F-4D97-AF65-F5344CB8AC3E}">
        <p14:creationId xmlns:p14="http://schemas.microsoft.com/office/powerpoint/2010/main" val="366441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8233" y="357650"/>
            <a:ext cx="91440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Introduction of lesson  </a:t>
            </a:r>
            <a:endParaRPr lang="en-US" sz="5400" dirty="0">
              <a:latin typeface="NikoshBAN" pitchFamily="2" charset="0"/>
              <a:cs typeface="NikoshBAN" pitchFamily="2" charset="0"/>
            </a:endParaRPr>
          </a:p>
        </p:txBody>
      </p:sp>
      <p:sp>
        <p:nvSpPr>
          <p:cNvPr id="2" name="TextBox 1"/>
          <p:cNvSpPr txBox="1"/>
          <p:nvPr/>
        </p:nvSpPr>
        <p:spPr>
          <a:xfrm>
            <a:off x="5463250" y="3007548"/>
            <a:ext cx="6539359" cy="25545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Class- </a:t>
            </a:r>
            <a:r>
              <a:rPr lang="bn-BD" sz="32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Nine &amp; Ten</a:t>
            </a:r>
          </a:p>
          <a:p>
            <a:pPr algn="ctr"/>
            <a:r>
              <a:rPr lang="en-GB" sz="3200" b="1" dirty="0">
                <a:solidFill>
                  <a:srgbClr val="00B0F0"/>
                </a:solidFill>
                <a:effectLst>
                  <a:outerShdw blurRad="38100" dist="38100" dir="2700000" algn="tl">
                    <a:srgbClr val="000000">
                      <a:alpha val="43137"/>
                    </a:srgbClr>
                  </a:outerShdw>
                </a:effectLst>
              </a:rPr>
              <a:t>Subject –English 1</a:t>
            </a:r>
            <a:r>
              <a:rPr lang="en-GB" sz="3200" b="1" baseline="30000" dirty="0">
                <a:solidFill>
                  <a:srgbClr val="00B0F0"/>
                </a:solidFill>
                <a:effectLst>
                  <a:outerShdw blurRad="38100" dist="38100" dir="2700000" algn="tl">
                    <a:srgbClr val="000000">
                      <a:alpha val="43137"/>
                    </a:srgbClr>
                  </a:outerShdw>
                </a:effectLst>
              </a:rPr>
              <a:t>st</a:t>
            </a:r>
            <a:r>
              <a:rPr lang="en-GB" sz="3200" b="1" dirty="0">
                <a:solidFill>
                  <a:srgbClr val="00B0F0"/>
                </a:solidFill>
                <a:effectLst>
                  <a:outerShdw blurRad="38100" dist="38100" dir="2700000" algn="tl">
                    <a:srgbClr val="000000">
                      <a:alpha val="43137"/>
                    </a:srgbClr>
                  </a:outerShdw>
                </a:effectLst>
              </a:rPr>
              <a:t> paper</a:t>
            </a:r>
          </a:p>
          <a:p>
            <a:pPr algn="ct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Unit: </a:t>
            </a:r>
            <a:r>
              <a:rPr lang="en-US" sz="3200" b="1" kern="0" dirty="0">
                <a:ln w="1905"/>
                <a:effectLst>
                  <a:outerShdw blurRad="38100" dist="38100" dir="2700000" algn="tl">
                    <a:srgbClr val="000000">
                      <a:alpha val="43137"/>
                    </a:srgbClr>
                  </a:outerShdw>
                </a:effectLst>
              </a:rPr>
              <a:t>3</a:t>
            </a:r>
            <a:br>
              <a:rPr lang="en-US"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Lesson: </a:t>
            </a:r>
            <a:r>
              <a:rPr lang="en-US" sz="3200" b="1" kern="0" dirty="0">
                <a:ln w="1905"/>
                <a:effectLst>
                  <a:outerShdw blurRad="38100" dist="38100" dir="2700000" algn="tl">
                    <a:srgbClr val="000000">
                      <a:alpha val="43137"/>
                    </a:srgbClr>
                  </a:outerShdw>
                </a:effectLst>
              </a:rPr>
              <a:t>5</a:t>
            </a:r>
          </a:p>
          <a:p>
            <a:pPr algn="ct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b="1" dirty="0">
                <a:solidFill>
                  <a:srgbClr val="00B0F0"/>
                </a:solidFill>
              </a:rPr>
              <a:t>Independence Day </a:t>
            </a: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GB" sz="3200" b="1" dirty="0">
                <a:solidFill>
                  <a:srgbClr val="00B0F0"/>
                </a:solidFill>
                <a:effectLst>
                  <a:outerShdw blurRad="38100" dist="38100" dir="2700000" algn="tl">
                    <a:srgbClr val="000000">
                      <a:alpha val="43137"/>
                    </a:srgbClr>
                  </a:outerShdw>
                </a:effectLst>
              </a:rPr>
              <a:t> </a:t>
            </a:r>
            <a:endParaRPr lang="bn-BD" sz="3200" b="1" dirty="0">
              <a:solidFill>
                <a:srgbClr val="00B0F0"/>
              </a:solidFill>
              <a:effectLst>
                <a:outerShdw blurRad="38100" dist="38100" dir="2700000" algn="tl">
                  <a:srgbClr val="000000">
                    <a:alpha val="43137"/>
                  </a:srgbClr>
                </a:outerShdw>
              </a:effectLst>
            </a:endParaRPr>
          </a:p>
        </p:txBody>
      </p:sp>
      <p:pic>
        <p:nvPicPr>
          <p:cNvPr id="9" name="Picture 8" descr="C:\Users\DOEL\Desktop\Engl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77" y="1910080"/>
            <a:ext cx="3860461" cy="425704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2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3552" y="4955268"/>
            <a:ext cx="8208912" cy="1754326"/>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rPr>
              <a:t>1.What can you see in the picture?</a:t>
            </a:r>
          </a:p>
          <a:p>
            <a:r>
              <a:rPr lang="en-US" sz="3600" b="1" dirty="0">
                <a:solidFill>
                  <a:srgbClr val="FF0000"/>
                </a:solidFill>
                <a:effectLst>
                  <a:outerShdw blurRad="38100" dist="38100" dir="2700000" algn="tl">
                    <a:srgbClr val="000000">
                      <a:alpha val="43137"/>
                    </a:srgbClr>
                  </a:outerShdw>
                </a:effectLst>
              </a:rPr>
              <a:t>2. Where is it?</a:t>
            </a:r>
          </a:p>
          <a:p>
            <a:r>
              <a:rPr lang="en-US" sz="3600" b="1" dirty="0">
                <a:solidFill>
                  <a:srgbClr val="FF0000"/>
                </a:solidFill>
                <a:effectLst>
                  <a:outerShdw blurRad="38100" dist="38100" dir="2700000" algn="tl">
                    <a:srgbClr val="000000">
                      <a:alpha val="43137"/>
                    </a:srgbClr>
                  </a:outerShdw>
                </a:effectLst>
              </a:rPr>
              <a:t>3. Why was it built?</a:t>
            </a:r>
          </a:p>
        </p:txBody>
      </p:sp>
      <p:pic>
        <p:nvPicPr>
          <p:cNvPr id="7" name="Picture 6">
            <a:extLst>
              <a:ext uri="{FF2B5EF4-FFF2-40B4-BE49-F238E27FC236}">
                <a16:creationId xmlns:a16="http://schemas.microsoft.com/office/drawing/2014/main" id="{8388FFC2-6486-4478-BACD-7077AA5A1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0"/>
            <a:ext cx="12087224" cy="5014914"/>
          </a:xfrm>
          <a:prstGeom prst="ellipse">
            <a:avLst/>
          </a:prstGeom>
          <a:ln>
            <a:noFill/>
          </a:ln>
          <a:effectLst>
            <a:softEdge rad="112500"/>
          </a:effectLst>
        </p:spPr>
      </p:pic>
    </p:spTree>
    <p:extLst>
      <p:ext uri="{BB962C8B-B14F-4D97-AF65-F5344CB8AC3E}">
        <p14:creationId xmlns:p14="http://schemas.microsoft.com/office/powerpoint/2010/main" val="884297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97F16-94E6-4D7D-B769-2A3135DAE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876" y="329821"/>
            <a:ext cx="9287370" cy="3711722"/>
          </a:xfrm>
          <a:prstGeom prst="ellipse">
            <a:avLst/>
          </a:prstGeom>
          <a:ln>
            <a:noFill/>
          </a:ln>
          <a:effectLst>
            <a:softEdge rad="112500"/>
          </a:effectLst>
        </p:spPr>
      </p:pic>
      <p:sp>
        <p:nvSpPr>
          <p:cNvPr id="4" name="Content Placeholder 2">
            <a:extLst>
              <a:ext uri="{FF2B5EF4-FFF2-40B4-BE49-F238E27FC236}">
                <a16:creationId xmlns:a16="http://schemas.microsoft.com/office/drawing/2014/main" id="{C98D5919-0FB1-4B50-89A4-17CFF02EF02E}"/>
              </a:ext>
            </a:extLst>
          </p:cNvPr>
          <p:cNvSpPr txBox="1">
            <a:spLocks/>
          </p:cNvSpPr>
          <p:nvPr/>
        </p:nvSpPr>
        <p:spPr>
          <a:xfrm>
            <a:off x="561975" y="4308854"/>
            <a:ext cx="11353800" cy="2219325"/>
          </a:xfrm>
          <a:prstGeom prst="rect">
            <a:avLst/>
          </a:prstGeom>
          <a:solidFill>
            <a:srgbClr val="00B0F0"/>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effectLst>
                  <a:outerShdw blurRad="38100" dist="38100" dir="2700000" algn="tl">
                    <a:srgbClr val="000000">
                      <a:alpha val="43137"/>
                    </a:srgbClr>
                  </a:outerShdw>
                </a:effectLst>
              </a:rPr>
              <a:t>1.The picture is the National Mausoleum?</a:t>
            </a:r>
          </a:p>
          <a:p>
            <a:pPr algn="l"/>
            <a:r>
              <a:rPr lang="en-US" sz="4000" b="1" dirty="0">
                <a:effectLst>
                  <a:outerShdw blurRad="38100" dist="38100" dir="2700000" algn="tl">
                    <a:srgbClr val="000000">
                      <a:alpha val="43137"/>
                    </a:srgbClr>
                  </a:outerShdw>
                </a:effectLst>
              </a:rPr>
              <a:t>2.The National Mausoleum is at Saver?</a:t>
            </a:r>
          </a:p>
          <a:p>
            <a:pPr algn="l"/>
            <a:r>
              <a:rPr lang="en-US" sz="4000" b="1" dirty="0">
                <a:effectLst>
                  <a:outerShdw blurRad="38100" dist="38100" dir="2700000" algn="tl">
                    <a:srgbClr val="000000">
                      <a:alpha val="43137"/>
                    </a:srgbClr>
                  </a:outerShdw>
                </a:effectLst>
              </a:rPr>
              <a:t>3.It is built Because respect to Freedom Fighters.</a:t>
            </a:r>
          </a:p>
        </p:txBody>
      </p:sp>
    </p:spTree>
    <p:extLst>
      <p:ext uri="{BB962C8B-B14F-4D97-AF65-F5344CB8AC3E}">
        <p14:creationId xmlns:p14="http://schemas.microsoft.com/office/powerpoint/2010/main" val="134461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3902" y="334392"/>
            <a:ext cx="5321265"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Today’s lesson……</a:t>
            </a:r>
          </a:p>
        </p:txBody>
      </p:sp>
      <p:sp>
        <p:nvSpPr>
          <p:cNvPr id="4" name="Rectangle 3"/>
          <p:cNvSpPr/>
          <p:nvPr/>
        </p:nvSpPr>
        <p:spPr>
          <a:xfrm>
            <a:off x="3114675" y="5507945"/>
            <a:ext cx="6315075" cy="10156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marL="0" lvl="1" algn="ctr"/>
            <a:r>
              <a:rPr lang="en-US" sz="6000" b="1" dirty="0">
                <a:solidFill>
                  <a:srgbClr val="FF0000"/>
                </a:solidFill>
                <a:effectLst>
                  <a:outerShdw blurRad="38100" dist="38100" dir="2700000" algn="tl">
                    <a:srgbClr val="000000">
                      <a:alpha val="43137"/>
                    </a:srgbClr>
                  </a:outerShdw>
                </a:effectLst>
              </a:rPr>
              <a:t>Independence Day </a:t>
            </a:r>
            <a:endParaRPr lang="en-US" sz="6000" dirty="0">
              <a:solidFill>
                <a:srgbClr val="FF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604932A-2AFC-45B3-BAEE-3F9711205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03" y="1623926"/>
            <a:ext cx="5050696" cy="3470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513B32D1-8B2F-4183-A498-A891373C5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1623926"/>
            <a:ext cx="4505325" cy="3470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786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0" nodeType="clickEffect">
                                  <p:stCondLst>
                                    <p:cond delay="0"/>
                                  </p:stCondLst>
                                  <p:childTnLst>
                                    <p:animScale>
                                      <p:cBhvr>
                                        <p:cTn id="2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8000" y="389565"/>
            <a:ext cx="11277600" cy="2292034"/>
            <a:chOff x="990600" y="609600"/>
            <a:chExt cx="8382000" cy="2696308"/>
          </a:xfrm>
          <a:solidFill>
            <a:schemeClr val="accent6">
              <a:lumMod val="75000"/>
            </a:schemeClr>
          </a:solidFill>
        </p:grpSpPr>
        <p:sp>
          <p:nvSpPr>
            <p:cNvPr id="5" name="Down Ribbon 4"/>
            <p:cNvSpPr/>
            <p:nvPr/>
          </p:nvSpPr>
          <p:spPr>
            <a:xfrm>
              <a:off x="990600" y="609600"/>
              <a:ext cx="8382000" cy="2696308"/>
            </a:xfrm>
            <a:prstGeom prst="ribbon">
              <a:avLst>
                <a:gd name="adj1" fmla="val 20800"/>
                <a:gd name="adj2" fmla="val 68718"/>
              </a:avLst>
            </a:prstGeom>
            <a:grpFill/>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sz="1655">
                <a:latin typeface="Book Antiqua" pitchFamily="18" charset="0"/>
              </a:endParaRPr>
            </a:p>
          </p:txBody>
        </p:sp>
        <p:sp>
          <p:nvSpPr>
            <p:cNvPr id="3" name="Oval 2"/>
            <p:cNvSpPr/>
            <p:nvPr/>
          </p:nvSpPr>
          <p:spPr>
            <a:xfrm>
              <a:off x="3104978" y="1400908"/>
              <a:ext cx="4455297" cy="1641231"/>
            </a:xfrm>
            <a:prstGeom prst="ellipse">
              <a:avLst/>
            </a:prstGeom>
            <a:grpFill/>
            <a:ln w="127000" cmpd="dbl">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a:ln w="9525">
                    <a:solidFill>
                      <a:srgbClr val="FF0000"/>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Learning outcomes</a:t>
              </a:r>
            </a:p>
          </p:txBody>
        </p:sp>
      </p:grpSp>
      <p:sp>
        <p:nvSpPr>
          <p:cNvPr id="4" name="Rounded Rectangle 3"/>
          <p:cNvSpPr/>
          <p:nvPr/>
        </p:nvSpPr>
        <p:spPr>
          <a:xfrm>
            <a:off x="508000" y="2963699"/>
            <a:ext cx="11277600" cy="3512791"/>
          </a:xfrm>
          <a:prstGeom prst="roundRect">
            <a:avLst/>
          </a:prstGeom>
          <a:solidFill>
            <a:schemeClr val="accent5"/>
          </a:solidFill>
        </p:spPr>
        <p:style>
          <a:lnRef idx="3">
            <a:schemeClr val="lt1"/>
          </a:lnRef>
          <a:fillRef idx="1">
            <a:schemeClr val="dk1"/>
          </a:fillRef>
          <a:effectRef idx="1">
            <a:schemeClr val="dk1"/>
          </a:effectRef>
          <a:fontRef idx="minor">
            <a:schemeClr val="lt1"/>
          </a:fontRef>
        </p:style>
        <p:txBody>
          <a:bodyPr rtlCol="0" anchor="ctr"/>
          <a:lstStyle/>
          <a:p>
            <a:pPr>
              <a:defRPr/>
            </a:pPr>
            <a:r>
              <a:rPr lang="en-US" sz="3200" b="1" kern="0" dirty="0">
                <a:solidFill>
                  <a:srgbClr val="002060"/>
                </a:solidFill>
                <a:effectLst>
                  <a:outerShdw blurRad="38100" dist="38100" dir="2700000" algn="tl">
                    <a:srgbClr val="000000">
                      <a:alpha val="43137"/>
                    </a:srgbClr>
                  </a:outerShdw>
                </a:effectLst>
              </a:rPr>
              <a:t>After this lesson the students will be able to--- </a:t>
            </a:r>
          </a:p>
          <a:p>
            <a:pPr marL="742950" indent="-742950">
              <a:buFont typeface="Wingdings" pitchFamily="2" charset="2"/>
              <a:buChar char="Ø"/>
            </a:pPr>
            <a:r>
              <a:rPr lang="en-US" sz="3200" b="1" dirty="0">
                <a:solidFill>
                  <a:srgbClr val="FF0000"/>
                </a:solidFill>
                <a:effectLst>
                  <a:outerShdw blurRad="38100" dist="38100" dir="2700000" algn="tl">
                    <a:srgbClr val="000000">
                      <a:alpha val="43137"/>
                    </a:srgbClr>
                  </a:outerShdw>
                </a:effectLst>
              </a:rPr>
              <a:t>read and understand texts through silent reading</a:t>
            </a:r>
            <a:r>
              <a:rPr lang="en-US" sz="3200" b="1" dirty="0">
                <a:solidFill>
                  <a:srgbClr val="009900"/>
                </a:solidFill>
                <a:effectLst>
                  <a:outerShdw blurRad="38100" dist="38100" dir="2700000" algn="tl">
                    <a:srgbClr val="000000">
                      <a:alpha val="43137"/>
                    </a:srgbClr>
                  </a:outerShdw>
                </a:effectLst>
              </a:rPr>
              <a:t>.</a:t>
            </a:r>
          </a:p>
          <a:p>
            <a:pPr marL="571500" indent="-571500">
              <a:buFont typeface="Wingdings" pitchFamily="2" charset="2"/>
              <a:buChar char="Ø"/>
            </a:pPr>
            <a:r>
              <a:rPr lang="en-US" sz="3200" b="1" dirty="0">
                <a:solidFill>
                  <a:srgbClr val="FF0000"/>
                </a:solidFill>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 </a:t>
            </a:r>
            <a:r>
              <a:rPr lang="en-US" sz="3200" b="1" dirty="0">
                <a:solidFill>
                  <a:srgbClr val="FF0000"/>
                </a:solidFill>
                <a:effectLst>
                  <a:outerShdw blurRad="38100" dist="38100" dir="2700000" algn="tl">
                    <a:srgbClr val="000000">
                      <a:alpha val="43137"/>
                    </a:srgbClr>
                  </a:outerShdw>
                </a:effectLst>
              </a:rPr>
              <a:t>Talk about events and </a:t>
            </a:r>
            <a:r>
              <a:rPr lang="en-US" sz="3200" b="1" dirty="0" err="1">
                <a:solidFill>
                  <a:srgbClr val="FF0000"/>
                </a:solidFill>
                <a:effectLst>
                  <a:outerShdw blurRad="38100" dist="38100" dir="2700000" algn="tl">
                    <a:srgbClr val="000000">
                      <a:alpha val="43137"/>
                    </a:srgbClr>
                  </a:outerShdw>
                </a:effectLst>
              </a:rPr>
              <a:t>festivels</a:t>
            </a:r>
            <a:r>
              <a:rPr lang="en-US" sz="3200" b="1" dirty="0">
                <a:solidFill>
                  <a:srgbClr val="FF0000"/>
                </a:solidFill>
                <a:effectLst>
                  <a:outerShdw blurRad="38100" dist="38100" dir="2700000" algn="tl">
                    <a:srgbClr val="000000">
                      <a:alpha val="43137"/>
                    </a:srgbClr>
                  </a:outerShdw>
                </a:effectLst>
              </a:rPr>
              <a:t> .</a:t>
            </a:r>
          </a:p>
          <a:p>
            <a:pPr marL="571500" indent="-571500">
              <a:buFont typeface="Wingdings" pitchFamily="2" charset="2"/>
              <a:buChar char="Ø"/>
            </a:pPr>
            <a:r>
              <a:rPr lang="en-US" sz="3200" b="1" dirty="0">
                <a:solidFill>
                  <a:srgbClr val="CC0066"/>
                </a:solidFill>
                <a:effectLst>
                  <a:outerShdw blurRad="38100" dist="38100" dir="2700000" algn="tl">
                    <a:srgbClr val="000000">
                      <a:alpha val="43137"/>
                    </a:srgbClr>
                  </a:outerShdw>
                </a:effectLst>
              </a:rPr>
              <a:t> </a:t>
            </a:r>
            <a:r>
              <a:rPr lang="en-US" sz="2400" b="1" dirty="0">
                <a:solidFill>
                  <a:srgbClr val="CC0066"/>
                </a:solidFill>
                <a:effectLst>
                  <a:outerShdw blurRad="38100" dist="38100" dir="2700000" algn="tl">
                    <a:srgbClr val="000000">
                      <a:alpha val="43137"/>
                    </a:srgbClr>
                  </a:outerShdw>
                </a:effectLst>
              </a:rPr>
              <a:t> </a:t>
            </a:r>
            <a:r>
              <a:rPr lang="en-US" sz="3200" b="1" dirty="0">
                <a:solidFill>
                  <a:srgbClr val="CC0066"/>
                </a:solidFill>
                <a:effectLst>
                  <a:outerShdw blurRad="38100" dist="38100" dir="2700000" algn="tl">
                    <a:srgbClr val="000000">
                      <a:alpha val="43137"/>
                    </a:srgbClr>
                  </a:outerShdw>
                </a:effectLst>
              </a:rPr>
              <a:t>ask and answer questions .</a:t>
            </a:r>
            <a:endParaRPr lang="en-US" sz="3200" b="1" dirty="0">
              <a:solidFill>
                <a:srgbClr val="CC00CC"/>
              </a:solidFill>
              <a:effectLst>
                <a:outerShdw blurRad="38100" dist="38100" dir="2700000" algn="tl">
                  <a:srgbClr val="000000">
                    <a:alpha val="43137"/>
                  </a:srgbClr>
                </a:outerShdw>
              </a:effectLst>
            </a:endParaRPr>
          </a:p>
          <a:p>
            <a:pPr marL="571500" indent="-571500">
              <a:buFont typeface="Wingdings" pitchFamily="2" charset="2"/>
              <a:buChar char="Ø"/>
            </a:pPr>
            <a:r>
              <a:rPr lang="en-US" sz="3200" b="1" dirty="0">
                <a:solidFill>
                  <a:srgbClr val="FF0000"/>
                </a:solidFill>
                <a:effectLst>
                  <a:outerShdw blurRad="38100" dist="38100" dir="2700000" algn="tl">
                    <a:srgbClr val="000000">
                      <a:alpha val="43137"/>
                    </a:srgbClr>
                  </a:outerShdw>
                </a:effectLst>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Writing a Paragraph.</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5355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ircle(in)">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circle(in)">
                                      <p:cBhvr>
                                        <p:cTn id="26" dur="2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circle(in)">
                                      <p:cBhvr>
                                        <p:cTn id="31" dur="2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circle(in)">
                                      <p:cBhvr>
                                        <p:cTn id="36" dur="20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circle(in)">
                                      <p:cBhvr>
                                        <p:cTn id="41"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2525</TotalTime>
  <Words>1053</Words>
  <Application>Microsoft Office PowerPoint</Application>
  <PresentationFormat>Widescreen</PresentationFormat>
  <Paragraphs>152</Paragraphs>
  <Slides>35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Book Antiqua</vt:lpstr>
      <vt:lpstr>Calibri</vt:lpstr>
      <vt:lpstr>Calibri Light</vt:lpstr>
      <vt:lpstr>Elephant</vt:lpstr>
      <vt:lpstr>Garamond</vt:lpstr>
      <vt:lpstr>NikoshBAN</vt:lpstr>
      <vt:lpstr>Telenor</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 the most valuable and powerful element of our success in life. It enriches self-confidence of our running life. If we want to reach to our aim , we must attain such quality. It is need to have for mental faculty. …….. can bring out reward for human beings. It is important to have ……. to retain the existence of human beings. Without no one can achieve greatness and glory. A man can lose his prestigious life for its absence. Most of the greatest persons have gained success by it. ………. is a kind of knowledge, no training can teach that. ………… broadens our outlook. Therefore, We must have this quality at any cost. Word menaning : enriches- বৃদ্বি করা ,self-confidence- আত্মবিশ্বাস, attain-অজন করা , human beings-মানবজাতি, to retain-বজায় রাখতে ,existence-অস্তিত্ব ,prestigious-সম্মানজনক , broadens- করে প্রসারিত, outlook-দৃষ্টিভঙ্গি .</dc:title>
  <dc:creator>User</dc:creator>
  <cp:lastModifiedBy>Muhammad Ahsan Habib</cp:lastModifiedBy>
  <cp:revision>502</cp:revision>
  <dcterms:created xsi:type="dcterms:W3CDTF">2020-08-24T16:35:39Z</dcterms:created>
  <dcterms:modified xsi:type="dcterms:W3CDTF">2021-01-24T08:30:17Z</dcterms:modified>
</cp:coreProperties>
</file>