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noFGDmEwApDy7P+3Mt+pA==" hashData="ZrOBBh7rAG6TkhhvC2izD50CsGyi2g8+Oj0ylY27Xcgv9AX9VYIfU6jex2Kw1Xyqz8awPDFnRhlkR2qon0H4+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726E-633C-48A9-B8BE-21ECE10C5AC9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130F-CFD5-4B2E-9A4B-88641B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4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726E-633C-48A9-B8BE-21ECE10C5AC9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130F-CFD5-4B2E-9A4B-88641B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0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726E-633C-48A9-B8BE-21ECE10C5AC9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130F-CFD5-4B2E-9A4B-88641B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7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726E-633C-48A9-B8BE-21ECE10C5AC9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130F-CFD5-4B2E-9A4B-88641B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4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726E-633C-48A9-B8BE-21ECE10C5AC9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130F-CFD5-4B2E-9A4B-88641B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1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726E-633C-48A9-B8BE-21ECE10C5AC9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130F-CFD5-4B2E-9A4B-88641B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726E-633C-48A9-B8BE-21ECE10C5AC9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130F-CFD5-4B2E-9A4B-88641B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2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726E-633C-48A9-B8BE-21ECE10C5AC9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130F-CFD5-4B2E-9A4B-88641B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726E-633C-48A9-B8BE-21ECE10C5AC9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130F-CFD5-4B2E-9A4B-88641B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8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726E-633C-48A9-B8BE-21ECE10C5AC9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130F-CFD5-4B2E-9A4B-88641B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726E-633C-48A9-B8BE-21ECE10C5AC9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130F-CFD5-4B2E-9A4B-88641B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3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0726E-633C-48A9-B8BE-21ECE10C5AC9}" type="datetimeFigureOut">
              <a:rPr lang="en-US" smtClean="0"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130F-CFD5-4B2E-9A4B-88641B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8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g"/><Relationship Id="rId5" Type="http://schemas.openxmlformats.org/officeDocument/2006/relationships/image" Target="../media/image20.png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419600" cy="1554162"/>
          </a:xfrm>
        </p:spPr>
        <p:txBody>
          <a:bodyPr>
            <a:normAutofit fontScale="90000"/>
          </a:bodyPr>
          <a:lstStyle/>
          <a:p>
            <a:r>
              <a:rPr lang="bn-BD" sz="107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07" y="1618799"/>
            <a:ext cx="5133052" cy="38497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0" y="0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2410690" y="1447800"/>
            <a:ext cx="2819400" cy="1752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  <a:endParaRPr lang="en-US" sz="3600" dirty="0"/>
          </a:p>
        </p:txBody>
      </p:sp>
      <p:sp>
        <p:nvSpPr>
          <p:cNvPr id="3" name="Can 2"/>
          <p:cNvSpPr/>
          <p:nvPr/>
        </p:nvSpPr>
        <p:spPr>
          <a:xfrm>
            <a:off x="7266710" y="1371600"/>
            <a:ext cx="2819400" cy="1828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n 3"/>
              <p:cNvSpPr/>
              <p:nvPr/>
            </p:nvSpPr>
            <p:spPr>
              <a:xfrm>
                <a:off x="4229100" y="3810000"/>
                <a:ext cx="4152900" cy="19812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A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sz="4000" dirty="0"/>
                  <a:t> B</a:t>
                </a:r>
              </a:p>
            </p:txBody>
          </p:sp>
        </mc:Choice>
        <mc:Fallback xmlns="">
          <p:sp>
            <p:nvSpPr>
              <p:cNvPr id="4" name="Ca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3810000"/>
                <a:ext cx="4152900" cy="1981200"/>
              </a:xfrm>
              <a:prstGeom prst="can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286000" y="1042555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1156855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3810000" y="1156855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8686800" y="1080655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</a:t>
            </a:r>
          </a:p>
        </p:txBody>
      </p:sp>
      <p:sp>
        <p:nvSpPr>
          <p:cNvPr id="9" name="Oval 8"/>
          <p:cNvSpPr/>
          <p:nvPr/>
        </p:nvSpPr>
        <p:spPr>
          <a:xfrm>
            <a:off x="9448800" y="1004455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</a:t>
            </a:r>
          </a:p>
        </p:txBody>
      </p:sp>
      <p:sp>
        <p:nvSpPr>
          <p:cNvPr id="10" name="Oval 9"/>
          <p:cNvSpPr/>
          <p:nvPr/>
        </p:nvSpPr>
        <p:spPr>
          <a:xfrm>
            <a:off x="4572000" y="1080655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11" name="Oval 10"/>
          <p:cNvSpPr/>
          <p:nvPr/>
        </p:nvSpPr>
        <p:spPr>
          <a:xfrm>
            <a:off x="7162800" y="1004455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7924800" y="1080655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0" y="0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 0.353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766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7556E-17 L 0.19167 0.3590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794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556E-17 L 0.18333 0.3368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682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31667 0.3590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75 0.3590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1794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9166 0.3701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849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3333 0.3590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1794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6667 0.3479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631" y="1712656"/>
            <a:ext cx="11352811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একই উপাদান একাধিকবার হলে, সংযোগ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গঠনের সময় উপাদানগুলোকে কতবার লিখতে হবে?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0" y="0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8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634" y="1981201"/>
            <a:ext cx="1129343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একই উপাদান একাধিকবার হলে, উপাদানগুলো একবার লিখে প্রকাশ সংযোগ সেট প্রকাশ করতে হয়।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0" y="0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524000"/>
            <a:ext cx="3619500" cy="320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লক্ষ করঃ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5029200"/>
            <a:ext cx="5943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সেটের এই চিত্রের নাম কি?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921514"/>
            <a:ext cx="2057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ভেনচিত্র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0" y="0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9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38400"/>
            <a:ext cx="8229600" cy="11430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নাম কেন ভেনচিত্র হয়েছে?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0" y="0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79" y="2133600"/>
            <a:ext cx="11210307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জনভেন সেটের কার্যবিধি চিত্রের সাহায্যে প্রর্বতন করেন। তাঁর নামানুসারে এই সব জ্যামিতিক চিত্রের নাম ভেনচিত্র হয়েছে।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0" y="0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6336" y="99950"/>
            <a:ext cx="597724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   সময়ঃ৫মিনিট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4379" y="2088440"/>
                <a:ext cx="11340935" cy="70788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প্রশ্নঃ </m:t>
                    </m:r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A</m:t>
                    </m:r>
                    <m:r>
                      <a:rPr lang="en-US" sz="400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</a:rPr>
                          <m:t>a</m:t>
                        </m:r>
                        <m:r>
                          <a:rPr lang="en-US" sz="40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</a:rPr>
                          <m:t>b</m:t>
                        </m:r>
                        <m:r>
                          <a:rPr lang="en-US" sz="40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</a:rPr>
                          <m:t>c</m:t>
                        </m:r>
                        <m:r>
                          <a:rPr lang="en-US" sz="40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</a:rPr>
                          <m:t>r</m:t>
                        </m:r>
                      </m:e>
                    </m:d>
                    <m:r>
                      <a:rPr lang="bn-BD" sz="400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B</m:t>
                    </m:r>
                    <m:r>
                      <a:rPr lang="en-US" sz="400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</a:rPr>
                          <m:t>a</m:t>
                        </m:r>
                        <m:r>
                          <a:rPr lang="en-US" sz="40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</a:rPr>
                          <m:t>c</m:t>
                        </m:r>
                        <m:r>
                          <a:rPr lang="en-US" sz="40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</a:rPr>
                          <m:t>p</m:t>
                        </m:r>
                        <m:r>
                          <a:rPr lang="en-US" sz="40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</a:rPr>
                          <m:t>q</m:t>
                        </m:r>
                      </m:e>
                    </m:d>
                    <m:r>
                      <a:rPr lang="bn-BD" sz="4000">
                        <a:latin typeface="Cambria Math"/>
                      </a:rPr>
                      <m:t>,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B=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কত?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79" y="2088440"/>
                <a:ext cx="11340935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2021" cy="1522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5178" y="0"/>
            <a:ext cx="128027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228601"/>
            <a:ext cx="19812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514487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A={a, b, c, r}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76400" y="5766375"/>
                <a:ext cx="8915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∴ </m:t>
                    </m:r>
                  </m:oMath>
                </a14:m>
                <a:r>
                  <a:rPr lang="en-US" sz="3200" dirty="0"/>
                  <a:t>A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sz="3200" dirty="0"/>
                  <a:t> B={a, b, c, r}</a:t>
                </a:r>
                <a:r>
                  <a:rPr lang="en-US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sz="3200" dirty="0"/>
                  <a:t> {a, c, p, q}</a:t>
                </a:r>
              </a:p>
              <a:p>
                <a:r>
                  <a:rPr lang="en-US" sz="3200" dirty="0"/>
                  <a:t>	= {a, b, c, p, q, r}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766375"/>
                <a:ext cx="8915400" cy="1077218"/>
              </a:xfrm>
              <a:prstGeom prst="rect">
                <a:avLst/>
              </a:prstGeom>
              <a:blipFill rotWithShape="0">
                <a:blip r:embed="rId2"/>
                <a:stretch>
                  <a:fillRect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 4"/>
          <p:cNvSpPr/>
          <p:nvPr/>
        </p:nvSpPr>
        <p:spPr>
          <a:xfrm>
            <a:off x="1953490" y="1295400"/>
            <a:ext cx="2819400" cy="1752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  <a:endParaRPr lang="en-US" sz="3600" dirty="0"/>
          </a:p>
        </p:txBody>
      </p:sp>
      <p:sp>
        <p:nvSpPr>
          <p:cNvPr id="6" name="Can 5"/>
          <p:cNvSpPr/>
          <p:nvPr/>
        </p:nvSpPr>
        <p:spPr>
          <a:xfrm>
            <a:off x="7495310" y="1281545"/>
            <a:ext cx="2819400" cy="1828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n 6"/>
              <p:cNvSpPr/>
              <p:nvPr/>
            </p:nvSpPr>
            <p:spPr>
              <a:xfrm>
                <a:off x="3924300" y="3200400"/>
                <a:ext cx="4152900" cy="19812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A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sz="4000" dirty="0"/>
                  <a:t> B</a:t>
                </a:r>
              </a:p>
            </p:txBody>
          </p:sp>
        </mc:Choice>
        <mc:Fallback xmlns="">
          <p:sp>
            <p:nvSpPr>
              <p:cNvPr id="7" name="Ca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3200400"/>
                <a:ext cx="4152900" cy="1981200"/>
              </a:xfrm>
              <a:prstGeom prst="can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828800" y="890155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2590800" y="1004455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3352800" y="1004455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8915400" y="9906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</a:t>
            </a:r>
          </a:p>
        </p:txBody>
      </p:sp>
      <p:sp>
        <p:nvSpPr>
          <p:cNvPr id="12" name="Oval 11"/>
          <p:cNvSpPr/>
          <p:nvPr/>
        </p:nvSpPr>
        <p:spPr>
          <a:xfrm>
            <a:off x="9677400" y="9144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</a:t>
            </a:r>
          </a:p>
        </p:txBody>
      </p:sp>
      <p:sp>
        <p:nvSpPr>
          <p:cNvPr id="13" name="Oval 12"/>
          <p:cNvSpPr/>
          <p:nvPr/>
        </p:nvSpPr>
        <p:spPr>
          <a:xfrm>
            <a:off x="4114800" y="928255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14" name="Oval 13"/>
          <p:cNvSpPr/>
          <p:nvPr/>
        </p:nvSpPr>
        <p:spPr>
          <a:xfrm>
            <a:off x="7391400" y="9144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p:sp>
        <p:nvSpPr>
          <p:cNvPr id="15" name="Oval 14"/>
          <p:cNvSpPr/>
          <p:nvPr/>
        </p:nvSpPr>
        <p:spPr>
          <a:xfrm>
            <a:off x="8153400" y="9906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0" y="514487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B={a, c, p, q}</a:t>
            </a:r>
            <a:endParaRPr lang="en-US" sz="4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0" y="0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11111E-6 L 0.21667 0.297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488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 0.281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405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9166 0.281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405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34167 0.2812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33333 0.2722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1361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5 0.2833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416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9166 0.2944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1472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33334 0.2833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1" y="227137"/>
            <a:ext cx="4800600" cy="11430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কাজঃ  সময়ঃ ৫মিনিট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505200" y="2440591"/>
          <a:ext cx="4724400" cy="3577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Bitmap Image" r:id="rId3" imgW="3895560" imgH="3352680" progId="PBrush">
                  <p:embed/>
                </p:oleObj>
              </mc:Choice>
              <mc:Fallback>
                <p:oleObj name="Bitmap Image" r:id="rId3" imgW="3895560" imgH="33526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2440591"/>
                        <a:ext cx="4724400" cy="3577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05200" y="5983070"/>
                <a:ext cx="4800600" cy="64633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360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sz="3600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sty m:val="p"/>
                      </m:rPr>
                      <a:rPr lang="en-US" sz="360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sz="360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কত?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983070"/>
                <a:ext cx="4800600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505200" y="1639670"/>
            <a:ext cx="4800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ভেনচিত্র লক্ষ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4" y="0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635" y="0"/>
            <a:ext cx="128027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151" y="0"/>
            <a:ext cx="2157659" cy="1143000"/>
          </a:xfr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5352872"/>
            <a:ext cx="6705600" cy="12003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/>
              <a:t>X={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1, 2, 3, 4, 8}</a:t>
            </a:r>
            <a:r>
              <a:rPr lang="bn-BD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>
                <a:latin typeface="+mj-lt"/>
                <a:cs typeface="Times New Roman" pitchFamily="18" charset="0"/>
              </a:rPr>
              <a:t>Y= {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4, 5, 6, 7,9}</a:t>
            </a:r>
          </a:p>
          <a:p>
            <a:r>
              <a:rPr lang="en-US" sz="3600" dirty="0">
                <a:latin typeface="+mj-lt"/>
                <a:cs typeface="Times New Roman" pitchFamily="18" charset="0"/>
              </a:rPr>
              <a:t>Z={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3, 4, 5, 8, 9, 10}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314533"/>
              </p:ext>
            </p:extLst>
          </p:nvPr>
        </p:nvGraphicFramePr>
        <p:xfrm>
          <a:off x="4148138" y="1676400"/>
          <a:ext cx="389572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Bitmap Image" r:id="rId3" imgW="0" imgH="0" progId="PBrush">
                  <p:embed/>
                </p:oleObj>
              </mc:Choice>
              <mc:Fallback>
                <p:oleObj name="Bitmap Image" r:id="rId3" imgW="0" imgH="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138" y="1676400"/>
                        <a:ext cx="3895725" cy="335280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0" y="0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0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8130" y="296883"/>
            <a:ext cx="10117776" cy="6365174"/>
          </a:xfrm>
          <a:prstGeom prst="frame">
            <a:avLst>
              <a:gd name="adj1" fmla="val 167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8130" y="296883"/>
            <a:ext cx="997527" cy="843148"/>
          </a:xfrm>
          <a:prstGeom prst="halfFrame">
            <a:avLst>
              <a:gd name="adj1" fmla="val 12206"/>
              <a:gd name="adj2" fmla="val 13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100942" y="5741719"/>
            <a:ext cx="997527" cy="843148"/>
          </a:xfrm>
          <a:prstGeom prst="halfFrame">
            <a:avLst>
              <a:gd name="adj1" fmla="val 12206"/>
              <a:gd name="adj2" fmla="val 13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9298379" y="5818909"/>
            <a:ext cx="997527" cy="843148"/>
          </a:xfrm>
          <a:prstGeom prst="halfFrame">
            <a:avLst>
              <a:gd name="adj1" fmla="val 12206"/>
              <a:gd name="adj2" fmla="val 13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9375569" y="374073"/>
            <a:ext cx="997527" cy="843148"/>
          </a:xfrm>
          <a:prstGeom prst="halfFrame">
            <a:avLst>
              <a:gd name="adj1" fmla="val 12206"/>
              <a:gd name="adj2" fmla="val 13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7569" y="427511"/>
            <a:ext cx="459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80" y="644766"/>
            <a:ext cx="1373746" cy="1740794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76893" y="2636322"/>
            <a:ext cx="396635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</a:p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 (গণিত)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বরেন্দ্র একাডেমী মাধ্যমিক বিদ্যালয়</a:t>
            </a: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নিয়ামতপুর,নওগাঁ</a:t>
            </a:r>
          </a:p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০১৭১৭১৮৭১৫২</a:t>
            </a:r>
          </a:p>
          <a:p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</a:t>
            </a:r>
            <a:r>
              <a:rPr lang="en-US" sz="1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mahaburrashidict56@gmail.com</a:t>
            </a:r>
            <a:endParaRPr lang="en-US" sz="1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48" y="1770906"/>
            <a:ext cx="1022679" cy="36390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32" y="644766"/>
            <a:ext cx="874985" cy="12430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8317" y="2208810"/>
            <a:ext cx="27788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 ও দশম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২য়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সেট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তাং ২৯/০৩/২০২১ </a:t>
            </a: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10877543" y="-58127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6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0649" y="3657600"/>
                <a:ext cx="9777351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এখানে,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sty m:val="p"/>
                      </m:rPr>
                      <a:rPr lang="en-US" sz="3600">
                        <a:latin typeface="Cambria Math"/>
                        <a:ea typeface="Cambria Math"/>
                      </a:rPr>
                      <m:t>Y</m:t>
                    </m:r>
                    <m:r>
                      <a:rPr lang="bn-BD" sz="3600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360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60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360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60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360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60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360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60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sz="360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600">
                            <a:latin typeface="Cambria Math"/>
                            <a:ea typeface="Cambria Math"/>
                          </a:rPr>
                          <m:t>8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6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7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9</m:t>
                        </m:r>
                      </m:e>
                    </m:d>
                  </m:oMath>
                </a14:m>
                <a:endParaRPr lang="en-US" sz="3600" dirty="0"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>
                        <a:latin typeface="Cambria Math"/>
                        <a:ea typeface="Cambria Math"/>
                      </a:rPr>
                      <m:t>                       </m:t>
                    </m:r>
                    <m:r>
                      <a:rPr lang="bn-BD" sz="3600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={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7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8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9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/>
                          <a:ea typeface="Cambria Math"/>
                        </a:rPr>
                        <m:t>∴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  <a:ea typeface="Cambria Math"/>
                            </a:rPr>
                            <m:t>X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  <a:ea typeface="Cambria Math"/>
                            </a:rPr>
                            <m:t>Y</m:t>
                          </m:r>
                          <m:r>
                            <a:rPr lang="en-US" sz="320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en-US" sz="3200">
                          <a:latin typeface="Cambria Math"/>
                          <a:ea typeface="Cambria Math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n-US" sz="3200" smtClean="0">
                          <a:latin typeface="Cambria Math"/>
                          <a:ea typeface="Cambria Math"/>
                        </a:rPr>
                        <m:t>Z</m:t>
                      </m:r>
                      <m:r>
                        <a:rPr lang="en-US" sz="320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320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320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320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320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320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320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sz="320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320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320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3200">
                              <a:latin typeface="Cambria Math"/>
                              <a:ea typeface="Cambria Math"/>
                            </a:rPr>
                            <m:t>6</m:t>
                          </m:r>
                          <m:r>
                            <a:rPr lang="en-US" sz="320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3200"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en-US" sz="320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320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sz="320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3200">
                              <a:latin typeface="Cambria Math"/>
                              <a:ea typeface="Cambria Math"/>
                            </a:rPr>
                            <m:t>9</m:t>
                          </m:r>
                        </m:e>
                      </m:d>
                      <m:r>
                        <a:rPr lang="en-US" sz="3200" i="1"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9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/>
                          <a:ea typeface="Cambria Math"/>
                        </a:rPr>
                        <m:t>        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                    ={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7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8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9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10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49" y="3657600"/>
                <a:ext cx="9777351" cy="2185214"/>
              </a:xfrm>
              <a:prstGeom prst="rect">
                <a:avLst/>
              </a:prstGeom>
              <a:blipFill rotWithShape="0">
                <a:blip r:embed="rId3"/>
                <a:stretch>
                  <a:fillRect l="-1870" t="-3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539836" y="48491"/>
          <a:ext cx="4994564" cy="3513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836" y="48491"/>
                        <a:ext cx="4994564" cy="3513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0" y="0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95106" y="36730"/>
            <a:ext cx="3085605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447800"/>
            <a:ext cx="86106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A={1,2,3}, B={3, a, b} </a:t>
            </a:r>
            <a:r>
              <a:rPr lang="bn-BD" sz="4000" dirty="0">
                <a:latin typeface="Times New Roman" pitchFamily="18" charset="0"/>
                <a:cs typeface="Times New Roman" pitchFamily="18" charset="0"/>
              </a:rPr>
              <a:t>এবং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C={a, b, x}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691826"/>
            <a:ext cx="90678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তথ্যের আলোকে নিচের প্রশ্নগুলোর উত্তর দাও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76401" y="3852208"/>
                <a:ext cx="8611767" cy="19389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{1, 2, 3, a, b}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নিচের কোনটি?</a:t>
                </a:r>
              </a:p>
              <a:p>
                <a:endParaRPr lang="bn-BD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BD" sz="4000" dirty="0">
                    <a:latin typeface="Times New Roman" pitchFamily="18" charset="0"/>
                    <a:cs typeface="Times New Roman" pitchFamily="18" charset="0"/>
                  </a:rPr>
                  <a:t>ক)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/>
                        <a:cs typeface="Times New Roman" pitchFamily="18" charset="0"/>
                      </a:rPr>
                      <m:t>A</m:t>
                    </m:r>
                    <m:r>
                      <a:rPr lang="en-US" sz="4000" i="1">
                        <a:latin typeface="Cambria Math"/>
                        <a:ea typeface="Cambria Math"/>
                        <a:cs typeface="Times New Roman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4000">
                        <a:latin typeface="Cambria Math"/>
                        <a:ea typeface="Cambria Math"/>
                        <a:cs typeface="Times New Roman" pitchFamily="18" charset="0"/>
                      </a:rPr>
                      <m:t>B</m:t>
                    </m:r>
                  </m:oMath>
                </a14:m>
                <a:r>
                  <a:rPr lang="bn-BD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4000" dirty="0">
                    <a:cs typeface="Times New Roman" pitchFamily="18" charset="0"/>
                  </a:rPr>
                  <a:t>খ)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/>
                        <a:cs typeface="Times New Roman" pitchFamily="18" charset="0"/>
                      </a:rPr>
                      <m:t>A</m:t>
                    </m:r>
                    <m:r>
                      <a:rPr lang="en-US" sz="4000" i="1">
                        <a:latin typeface="Cambria Math"/>
                        <a:ea typeface="Cambria Math"/>
                        <a:cs typeface="Times New Roman" pitchFamily="18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4000">
                        <a:latin typeface="Cambria Math"/>
                        <a:ea typeface="Cambria Math"/>
                        <a:cs typeface="Times New Roman" pitchFamily="18" charset="0"/>
                      </a:rPr>
                      <m:t>C</m:t>
                    </m:r>
                  </m:oMath>
                </a14:m>
                <a:r>
                  <a:rPr lang="en-US" sz="4000" dirty="0"/>
                  <a:t>  </a:t>
                </a:r>
                <a:r>
                  <a:rPr lang="bn-BD" sz="4000" dirty="0"/>
                  <a:t>গ)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B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sty m:val="p"/>
                      </m:rPr>
                      <a:rPr lang="en-US" sz="4000">
                        <a:latin typeface="Cambria Math"/>
                        <a:ea typeface="Cambria Math"/>
                      </a:rPr>
                      <m:t>C</m:t>
                    </m:r>
                  </m:oMath>
                </a14:m>
                <a:r>
                  <a:rPr lang="en-US" sz="4000" dirty="0"/>
                  <a:t>  </a:t>
                </a:r>
                <a:r>
                  <a:rPr lang="bn-BD" sz="4000" dirty="0"/>
                  <a:t>ঘ)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A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sty m:val="p"/>
                      </m:rPr>
                      <a:rPr lang="en-US" sz="4000">
                        <a:latin typeface="Cambria Math"/>
                        <a:ea typeface="Cambria Math"/>
                      </a:rPr>
                      <m:t>B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3852208"/>
                <a:ext cx="8611767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2477" t="-534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72400" y="4876800"/>
                <a:ext cx="808234" cy="985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4876800"/>
                <a:ext cx="808234" cy="9853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0" y="0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9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76400" y="401782"/>
                <a:ext cx="8839200" cy="55092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A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C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কত?  </a:t>
                </a:r>
                <a:b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i)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{1, 2, 3 ,a, b}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ii</m:t>
                    </m:r>
                    <m:r>
                      <a:rPr lang="en-US" sz="3200"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{1, 2, 3, a, b, x}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itchFamily="18" charset="0"/>
                      </a:rPr>
                      <m:t>iii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{a, 1, 2, b, x, 3}</a:t>
                </a: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উপরের তথের আলোকে নিচের প্রশ্নের উত্তর দাওঃ</a:t>
                </a: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itchFamily="18" charset="0"/>
                      </a:rPr>
                      <m:t>i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ii   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i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ii  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ii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iii   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ঘ)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i, ii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iii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01782"/>
                <a:ext cx="8839200" cy="55092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1" y="5024842"/>
                <a:ext cx="739305" cy="886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5024842"/>
                <a:ext cx="739305" cy="8861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0" y="0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81200" y="457200"/>
                <a:ext cx="5552289" cy="70788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A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sty m:val="p"/>
                      </m:rPr>
                      <a:rPr lang="en-US" sz="4000">
                        <a:latin typeface="Cambria Math"/>
                        <a:ea typeface="Cambria Math"/>
                      </a:rPr>
                      <m:t>B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sty m:val="p"/>
                      </m:rPr>
                      <a:rPr lang="en-US" sz="4000">
                        <a:latin typeface="Cambria Math"/>
                        <a:ea typeface="Cambria Math"/>
                      </a:rPr>
                      <m:t>C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– এর মান কত?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57200"/>
                <a:ext cx="5552289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133600" y="1676401"/>
            <a:ext cx="487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ক) {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1, 2, 3, a, b, x}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n-BD" sz="4000" dirty="0">
                <a:latin typeface="Times New Roman" pitchFamily="18" charset="0"/>
              </a:rPr>
              <a:t>খ)</a:t>
            </a:r>
            <a:r>
              <a:rPr lang="bn-BD" sz="4000" dirty="0"/>
              <a:t> {</a:t>
            </a:r>
            <a:r>
              <a:rPr lang="en-US" sz="4000" dirty="0"/>
              <a:t>a, b, x,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1}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n-BD" sz="4000" dirty="0">
                <a:latin typeface="Times New Roman" pitchFamily="18" charset="0"/>
              </a:rPr>
              <a:t>গ) </a:t>
            </a:r>
            <a:r>
              <a:rPr lang="en-US" sz="4000" dirty="0">
                <a:latin typeface="Times New Roman" pitchFamily="18" charset="0"/>
              </a:rPr>
              <a:t>{1, 2, a, b, x}</a:t>
            </a:r>
          </a:p>
          <a:p>
            <a:endParaRPr lang="en-US" sz="4000" dirty="0">
              <a:latin typeface="Times New Roman" pitchFamily="18" charset="0"/>
            </a:endParaRPr>
          </a:p>
          <a:p>
            <a:r>
              <a:rPr lang="bn-BD" sz="4000" dirty="0">
                <a:latin typeface="Times New Roman" pitchFamily="18" charset="0"/>
              </a:rPr>
              <a:t>ঘ) </a:t>
            </a:r>
            <a:r>
              <a:rPr lang="en-US" sz="4000" dirty="0">
                <a:latin typeface="Times New Roman" pitchFamily="18" charset="0"/>
              </a:rPr>
              <a:t>{1, a, 2, x, 3}</a:t>
            </a:r>
            <a:endParaRPr lang="bn-BD" sz="40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51496" y="1552260"/>
                <a:ext cx="739305" cy="886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496" y="1552260"/>
                <a:ext cx="739305" cy="8861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0" y="0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4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252" y="11693"/>
            <a:ext cx="199505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18312" y="2958528"/>
                <a:ext cx="8839200" cy="440120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A={p, q, r}, B={a, b, r}, C={ x, y, r}</a:t>
                </a:r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b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হলে,</a:t>
                </a:r>
                <a:b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𝐀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∪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𝑩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∪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𝐂</m:t>
                        </m:r>
                      </m:e>
                    </m:d>
                    <m:r>
                      <a:rPr lang="en-US" sz="4000" b="1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ভেনচিত্রের মাধ্যমে 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</a:p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 কর।</a:t>
                </a:r>
                <a:b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sz="4000" b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𝐀</m:t>
                    </m:r>
                    <m:r>
                      <a:rPr lang="en-US" sz="4000" b="1">
                        <a:latin typeface="Cambria Math"/>
                        <a:ea typeface="Cambria Math"/>
                        <a:cs typeface="Times New Roman" pitchFamily="18" charset="0"/>
                      </a:rPr>
                      <m:t>∪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𝐁</m:t>
                    </m:r>
                    <m:r>
                      <a:rPr lang="en-US" sz="4000" b="1">
                        <a:latin typeface="Cambria Math"/>
                        <a:ea typeface="Cambria Math"/>
                        <a:cs typeface="Times New Roman" pitchFamily="18" charset="0"/>
                      </a:rPr>
                      <m:t>)∪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𝐂</m:t>
                    </m:r>
                  </m:oMath>
                </a14:m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কর। 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312" y="2958528"/>
                <a:ext cx="8839200" cy="4401205"/>
              </a:xfrm>
              <a:prstGeom prst="rect">
                <a:avLst/>
              </a:prstGeom>
              <a:blipFill rotWithShape="0">
                <a:blip r:embed="rId2"/>
                <a:stretch>
                  <a:fillRect l="-2414" t="-2355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30" y="0"/>
            <a:ext cx="7754587" cy="2600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10675917" y="-12058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5801" y="4267201"/>
            <a:ext cx="602022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13800" b="1" dirty="0">
                <a:ln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ধন্যবাদ</a:t>
            </a:r>
            <a:r>
              <a:rPr lang="bn-BD" sz="13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86" y="1419225"/>
            <a:ext cx="8801100" cy="5438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218896"/>
            <a:ext cx="638892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0" y="0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1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373856"/>
            <a:ext cx="8210797" cy="1325563"/>
          </a:xfr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করঃ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2514601"/>
            <a:ext cx="4038600" cy="2743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2" y="1905000"/>
            <a:ext cx="4038599" cy="3276600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5000"/>
            <a:ext cx="4267200" cy="3352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08910" y="5562601"/>
            <a:ext cx="28194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সেট বই।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981200" y="1905001"/>
            <a:ext cx="4114800" cy="33527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0" y="0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9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685800"/>
            <a:ext cx="6019800" cy="1143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শিরোনাম...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671949"/>
            <a:ext cx="5820888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 ।</a:t>
            </a:r>
            <a:endParaRPr lang="en-US" sz="80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0" y="0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1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76400" y="1600200"/>
            <a:ext cx="6256317" cy="4495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BD" dirty="0" smtClean="0"/>
              <a:t/>
            </a:r>
            <a:br>
              <a:rPr lang="bn-BD" dirty="0" smtClean="0"/>
            </a:b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b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সংযোগ সেট কাকে বলে তা বলতে পারবে।</a:t>
            </a:r>
            <a:b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প্রতীক ব্যবহার করে সমস্যার সমাধান করতে পারবে।</a:t>
            </a:r>
            <a:b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ভেনচিত্রের সাহায্যে সংযোগ সেট প্রকাশ করতে পারবে।</a:t>
            </a:r>
            <a:r>
              <a:rPr lang="bn-BD" sz="24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304800"/>
            <a:ext cx="88392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0" y="0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410690" y="1371600"/>
            <a:ext cx="2819400" cy="1752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  <a:endParaRPr lang="en-US" sz="3600" dirty="0"/>
          </a:p>
        </p:txBody>
      </p:sp>
      <p:sp>
        <p:nvSpPr>
          <p:cNvPr id="5" name="Can 4"/>
          <p:cNvSpPr/>
          <p:nvPr/>
        </p:nvSpPr>
        <p:spPr>
          <a:xfrm>
            <a:off x="7114310" y="1371600"/>
            <a:ext cx="2819400" cy="1828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n 5"/>
              <p:cNvSpPr/>
              <p:nvPr/>
            </p:nvSpPr>
            <p:spPr>
              <a:xfrm>
                <a:off x="4000500" y="3810000"/>
                <a:ext cx="4152900" cy="19812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A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sz="4000" dirty="0"/>
                  <a:t> B</a:t>
                </a:r>
              </a:p>
            </p:txBody>
          </p:sp>
        </mc:Choice>
        <mc:Fallback xmlns="">
          <p:sp>
            <p:nvSpPr>
              <p:cNvPr id="6" name="Ca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3810000"/>
                <a:ext cx="4152900" cy="1981200"/>
              </a:xfrm>
              <a:prstGeom prst="can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286000" y="966355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3048000" y="1080655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3810000" y="1080655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8534400" y="1080655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</a:t>
            </a:r>
          </a:p>
        </p:txBody>
      </p:sp>
      <p:sp>
        <p:nvSpPr>
          <p:cNvPr id="11" name="Oval 10"/>
          <p:cNvSpPr/>
          <p:nvPr/>
        </p:nvSpPr>
        <p:spPr>
          <a:xfrm>
            <a:off x="9296400" y="1004455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</a:t>
            </a:r>
          </a:p>
        </p:txBody>
      </p:sp>
      <p:sp>
        <p:nvSpPr>
          <p:cNvPr id="12" name="Oval 11"/>
          <p:cNvSpPr/>
          <p:nvPr/>
        </p:nvSpPr>
        <p:spPr>
          <a:xfrm>
            <a:off x="4572000" y="1004455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15" name="Oval 14"/>
          <p:cNvSpPr/>
          <p:nvPr/>
        </p:nvSpPr>
        <p:spPr>
          <a:xfrm>
            <a:off x="7010400" y="1004455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7772400" y="1080655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1981200" y="76201"/>
            <a:ext cx="8229600" cy="6917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0" y="0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18333 0.36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82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5834 0.359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79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25 0.359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179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0.09167 0.370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75 0.347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1738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20834 0.359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79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25 0.381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1905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15 0.359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022760" y="1099345"/>
            <a:ext cx="25908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7600" y="1125471"/>
            <a:ext cx="2743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সময়ঃ২মিনিট</a:t>
            </a:r>
            <a:r>
              <a:rPr lang="bn-BD" sz="3200" dirty="0"/>
              <a:t> 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785940" y="3062845"/>
            <a:ext cx="513153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সংযোগ সেট কাকে বলে?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51"/>
            <a:ext cx="1282535" cy="1769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135" y="0"/>
            <a:ext cx="128027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0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228601"/>
            <a:ext cx="29718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3600" dirty="0"/>
              <a:t>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771472"/>
            <a:ext cx="8839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সকল উপাদান নিয়ে গঠিত সেটকে সংযোগ সেট বলে।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0" y="0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1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28156" y="533400"/>
                <a:ext cx="9702140" cy="193899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কোন প্রতীক দ্বারা সংযোগ সেট প্রকাশ করা হয়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pPr algn="ctr"/>
                <a:endParaRPr lang="bn-BD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bn-BD" sz="4000" i="1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খ) </a:t>
                </a:r>
                <a14:m>
                  <m:oMath xmlns:m="http://schemas.openxmlformats.org/officeDocument/2006/math">
                    <m:r>
                      <a:rPr lang="bn-BD" sz="4000" i="1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গ) </a:t>
                </a:r>
                <a14:m>
                  <m:oMath xmlns:m="http://schemas.openxmlformats.org/officeDocument/2006/math">
                    <m:r>
                      <a:rPr lang="bn-BD" sz="4000" i="1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ঘ) </a:t>
                </a:r>
                <a14:m>
                  <m:oMath xmlns:m="http://schemas.openxmlformats.org/officeDocument/2006/math">
                    <m:r>
                      <a:rPr lang="bn-BD" sz="40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156" y="533400"/>
                <a:ext cx="9702140" cy="19389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92928" y="3925807"/>
                <a:ext cx="7460673" cy="7078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”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-প্রতীককে কি বলে পড়তে হয়?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928" y="3925807"/>
                <a:ext cx="7460673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292436" y="5638800"/>
            <a:ext cx="1870364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/>
              <a:t>Union.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81600" y="2873514"/>
                <a:ext cx="1371600" cy="7078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14:m>
                  <m:oMath xmlns:m="http://schemas.openxmlformats.org/officeDocument/2006/math">
                    <m:r>
                      <a:rPr lang="bn-BD" sz="4000" i="1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873514"/>
                <a:ext cx="1371600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3203" r="6594" b="27619"/>
          <a:stretch/>
        </p:blipFill>
        <p:spPr>
          <a:xfrm>
            <a:off x="0" y="0"/>
            <a:ext cx="1282536" cy="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2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513</Words>
  <Application>Microsoft Office PowerPoint</Application>
  <PresentationFormat>Widescreen</PresentationFormat>
  <Paragraphs>128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Bitmap Image</vt:lpstr>
      <vt:lpstr>স্বাগতম </vt:lpstr>
      <vt:lpstr>PowerPoint Presentation</vt:lpstr>
      <vt:lpstr>নিচের চিত্রগুলো লক্ষ করঃ </vt:lpstr>
      <vt:lpstr>আজকের পাঠ শিরোনাম...  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নিচের চিত্র লক্ষ করঃ</vt:lpstr>
      <vt:lpstr>চিত্রের নাম কেন ভেনচিত্র হয়েছে? </vt:lpstr>
      <vt:lpstr>PowerPoint Presentation</vt:lpstr>
      <vt:lpstr>PowerPoint Presentation</vt:lpstr>
      <vt:lpstr>PowerPoint Presentation</vt:lpstr>
      <vt:lpstr>দলীয় কাজঃ  সময়ঃ ৫মিনিট</vt:lpstr>
      <vt:lpstr>সমাধান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Md. Mahabur Rashid</dc:creator>
  <cp:lastModifiedBy>Md. Mahabur Rashid</cp:lastModifiedBy>
  <cp:revision>42</cp:revision>
  <dcterms:created xsi:type="dcterms:W3CDTF">2021-03-28T03:22:50Z</dcterms:created>
  <dcterms:modified xsi:type="dcterms:W3CDTF">2021-03-28T04:56:58Z</dcterms:modified>
</cp:coreProperties>
</file>