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8" r:id="rId3"/>
    <p:sldId id="270" r:id="rId4"/>
    <p:sldId id="260" r:id="rId5"/>
    <p:sldId id="261" r:id="rId6"/>
    <p:sldId id="269" r:id="rId7"/>
    <p:sldId id="271" r:id="rId8"/>
    <p:sldId id="274" r:id="rId9"/>
    <p:sldId id="257" r:id="rId10"/>
    <p:sldId id="275" r:id="rId11"/>
    <p:sldId id="265" r:id="rId12"/>
    <p:sldId id="272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2655" autoAdjust="0"/>
  </p:normalViewPr>
  <p:slideViewPr>
    <p:cSldViewPr snapToGrid="0">
      <p:cViewPr varScale="1">
        <p:scale>
          <a:sx n="69" d="100"/>
          <a:sy n="69" d="100"/>
        </p:scale>
        <p:origin x="13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664CF-F938-4810-8293-8511A2DF3750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E9E94-8467-46FE-BE14-036185C21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4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চিত্রে</a:t>
            </a:r>
            <a:r>
              <a:rPr lang="bn-BD" baseline="0" dirty="0" smtClean="0"/>
              <a:t> কি দেখত পাচ্ছ ? কি কি পাখি দেখতে পাচ্ছ 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50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32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59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0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3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30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I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6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44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n-B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25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E9E94-8467-46FE-BE14-036185C21E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44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6EE4755-BE3D-48DE-A3C9-2AC17505731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6847-A0BD-4A69-99F2-F08B963D17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6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4755-BE3D-48DE-A3C9-2AC17505731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6847-A0BD-4A69-99F2-F08B963D1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64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4755-BE3D-48DE-A3C9-2AC17505731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6847-A0BD-4A69-99F2-F08B963D17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37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4755-BE3D-48DE-A3C9-2AC17505731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6847-A0BD-4A69-99F2-F08B963D1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6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4755-BE3D-48DE-A3C9-2AC17505731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6847-A0BD-4A69-99F2-F08B963D17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49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4755-BE3D-48DE-A3C9-2AC17505731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6847-A0BD-4A69-99F2-F08B963D1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6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4755-BE3D-48DE-A3C9-2AC17505731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6847-A0BD-4A69-99F2-F08B963D1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1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4755-BE3D-48DE-A3C9-2AC17505731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6847-A0BD-4A69-99F2-F08B963D1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5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4755-BE3D-48DE-A3C9-2AC17505731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6847-A0BD-4A69-99F2-F08B963D1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1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4755-BE3D-48DE-A3C9-2AC17505731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6847-A0BD-4A69-99F2-F08B963D17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4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E4755-BE3D-48DE-A3C9-2AC17505731E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6847-A0BD-4A69-99F2-F08B963D17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15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8D09E50-C9CA-4B7A-BCA5-DF514ED8EDF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C8E1EFC-0C5A-4B6C-8842-D9ECD817E8C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997"/>
            </a:avLst>
          </a:prstGeom>
          <a:solidFill>
            <a:schemeClr val="accent2">
              <a:lumMod val="60000"/>
              <a:lumOff val="40000"/>
              <a:alpha val="45000"/>
            </a:schemeClr>
          </a:solidFill>
          <a:ln w="92075" cap="rnd" cmpd="thickThin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17600" y="6550223"/>
            <a:ext cx="6591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শেফালী</a:t>
            </a:r>
            <a:r>
              <a:rPr lang="en-US" sz="1400" dirty="0" smtClean="0"/>
              <a:t> </a:t>
            </a:r>
            <a:r>
              <a:rPr lang="en-US" sz="1400" dirty="0" err="1" smtClean="0"/>
              <a:t>রানী</a:t>
            </a:r>
            <a:r>
              <a:rPr lang="en-US" sz="1400" dirty="0" smtClean="0"/>
              <a:t> , </a:t>
            </a:r>
            <a:r>
              <a:rPr lang="en-US" sz="1400" dirty="0" err="1" smtClean="0"/>
              <a:t>সহকারী</a:t>
            </a:r>
            <a:r>
              <a:rPr lang="en-US" sz="1400" dirty="0" smtClean="0"/>
              <a:t> </a:t>
            </a:r>
            <a:r>
              <a:rPr lang="en-US" sz="1400" dirty="0" err="1" smtClean="0"/>
              <a:t>শিক্ষক</a:t>
            </a:r>
            <a:r>
              <a:rPr lang="en-US" sz="1400" dirty="0" smtClean="0"/>
              <a:t>,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গিয়াসদ্দিন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উচ্চ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বিদ্যালয়</a:t>
            </a:r>
            <a:r>
              <a:rPr lang="en-US" sz="1400" baseline="0" dirty="0" smtClean="0"/>
              <a:t>, </a:t>
            </a:r>
            <a:r>
              <a:rPr lang="en-US" sz="1400" baseline="0" dirty="0" err="1" smtClean="0"/>
              <a:t>সদর</a:t>
            </a:r>
            <a:r>
              <a:rPr lang="en-US" sz="1400" baseline="0" dirty="0" smtClean="0"/>
              <a:t> , </a:t>
            </a:r>
            <a:r>
              <a:rPr lang="en-US" sz="1400" baseline="0" dirty="0" err="1" smtClean="0"/>
              <a:t>লালমনিরহাট</a:t>
            </a:r>
            <a:r>
              <a:rPr lang="en-US" sz="1400" baseline="0" dirty="0" smtClean="0"/>
              <a:t> ।  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88" y="-132602"/>
            <a:ext cx="749788" cy="9008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00" y="-132602"/>
            <a:ext cx="749788" cy="90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2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65103" y="610431"/>
            <a:ext cx="5560661" cy="1854519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20" y="2915729"/>
            <a:ext cx="7055111" cy="3098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945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960" y="1308446"/>
            <a:ext cx="767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1544" y="1329656"/>
            <a:ext cx="1154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+3b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9898" y="1345048"/>
            <a:ext cx="111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77150" y="1411287"/>
            <a:ext cx="1203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1524" y="1329656"/>
            <a:ext cx="265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4864" y="1438864"/>
            <a:ext cx="881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5312" y="1408710"/>
            <a:ext cx="101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8963" y="1429377"/>
            <a:ext cx="1049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80231" y="1391212"/>
            <a:ext cx="1044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60038" y="1328172"/>
            <a:ext cx="265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71218" y="2141653"/>
            <a:ext cx="874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79185" y="2151540"/>
            <a:ext cx="982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19496" y="2197740"/>
            <a:ext cx="1205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24808" y="2168042"/>
            <a:ext cx="713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9481" y="1330989"/>
            <a:ext cx="82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44228" y="1302997"/>
            <a:ext cx="1165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+3b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31616" y="1337045"/>
            <a:ext cx="1076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77873" y="1420506"/>
            <a:ext cx="12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01348" y="1411539"/>
            <a:ext cx="1059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-2a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78963" y="1420505"/>
            <a:ext cx="1048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79202" y="1391212"/>
            <a:ext cx="974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6621" y="2136834"/>
            <a:ext cx="1159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+6b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64908" y="2156261"/>
            <a:ext cx="1056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017272" y="2170621"/>
            <a:ext cx="780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29919" y="2197740"/>
            <a:ext cx="128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59970" y="1430122"/>
            <a:ext cx="1190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+7c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138558" y="270756"/>
            <a:ext cx="2844063" cy="953272"/>
          </a:xfrm>
          <a:prstGeom prst="rect">
            <a:avLst/>
          </a:prstGeom>
        </p:spPr>
        <p:txBody>
          <a:bodyPr wrap="none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2254935" y="5679831"/>
            <a:ext cx="5363308" cy="1230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611518" y="5721310"/>
            <a:ext cx="113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+4a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960308" y="5755730"/>
            <a:ext cx="10636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+4b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23992" y="5724953"/>
            <a:ext cx="72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001348" y="5786509"/>
            <a:ext cx="1022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+3d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25 0.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25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5 0.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25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48148E-6 L -0.01598 0.356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178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33959 0.36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79" y="1810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-0.11736 0.3451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8" y="17245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037E-6 L -0.41597 0.366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99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L 0.33403 0.3835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1" y="1916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5.55112E-17 L 0.32361 0.3761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1879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1857 0.3701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849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22188 0.371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1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6" grpId="0"/>
      <p:bldP spid="46" grpId="1"/>
      <p:bldP spid="49" grpId="0"/>
      <p:bldP spid="49" grpId="1"/>
      <p:bldP spid="52" grpId="0"/>
      <p:bldP spid="52" grpId="1"/>
      <p:bldP spid="55" grpId="0"/>
      <p:bldP spid="55" grpId="1"/>
      <p:bldP spid="58" grpId="0"/>
      <p:bldP spid="58" grpId="1"/>
      <p:bldP spid="61" grpId="0"/>
      <p:bldP spid="61" grpId="1"/>
      <p:bldP spid="64" grpId="0"/>
      <p:bldP spid="64" grpId="1"/>
      <p:bldP spid="67" grpId="0"/>
      <p:bldP spid="67" grpId="1"/>
      <p:bldP spid="70" grpId="0"/>
      <p:bldP spid="70" grpId="1"/>
      <p:bldP spid="73" grpId="0"/>
      <p:bldP spid="73" grpId="1"/>
      <p:bldP spid="89" grpId="0"/>
      <p:bldP spid="89" grpId="1"/>
      <p:bldP spid="95" grpId="0"/>
      <p:bldP spid="98" grpId="0"/>
      <p:bldP spid="101" grpId="0"/>
      <p:bldP spid="10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5058" y="879052"/>
            <a:ext cx="1770319" cy="78498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-602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7614" y="2823942"/>
                <a:ext cx="8765709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িচের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রাশিগুলোর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সদৃশ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পদগুলো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স্বস্বচিহ্নসহ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</a:t>
                </a:r>
                <a:r>
                  <a:rPr lang="en-US" sz="320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নিচে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যোগ কর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; </a:t>
                </a:r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i)  2a+3b, 3a+5b, 5a+6b </a:t>
                </a: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BD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ii)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+3xy - 2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614" y="2823942"/>
                <a:ext cx="8765709" cy="2554545"/>
              </a:xfrm>
              <a:prstGeom prst="rect">
                <a:avLst/>
              </a:prstGeom>
              <a:blipFill rotWithShape="1">
                <a:blip r:embed="rId3"/>
                <a:stretch>
                  <a:fillRect l="-1808" t="-3103" r="-104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7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0301" y="2699157"/>
                <a:ext cx="8260926" cy="111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sup>
                    </m:sSup>
                  </m:oMath>
                </a14:m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 </a:t>
                </a:r>
              </a:p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বীজগণিতীয় রাশি হলে , 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01" y="2699157"/>
                <a:ext cx="8260926" cy="1119409"/>
              </a:xfrm>
              <a:prstGeom prst="rect">
                <a:avLst/>
              </a:prstGeom>
              <a:blipFill rotWithShape="0">
                <a:blip r:embed="rId3"/>
                <a:stretch>
                  <a:fillRect l="-1919" t="-12568" b="-13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6091" y="4148271"/>
            <a:ext cx="555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1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ও ৩য় রাশির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091" y="5022023"/>
            <a:ext cx="8615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রাশিগুলো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নির্ণয় করে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1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এবং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y=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6840" y="774282"/>
            <a:ext cx="3433637" cy="10523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DoubleWave1">
              <a:avLst>
                <a:gd name="adj1" fmla="val 12500"/>
                <a:gd name="adj2" fmla="val 1234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800" u="sng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u="sng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40089" y="2162141"/>
                <a:ext cx="7532447" cy="12834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+3xy - 2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রাশিটির ২য় পদের সদৃশপদ </a:t>
                </a:r>
              </a:p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 err="1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600" dirty="0" err="1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89" y="2162141"/>
                <a:ext cx="7532447" cy="1283428"/>
              </a:xfrm>
              <a:prstGeom prst="rect">
                <a:avLst/>
              </a:prstGeom>
              <a:blipFill rotWithShape="0">
                <a:blip r:embed="rId3"/>
                <a:stretch>
                  <a:fillRect l="-3074" t="-13333" r="-1618" b="-1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30401" y="838786"/>
            <a:ext cx="3390772" cy="713171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164976" y="228602"/>
            <a:ext cx="4921623" cy="61018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191933" y="4070782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91933" y="535671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 2p+1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2191933" y="4070781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33" y="4070781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5823581" y="535671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2191933" y="5356718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33" y="5356718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/>
              <p:cNvSpPr/>
              <p:nvPr/>
            </p:nvSpPr>
            <p:spPr>
              <a:xfrm>
                <a:off x="5823581" y="4070780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Rounded 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581" y="4070780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936664" y="2435080"/>
            <a:ext cx="7617791" cy="5909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 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a+b-c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c+b-a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এর যোগফল </a:t>
            </a:r>
            <a:r>
              <a:rPr lang="en-US" sz="36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68405" y="5379414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2abc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09863" y="4102159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09863" y="5356718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8405" y="4085656"/>
            <a:ext cx="2686050" cy="8715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খ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2b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15638" y="2082835"/>
                <a:ext cx="7859841" cy="129541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৩।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+a-2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+2-2a </a:t>
                </a:r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এবং </a:t>
                </a:r>
                <a:r>
                  <a:rPr lang="en-US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a-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3600" dirty="0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এর </a:t>
                </a:r>
                <a:r>
                  <a:rPr lang="bn-BD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যোগফল </a:t>
                </a:r>
              </a:p>
              <a:p>
                <a:pPr lvl="0" defTabSz="1866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600" dirty="0" err="1" smtClean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3600" dirty="0" err="1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কোনটি</a:t>
                </a:r>
                <a:r>
                  <a:rPr lang="en-US" sz="3600" dirty="0">
                    <a:effectLst>
                      <a:outerShdw blurRad="50800" dist="38100" dir="13500000" algn="br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endParaRPr lang="en-US" sz="3600" dirty="0">
                  <a:effectLst>
                    <a:outerShdw blurRad="50800" dist="38100" dir="13500000" algn="b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38" y="2082835"/>
                <a:ext cx="7859841" cy="1295419"/>
              </a:xfrm>
              <a:prstGeom prst="rect">
                <a:avLst/>
              </a:prstGeom>
              <a:blipFill rotWithShape="0">
                <a:blip r:embed="rId8"/>
                <a:stretch>
                  <a:fillRect l="-2870" t="-19340" r="-310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/>
              <p:cNvSpPr/>
              <p:nvPr/>
            </p:nvSpPr>
            <p:spPr>
              <a:xfrm>
                <a:off x="5845993" y="5348037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ঘ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ounded 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93" y="5348037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>
            <a:off x="2176031" y="4102157"/>
            <a:ext cx="2719882" cy="846303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  <a:effectLst>
            <a:glow rad="101600">
              <a:srgbClr val="C00000">
                <a:alpha val="6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>
              <a:xfrm>
                <a:off x="2191932" y="5356717"/>
                <a:ext cx="2686050" cy="871537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গ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932" y="5356717"/>
                <a:ext cx="2686050" cy="871537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5868405" y="4093476"/>
                <a:ext cx="2686050" cy="869410"/>
              </a:xfrm>
              <a:prstGeom prst="roundRect">
                <a:avLst>
                  <a:gd name="adj" fmla="val 50000"/>
                </a:avLst>
              </a:prstGeom>
              <a:solidFill>
                <a:srgbClr val="002060"/>
              </a:solid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খ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+4a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405" y="4093476"/>
                <a:ext cx="2686050" cy="869410"/>
              </a:xfrm>
              <a:prstGeom prst="roundRect">
                <a:avLst>
                  <a:gd name="adj" fmla="val 50000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glow rad="101600">
                  <a:srgbClr val="C00000">
                    <a:alpha val="60000"/>
                  </a:srgbClr>
                </a:glow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812695" y="2076694"/>
            <a:ext cx="771934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36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সদৃশ ও বিসদৃশ পদের কয়েকটি বীজগণিতীয় রাশি তৈরি কর ।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7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0" grpId="1" animBg="1"/>
      <p:bldP spid="11" grpId="0" animBg="1"/>
      <p:bldP spid="26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004" y="932915"/>
            <a:ext cx="4208930" cy="7076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-5073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6000" b="1" u="sng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b="1" u="sng" dirty="0" smtClean="0">
                <a:ln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কা</a:t>
            </a:r>
            <a:r>
              <a:rPr lang="bn-BD" sz="6000" b="1" u="sng" dirty="0" smtClean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000" b="1" u="sng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245658" y="322731"/>
            <a:ext cx="4921623" cy="610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44" y="2888474"/>
            <a:ext cx="6956615" cy="219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03" y="375560"/>
            <a:ext cx="8294538" cy="6078958"/>
          </a:xfrm>
          <a:prstGeom prst="rect">
            <a:avLst/>
          </a:prstGeom>
          <a:solidFill>
            <a:schemeClr val="tx1">
              <a:alpha val="23000"/>
            </a:schemeClr>
          </a:solidFill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846051" y="793376"/>
            <a:ext cx="5467642" cy="1492625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351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00B0F0"/>
            </a:gs>
            <a:gs pos="71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661651" y="2463625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97673" y="3180350"/>
            <a:ext cx="4160677" cy="64633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শেফালী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673" y="3960074"/>
            <a:ext cx="3817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গিয়াস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০১৭৩৮২৯৮৩১৫ 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38" y="398724"/>
            <a:ext cx="4921623" cy="604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95" y="1411940"/>
            <a:ext cx="1488997" cy="14858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65712" y="2995049"/>
            <a:ext cx="3243077" cy="1620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অধ্যায়-4</a:t>
            </a:r>
          </a:p>
          <a:p>
            <a:pPr algn="ctr"/>
            <a:r>
              <a:rPr lang="en-US" sz="14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অনুশীলনী-4.</a:t>
            </a:r>
            <a:r>
              <a:rPr lang="bn-BD" sz="1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7" y="1183937"/>
            <a:ext cx="1558623" cy="1698435"/>
          </a:xfrm>
          <a:prstGeom prst="roundRect">
            <a:avLst>
              <a:gd name="adj" fmla="val 2014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" name="Picture 13" descr="FB_IMG_1515672632588.jpg"/>
          <p:cNvPicPr>
            <a:picLocks noChangeAspect="1"/>
          </p:cNvPicPr>
          <p:nvPr/>
        </p:nvPicPr>
        <p:blipFill>
          <a:blip r:embed="rId5"/>
          <a:srcRect l="33692" t="16308" r="20430" b="43692"/>
          <a:stretch>
            <a:fillRect/>
          </a:stretch>
        </p:blipFill>
        <p:spPr>
          <a:xfrm>
            <a:off x="1585912" y="1028700"/>
            <a:ext cx="1828800" cy="18573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104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00B0F0"/>
            </a:gs>
            <a:gs pos="76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29" y="389966"/>
            <a:ext cx="5822061" cy="2958352"/>
          </a:xfrm>
          <a:prstGeom prst="rect">
            <a:avLst/>
          </a:prstGeom>
          <a:ln w="76200" cmpd="thinThick">
            <a:solidFill>
              <a:srgbClr val="C00000">
                <a:alpha val="45000"/>
              </a:srgb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75" y="3711389"/>
            <a:ext cx="5806767" cy="2823882"/>
          </a:xfrm>
          <a:prstGeom prst="rect">
            <a:avLst/>
          </a:prstGeom>
          <a:ln w="76200" cmpd="thinThick">
            <a:solidFill>
              <a:srgbClr val="00B0F0">
                <a:alpha val="73000"/>
              </a:srgbClr>
            </a:solidFill>
          </a:ln>
        </p:spPr>
      </p:pic>
      <p:sp>
        <p:nvSpPr>
          <p:cNvPr id="4" name="Oval 3"/>
          <p:cNvSpPr/>
          <p:nvPr/>
        </p:nvSpPr>
        <p:spPr>
          <a:xfrm>
            <a:off x="6324248" y="1062319"/>
            <a:ext cx="685800" cy="8068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324248" y="4592127"/>
            <a:ext cx="685800" cy="80682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9353" y="2154636"/>
            <a:ext cx="1705709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‘ক’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চিত্র ‘খ’ এর পাখিগুলোর মধ্যে মিল ও অমিল খুজে বের কর 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00B0F0">
                <a:alpha val="39000"/>
              </a:srgbClr>
            </a:gs>
            <a:gs pos="62000">
              <a:schemeClr val="bg1">
                <a:alpha val="9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7965" y="2220072"/>
            <a:ext cx="7096716" cy="2236076"/>
          </a:xfrm>
          <a:prstGeom prst="rect">
            <a:avLst/>
          </a:prstGeom>
        </p:spPr>
        <p:txBody>
          <a:bodyPr wrap="square">
            <a:prstTxWarp prst="textWave2">
              <a:avLst>
                <a:gd name="adj1" fmla="val 20000"/>
                <a:gd name="adj2" fmla="val -20"/>
              </a:avLst>
            </a:prstTxWarp>
            <a:spAutoFit/>
          </a:bodyPr>
          <a:lstStyle/>
          <a:p>
            <a:pPr algn="ctr"/>
            <a:r>
              <a:rPr lang="bn-BD" sz="3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দৃ</a:t>
            </a:r>
            <a:r>
              <a:rPr lang="bn-BD" sz="3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</a:t>
            </a:r>
            <a:r>
              <a:rPr lang="bn-BD" sz="3600" u="sng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</a:t>
            </a:r>
            <a:r>
              <a:rPr lang="bn-BD" sz="3600" u="sng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বিস</a:t>
            </a:r>
            <a:r>
              <a:rPr lang="bn-BD" sz="360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দৃ</a:t>
            </a:r>
            <a:r>
              <a:rPr lang="bn-BD" sz="3600" u="sng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শ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পদ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এবং</a:t>
            </a:r>
            <a:r>
              <a:rPr lang="bn-BD" sz="360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u="sng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বীজগণিতীয় </a:t>
            </a:r>
            <a:r>
              <a:rPr lang="bn-BD" sz="3600" u="sng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রাশির</a:t>
            </a:r>
            <a:r>
              <a:rPr lang="bn-BD" sz="3600" u="sng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যোগ    </a:t>
            </a:r>
            <a:endParaRPr lang="en-US" sz="3600" u="sng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1" y="428474"/>
            <a:ext cx="1060688" cy="1026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35489" y="524437"/>
            <a:ext cx="4921623" cy="564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337" y="406623"/>
            <a:ext cx="1060688" cy="102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6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3000">
              <a:srgbClr val="00B0F0"/>
            </a:gs>
            <a:gs pos="71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3777" y="3122206"/>
            <a:ext cx="6880943" cy="547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;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4700" y="3670048"/>
            <a:ext cx="6540019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</a:t>
            </a:r>
            <a:r>
              <a:rPr lang="en-US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725" y="4211734"/>
            <a:ext cx="5957048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৩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 রাশির যোগ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।</a:t>
            </a:r>
            <a:r>
              <a:rPr lang="en-US" sz="32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082" y="1644592"/>
            <a:ext cx="4038600" cy="85875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877602" y="378662"/>
            <a:ext cx="7138396" cy="956544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9000">
              <a:srgbClr val="00B0F0">
                <a:alpha val="39000"/>
              </a:srgbClr>
            </a:gs>
            <a:gs pos="77000">
              <a:schemeClr val="bg1">
                <a:alpha val="9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386" y="454247"/>
            <a:ext cx="6264357" cy="2542307"/>
          </a:xfrm>
          <a:prstGeom prst="rect">
            <a:avLst/>
          </a:prstGeom>
          <a:ln w="127000" cmpd="thinThick"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16" name="Oval 15"/>
          <p:cNvSpPr/>
          <p:nvPr/>
        </p:nvSpPr>
        <p:spPr>
          <a:xfrm>
            <a:off x="4648480" y="455476"/>
            <a:ext cx="551329" cy="488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16142" y="3311480"/>
            <a:ext cx="517711" cy="4706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19" name="Rounded Rectangle 18"/>
          <p:cNvSpPr/>
          <p:nvPr/>
        </p:nvSpPr>
        <p:spPr>
          <a:xfrm rot="2870661">
            <a:off x="6187803" y="730224"/>
            <a:ext cx="1684666" cy="608959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 চিত্র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386" y="3330954"/>
            <a:ext cx="6244620" cy="3059905"/>
          </a:xfrm>
          <a:prstGeom prst="rect">
            <a:avLst/>
          </a:prstGeom>
          <a:ln w="117475" cmpd="thickThin">
            <a:solidFill>
              <a:schemeClr val="accent1"/>
            </a:solidFill>
          </a:ln>
        </p:spPr>
      </p:pic>
      <p:sp>
        <p:nvSpPr>
          <p:cNvPr id="20" name="Rounded Rectangle 19"/>
          <p:cNvSpPr/>
          <p:nvPr/>
        </p:nvSpPr>
        <p:spPr>
          <a:xfrm rot="2301728">
            <a:off x="5580475" y="5035912"/>
            <a:ext cx="2095801" cy="608959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 চিত্র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000">
              <a:srgbClr val="00B0F0">
                <a:alpha val="39000"/>
              </a:srgbClr>
            </a:gs>
            <a:gs pos="83000">
              <a:schemeClr val="bg1">
                <a:alpha val="97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13" y="429465"/>
            <a:ext cx="1609483" cy="2176461"/>
          </a:xfrm>
          <a:prstGeom prst="rect">
            <a:avLst/>
          </a:prstGeom>
          <a:ln w="53975" cmpd="thickThin">
            <a:solidFill>
              <a:srgbClr val="00B0F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845" y="429465"/>
            <a:ext cx="3438442" cy="2176461"/>
          </a:xfrm>
          <a:prstGeom prst="rect">
            <a:avLst/>
          </a:prstGeom>
          <a:ln w="60325" cmpd="thinThick">
            <a:solidFill>
              <a:srgbClr val="0070C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27" y="4023537"/>
            <a:ext cx="1698308" cy="229657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Left-Right Arrow Callout 14"/>
          <p:cNvSpPr/>
          <p:nvPr/>
        </p:nvSpPr>
        <p:spPr>
          <a:xfrm>
            <a:off x="2292896" y="1368801"/>
            <a:ext cx="2562949" cy="618565"/>
          </a:xfrm>
          <a:prstGeom prst="leftRightArrowCallout">
            <a:avLst>
              <a:gd name="adj1" fmla="val 25000"/>
              <a:gd name="adj2" fmla="val 25000"/>
              <a:gd name="adj3" fmla="val 26315"/>
              <a:gd name="adj4" fmla="val 72258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 পদ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r="51299"/>
          <a:stretch/>
        </p:blipFill>
        <p:spPr>
          <a:xfrm>
            <a:off x="1463768" y="2831881"/>
            <a:ext cx="2387263" cy="11102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284" y="4112641"/>
            <a:ext cx="3539461" cy="220747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9" name="Rounded Rectangular Callout 38"/>
          <p:cNvSpPr/>
          <p:nvPr/>
        </p:nvSpPr>
        <p:spPr>
          <a:xfrm>
            <a:off x="2716307" y="429466"/>
            <a:ext cx="672353" cy="525276"/>
          </a:xfrm>
          <a:prstGeom prst="wedgeRoundRectCallout">
            <a:avLst>
              <a:gd name="adj1" fmla="val -108833"/>
              <a:gd name="adj2" fmla="val -665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3760081" y="406080"/>
            <a:ext cx="672353" cy="525276"/>
          </a:xfrm>
          <a:prstGeom prst="wedgeRoundRectCallout">
            <a:avLst>
              <a:gd name="adj1" fmla="val 105167"/>
              <a:gd name="adj2" fmla="val -921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eft-Right Arrow Callout 40"/>
          <p:cNvSpPr/>
          <p:nvPr/>
        </p:nvSpPr>
        <p:spPr>
          <a:xfrm>
            <a:off x="2357335" y="5281895"/>
            <a:ext cx="2562949" cy="618565"/>
          </a:xfrm>
          <a:prstGeom prst="leftRightArrowCallout">
            <a:avLst>
              <a:gd name="adj1" fmla="val 25000"/>
              <a:gd name="adj2" fmla="val 25000"/>
              <a:gd name="adj3" fmla="val 26315"/>
              <a:gd name="adj4" fmla="val 7750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 পদ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2780746" y="4342560"/>
            <a:ext cx="672353" cy="525276"/>
          </a:xfrm>
          <a:prstGeom prst="wedgeRoundRectCallout">
            <a:avLst>
              <a:gd name="adj1" fmla="val -108833"/>
              <a:gd name="adj2" fmla="val -6654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3630708" y="4319174"/>
            <a:ext cx="914400" cy="543066"/>
          </a:xfrm>
          <a:prstGeom prst="wedgeRoundRectCallout">
            <a:avLst>
              <a:gd name="adj1" fmla="val 86049"/>
              <a:gd name="adj2" fmla="val -11690"/>
              <a:gd name="adj3" fmla="val 1666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066" y="2615989"/>
            <a:ext cx="2447452" cy="15419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48432"/>
          <a:stretch/>
        </p:blipFill>
        <p:spPr>
          <a:xfrm>
            <a:off x="4047282" y="2832580"/>
            <a:ext cx="2527784" cy="11102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584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00B0F0"/>
            </a:gs>
            <a:gs pos="75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88" y="363072"/>
            <a:ext cx="8579224" cy="1815882"/>
          </a:xfrm>
          <a:prstGeom prst="rect">
            <a:avLst/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  <a:alpha val="85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বীজগণিতীয়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সহগে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অন্যথায় পদগুলো </a:t>
            </a:r>
            <a:r>
              <a:rPr lang="bn-BD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বিসদৃশ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যেমন-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530647"/>
              </p:ext>
            </p:extLst>
          </p:nvPr>
        </p:nvGraphicFramePr>
        <p:xfrm>
          <a:off x="806824" y="1922294"/>
          <a:ext cx="7530352" cy="361789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82589"/>
                <a:gridCol w="1882589"/>
                <a:gridCol w="3765174"/>
              </a:tblGrid>
              <a:tr h="940546">
                <a:tc gridSpan="2"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সদৃশ</a:t>
                      </a:r>
                      <a:r>
                        <a:rPr lang="bn-BD" sz="4400" b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</a:t>
                      </a:r>
                      <a:endParaRPr lang="en-US" sz="4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b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বিসদৃশ</a:t>
                      </a:r>
                      <a:r>
                        <a:rPr lang="bn-BD" sz="4400" b="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পদ </a:t>
                      </a:r>
                      <a:endParaRPr lang="en-US" sz="4400" b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850969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5a , 6a</a:t>
                      </a:r>
                      <a:r>
                        <a:rPr lang="en-US" sz="36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3a², 3a²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6ax</a:t>
                      </a:r>
                      <a:r>
                        <a:rPr lang="en-US" sz="360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6abx </a:t>
                      </a:r>
                      <a:endParaRPr lang="en-US" sz="36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858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2abx , </a:t>
                      </a:r>
                      <a:r>
                        <a:rPr lang="en-US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3xab</a:t>
                      </a:r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5bxa 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4axy</a:t>
                      </a:r>
                      <a:r>
                        <a:rPr lang="en-US" sz="3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4bxy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0546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3x²yz , -x²yz </a:t>
                      </a:r>
                      <a:endParaRPr lang="en-US" sz="3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3x²yz , </a:t>
                      </a:r>
                      <a:r>
                        <a:rPr lang="en-US" sz="3600" baseline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ax²y 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42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rgbClr val="00B0F0"/>
            </a:gs>
            <a:gs pos="75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579677" y="1655175"/>
            <a:ext cx="3858348" cy="537570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FF33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2048040" y="363072"/>
            <a:ext cx="4921623" cy="551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8833" y="3471092"/>
            <a:ext cx="6360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 ৫টি সদৃশ  ও ৫টি  বিসদৃশ রাশি নিজ নিজ খাতায় লিখ । 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2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738</TotalTime>
  <Words>378</Words>
  <Application>Microsoft Office PowerPoint</Application>
  <PresentationFormat>On-screen Show (4:3)</PresentationFormat>
  <Paragraphs>121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Cambria Math</vt:lpstr>
      <vt:lpstr>NikoshBAN</vt:lpstr>
      <vt:lpstr>Symbol</vt:lpstr>
      <vt:lpstr>Times New Roman</vt:lpstr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HP</cp:lastModifiedBy>
  <cp:revision>147</cp:revision>
  <dcterms:created xsi:type="dcterms:W3CDTF">2015-03-28T15:57:28Z</dcterms:created>
  <dcterms:modified xsi:type="dcterms:W3CDTF">2021-03-27T11:35:45Z</dcterms:modified>
</cp:coreProperties>
</file>