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20"/>
  </p:notesMasterIdLst>
  <p:sldIdLst>
    <p:sldId id="257" r:id="rId2"/>
    <p:sldId id="259" r:id="rId3"/>
    <p:sldId id="258" r:id="rId4"/>
    <p:sldId id="260" r:id="rId5"/>
    <p:sldId id="275" r:id="rId6"/>
    <p:sldId id="277" r:id="rId7"/>
    <p:sldId id="265" r:id="rId8"/>
    <p:sldId id="276" r:id="rId9"/>
    <p:sldId id="263" r:id="rId10"/>
    <p:sldId id="262" r:id="rId11"/>
    <p:sldId id="266" r:id="rId12"/>
    <p:sldId id="267" r:id="rId13"/>
    <p:sldId id="273" r:id="rId14"/>
    <p:sldId id="269" r:id="rId15"/>
    <p:sldId id="270" r:id="rId16"/>
    <p:sldId id="271" r:id="rId17"/>
    <p:sldId id="272"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913615-DF4E-443E-9955-2F12B96FD0DB}" type="datetimeFigureOut">
              <a:rPr lang="en-US" smtClean="0"/>
              <a:pPr/>
              <a:t>3/26/2021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FDC17-5D87-44D1-AC9D-2FC7923532C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5FDC17-5D87-44D1-AC9D-2FC7923532C1}"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0B5F2CE-F20F-4839-856A-D46976AF6F28}" type="datetimeFigureOut">
              <a:rPr lang="en-US" smtClean="0"/>
              <a:pPr/>
              <a:t>3/26/2021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A82C15E6-B286-437B-AC72-090B57B81F78}"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check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B5F2CE-F20F-4839-856A-D46976AF6F28}" type="datetimeFigureOut">
              <a:rPr lang="en-US" smtClean="0"/>
              <a:pPr/>
              <a:t>3/26/2021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82C15E6-B286-437B-AC72-090B57B81F78}" type="slidenum">
              <a:rPr lang="en-US" smtClean="0"/>
              <a:pPr/>
              <a:t>‹#›</a:t>
            </a:fld>
            <a:endParaRPr lang="en-US"/>
          </a:p>
        </p:txBody>
      </p:sp>
    </p:spTree>
  </p:cSld>
  <p:clrMapOvr>
    <a:masterClrMapping/>
  </p:clrMapOvr>
  <p:transition>
    <p:check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B5F2CE-F20F-4839-856A-D46976AF6F28}" type="datetimeFigureOut">
              <a:rPr lang="en-US" smtClean="0"/>
              <a:pPr/>
              <a:t>3/26/2021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82C15E6-B286-437B-AC72-090B57B81F78}" type="slidenum">
              <a:rPr lang="en-US" smtClean="0"/>
              <a:pPr/>
              <a:t>‹#›</a:t>
            </a:fld>
            <a:endParaRPr lang="en-US"/>
          </a:p>
        </p:txBody>
      </p:sp>
    </p:spTree>
  </p:cSld>
  <p:clrMapOvr>
    <a:masterClrMapping/>
  </p:clrMapOvr>
  <p:transition>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B5F2CE-F20F-4839-856A-D46976AF6F28}" type="datetimeFigureOut">
              <a:rPr lang="en-US" smtClean="0"/>
              <a:pPr/>
              <a:t>3/26/2021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82C15E6-B286-437B-AC72-090B57B81F78}" type="slidenum">
              <a:rPr lang="en-US" smtClean="0"/>
              <a:pPr/>
              <a:t>‹#›</a:t>
            </a:fld>
            <a:endParaRPr lang="en-US"/>
          </a:p>
        </p:txBody>
      </p:sp>
    </p:spTree>
  </p:cSld>
  <p:clrMapOvr>
    <a:masterClrMapping/>
  </p:clrMapOvr>
  <p:transition>
    <p:check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0B5F2CE-F20F-4839-856A-D46976AF6F28}" type="datetimeFigureOut">
              <a:rPr lang="en-US" smtClean="0"/>
              <a:pPr/>
              <a:t>3/26/2021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82C15E6-B286-437B-AC72-090B57B81F78}"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check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0B5F2CE-F20F-4839-856A-D46976AF6F28}" type="datetimeFigureOut">
              <a:rPr lang="en-US" smtClean="0"/>
              <a:pPr/>
              <a:t>3/26/2021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82C15E6-B286-437B-AC72-090B57B81F78}" type="slidenum">
              <a:rPr lang="en-US" smtClean="0"/>
              <a:pPr/>
              <a:t>‹#›</a:t>
            </a:fld>
            <a:endParaRPr lang="en-US"/>
          </a:p>
        </p:txBody>
      </p:sp>
    </p:spTree>
  </p:cSld>
  <p:clrMapOvr>
    <a:masterClrMapping/>
  </p:clrMapOvr>
  <p:transition>
    <p:check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0B5F2CE-F20F-4839-856A-D46976AF6F28}" type="datetimeFigureOut">
              <a:rPr lang="en-US" smtClean="0"/>
              <a:pPr/>
              <a:t>3/26/2021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A82C15E6-B286-437B-AC72-090B57B81F78}" type="slidenum">
              <a:rPr lang="en-US" smtClean="0"/>
              <a:pPr/>
              <a:t>‹#›</a:t>
            </a:fld>
            <a:endParaRPr lang="en-US"/>
          </a:p>
        </p:txBody>
      </p:sp>
    </p:spTree>
  </p:cSld>
  <p:clrMapOvr>
    <a:masterClrMapping/>
  </p:clrMapOvr>
  <p:transition>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0B5F2CE-F20F-4839-856A-D46976AF6F28}" type="datetimeFigureOut">
              <a:rPr lang="en-US" smtClean="0"/>
              <a:pPr/>
              <a:t>3/26/2021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82C15E6-B286-437B-AC72-090B57B81F78}" type="slidenum">
              <a:rPr lang="en-US" smtClean="0"/>
              <a:pPr/>
              <a:t>‹#›</a:t>
            </a:fld>
            <a:endParaRPr lang="en-US"/>
          </a:p>
        </p:txBody>
      </p:sp>
    </p:spTree>
  </p:cSld>
  <p:clrMapOvr>
    <a:masterClrMapping/>
  </p:clrMapOvr>
  <p:transition>
    <p:check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0B5F2CE-F20F-4839-856A-D46976AF6F28}" type="datetimeFigureOut">
              <a:rPr lang="en-US" smtClean="0"/>
              <a:pPr/>
              <a:t>3/26/2021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82C15E6-B286-437B-AC72-090B57B81F78}"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check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0B5F2CE-F20F-4839-856A-D46976AF6F28}" type="datetimeFigureOut">
              <a:rPr lang="en-US" smtClean="0"/>
              <a:pPr/>
              <a:t>3/26/2021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82C15E6-B286-437B-AC72-090B57B81F78}" type="slidenum">
              <a:rPr lang="en-US" smtClean="0"/>
              <a:pPr/>
              <a:t>‹#›</a:t>
            </a:fld>
            <a:endParaRPr lang="en-US"/>
          </a:p>
        </p:txBody>
      </p:sp>
    </p:spTree>
  </p:cSld>
  <p:clrMapOvr>
    <a:masterClrMapping/>
  </p:clrMapOvr>
  <p:transition>
    <p:check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0B5F2CE-F20F-4839-856A-D46976AF6F28}" type="datetimeFigureOut">
              <a:rPr lang="en-US" smtClean="0"/>
              <a:pPr/>
              <a:t>3/26/2021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A82C15E6-B286-437B-AC72-090B57B81F78}"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p:check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0B5F2CE-F20F-4839-856A-D46976AF6F28}" type="datetimeFigureOut">
              <a:rPr lang="en-US" smtClean="0"/>
              <a:pPr/>
              <a:t>3/26/2021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82C15E6-B286-437B-AC72-090B57B81F78}"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checker/>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Md.Mamun%20Hsssain\Desktop\&#2488;&#2509;&#2476;&#2482;&#2509;&#2474;&#2507;&#2472;&#2509;&#2472;&#2468;_&#2470;&#2503;&#2486;_&#2469;&#2503;&#2453;&#2503;_&#2441;&#2472;&#2509;&#2472;&#2527;&#2472;&#2486;&#2496;&#2482;_&#2476;&#2494;&#2434;&#2482;&#2494;&#2470;&#2503;&#2486;_&#2441;&#2470;&#2479;&#2494;&#2474;&#2472;_&#2469;&#2495;&#2478;_&#2488;&#2434;(720p).mp4"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err="1" smtClean="0">
                <a:solidFill>
                  <a:srgbClr val="FF0000"/>
                </a:solidFill>
              </a:rPr>
              <a:t>স্বাগ</a:t>
            </a:r>
            <a:r>
              <a:rPr lang="en-US" sz="6000" b="1" dirty="0" err="1" smtClean="0">
                <a:solidFill>
                  <a:srgbClr val="00B050"/>
                </a:solidFill>
              </a:rPr>
              <a:t>তম</a:t>
            </a:r>
            <a:r>
              <a:rPr lang="en-US" sz="6000" dirty="0" smtClean="0">
                <a:solidFill>
                  <a:srgbClr val="FF0000"/>
                </a:solidFill>
              </a:rPr>
              <a:t> </a:t>
            </a:r>
            <a:endParaRPr lang="en-US" sz="6000" dirty="0">
              <a:solidFill>
                <a:srgbClr val="FF0000"/>
              </a:solidFill>
            </a:endParaRPr>
          </a:p>
        </p:txBody>
      </p:sp>
      <p:pic>
        <p:nvPicPr>
          <p:cNvPr id="4" name="Content Placeholder 3" descr="230948Kalerkantho_21-03-26-13.jpg"/>
          <p:cNvPicPr>
            <a:picLocks noGrp="1" noChangeAspect="1"/>
          </p:cNvPicPr>
          <p:nvPr>
            <p:ph idx="1"/>
          </p:nvPr>
        </p:nvPicPr>
        <p:blipFill>
          <a:blip r:embed="rId3"/>
          <a:stretch>
            <a:fillRect/>
          </a:stretch>
        </p:blipFill>
        <p:spPr>
          <a:xfrm>
            <a:off x="1511300" y="1584234"/>
            <a:ext cx="7099300" cy="4286202"/>
          </a:xfr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1"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848600" cy="990600"/>
          </a:xfrm>
        </p:spPr>
        <p:txBody>
          <a:bodyPr>
            <a:noAutofit/>
          </a:bodyPr>
          <a:lstStyle/>
          <a:p>
            <a:pPr algn="ctr"/>
            <a:r>
              <a:rPr lang="bn-IN" sz="4000" b="1" dirty="0" smtClean="0">
                <a:ln w="17780" cmpd="sng">
                  <a:solidFill>
                    <a:srgbClr val="FFFFFF"/>
                  </a:solidFill>
                  <a:prstDash val="solid"/>
                  <a:miter lim="800000"/>
                </a:ln>
                <a:solidFill>
                  <a:schemeClr val="bg1"/>
                </a:solidFill>
                <a:effectLst>
                  <a:glow rad="228600">
                    <a:schemeClr val="accent4">
                      <a:satMod val="175000"/>
                      <a:alpha val="40000"/>
                    </a:schemeClr>
                  </a:glow>
                  <a:outerShdw blurRad="38100" dist="38100" dir="2700000" algn="tl">
                    <a:srgbClr val="000000">
                      <a:alpha val="43137"/>
                    </a:srgbClr>
                  </a:outerShdw>
                </a:effectLst>
                <a:latin typeface="Nikosh" pitchFamily="2" charset="0"/>
              </a:rPr>
              <a:t>উন্নয়নশীল দেশে উত্তরণ বাংলাদেশের</a:t>
            </a:r>
            <a:endParaRPr lang="en-US" sz="4000" b="1" dirty="0">
              <a:solidFill>
                <a:schemeClr val="bg1"/>
              </a:solidFill>
            </a:endParaRPr>
          </a:p>
        </p:txBody>
      </p:sp>
      <p:sp>
        <p:nvSpPr>
          <p:cNvPr id="8" name="Rectangle 7"/>
          <p:cNvSpPr/>
          <p:nvPr/>
        </p:nvSpPr>
        <p:spPr>
          <a:xfrm>
            <a:off x="1752600" y="1447800"/>
            <a:ext cx="6705600" cy="110531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8" name="Rounded Rectangle 17"/>
          <p:cNvSpPr/>
          <p:nvPr/>
        </p:nvSpPr>
        <p:spPr>
          <a:xfrm>
            <a:off x="2057400" y="2819400"/>
            <a:ext cx="1295400" cy="78850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bn-IN" sz="2000" dirty="0" smtClean="0">
                <a:solidFill>
                  <a:schemeClr val="bg1"/>
                </a:solidFill>
              </a:rPr>
              <a:t>মাথাপিছু আয়</a:t>
            </a:r>
            <a:endParaRPr lang="en-US" sz="2000" dirty="0">
              <a:solidFill>
                <a:schemeClr val="bg1"/>
              </a:solidFill>
            </a:endParaRPr>
          </a:p>
        </p:txBody>
      </p:sp>
      <p:sp>
        <p:nvSpPr>
          <p:cNvPr id="19" name="Rounded Rectangle 18"/>
          <p:cNvSpPr/>
          <p:nvPr/>
        </p:nvSpPr>
        <p:spPr>
          <a:xfrm>
            <a:off x="4495800" y="2819399"/>
            <a:ext cx="1295400" cy="78850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bn-IN" sz="2000" dirty="0" smtClean="0"/>
              <a:t>১২৩০$</a:t>
            </a:r>
            <a:endParaRPr lang="en-US" sz="2000" dirty="0"/>
          </a:p>
        </p:txBody>
      </p:sp>
      <p:sp>
        <p:nvSpPr>
          <p:cNvPr id="20" name="Rounded Rectangle 19"/>
          <p:cNvSpPr/>
          <p:nvPr/>
        </p:nvSpPr>
        <p:spPr>
          <a:xfrm>
            <a:off x="6858000" y="2819399"/>
            <a:ext cx="1295400" cy="78850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bn-IN" sz="2000" dirty="0" smtClean="0"/>
              <a:t>১৮২৭৳</a:t>
            </a:r>
            <a:endParaRPr lang="en-US" sz="2000" dirty="0"/>
          </a:p>
        </p:txBody>
      </p:sp>
      <p:sp>
        <p:nvSpPr>
          <p:cNvPr id="21" name="Rounded Rectangle 20"/>
          <p:cNvSpPr/>
          <p:nvPr/>
        </p:nvSpPr>
        <p:spPr>
          <a:xfrm>
            <a:off x="2057400" y="4191000"/>
            <a:ext cx="1295400" cy="78850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bn-IN" sz="2000" dirty="0" smtClean="0"/>
              <a:t>মানব সম্পদ সূচক</a:t>
            </a:r>
            <a:endParaRPr lang="en-US" sz="2000" dirty="0"/>
          </a:p>
        </p:txBody>
      </p:sp>
      <p:sp>
        <p:nvSpPr>
          <p:cNvPr id="22" name="Rounded Rectangle 21"/>
          <p:cNvSpPr/>
          <p:nvPr/>
        </p:nvSpPr>
        <p:spPr>
          <a:xfrm>
            <a:off x="2057400" y="5562600"/>
            <a:ext cx="1295400" cy="78850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bn-IN" sz="2000" dirty="0" smtClean="0"/>
              <a:t>অর্থনৈতিক ভঙ্গুরতা সূচক</a:t>
            </a:r>
            <a:endParaRPr lang="en-US" sz="2000" dirty="0"/>
          </a:p>
        </p:txBody>
      </p:sp>
      <p:sp>
        <p:nvSpPr>
          <p:cNvPr id="23" name="Rounded Rectangle 22"/>
          <p:cNvSpPr/>
          <p:nvPr/>
        </p:nvSpPr>
        <p:spPr>
          <a:xfrm>
            <a:off x="4495800" y="5562599"/>
            <a:ext cx="1295400" cy="78850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bn-IN" sz="2000" dirty="0" smtClean="0"/>
              <a:t>৩২ পয়েন্টের নীচে</a:t>
            </a:r>
            <a:endParaRPr lang="en-US" sz="2000" dirty="0"/>
          </a:p>
        </p:txBody>
      </p:sp>
      <p:sp>
        <p:nvSpPr>
          <p:cNvPr id="24" name="Rounded Rectangle 23"/>
          <p:cNvSpPr/>
          <p:nvPr/>
        </p:nvSpPr>
        <p:spPr>
          <a:xfrm>
            <a:off x="6858000" y="5562599"/>
            <a:ext cx="1295400" cy="78850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bn-IN" sz="2000" dirty="0" smtClean="0"/>
              <a:t>২৫.২ পয়েন্ট</a:t>
            </a:r>
            <a:endParaRPr lang="en-US" sz="2000" dirty="0"/>
          </a:p>
        </p:txBody>
      </p:sp>
      <p:sp>
        <p:nvSpPr>
          <p:cNvPr id="25" name="Rounded Rectangle 24"/>
          <p:cNvSpPr/>
          <p:nvPr/>
        </p:nvSpPr>
        <p:spPr>
          <a:xfrm>
            <a:off x="4495800" y="4190999"/>
            <a:ext cx="1295400" cy="78850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bn-IN" sz="2000" dirty="0" smtClean="0"/>
              <a:t>৬৬ পয়েন্ট</a:t>
            </a:r>
            <a:endParaRPr lang="en-US" sz="2000" dirty="0"/>
          </a:p>
        </p:txBody>
      </p:sp>
      <p:sp>
        <p:nvSpPr>
          <p:cNvPr id="26" name="Rounded Rectangle 25"/>
          <p:cNvSpPr/>
          <p:nvPr/>
        </p:nvSpPr>
        <p:spPr>
          <a:xfrm>
            <a:off x="6858000" y="4190999"/>
            <a:ext cx="1295400" cy="78850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bn-IN" sz="2000" dirty="0" smtClean="0"/>
              <a:t>৭৫.৩ পয়েন্ট</a:t>
            </a:r>
            <a:endParaRPr lang="en-US" sz="2000" dirty="0"/>
          </a:p>
        </p:txBody>
      </p:sp>
      <p:sp>
        <p:nvSpPr>
          <p:cNvPr id="45" name="Rounded Rectangle 4"/>
          <p:cNvSpPr/>
          <p:nvPr/>
        </p:nvSpPr>
        <p:spPr>
          <a:xfrm>
            <a:off x="2453386" y="1081786"/>
            <a:ext cx="822775" cy="481676"/>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bn-IN" sz="1200" kern="1200" dirty="0" smtClean="0"/>
              <a:t>সুচক</a:t>
            </a:r>
            <a:endParaRPr lang="en-US" sz="1200" kern="1200" dirty="0"/>
          </a:p>
        </p:txBody>
      </p:sp>
      <p:sp>
        <p:nvSpPr>
          <p:cNvPr id="58" name="Rectangle 57"/>
          <p:cNvSpPr/>
          <p:nvPr/>
        </p:nvSpPr>
        <p:spPr>
          <a:xfrm>
            <a:off x="2057400" y="1676400"/>
            <a:ext cx="152400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bn-IN" sz="2800" b="1" dirty="0" smtClean="0">
                <a:solidFill>
                  <a:schemeClr val="tx1"/>
                </a:solidFill>
              </a:rPr>
              <a:t>সূচক</a:t>
            </a:r>
            <a:endParaRPr lang="en-US" sz="2800" b="1" dirty="0">
              <a:solidFill>
                <a:schemeClr val="tx1"/>
              </a:solidFill>
            </a:endParaRPr>
          </a:p>
        </p:txBody>
      </p:sp>
      <p:sp>
        <p:nvSpPr>
          <p:cNvPr id="59" name="Rectangle 58"/>
          <p:cNvSpPr/>
          <p:nvPr/>
        </p:nvSpPr>
        <p:spPr>
          <a:xfrm>
            <a:off x="6629400" y="1676400"/>
            <a:ext cx="152400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bn-IN" sz="2000" b="1" dirty="0" smtClean="0">
                <a:solidFill>
                  <a:schemeClr val="tx1"/>
                </a:solidFill>
              </a:rPr>
              <a:t>বাংলাদেশের</a:t>
            </a:r>
            <a:r>
              <a:rPr lang="bn-IN" sz="2000" b="1" dirty="0" smtClean="0"/>
              <a:t> </a:t>
            </a:r>
            <a:r>
              <a:rPr lang="bn-IN" sz="2000" b="1" dirty="0" smtClean="0">
                <a:solidFill>
                  <a:schemeClr val="tx1"/>
                </a:solidFill>
              </a:rPr>
              <a:t>অবস্থান</a:t>
            </a:r>
            <a:endParaRPr lang="en-US" sz="2000" b="1" dirty="0">
              <a:solidFill>
                <a:schemeClr val="tx1"/>
              </a:solidFill>
            </a:endParaRPr>
          </a:p>
        </p:txBody>
      </p:sp>
      <p:sp>
        <p:nvSpPr>
          <p:cNvPr id="60" name="Rectangle 59"/>
          <p:cNvSpPr/>
          <p:nvPr/>
        </p:nvSpPr>
        <p:spPr>
          <a:xfrm>
            <a:off x="4343400" y="1676400"/>
            <a:ext cx="152400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bn-IN" sz="2800" b="1" dirty="0" smtClean="0">
                <a:solidFill>
                  <a:schemeClr val="tx1"/>
                </a:solidFill>
              </a:rPr>
              <a:t>টার্গেট</a:t>
            </a:r>
            <a:endParaRPr lang="en-US" sz="2800" b="1" dirty="0">
              <a:solidFill>
                <a:schemeClr val="tx1"/>
              </a:solidFill>
            </a:endParaRPr>
          </a:p>
        </p:txBody>
      </p:sp>
      <p:sp>
        <p:nvSpPr>
          <p:cNvPr id="62" name="Right Arrow 61"/>
          <p:cNvSpPr/>
          <p:nvPr/>
        </p:nvSpPr>
        <p:spPr>
          <a:xfrm>
            <a:off x="3505200" y="3048000"/>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ight Arrow 62"/>
          <p:cNvSpPr/>
          <p:nvPr/>
        </p:nvSpPr>
        <p:spPr>
          <a:xfrm>
            <a:off x="5867400" y="5791200"/>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a:off x="3429000" y="5791200"/>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Arrow 64"/>
          <p:cNvSpPr/>
          <p:nvPr/>
        </p:nvSpPr>
        <p:spPr>
          <a:xfrm>
            <a:off x="5943600" y="4419600"/>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ight Arrow 65"/>
          <p:cNvSpPr/>
          <p:nvPr/>
        </p:nvSpPr>
        <p:spPr>
          <a:xfrm>
            <a:off x="3429000" y="4343400"/>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ight Arrow 66"/>
          <p:cNvSpPr/>
          <p:nvPr/>
        </p:nvSpPr>
        <p:spPr>
          <a:xfrm>
            <a:off x="5867400" y="2971800"/>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to="" calcmode="lin" valueType="num">
                                      <p:cBhvr>
                                        <p:cTn id="12" dur="1" fill="hold"/>
                                        <p:tgtEl>
                                          <p:spTgt spid="8"/>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to="" calcmode="lin" valueType="num">
                                      <p:cBhvr>
                                        <p:cTn id="15" dur="1" fill="hold"/>
                                        <p:tgtEl>
                                          <p:spTgt spid="58"/>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 to="" calcmode="lin" valueType="num">
                                      <p:cBhvr>
                                        <p:cTn id="18" dur="1" fill="hold"/>
                                        <p:tgtEl>
                                          <p:spTgt spid="59"/>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 to="" calcmode="lin" valueType="num">
                                      <p:cBhvr>
                                        <p:cTn id="21" dur="1" fill="hold"/>
                                        <p:tgtEl>
                                          <p:spTgt spid="60"/>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p:cTn id="40" dur="1000" fill="hold"/>
                                        <p:tgtEl>
                                          <p:spTgt spid="62"/>
                                        </p:tgtEl>
                                        <p:attrNameLst>
                                          <p:attrName>ppt_w</p:attrName>
                                        </p:attrNameLst>
                                      </p:cBhvr>
                                      <p:tavLst>
                                        <p:tav tm="0">
                                          <p:val>
                                            <p:strVal val="#ppt_w*0.70"/>
                                          </p:val>
                                        </p:tav>
                                        <p:tav tm="100000">
                                          <p:val>
                                            <p:strVal val="#ppt_w"/>
                                          </p:val>
                                        </p:tav>
                                      </p:tavLst>
                                    </p:anim>
                                    <p:anim calcmode="lin" valueType="num">
                                      <p:cBhvr>
                                        <p:cTn id="41" dur="1000" fill="hold"/>
                                        <p:tgtEl>
                                          <p:spTgt spid="62"/>
                                        </p:tgtEl>
                                        <p:attrNameLst>
                                          <p:attrName>ppt_h</p:attrName>
                                        </p:attrNameLst>
                                      </p:cBhvr>
                                      <p:tavLst>
                                        <p:tav tm="0">
                                          <p:val>
                                            <p:strVal val="#ppt_h"/>
                                          </p:val>
                                        </p:tav>
                                        <p:tav tm="100000">
                                          <p:val>
                                            <p:strVal val="#ppt_h"/>
                                          </p:val>
                                        </p:tav>
                                      </p:tavLst>
                                    </p:anim>
                                    <p:animEffect transition="in" filter="fade">
                                      <p:cBhvr>
                                        <p:cTn id="42" dur="1000"/>
                                        <p:tgtEl>
                                          <p:spTgt spid="6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1000" fill="hold"/>
                                        <p:tgtEl>
                                          <p:spTgt spid="67"/>
                                        </p:tgtEl>
                                        <p:attrNameLst>
                                          <p:attrName>ppt_w</p:attrName>
                                        </p:attrNameLst>
                                      </p:cBhvr>
                                      <p:tavLst>
                                        <p:tav tm="0">
                                          <p:val>
                                            <p:strVal val="#ppt_w*0.70"/>
                                          </p:val>
                                        </p:tav>
                                        <p:tav tm="100000">
                                          <p:val>
                                            <p:strVal val="#ppt_w"/>
                                          </p:val>
                                        </p:tav>
                                      </p:tavLst>
                                    </p:anim>
                                    <p:anim calcmode="lin" valueType="num">
                                      <p:cBhvr>
                                        <p:cTn id="55" dur="1000" fill="hold"/>
                                        <p:tgtEl>
                                          <p:spTgt spid="67"/>
                                        </p:tgtEl>
                                        <p:attrNameLst>
                                          <p:attrName>ppt_h</p:attrName>
                                        </p:attrNameLst>
                                      </p:cBhvr>
                                      <p:tavLst>
                                        <p:tav tm="0">
                                          <p:val>
                                            <p:strVal val="#ppt_h"/>
                                          </p:val>
                                        </p:tav>
                                        <p:tav tm="100000">
                                          <p:val>
                                            <p:strVal val="#ppt_h"/>
                                          </p:val>
                                        </p:tav>
                                      </p:tavLst>
                                    </p:anim>
                                    <p:animEffect transition="in" filter="fade">
                                      <p:cBhvr>
                                        <p:cTn id="56" dur="1000"/>
                                        <p:tgtEl>
                                          <p:spTgt spid="6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grpId="0" nodeType="clickEffect">
                                  <p:stCondLst>
                                    <p:cond delay="0"/>
                                  </p:stCondLst>
                                  <p:childTnLst>
                                    <p:set>
                                      <p:cBhvr>
                                        <p:cTn id="67" dur="1" fill="hold">
                                          <p:stCondLst>
                                            <p:cond delay="0"/>
                                          </p:stCondLst>
                                        </p:cTn>
                                        <p:tgtEl>
                                          <p:spTgt spid="66"/>
                                        </p:tgtEl>
                                        <p:attrNameLst>
                                          <p:attrName>style.visibility</p:attrName>
                                        </p:attrNameLst>
                                      </p:cBhvr>
                                      <p:to>
                                        <p:strVal val="visible"/>
                                      </p:to>
                                    </p:set>
                                    <p:anim calcmode="lin" valueType="num">
                                      <p:cBhvr>
                                        <p:cTn id="68" dur="1000" fill="hold"/>
                                        <p:tgtEl>
                                          <p:spTgt spid="66"/>
                                        </p:tgtEl>
                                        <p:attrNameLst>
                                          <p:attrName>ppt_w</p:attrName>
                                        </p:attrNameLst>
                                      </p:cBhvr>
                                      <p:tavLst>
                                        <p:tav tm="0">
                                          <p:val>
                                            <p:strVal val="#ppt_w*0.70"/>
                                          </p:val>
                                        </p:tav>
                                        <p:tav tm="100000">
                                          <p:val>
                                            <p:strVal val="#ppt_w"/>
                                          </p:val>
                                        </p:tav>
                                      </p:tavLst>
                                    </p:anim>
                                    <p:anim calcmode="lin" valueType="num">
                                      <p:cBhvr>
                                        <p:cTn id="69" dur="1000" fill="hold"/>
                                        <p:tgtEl>
                                          <p:spTgt spid="66"/>
                                        </p:tgtEl>
                                        <p:attrNameLst>
                                          <p:attrName>ppt_h</p:attrName>
                                        </p:attrNameLst>
                                      </p:cBhvr>
                                      <p:tavLst>
                                        <p:tav tm="0">
                                          <p:val>
                                            <p:strVal val="#ppt_h"/>
                                          </p:val>
                                        </p:tav>
                                        <p:tav tm="100000">
                                          <p:val>
                                            <p:strVal val="#ppt_h"/>
                                          </p:val>
                                        </p:tav>
                                      </p:tavLst>
                                    </p:anim>
                                    <p:animEffect transition="in" filter="fade">
                                      <p:cBhvr>
                                        <p:cTn id="70" dur="1000"/>
                                        <p:tgtEl>
                                          <p:spTgt spid="66"/>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55" presetClass="entr" presetSubtype="0" fill="hold" grpId="0" nodeType="clickEffect">
                                  <p:stCondLst>
                                    <p:cond delay="0"/>
                                  </p:stCondLst>
                                  <p:childTnLst>
                                    <p:set>
                                      <p:cBhvr>
                                        <p:cTn id="81" dur="1" fill="hold">
                                          <p:stCondLst>
                                            <p:cond delay="0"/>
                                          </p:stCondLst>
                                        </p:cTn>
                                        <p:tgtEl>
                                          <p:spTgt spid="65"/>
                                        </p:tgtEl>
                                        <p:attrNameLst>
                                          <p:attrName>style.visibility</p:attrName>
                                        </p:attrNameLst>
                                      </p:cBhvr>
                                      <p:to>
                                        <p:strVal val="visible"/>
                                      </p:to>
                                    </p:set>
                                    <p:anim calcmode="lin" valueType="num">
                                      <p:cBhvr>
                                        <p:cTn id="82" dur="1000" fill="hold"/>
                                        <p:tgtEl>
                                          <p:spTgt spid="65"/>
                                        </p:tgtEl>
                                        <p:attrNameLst>
                                          <p:attrName>ppt_w</p:attrName>
                                        </p:attrNameLst>
                                      </p:cBhvr>
                                      <p:tavLst>
                                        <p:tav tm="0">
                                          <p:val>
                                            <p:strVal val="#ppt_w*0.70"/>
                                          </p:val>
                                        </p:tav>
                                        <p:tav tm="100000">
                                          <p:val>
                                            <p:strVal val="#ppt_w"/>
                                          </p:val>
                                        </p:tav>
                                      </p:tavLst>
                                    </p:anim>
                                    <p:anim calcmode="lin" valueType="num">
                                      <p:cBhvr>
                                        <p:cTn id="83" dur="1000" fill="hold"/>
                                        <p:tgtEl>
                                          <p:spTgt spid="65"/>
                                        </p:tgtEl>
                                        <p:attrNameLst>
                                          <p:attrName>ppt_h</p:attrName>
                                        </p:attrNameLst>
                                      </p:cBhvr>
                                      <p:tavLst>
                                        <p:tav tm="0">
                                          <p:val>
                                            <p:strVal val="#ppt_h"/>
                                          </p:val>
                                        </p:tav>
                                        <p:tav tm="100000">
                                          <p:val>
                                            <p:strVal val="#ppt_h"/>
                                          </p:val>
                                        </p:tav>
                                      </p:tavLst>
                                    </p:anim>
                                    <p:animEffect transition="in" filter="fade">
                                      <p:cBhvr>
                                        <p:cTn id="84" dur="1000"/>
                                        <p:tgtEl>
                                          <p:spTgt spid="65"/>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0" fill="hold" grpId="0" nodeType="click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childTnLst>
                    </p:cTn>
                  </p:par>
                  <p:par>
                    <p:cTn id="92" fill="hold">
                      <p:stCondLst>
                        <p:cond delay="indefinite"/>
                      </p:stCondLst>
                      <p:childTnLst>
                        <p:par>
                          <p:cTn id="93" fill="hold">
                            <p:stCondLst>
                              <p:cond delay="0"/>
                            </p:stCondLst>
                            <p:childTnLst>
                              <p:par>
                                <p:cTn id="94" presetID="55" presetClass="entr" presetSubtype="0" fill="hold" grpId="0" nodeType="clickEffect">
                                  <p:stCondLst>
                                    <p:cond delay="0"/>
                                  </p:stCondLst>
                                  <p:childTnLst>
                                    <p:set>
                                      <p:cBhvr>
                                        <p:cTn id="95" dur="1" fill="hold">
                                          <p:stCondLst>
                                            <p:cond delay="0"/>
                                          </p:stCondLst>
                                        </p:cTn>
                                        <p:tgtEl>
                                          <p:spTgt spid="64"/>
                                        </p:tgtEl>
                                        <p:attrNameLst>
                                          <p:attrName>style.visibility</p:attrName>
                                        </p:attrNameLst>
                                      </p:cBhvr>
                                      <p:to>
                                        <p:strVal val="visible"/>
                                      </p:to>
                                    </p:set>
                                    <p:anim calcmode="lin" valueType="num">
                                      <p:cBhvr>
                                        <p:cTn id="96" dur="1000" fill="hold"/>
                                        <p:tgtEl>
                                          <p:spTgt spid="64"/>
                                        </p:tgtEl>
                                        <p:attrNameLst>
                                          <p:attrName>ppt_w</p:attrName>
                                        </p:attrNameLst>
                                      </p:cBhvr>
                                      <p:tavLst>
                                        <p:tav tm="0">
                                          <p:val>
                                            <p:strVal val="#ppt_w*0.70"/>
                                          </p:val>
                                        </p:tav>
                                        <p:tav tm="100000">
                                          <p:val>
                                            <p:strVal val="#ppt_w"/>
                                          </p:val>
                                        </p:tav>
                                      </p:tavLst>
                                    </p:anim>
                                    <p:anim calcmode="lin" valueType="num">
                                      <p:cBhvr>
                                        <p:cTn id="97" dur="1000" fill="hold"/>
                                        <p:tgtEl>
                                          <p:spTgt spid="64"/>
                                        </p:tgtEl>
                                        <p:attrNameLst>
                                          <p:attrName>ppt_h</p:attrName>
                                        </p:attrNameLst>
                                      </p:cBhvr>
                                      <p:tavLst>
                                        <p:tav tm="0">
                                          <p:val>
                                            <p:strVal val="#ppt_h"/>
                                          </p:val>
                                        </p:tav>
                                        <p:tav tm="100000">
                                          <p:val>
                                            <p:strVal val="#ppt_h"/>
                                          </p:val>
                                        </p:tav>
                                      </p:tavLst>
                                    </p:anim>
                                    <p:animEffect transition="in" filter="fade">
                                      <p:cBhvr>
                                        <p:cTn id="98" dur="1000"/>
                                        <p:tgtEl>
                                          <p:spTgt spid="64"/>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500" fill="hold"/>
                                        <p:tgtEl>
                                          <p:spTgt spid="23"/>
                                        </p:tgtEl>
                                        <p:attrNameLst>
                                          <p:attrName>ppt_w</p:attrName>
                                        </p:attrNameLst>
                                      </p:cBhvr>
                                      <p:tavLst>
                                        <p:tav tm="0">
                                          <p:val>
                                            <p:fltVal val="0"/>
                                          </p:val>
                                        </p:tav>
                                        <p:tav tm="100000">
                                          <p:val>
                                            <p:strVal val="#ppt_w"/>
                                          </p:val>
                                        </p:tav>
                                      </p:tavLst>
                                    </p:anim>
                                    <p:anim calcmode="lin" valueType="num">
                                      <p:cBhvr>
                                        <p:cTn id="104" dur="500" fill="hold"/>
                                        <p:tgtEl>
                                          <p:spTgt spid="23"/>
                                        </p:tgtEl>
                                        <p:attrNameLst>
                                          <p:attrName>ppt_h</p:attrName>
                                        </p:attrNameLst>
                                      </p:cBhvr>
                                      <p:tavLst>
                                        <p:tav tm="0">
                                          <p:val>
                                            <p:fltVal val="0"/>
                                          </p:val>
                                        </p:tav>
                                        <p:tav tm="100000">
                                          <p:val>
                                            <p:strVal val="#ppt_h"/>
                                          </p:val>
                                        </p:tav>
                                      </p:tavLst>
                                    </p:anim>
                                    <p:animEffect transition="in" filter="fade">
                                      <p:cBhvr>
                                        <p:cTn id="105" dur="500"/>
                                        <p:tgtEl>
                                          <p:spTgt spid="23"/>
                                        </p:tgtEl>
                                      </p:cBhvr>
                                    </p:animEffect>
                                  </p:childTnLst>
                                </p:cTn>
                              </p:par>
                            </p:childTnLst>
                          </p:cTn>
                        </p:par>
                      </p:childTnLst>
                    </p:cTn>
                  </p:par>
                  <p:par>
                    <p:cTn id="106" fill="hold">
                      <p:stCondLst>
                        <p:cond delay="indefinite"/>
                      </p:stCondLst>
                      <p:childTnLst>
                        <p:par>
                          <p:cTn id="107" fill="hold">
                            <p:stCondLst>
                              <p:cond delay="0"/>
                            </p:stCondLst>
                            <p:childTnLst>
                              <p:par>
                                <p:cTn id="108" presetID="55" presetClass="entr" presetSubtype="0" fill="hold" grpId="0" nodeType="clickEffect">
                                  <p:stCondLst>
                                    <p:cond delay="0"/>
                                  </p:stCondLst>
                                  <p:childTnLst>
                                    <p:set>
                                      <p:cBhvr>
                                        <p:cTn id="109" dur="1" fill="hold">
                                          <p:stCondLst>
                                            <p:cond delay="0"/>
                                          </p:stCondLst>
                                        </p:cTn>
                                        <p:tgtEl>
                                          <p:spTgt spid="63"/>
                                        </p:tgtEl>
                                        <p:attrNameLst>
                                          <p:attrName>style.visibility</p:attrName>
                                        </p:attrNameLst>
                                      </p:cBhvr>
                                      <p:to>
                                        <p:strVal val="visible"/>
                                      </p:to>
                                    </p:set>
                                    <p:anim calcmode="lin" valueType="num">
                                      <p:cBhvr>
                                        <p:cTn id="110" dur="1000" fill="hold"/>
                                        <p:tgtEl>
                                          <p:spTgt spid="63"/>
                                        </p:tgtEl>
                                        <p:attrNameLst>
                                          <p:attrName>ppt_w</p:attrName>
                                        </p:attrNameLst>
                                      </p:cBhvr>
                                      <p:tavLst>
                                        <p:tav tm="0">
                                          <p:val>
                                            <p:strVal val="#ppt_w*0.70"/>
                                          </p:val>
                                        </p:tav>
                                        <p:tav tm="100000">
                                          <p:val>
                                            <p:strVal val="#ppt_w"/>
                                          </p:val>
                                        </p:tav>
                                      </p:tavLst>
                                    </p:anim>
                                    <p:anim calcmode="lin" valueType="num">
                                      <p:cBhvr>
                                        <p:cTn id="111" dur="1000" fill="hold"/>
                                        <p:tgtEl>
                                          <p:spTgt spid="63"/>
                                        </p:tgtEl>
                                        <p:attrNameLst>
                                          <p:attrName>ppt_h</p:attrName>
                                        </p:attrNameLst>
                                      </p:cBhvr>
                                      <p:tavLst>
                                        <p:tav tm="0">
                                          <p:val>
                                            <p:strVal val="#ppt_h"/>
                                          </p:val>
                                        </p:tav>
                                        <p:tav tm="100000">
                                          <p:val>
                                            <p:strVal val="#ppt_h"/>
                                          </p:val>
                                        </p:tav>
                                      </p:tavLst>
                                    </p:anim>
                                    <p:animEffect transition="in" filter="fade">
                                      <p:cBhvr>
                                        <p:cTn id="112" dur="1000"/>
                                        <p:tgtEl>
                                          <p:spTgt spid="63"/>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0" fill="hold" grpId="0" nodeType="clickEffect">
                                  <p:stCondLst>
                                    <p:cond delay="0"/>
                                  </p:stCondLst>
                                  <p:childTnLst>
                                    <p:set>
                                      <p:cBhvr>
                                        <p:cTn id="116" dur="1" fill="hold">
                                          <p:stCondLst>
                                            <p:cond delay="0"/>
                                          </p:stCondLst>
                                        </p:cTn>
                                        <p:tgtEl>
                                          <p:spTgt spid="24"/>
                                        </p:tgtEl>
                                        <p:attrNameLst>
                                          <p:attrName>style.visibility</p:attrName>
                                        </p:attrNameLst>
                                      </p:cBhvr>
                                      <p:to>
                                        <p:strVal val="visible"/>
                                      </p:to>
                                    </p:set>
                                    <p:anim calcmode="lin" valueType="num">
                                      <p:cBhvr>
                                        <p:cTn id="117" dur="500" fill="hold"/>
                                        <p:tgtEl>
                                          <p:spTgt spid="24"/>
                                        </p:tgtEl>
                                        <p:attrNameLst>
                                          <p:attrName>ppt_w</p:attrName>
                                        </p:attrNameLst>
                                      </p:cBhvr>
                                      <p:tavLst>
                                        <p:tav tm="0">
                                          <p:val>
                                            <p:fltVal val="0"/>
                                          </p:val>
                                        </p:tav>
                                        <p:tav tm="100000">
                                          <p:val>
                                            <p:strVal val="#ppt_w"/>
                                          </p:val>
                                        </p:tav>
                                      </p:tavLst>
                                    </p:anim>
                                    <p:anim calcmode="lin" valueType="num">
                                      <p:cBhvr>
                                        <p:cTn id="118" dur="500" fill="hold"/>
                                        <p:tgtEl>
                                          <p:spTgt spid="24"/>
                                        </p:tgtEl>
                                        <p:attrNameLst>
                                          <p:attrName>ppt_h</p:attrName>
                                        </p:attrNameLst>
                                      </p:cBhvr>
                                      <p:tavLst>
                                        <p:tav tm="0">
                                          <p:val>
                                            <p:fltVal val="0"/>
                                          </p:val>
                                        </p:tav>
                                        <p:tav tm="100000">
                                          <p:val>
                                            <p:strVal val="#ppt_h"/>
                                          </p:val>
                                        </p:tav>
                                      </p:tavLst>
                                    </p:anim>
                                    <p:animEffect transition="in" filter="fade">
                                      <p:cBhvr>
                                        <p:cTn id="1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8" grpId="0" animBg="1"/>
      <p:bldP spid="19" grpId="0" animBg="1"/>
      <p:bldP spid="20" grpId="0" animBg="1"/>
      <p:bldP spid="21" grpId="0" animBg="1"/>
      <p:bldP spid="22" grpId="0" animBg="1"/>
      <p:bldP spid="23" grpId="0" animBg="1"/>
      <p:bldP spid="24" grpId="0" animBg="1"/>
      <p:bldP spid="25" grpId="0" animBg="1"/>
      <p:bldP spid="26" grpId="0" animBg="1"/>
      <p:bldP spid="58" grpId="0" animBg="1"/>
      <p:bldP spid="59" grpId="0" animBg="1"/>
      <p:bldP spid="60" grpId="0" animBg="1"/>
      <p:bldP spid="62" grpId="0" animBg="1"/>
      <p:bldP spid="63" grpId="0" animBg="1"/>
      <p:bldP spid="64" grpId="0" animBg="1"/>
      <p:bldP spid="65" grpId="0" animBg="1"/>
      <p:bldP spid="66" grpId="0" animBg="1"/>
      <p:bldP spid="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498080" cy="1143000"/>
          </a:xfrm>
        </p:spPr>
        <p:txBody>
          <a:bodyPr>
            <a:normAutofit fontScale="90000"/>
          </a:bodyPr>
          <a:lstStyle/>
          <a:p>
            <a:pPr algn="ctr"/>
            <a:r>
              <a:rPr lang="bn-IN" sz="4900" b="1" dirty="0" smtClean="0">
                <a:solidFill>
                  <a:srgbClr val="FF0000"/>
                </a:solidFill>
              </a:rPr>
              <a:t/>
            </a:r>
            <a:br>
              <a:rPr lang="bn-IN" sz="4900" b="1" dirty="0" smtClean="0">
                <a:solidFill>
                  <a:srgbClr val="FF0000"/>
                </a:solidFill>
              </a:rPr>
            </a:br>
            <a:r>
              <a:rPr lang="bn-BD" sz="4900" b="1" dirty="0" smtClean="0">
                <a:solidFill>
                  <a:srgbClr val="FF0000"/>
                </a:solidFill>
              </a:rPr>
              <a:t>স্বল্পোন্নত থেকে উন্নয়নশীল দেশ</a:t>
            </a:r>
            <a:r>
              <a:rPr lang="en-US" sz="4900" dirty="0" smtClean="0"/>
              <a:t/>
            </a:r>
            <a:br>
              <a:rPr lang="en-US" sz="4900" dirty="0" smtClean="0"/>
            </a:br>
            <a:endParaRPr lang="en-US" sz="4900" dirty="0"/>
          </a:p>
        </p:txBody>
      </p:sp>
      <p:sp>
        <p:nvSpPr>
          <p:cNvPr id="3" name="Content Placeholder 2"/>
          <p:cNvSpPr>
            <a:spLocks noGrp="1"/>
          </p:cNvSpPr>
          <p:nvPr>
            <p:ph idx="1"/>
          </p:nvPr>
        </p:nvSpPr>
        <p:spPr>
          <a:xfrm>
            <a:off x="1219200" y="1447800"/>
            <a:ext cx="7498080" cy="4800600"/>
          </a:xfrm>
        </p:spPr>
        <p:txBody>
          <a:bodyPr>
            <a:normAutofit fontScale="70000" lnSpcReduction="20000"/>
          </a:bodyPr>
          <a:lstStyle/>
          <a:p>
            <a:r>
              <a:rPr lang="bn-BD" dirty="0" smtClean="0">
                <a:solidFill>
                  <a:srgbClr val="00B050"/>
                </a:solidFill>
              </a:rPr>
              <a:t>স্বল্পোন্নত থেকে উন্নয়নশীল দেশ</a:t>
            </a:r>
            <a:r>
              <a:rPr lang="bn-IN" dirty="0" smtClean="0">
                <a:solidFill>
                  <a:srgbClr val="00B050"/>
                </a:solidFill>
              </a:rPr>
              <a:t> হিসাবে </a:t>
            </a:r>
            <a:r>
              <a:rPr lang="bn-BD" dirty="0" smtClean="0">
                <a:solidFill>
                  <a:srgbClr val="00B050"/>
                </a:solidFill>
              </a:rPr>
              <a:t>২০১৮ সালের মার্চে প্রথমবারের মতো এবং ২০২১ সালের ২৬ ফেব্রুয়ারি চূড়ান্তভাবে এই সুপারিশ করেছে জাতিসংঘ।</a:t>
            </a:r>
            <a:endParaRPr lang="bn-IN" dirty="0" smtClean="0">
              <a:solidFill>
                <a:srgbClr val="00B050"/>
              </a:solidFill>
            </a:endParaRPr>
          </a:p>
          <a:p>
            <a:pPr>
              <a:buNone/>
            </a:pPr>
            <a:r>
              <a:rPr lang="bn-BD" dirty="0" smtClean="0"/>
              <a:t> </a:t>
            </a:r>
            <a:endParaRPr lang="bn-IN" dirty="0" smtClean="0"/>
          </a:p>
          <a:p>
            <a:r>
              <a:rPr lang="bn-BD" dirty="0" smtClean="0">
                <a:solidFill>
                  <a:schemeClr val="accent3"/>
                </a:solidFill>
              </a:rPr>
              <a:t>চলতি ২০২১ সালে এক দফা পর্যবেক্ষণের পর ২০২৪ সালে জাতিসংঘের সাধারণ সভায় আনুষ্ঠানিকভাবে উন্নয়নশীল দেশের মর্যাদা পাবে বাংলাদেশ।</a:t>
            </a:r>
            <a:endParaRPr lang="bn-IN" dirty="0" smtClean="0">
              <a:solidFill>
                <a:schemeClr val="accent3"/>
              </a:solidFill>
            </a:endParaRPr>
          </a:p>
          <a:p>
            <a:endParaRPr lang="bn-IN" dirty="0" smtClean="0"/>
          </a:p>
          <a:p>
            <a:r>
              <a:rPr lang="bn-BD" dirty="0" smtClean="0">
                <a:solidFill>
                  <a:srgbClr val="0070C0"/>
                </a:solidFill>
              </a:rPr>
              <a:t>২০১৪ সালের এপ্রিলে আন্তর্জাতিক অর্থ তহবিল কর্তৃক প্রকাশিত ওয়ার্ল্ড ইকোনমিক আউটলুক রিপোর্টে উন্নয়নশীল দেশসমূহের তালিকায় বাংলাদেশের নাম প্রথম অন্তর্ভুক্ত হয়। </a:t>
            </a:r>
            <a:endParaRPr lang="bn-IN" dirty="0" smtClean="0">
              <a:solidFill>
                <a:srgbClr val="0070C0"/>
              </a:solidFill>
            </a:endParaRPr>
          </a:p>
          <a:p>
            <a:endParaRPr lang="bn-IN" dirty="0" smtClean="0"/>
          </a:p>
          <a:p>
            <a:r>
              <a:rPr lang="bn-IN" dirty="0" smtClean="0">
                <a:solidFill>
                  <a:schemeClr val="accent5">
                    <a:lumMod val="60000"/>
                    <a:lumOff val="40000"/>
                  </a:schemeClr>
                </a:solidFill>
              </a:rPr>
              <a:t>উল্লেখ্য- </a:t>
            </a:r>
            <a:r>
              <a:rPr lang="bn-BD" dirty="0" smtClean="0">
                <a:solidFill>
                  <a:schemeClr val="accent5">
                    <a:lumMod val="60000"/>
                    <a:lumOff val="40000"/>
                  </a:schemeClr>
                </a:solidFill>
              </a:rPr>
              <a:t>বিশ্বব্যাংকের বিবেচনায় বাংলাদেশ ২০১৫ সালের জুলাইয়ে নিম্ন আয়ের দেশ থেকে নিম্ন-মধ্যম আয়ের দেশে উন্নীত হয়। </a:t>
            </a:r>
            <a:endParaRPr lang="bn-IN" dirty="0" smtClean="0">
              <a:solidFill>
                <a:schemeClr val="accent5">
                  <a:lumMod val="60000"/>
                  <a:lumOff val="40000"/>
                </a:schemeClr>
              </a:solidFill>
            </a:endParaRPr>
          </a:p>
          <a:p>
            <a:endParaRPr lang="bn-IN" dirty="0" smtClean="0"/>
          </a:p>
          <a:p>
            <a:endParaRPr lang="en-US" dirty="0" smtClean="0"/>
          </a:p>
          <a:p>
            <a:endParaRPr lang="en-US" dirty="0"/>
          </a:p>
        </p:txBody>
      </p:sp>
      <p:pic>
        <p:nvPicPr>
          <p:cNvPr id="4" name="Picture 3" descr="image-226735-1614831445.jpg"/>
          <p:cNvPicPr>
            <a:picLocks noChangeAspect="1"/>
          </p:cNvPicPr>
          <p:nvPr/>
        </p:nvPicPr>
        <p:blipFill>
          <a:blip r:embed="rId2"/>
          <a:stretch>
            <a:fillRect/>
          </a:stretch>
        </p:blipFill>
        <p:spPr>
          <a:xfrm>
            <a:off x="1447800" y="5867400"/>
            <a:ext cx="7315200" cy="762000"/>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lide(fromBottom)">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n-BD" sz="4400" b="1" dirty="0" smtClean="0">
                <a:solidFill>
                  <a:srgbClr val="FF0000"/>
                </a:solidFill>
              </a:rPr>
              <a:t>স্বল্পোন্নত</a:t>
            </a:r>
            <a:r>
              <a:rPr lang="bn-BD" b="1" dirty="0" smtClean="0">
                <a:solidFill>
                  <a:srgbClr val="FF0000"/>
                </a:solidFill>
              </a:rPr>
              <a:t> থেকে উন্নয়নশীল দেশ</a:t>
            </a:r>
            <a:endParaRPr lang="en-US" dirty="0">
              <a:solidFill>
                <a:srgbClr val="FF0000"/>
              </a:solidFill>
            </a:endParaRPr>
          </a:p>
        </p:txBody>
      </p:sp>
      <p:sp>
        <p:nvSpPr>
          <p:cNvPr id="3" name="Content Placeholder 2"/>
          <p:cNvSpPr>
            <a:spLocks noGrp="1"/>
          </p:cNvSpPr>
          <p:nvPr>
            <p:ph idx="1"/>
          </p:nvPr>
        </p:nvSpPr>
        <p:spPr/>
        <p:txBody>
          <a:bodyPr>
            <a:normAutofit fontScale="40000" lnSpcReduction="20000"/>
          </a:bodyPr>
          <a:lstStyle/>
          <a:p>
            <a:r>
              <a:rPr lang="bn-BD" sz="4500" dirty="0" smtClean="0">
                <a:solidFill>
                  <a:srgbClr val="0070C0"/>
                </a:solidFill>
              </a:rPr>
              <a:t>জাতিসংঘের অর্থনৈতিক ও সামাজিক কাউন্সিল (ইকোসক)-এর মানদণ্ড অনুযায়ী উন্নয়নশীল দেশ হতে একটি দেশের মাথাপিছু আয় হতে হয় কমপক্ষে ১ হাজার ২৩০ মার্কিন ডলার</a:t>
            </a:r>
            <a:r>
              <a:rPr lang="en-US" sz="4500" dirty="0" smtClean="0">
                <a:solidFill>
                  <a:srgbClr val="0070C0"/>
                </a:solidFill>
              </a:rPr>
              <a:t>, </a:t>
            </a:r>
            <a:r>
              <a:rPr lang="bn-BD" sz="4500" dirty="0" smtClean="0">
                <a:solidFill>
                  <a:srgbClr val="0070C0"/>
                </a:solidFill>
              </a:rPr>
              <a:t>জাতিসংঘের হিসাবে বাংলাদেশের মাথাপিছু আয় এখন ১ হাজার ২৭৪ ডলার। তবে বাংলাদেশ পরিসংখ্যান ব্যুরোর হিসাবমতে</a:t>
            </a:r>
            <a:r>
              <a:rPr lang="en-US" sz="4500" dirty="0" smtClean="0">
                <a:solidFill>
                  <a:srgbClr val="0070C0"/>
                </a:solidFill>
              </a:rPr>
              <a:t>, </a:t>
            </a:r>
            <a:r>
              <a:rPr lang="bn-BD" sz="4500" dirty="0" smtClean="0">
                <a:solidFill>
                  <a:srgbClr val="0070C0"/>
                </a:solidFill>
              </a:rPr>
              <a:t>মাথাপিছু আয় এখন ১ হাজার ৬১০ ডলার।</a:t>
            </a:r>
            <a:endParaRPr lang="bn-IN" sz="4500" dirty="0" smtClean="0">
              <a:solidFill>
                <a:srgbClr val="0070C0"/>
              </a:solidFill>
            </a:endParaRPr>
          </a:p>
          <a:p>
            <a:endParaRPr lang="bn-IN" sz="4500" dirty="0" smtClean="0"/>
          </a:p>
          <a:p>
            <a:r>
              <a:rPr lang="bn-BD" sz="4500" dirty="0" smtClean="0">
                <a:solidFill>
                  <a:srgbClr val="C00000"/>
                </a:solidFill>
              </a:rPr>
              <a:t>ইকোসকের মানবসম্পদ সূচকে উন্নয়নশীল দেশ হতে ৬৪ পয়েন্টের প্রয়োজন হলেও বাংলাদেশের আছে ৭২। অর্থনৈতিক ঝুঁকির ক্ষেত্রে বাংলাদেশের পয়েন্ট এখন ২৫ দশমিক ২। এই পয়েন্ট ৩৬-এর বেশি হলে এলডিসিভুক্ত হয়</a:t>
            </a:r>
            <a:r>
              <a:rPr lang="en-US" sz="4500" dirty="0" smtClean="0">
                <a:solidFill>
                  <a:srgbClr val="C00000"/>
                </a:solidFill>
              </a:rPr>
              <a:t>, </a:t>
            </a:r>
            <a:r>
              <a:rPr lang="bn-BD" sz="4500" dirty="0" smtClean="0">
                <a:solidFill>
                  <a:srgbClr val="C00000"/>
                </a:solidFill>
              </a:rPr>
              <a:t>৩২-এ এলে উন্নয়নশীল দেশের যোগ্যতা অর্জিত হয়।</a:t>
            </a:r>
            <a:endParaRPr lang="bn-IN" sz="4500" dirty="0" smtClean="0">
              <a:solidFill>
                <a:srgbClr val="C00000"/>
              </a:solidFill>
            </a:endParaRPr>
          </a:p>
          <a:p>
            <a:pPr>
              <a:buNone/>
            </a:pPr>
            <a:endParaRPr lang="bn-IN" sz="4500" dirty="0" smtClean="0"/>
          </a:p>
          <a:p>
            <a:r>
              <a:rPr lang="bn-BD" sz="4500" dirty="0" smtClean="0">
                <a:solidFill>
                  <a:schemeClr val="accent5">
                    <a:lumMod val="75000"/>
                  </a:schemeClr>
                </a:solidFill>
              </a:rPr>
              <a:t>বাংলাদেশকে স্বল্পোন্নত থেকে উন্নয়নশীল হয়ে উন্নত দেশে পরিণত করার দুরারোহ পথের অভিযাত্রী প্রধানমন্ত্রী দেশরত্ন জননেত্রী শেখ হাসিনা তার বাবা</a:t>
            </a:r>
            <a:r>
              <a:rPr lang="en-US" sz="4500" dirty="0" smtClean="0">
                <a:solidFill>
                  <a:schemeClr val="accent5">
                    <a:lumMod val="75000"/>
                  </a:schemeClr>
                </a:solidFill>
              </a:rPr>
              <a:t>, </a:t>
            </a:r>
            <a:r>
              <a:rPr lang="bn-BD" sz="4500" dirty="0" smtClean="0">
                <a:solidFill>
                  <a:schemeClr val="accent5">
                    <a:lumMod val="75000"/>
                  </a:schemeClr>
                </a:solidFill>
              </a:rPr>
              <a:t>জাতির পিতা বঙ্গবন্ধু শেখ মুজিবুর রহমানের রেখে যাওয়া স্বপ্নাদর্শের আলোকে এগিয়ে চলেছেন। প্রধানমন্ত্রীর সুযোগ্য দূরদর্শী নেতৃত্বেই বাংলাদেশ আজ স্বল্পোন্নত দেশ থেকে উন্নয়নশীল রাষ্ট্রে উন্নীত হতে পেরেছে</a:t>
            </a:r>
            <a:r>
              <a:rPr lang="hi-IN" sz="4500" dirty="0" smtClean="0">
                <a:solidFill>
                  <a:schemeClr val="accent5">
                    <a:lumMod val="75000"/>
                  </a:schemeClr>
                </a:solidFill>
              </a:rPr>
              <a:t>। </a:t>
            </a:r>
            <a:r>
              <a:rPr lang="bn-IN" sz="4500" dirty="0" smtClean="0">
                <a:solidFill>
                  <a:schemeClr val="accent5">
                    <a:lumMod val="75000"/>
                  </a:schemeClr>
                </a:solidFill>
              </a:rPr>
              <a:t>একসময় দারিদ্র্য</a:t>
            </a:r>
            <a:r>
              <a:rPr lang="bn-BD" sz="4500" dirty="0" smtClean="0">
                <a:solidFill>
                  <a:schemeClr val="accent5">
                    <a:lumMod val="75000"/>
                  </a:schemeClr>
                </a:solidFill>
              </a:rPr>
              <a:t>-দুর্ভিক্ষে জর্জরিত বাংলাদেশ আজ বিশ্বজয়ের নবতর অভিযাত্রায় এগিয়ে চলেছে।</a:t>
            </a:r>
            <a:endParaRPr lang="en-US" sz="4500" dirty="0" smtClean="0">
              <a:solidFill>
                <a:schemeClr val="accent5">
                  <a:lumMod val="75000"/>
                </a:schemeClr>
              </a:solidFill>
            </a:endParaRPr>
          </a:p>
          <a:p>
            <a:endParaRPr lang="en-US" dirty="0" smtClean="0"/>
          </a:p>
          <a:p>
            <a:endParaRPr lang="en-US" dirty="0" smtClean="0"/>
          </a:p>
          <a:p>
            <a:endParaRPr lang="en-US" dirty="0"/>
          </a:p>
        </p:txBody>
      </p:sp>
      <p:pic>
        <p:nvPicPr>
          <p:cNvPr id="4" name="Picture 3" descr="14-2011151403.jpg"/>
          <p:cNvPicPr>
            <a:picLocks noChangeAspect="1"/>
          </p:cNvPicPr>
          <p:nvPr/>
        </p:nvPicPr>
        <p:blipFill>
          <a:blip r:embed="rId2"/>
          <a:stretch>
            <a:fillRect/>
          </a:stretch>
        </p:blipFill>
        <p:spPr>
          <a:xfrm>
            <a:off x="1600200" y="5619750"/>
            <a:ext cx="7239000" cy="1009650"/>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heckerboard(across)">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bn-BD" b="1" dirty="0" smtClean="0">
                <a:solidFill>
                  <a:srgbClr val="FF0000"/>
                </a:solidFill>
              </a:rPr>
              <a:t>বাংলাদেশের দ্রুত উন্নয়নের দিকে একঝলক দৃষ্টিপাত</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1371600" y="1295400"/>
            <a:ext cx="7498080" cy="4800600"/>
          </a:xfrm>
        </p:spPr>
        <p:txBody>
          <a:bodyPr>
            <a:normAutofit fontScale="62500" lnSpcReduction="20000"/>
          </a:bodyPr>
          <a:lstStyle/>
          <a:p>
            <a:endParaRPr lang="bn-IN" dirty="0" smtClean="0">
              <a:solidFill>
                <a:schemeClr val="accent5"/>
              </a:solidFill>
            </a:endParaRPr>
          </a:p>
          <a:p>
            <a:r>
              <a:rPr lang="bn-BD" dirty="0" smtClean="0">
                <a:solidFill>
                  <a:schemeClr val="accent5"/>
                </a:solidFill>
              </a:rPr>
              <a:t>বাংলাদেশ আওয়ামী লীগের নেতৃত্বাধীন সরকারের জনমুখী পদক্ষেপের ফলে গত ৯ বছরে ৫ কোটি মানুষ নিম্নবিত্ত থেকে মধ্যবিত্ত শ্রেণিতে উন্নীত হয়েছে। বিএনপি-জামায়াত সরকারের আমলে দেশে দরিদ্র জনগোষ্ঠীর হার ছিল ৩৮ দশমিক ৪ শতাংশ। বর্তমানে ২১ দশমিক ৮ শতাংশে নেমে এসেছে এবং হতদরিদ্রের হার ২৪ দশমিক ২ থেকে ১১ দশমিক ৩ শতাংশে নেমে এসেছে। বিএনপি আমলে মাথাপিছু আয় ছিল মাত্র ৫৪৩ ডলার</a:t>
            </a:r>
            <a:r>
              <a:rPr lang="en-US" dirty="0" smtClean="0">
                <a:solidFill>
                  <a:schemeClr val="accent5"/>
                </a:solidFill>
              </a:rPr>
              <a:t>, </a:t>
            </a:r>
            <a:r>
              <a:rPr lang="bn-BD" dirty="0" smtClean="0">
                <a:solidFill>
                  <a:schemeClr val="accent5"/>
                </a:solidFill>
              </a:rPr>
              <a:t>আর আজ তা ১ হাজার ৭৫২ মার্কিন ডলারে উন্নীত হয়েছে।</a:t>
            </a:r>
            <a:endParaRPr lang="en-US" dirty="0" smtClean="0">
              <a:solidFill>
                <a:schemeClr val="accent5"/>
              </a:solidFill>
            </a:endParaRPr>
          </a:p>
          <a:p>
            <a:pPr>
              <a:buNone/>
            </a:pPr>
            <a:endParaRPr lang="en-US" dirty="0" smtClean="0"/>
          </a:p>
          <a:p>
            <a:r>
              <a:rPr lang="bn-BD" dirty="0" smtClean="0">
                <a:solidFill>
                  <a:srgbClr val="0070C0"/>
                </a:solidFill>
              </a:rPr>
              <a:t>বিনা মূল্যে শিক্ষা ও চিকিত্সা পাওয়ার সুযোগ সৃষ্টি হয়েছে। ৯ বছরে মাধ্যমিক পর্যায় পর্যন্ত শিক্ষার্থীদের মধ্যে বিনা মূল্যে সর্বমোট প্রায় ২৬০ কোটি ৮৫ লাখ ৯১ হাজার ২৮০টি বই বিতরণ করা হয়েছে। কমিউনিটি ক্লিনিক ও ইউনিয়ন স্বাস্থ্যকেন্দ্র থেকে স্বাস্থ্যসেবা দেওয়া হচ্ছে। বিনা মূল্যে ৩০ ধরণের ওষুধ দেওয়া হচ্ছে। বাংলাদেশের গ্রামীণ অর্থনীতিতেও বইতে শুরু করেছে পরিবর্তনের হাওয়া। প্রতিনিয়ত পালটে যাচ্ছে প্রান্তিক জনগোষ্ঠীর চেহারা। খাদ্য ঘাটতি থেকে খাদ্য উদ্বৃত্তের দেশে পরিণত হচ্ছে দেশ।</a:t>
            </a:r>
            <a:endParaRPr lang="en-US" dirty="0" smtClean="0">
              <a:solidFill>
                <a:srgbClr val="0070C0"/>
              </a:solidFill>
            </a:endParaRPr>
          </a:p>
          <a:p>
            <a:endParaRPr lang="bn-IN" dirty="0" smtClean="0"/>
          </a:p>
          <a:p>
            <a:endParaRPr lang="en-US" dirty="0"/>
          </a:p>
        </p:txBody>
      </p:sp>
      <p:pic>
        <p:nvPicPr>
          <p:cNvPr id="4" name="Picture 3" descr="158380201_246378730462809_8542884454008711496_n.jpg"/>
          <p:cNvPicPr>
            <a:picLocks noChangeAspect="1"/>
          </p:cNvPicPr>
          <p:nvPr/>
        </p:nvPicPr>
        <p:blipFill>
          <a:blip r:embed="rId2"/>
          <a:stretch>
            <a:fillRect/>
          </a:stretch>
        </p:blipFill>
        <p:spPr>
          <a:xfrm>
            <a:off x="1524000" y="5943600"/>
            <a:ext cx="7315200" cy="838200"/>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bn-BD" b="1" dirty="0" smtClean="0">
                <a:solidFill>
                  <a:srgbClr val="00B050"/>
                </a:solidFill>
              </a:rPr>
              <a:t>বাংলাদেশের দ্রুত উন্নয়নের দিকে একঝলক দৃষ্টিপাত</a:t>
            </a:r>
            <a:r>
              <a:rPr lang="en-US" b="1" dirty="0" smtClean="0">
                <a:solidFill>
                  <a:srgbClr val="00B050"/>
                </a:solidFill>
              </a:rPr>
              <a:t>ঃ</a:t>
            </a:r>
            <a:endParaRPr lang="en-US" b="1" dirty="0">
              <a:solidFill>
                <a:srgbClr val="00B050"/>
              </a:solidFill>
            </a:endParaRPr>
          </a:p>
        </p:txBody>
      </p:sp>
      <p:sp>
        <p:nvSpPr>
          <p:cNvPr id="3" name="Content Placeholder 2"/>
          <p:cNvSpPr>
            <a:spLocks noGrp="1"/>
          </p:cNvSpPr>
          <p:nvPr>
            <p:ph idx="1"/>
          </p:nvPr>
        </p:nvSpPr>
        <p:spPr>
          <a:xfrm>
            <a:off x="1435608" y="1600200"/>
            <a:ext cx="7498080" cy="4800600"/>
          </a:xfrm>
        </p:spPr>
        <p:txBody>
          <a:bodyPr>
            <a:normAutofit fontScale="62500" lnSpcReduction="20000"/>
          </a:bodyPr>
          <a:lstStyle/>
          <a:p>
            <a:r>
              <a:rPr lang="bn-BD" dirty="0" smtClean="0">
                <a:solidFill>
                  <a:srgbClr val="FF0000"/>
                </a:solidFill>
              </a:rPr>
              <a:t>দীর্ঘমেয়াদি পরিকল্পনা</a:t>
            </a:r>
            <a:r>
              <a:rPr lang="en-US" dirty="0" smtClean="0">
                <a:solidFill>
                  <a:srgbClr val="FF0000"/>
                </a:solidFill>
              </a:rPr>
              <a:t>, </a:t>
            </a:r>
            <a:r>
              <a:rPr lang="bn-BD" dirty="0" smtClean="0">
                <a:solidFill>
                  <a:srgbClr val="FF0000"/>
                </a:solidFill>
              </a:rPr>
              <a:t>এমডিজি অর্জন</a:t>
            </a:r>
            <a:r>
              <a:rPr lang="en-US" dirty="0" smtClean="0">
                <a:solidFill>
                  <a:srgbClr val="FF0000"/>
                </a:solidFill>
              </a:rPr>
              <a:t>, </a:t>
            </a:r>
            <a:r>
              <a:rPr lang="bn-BD" dirty="0" smtClean="0">
                <a:solidFill>
                  <a:srgbClr val="FF0000"/>
                </a:solidFill>
              </a:rPr>
              <a:t>এসডিজি বাস্তবায়নসহ শিক্ষা</a:t>
            </a:r>
            <a:r>
              <a:rPr lang="en-US" dirty="0" smtClean="0">
                <a:solidFill>
                  <a:srgbClr val="FF0000"/>
                </a:solidFill>
              </a:rPr>
              <a:t>, </a:t>
            </a:r>
            <a:r>
              <a:rPr lang="bn-BD" dirty="0" smtClean="0">
                <a:solidFill>
                  <a:srgbClr val="FF0000"/>
                </a:solidFill>
              </a:rPr>
              <a:t>স্বাস্থ্য</a:t>
            </a:r>
            <a:r>
              <a:rPr lang="en-US" dirty="0" smtClean="0">
                <a:solidFill>
                  <a:srgbClr val="FF0000"/>
                </a:solidFill>
              </a:rPr>
              <a:t>, </a:t>
            </a:r>
            <a:r>
              <a:rPr lang="bn-BD" dirty="0" smtClean="0">
                <a:solidFill>
                  <a:srgbClr val="FF0000"/>
                </a:solidFill>
              </a:rPr>
              <a:t>লিঙ্গ সমতা</a:t>
            </a:r>
            <a:r>
              <a:rPr lang="en-US" dirty="0" smtClean="0">
                <a:solidFill>
                  <a:srgbClr val="FF0000"/>
                </a:solidFill>
              </a:rPr>
              <a:t>, </a:t>
            </a:r>
            <a:r>
              <a:rPr lang="bn-BD" dirty="0" smtClean="0">
                <a:solidFill>
                  <a:srgbClr val="FF0000"/>
                </a:solidFill>
              </a:rPr>
              <a:t>কৃষি</a:t>
            </a:r>
            <a:r>
              <a:rPr lang="en-US" dirty="0" smtClean="0">
                <a:solidFill>
                  <a:srgbClr val="FF0000"/>
                </a:solidFill>
              </a:rPr>
              <a:t>, </a:t>
            </a:r>
            <a:r>
              <a:rPr lang="bn-BD" dirty="0" smtClean="0">
                <a:solidFill>
                  <a:srgbClr val="FF0000"/>
                </a:solidFill>
              </a:rPr>
              <a:t>দারিদ্র্যসীমা হ্রাস</a:t>
            </a:r>
            <a:r>
              <a:rPr lang="en-US" dirty="0" smtClean="0">
                <a:solidFill>
                  <a:srgbClr val="FF0000"/>
                </a:solidFill>
              </a:rPr>
              <a:t>, </a:t>
            </a:r>
            <a:r>
              <a:rPr lang="bn-BD" dirty="0" smtClean="0">
                <a:solidFill>
                  <a:srgbClr val="FF0000"/>
                </a:solidFill>
              </a:rPr>
              <a:t>গড় আয়ু বৃদ্ধি</a:t>
            </a:r>
            <a:r>
              <a:rPr lang="en-US" dirty="0" smtClean="0">
                <a:solidFill>
                  <a:srgbClr val="FF0000"/>
                </a:solidFill>
              </a:rPr>
              <a:t>, </a:t>
            </a:r>
            <a:r>
              <a:rPr lang="bn-BD" dirty="0" smtClean="0">
                <a:solidFill>
                  <a:srgbClr val="FF0000"/>
                </a:solidFill>
              </a:rPr>
              <a:t>রপ্তানিমুখী শিল্পায়ন</a:t>
            </a:r>
            <a:r>
              <a:rPr lang="en-US" dirty="0" smtClean="0">
                <a:solidFill>
                  <a:srgbClr val="FF0000"/>
                </a:solidFill>
              </a:rPr>
              <a:t>, </a:t>
            </a:r>
            <a:r>
              <a:rPr lang="bn-BD" dirty="0" smtClean="0">
                <a:solidFill>
                  <a:srgbClr val="FF0000"/>
                </a:solidFill>
              </a:rPr>
              <a:t>১০০টি বিশেষ অর্থনৈতিক অঞ্চল</a:t>
            </a:r>
            <a:r>
              <a:rPr lang="en-US" dirty="0" smtClean="0">
                <a:solidFill>
                  <a:srgbClr val="FF0000"/>
                </a:solidFill>
              </a:rPr>
              <a:t>, </a:t>
            </a:r>
            <a:r>
              <a:rPr lang="bn-BD" dirty="0" smtClean="0">
                <a:solidFill>
                  <a:srgbClr val="FF0000"/>
                </a:solidFill>
              </a:rPr>
              <a:t>বঙ্গবন্ধু স্যাটেলাইট-১ উেক্ষপণ</a:t>
            </a:r>
            <a:r>
              <a:rPr lang="en-US" dirty="0" smtClean="0">
                <a:solidFill>
                  <a:srgbClr val="FF0000"/>
                </a:solidFill>
              </a:rPr>
              <a:t>, </a:t>
            </a:r>
            <a:r>
              <a:rPr lang="bn-BD" dirty="0" smtClean="0">
                <a:solidFill>
                  <a:srgbClr val="FF0000"/>
                </a:solidFill>
              </a:rPr>
              <a:t>পোশাকশিল্প</a:t>
            </a:r>
            <a:r>
              <a:rPr lang="en-US" dirty="0" smtClean="0">
                <a:solidFill>
                  <a:srgbClr val="FF0000"/>
                </a:solidFill>
              </a:rPr>
              <a:t>, </a:t>
            </a:r>
            <a:r>
              <a:rPr lang="bn-BD" dirty="0" smtClean="0">
                <a:solidFill>
                  <a:srgbClr val="FF0000"/>
                </a:solidFill>
              </a:rPr>
              <a:t>ওষুধশিল্প</a:t>
            </a:r>
            <a:r>
              <a:rPr lang="en-US" dirty="0" smtClean="0">
                <a:solidFill>
                  <a:srgbClr val="FF0000"/>
                </a:solidFill>
              </a:rPr>
              <a:t>, </a:t>
            </a:r>
            <a:r>
              <a:rPr lang="bn-BD" dirty="0" smtClean="0">
                <a:solidFill>
                  <a:srgbClr val="FF0000"/>
                </a:solidFill>
              </a:rPr>
              <a:t>রপ্তানি আয় বৃদ্ধিসহ নানা অর্থনৈতিক সূচকে দেশ এগিয়ে যাচ্ছে দ্রুতগতিতে। পদ্মা সেতু</a:t>
            </a:r>
            <a:r>
              <a:rPr lang="en-US" dirty="0" smtClean="0">
                <a:solidFill>
                  <a:srgbClr val="FF0000"/>
                </a:solidFill>
              </a:rPr>
              <a:t>, </a:t>
            </a:r>
            <a:r>
              <a:rPr lang="bn-BD" dirty="0" smtClean="0">
                <a:solidFill>
                  <a:srgbClr val="FF0000"/>
                </a:solidFill>
              </a:rPr>
              <a:t>রূপপুর পারমাণবিক বিদ্যুেকন্দ্র</a:t>
            </a:r>
            <a:r>
              <a:rPr lang="en-US" dirty="0" smtClean="0">
                <a:solidFill>
                  <a:srgbClr val="FF0000"/>
                </a:solidFill>
              </a:rPr>
              <a:t>, </a:t>
            </a:r>
            <a:r>
              <a:rPr lang="bn-BD" dirty="0" smtClean="0">
                <a:solidFill>
                  <a:srgbClr val="FF0000"/>
                </a:solidFill>
              </a:rPr>
              <a:t>পায়রা গভীর সমুদ্রবন্দর</a:t>
            </a:r>
            <a:r>
              <a:rPr lang="en-US" dirty="0" smtClean="0">
                <a:solidFill>
                  <a:srgbClr val="FF0000"/>
                </a:solidFill>
              </a:rPr>
              <a:t>, </a:t>
            </a:r>
            <a:r>
              <a:rPr lang="bn-BD" dirty="0" smtClean="0">
                <a:solidFill>
                  <a:srgbClr val="FF0000"/>
                </a:solidFill>
              </a:rPr>
              <a:t>ঢাকা মেট্রোরেলসহ দেশের মেগা প্রকল্পসমূহ বাস্তবায়িত হচ্ছে।</a:t>
            </a:r>
            <a:endParaRPr lang="bn-IN" dirty="0" smtClean="0">
              <a:solidFill>
                <a:srgbClr val="FF0000"/>
              </a:solidFill>
            </a:endParaRPr>
          </a:p>
          <a:p>
            <a:pPr>
              <a:buNone/>
            </a:pPr>
            <a:endParaRPr lang="en-US" dirty="0" smtClean="0"/>
          </a:p>
          <a:p>
            <a:r>
              <a:rPr lang="bn-BD" dirty="0" smtClean="0">
                <a:solidFill>
                  <a:srgbClr val="002060"/>
                </a:solidFill>
              </a:rPr>
              <a:t>দীর্ঘমেয়াদি পরিকল্পনা</a:t>
            </a:r>
            <a:r>
              <a:rPr lang="en-US" dirty="0" smtClean="0">
                <a:solidFill>
                  <a:srgbClr val="002060"/>
                </a:solidFill>
              </a:rPr>
              <a:t>, </a:t>
            </a:r>
            <a:r>
              <a:rPr lang="bn-BD" dirty="0" smtClean="0">
                <a:solidFill>
                  <a:srgbClr val="002060"/>
                </a:solidFill>
              </a:rPr>
              <a:t>এমডিজি অর্জন</a:t>
            </a:r>
            <a:r>
              <a:rPr lang="en-US" dirty="0" smtClean="0">
                <a:solidFill>
                  <a:srgbClr val="002060"/>
                </a:solidFill>
              </a:rPr>
              <a:t>, </a:t>
            </a:r>
            <a:r>
              <a:rPr lang="bn-BD" dirty="0" smtClean="0">
                <a:solidFill>
                  <a:srgbClr val="002060"/>
                </a:solidFill>
              </a:rPr>
              <a:t>এসডিজি বাস্তবায়নসহ শিক্ষা</a:t>
            </a:r>
            <a:r>
              <a:rPr lang="en-US" dirty="0" smtClean="0">
                <a:solidFill>
                  <a:srgbClr val="002060"/>
                </a:solidFill>
              </a:rPr>
              <a:t>, </a:t>
            </a:r>
            <a:r>
              <a:rPr lang="bn-BD" dirty="0" smtClean="0">
                <a:solidFill>
                  <a:srgbClr val="002060"/>
                </a:solidFill>
              </a:rPr>
              <a:t>স্বাস্থ্য</a:t>
            </a:r>
            <a:r>
              <a:rPr lang="en-US" dirty="0" smtClean="0">
                <a:solidFill>
                  <a:srgbClr val="002060"/>
                </a:solidFill>
              </a:rPr>
              <a:t>, </a:t>
            </a:r>
            <a:r>
              <a:rPr lang="bn-BD" dirty="0" smtClean="0">
                <a:solidFill>
                  <a:srgbClr val="002060"/>
                </a:solidFill>
              </a:rPr>
              <a:t>লিঙ্গ সমতা</a:t>
            </a:r>
            <a:r>
              <a:rPr lang="en-US" dirty="0" smtClean="0">
                <a:solidFill>
                  <a:srgbClr val="002060"/>
                </a:solidFill>
              </a:rPr>
              <a:t>, </a:t>
            </a:r>
            <a:r>
              <a:rPr lang="bn-BD" dirty="0" smtClean="0">
                <a:solidFill>
                  <a:srgbClr val="002060"/>
                </a:solidFill>
              </a:rPr>
              <a:t>কৃষি</a:t>
            </a:r>
            <a:r>
              <a:rPr lang="en-US" dirty="0" smtClean="0">
                <a:solidFill>
                  <a:srgbClr val="002060"/>
                </a:solidFill>
              </a:rPr>
              <a:t>, </a:t>
            </a:r>
            <a:r>
              <a:rPr lang="bn-BD" dirty="0" smtClean="0">
                <a:solidFill>
                  <a:srgbClr val="002060"/>
                </a:solidFill>
              </a:rPr>
              <a:t>দারিদ্র্যসীমা হ্রাস</a:t>
            </a:r>
            <a:r>
              <a:rPr lang="en-US" dirty="0" smtClean="0">
                <a:solidFill>
                  <a:srgbClr val="002060"/>
                </a:solidFill>
              </a:rPr>
              <a:t>, </a:t>
            </a:r>
            <a:r>
              <a:rPr lang="bn-BD" dirty="0" smtClean="0">
                <a:solidFill>
                  <a:srgbClr val="002060"/>
                </a:solidFill>
              </a:rPr>
              <a:t>গড় আয়ু বৃদ্ধি</a:t>
            </a:r>
            <a:r>
              <a:rPr lang="en-US" dirty="0" smtClean="0">
                <a:solidFill>
                  <a:srgbClr val="002060"/>
                </a:solidFill>
              </a:rPr>
              <a:t>, </a:t>
            </a:r>
            <a:r>
              <a:rPr lang="bn-BD" dirty="0" smtClean="0">
                <a:solidFill>
                  <a:srgbClr val="002060"/>
                </a:solidFill>
              </a:rPr>
              <a:t>রপ্তানিমুখী শিল্পায়ন</a:t>
            </a:r>
            <a:r>
              <a:rPr lang="en-US" dirty="0" smtClean="0">
                <a:solidFill>
                  <a:srgbClr val="002060"/>
                </a:solidFill>
              </a:rPr>
              <a:t>, </a:t>
            </a:r>
            <a:r>
              <a:rPr lang="bn-BD" dirty="0" smtClean="0">
                <a:solidFill>
                  <a:srgbClr val="002060"/>
                </a:solidFill>
              </a:rPr>
              <a:t>১০০টি বিশেষ অর্থনৈতিক অঞ্চল</a:t>
            </a:r>
            <a:r>
              <a:rPr lang="en-US" dirty="0" smtClean="0">
                <a:solidFill>
                  <a:srgbClr val="002060"/>
                </a:solidFill>
              </a:rPr>
              <a:t>, </a:t>
            </a:r>
            <a:r>
              <a:rPr lang="bn-BD" dirty="0" smtClean="0">
                <a:solidFill>
                  <a:srgbClr val="002060"/>
                </a:solidFill>
              </a:rPr>
              <a:t>বঙ্গবন্ধু স্যাটেলাইট-১ উেক্ষপণ</a:t>
            </a:r>
            <a:r>
              <a:rPr lang="en-US" dirty="0" smtClean="0">
                <a:solidFill>
                  <a:srgbClr val="002060"/>
                </a:solidFill>
              </a:rPr>
              <a:t>, </a:t>
            </a:r>
            <a:r>
              <a:rPr lang="bn-BD" dirty="0" smtClean="0">
                <a:solidFill>
                  <a:srgbClr val="002060"/>
                </a:solidFill>
              </a:rPr>
              <a:t>পোশাকশিল্প</a:t>
            </a:r>
            <a:r>
              <a:rPr lang="en-US" dirty="0" smtClean="0">
                <a:solidFill>
                  <a:srgbClr val="002060"/>
                </a:solidFill>
              </a:rPr>
              <a:t>, </a:t>
            </a:r>
            <a:r>
              <a:rPr lang="bn-BD" dirty="0" smtClean="0">
                <a:solidFill>
                  <a:srgbClr val="002060"/>
                </a:solidFill>
              </a:rPr>
              <a:t>ওষুধশিল্প</a:t>
            </a:r>
            <a:r>
              <a:rPr lang="en-US" dirty="0" smtClean="0">
                <a:solidFill>
                  <a:srgbClr val="002060"/>
                </a:solidFill>
              </a:rPr>
              <a:t>, </a:t>
            </a:r>
            <a:r>
              <a:rPr lang="bn-BD" dirty="0" smtClean="0">
                <a:solidFill>
                  <a:srgbClr val="002060"/>
                </a:solidFill>
              </a:rPr>
              <a:t>রপ্তানি আয় বৃদ্ধিসহ নানা অর্থনৈতিক সূচকে দেশ এগিয়ে যাচ্ছে দ্রুতগতিতে। পদ্মা সেতু</a:t>
            </a:r>
            <a:r>
              <a:rPr lang="en-US" dirty="0" smtClean="0">
                <a:solidFill>
                  <a:srgbClr val="002060"/>
                </a:solidFill>
              </a:rPr>
              <a:t>, </a:t>
            </a:r>
            <a:r>
              <a:rPr lang="bn-BD" dirty="0" smtClean="0">
                <a:solidFill>
                  <a:srgbClr val="002060"/>
                </a:solidFill>
              </a:rPr>
              <a:t>রূপপুর পারমাণবিক বিদ্যুেকন্দ্র</a:t>
            </a:r>
            <a:r>
              <a:rPr lang="en-US" dirty="0" smtClean="0">
                <a:solidFill>
                  <a:srgbClr val="002060"/>
                </a:solidFill>
              </a:rPr>
              <a:t>, </a:t>
            </a:r>
            <a:r>
              <a:rPr lang="bn-BD" dirty="0" smtClean="0">
                <a:solidFill>
                  <a:srgbClr val="002060"/>
                </a:solidFill>
              </a:rPr>
              <a:t>পায়রা গভীর সমুদ্রবন্দর</a:t>
            </a:r>
            <a:r>
              <a:rPr lang="en-US" dirty="0" smtClean="0">
                <a:solidFill>
                  <a:srgbClr val="002060"/>
                </a:solidFill>
              </a:rPr>
              <a:t>, </a:t>
            </a:r>
            <a:r>
              <a:rPr lang="bn-BD" dirty="0" smtClean="0">
                <a:solidFill>
                  <a:srgbClr val="002060"/>
                </a:solidFill>
              </a:rPr>
              <a:t>ঢাকা মেট্রোরেলসহ দেশের মেগা প্রকল্পসমূহ বাস্তবায়িত হচ্ছে।</a:t>
            </a:r>
            <a:endParaRPr lang="bn-IN" dirty="0" smtClean="0">
              <a:solidFill>
                <a:srgbClr val="002060"/>
              </a:solidFill>
            </a:endParaRPr>
          </a:p>
          <a:p>
            <a:endParaRPr lang="en-US" dirty="0" smtClean="0"/>
          </a:p>
          <a:p>
            <a:r>
              <a:rPr lang="bn-BD" dirty="0" smtClean="0">
                <a:solidFill>
                  <a:srgbClr val="00B0F0"/>
                </a:solidFill>
              </a:rPr>
              <a:t>সর্বোপরি প্রত্যেক নাগরিক সচেতন হলে পর্যায়ক্রমে উন্নয়নশীল ও উন্নত দেশ হওয়া আমাদের জন্য কঠিন কিছু হবে না। </a:t>
            </a:r>
            <a:endParaRPr lang="en-US" dirty="0">
              <a:solidFill>
                <a:srgbClr val="00B0F0"/>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lide(fromBottom)">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lide(fromBottom)">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bn-BD" b="1" dirty="0" smtClean="0">
                <a:solidFill>
                  <a:srgbClr val="00B0F0"/>
                </a:solidFill>
              </a:rPr>
              <a:t>বাংলাদেশের দ্রুত উন্নয়নের দিকে একঝলক দৃষ্টিপাত</a:t>
            </a:r>
            <a:r>
              <a:rPr lang="en-US" b="1" dirty="0" smtClean="0">
                <a:solidFill>
                  <a:srgbClr val="00B0F0"/>
                </a:solidFill>
              </a:rPr>
              <a:t>ঃ</a:t>
            </a:r>
            <a:endParaRPr lang="en-US" b="1" dirty="0">
              <a:solidFill>
                <a:srgbClr val="00B0F0"/>
              </a:solidFill>
            </a:endParaRPr>
          </a:p>
        </p:txBody>
      </p:sp>
      <p:sp>
        <p:nvSpPr>
          <p:cNvPr id="3" name="Content Placeholder 2"/>
          <p:cNvSpPr>
            <a:spLocks noGrp="1"/>
          </p:cNvSpPr>
          <p:nvPr>
            <p:ph idx="1"/>
          </p:nvPr>
        </p:nvSpPr>
        <p:spPr>
          <a:xfrm>
            <a:off x="1435608" y="1447800"/>
            <a:ext cx="7174992" cy="4495800"/>
          </a:xfrm>
        </p:spPr>
        <p:txBody>
          <a:bodyPr>
            <a:normAutofit fontScale="55000" lnSpcReduction="20000"/>
          </a:bodyPr>
          <a:lstStyle/>
          <a:p>
            <a:endParaRPr lang="bn-IN" dirty="0" smtClean="0"/>
          </a:p>
          <a:p>
            <a:r>
              <a:rPr lang="bn-BD" dirty="0" smtClean="0">
                <a:solidFill>
                  <a:srgbClr val="00B050"/>
                </a:solidFill>
              </a:rPr>
              <a:t>আশঙ্কা করা হয়েছিল</a:t>
            </a:r>
            <a:r>
              <a:rPr lang="en-US" dirty="0" smtClean="0">
                <a:solidFill>
                  <a:srgbClr val="00B050"/>
                </a:solidFill>
              </a:rPr>
              <a:t>, </a:t>
            </a:r>
            <a:r>
              <a:rPr lang="bn-BD" dirty="0" smtClean="0">
                <a:solidFill>
                  <a:srgbClr val="00B050"/>
                </a:solidFill>
              </a:rPr>
              <a:t>করোনা পরিস্থিতিতে দেশে হাজার হাজার মানুষ অনাহারে মারা যাবে। কিন্তু সরকারের যথাযথ পদক্ষেপের কারণে গত এক বছরে একজন মানুষও অনাহারে মারা যায়নি। প্রধানমন্ত্রীর নির্দেশে সারা দেশে আওয়ামী লীগের নেতাকর্মীরা সব সময় মানুষের পাশে ছিলেন</a:t>
            </a:r>
            <a:r>
              <a:rPr lang="en-US" dirty="0" smtClean="0">
                <a:solidFill>
                  <a:srgbClr val="00B050"/>
                </a:solidFill>
              </a:rPr>
              <a:t>, </a:t>
            </a:r>
            <a:r>
              <a:rPr lang="bn-BD" dirty="0" smtClean="0">
                <a:solidFill>
                  <a:srgbClr val="00B050"/>
                </a:solidFill>
              </a:rPr>
              <a:t>যার ফলে সরকারের মন্ত্রী</a:t>
            </a:r>
            <a:r>
              <a:rPr lang="en-US" dirty="0" smtClean="0">
                <a:solidFill>
                  <a:srgbClr val="00B050"/>
                </a:solidFill>
              </a:rPr>
              <a:t>, </a:t>
            </a:r>
            <a:r>
              <a:rPr lang="bn-BD" dirty="0" smtClean="0">
                <a:solidFill>
                  <a:srgbClr val="00B050"/>
                </a:solidFill>
              </a:rPr>
              <a:t>এমপিসহ কয়েক হাজার নেতাকর্মী করোনায় আক্রান্ত হয়েছিলেন</a:t>
            </a:r>
            <a:r>
              <a:rPr lang="en-US" dirty="0" smtClean="0">
                <a:solidFill>
                  <a:srgbClr val="00B050"/>
                </a:solidFill>
              </a:rPr>
              <a:t>, </a:t>
            </a:r>
            <a:r>
              <a:rPr lang="bn-BD" dirty="0" smtClean="0">
                <a:solidFill>
                  <a:srgbClr val="00B050"/>
                </a:solidFill>
              </a:rPr>
              <a:t>অনেকে মৃত্যুবরণ করেছেন।</a:t>
            </a:r>
            <a:endParaRPr lang="bn-IN" dirty="0" smtClean="0">
              <a:solidFill>
                <a:srgbClr val="00B050"/>
              </a:solidFill>
            </a:endParaRPr>
          </a:p>
          <a:p>
            <a:endParaRPr lang="bn-IN" dirty="0" smtClean="0"/>
          </a:p>
          <a:p>
            <a:r>
              <a:rPr lang="bn-BD" dirty="0" smtClean="0">
                <a:solidFill>
                  <a:srgbClr val="FF0000"/>
                </a:solidFill>
              </a:rPr>
              <a:t>স্বল্পোন্নত থেকে উন্নয়নশীল দেশের মর্যাদা পাওয়ায় বাংলাদেশের সামনে যেমন নতুন সম্ভাবনা ও সুযোগ তৈরি হবে। উন্নয়নশীল দেশ হিসেবে আন্তর্জাতিক বাজারে ভাবমূর্তি উন্নয়নের ফলে বৈদেশিক ঋণ পাওয়া সুবিধাজনক হতে পারে। একটি দেশে প্রত্যক্ষ বৈদেশিক বিনিয়োগ বাড়লে কর্মসংস্থান বাড়ার সুযোগ তৈরি হয়ে থাকে। স্বল্পোন্নত থেকে উন্নয়নশীল দেশে উত্তরণ মসৃণ ও টেকসই করতে দেশের অভ্যন্তরীণ সুশাসন ও স্থিতিশীলতার বিষয়টি খুবই গুরুত্বপূর্ণ</a:t>
            </a:r>
            <a:r>
              <a:rPr lang="en-US" dirty="0" smtClean="0">
                <a:solidFill>
                  <a:srgbClr val="FF0000"/>
                </a:solidFill>
              </a:rPr>
              <a:t>, </a:t>
            </a:r>
            <a:r>
              <a:rPr lang="bn-BD" dirty="0" smtClean="0">
                <a:solidFill>
                  <a:srgbClr val="FF0000"/>
                </a:solidFill>
              </a:rPr>
              <a:t>যেটি আজ প্রায় এক যুগ ধরে আমাদের দিয়ে চলেছে বর্তমান সরকার।</a:t>
            </a:r>
            <a:endParaRPr lang="en-US" dirty="0" smtClean="0">
              <a:solidFill>
                <a:srgbClr val="FF0000"/>
              </a:solidFill>
            </a:endParaRPr>
          </a:p>
          <a:p>
            <a:endParaRPr lang="bn-IN" dirty="0" smtClean="0">
              <a:solidFill>
                <a:srgbClr val="FF0000"/>
              </a:solidFill>
            </a:endParaRPr>
          </a:p>
          <a:p>
            <a:endParaRPr lang="en-US" dirty="0"/>
          </a:p>
        </p:txBody>
      </p:sp>
      <p:pic>
        <p:nvPicPr>
          <p:cNvPr id="4" name="Picture 3" descr="th.jpg"/>
          <p:cNvPicPr>
            <a:picLocks noChangeAspect="1"/>
          </p:cNvPicPr>
          <p:nvPr/>
        </p:nvPicPr>
        <p:blipFill>
          <a:blip r:embed="rId2"/>
          <a:stretch>
            <a:fillRect/>
          </a:stretch>
        </p:blipFill>
        <p:spPr>
          <a:xfrm>
            <a:off x="5562600" y="5029200"/>
            <a:ext cx="2752725" cy="1552575"/>
          </a:xfrm>
          <a:prstGeom prst="rect">
            <a:avLst/>
          </a:prstGeom>
        </p:spPr>
      </p:pic>
      <p:pic>
        <p:nvPicPr>
          <p:cNvPr id="5" name="Picture 4" descr="prothomalo-bangla_2021-02_cd371352-4959-4d2c-9771-f801b06a7fc0_download.png"/>
          <p:cNvPicPr>
            <a:picLocks noChangeAspect="1"/>
          </p:cNvPicPr>
          <p:nvPr/>
        </p:nvPicPr>
        <p:blipFill>
          <a:blip r:embed="rId3"/>
          <a:stretch>
            <a:fillRect/>
          </a:stretch>
        </p:blipFill>
        <p:spPr>
          <a:xfrm>
            <a:off x="1752600" y="5410200"/>
            <a:ext cx="2177143" cy="1219200"/>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bn-BD" sz="3200" b="1" dirty="0" smtClean="0">
                <a:solidFill>
                  <a:srgbClr val="FF0000"/>
                </a:solidFill>
              </a:rPr>
              <a:t>উন্নয়নশীল দেশ হওয়ার সুবিধা</a:t>
            </a:r>
            <a:r>
              <a:rPr lang="bn-IN" sz="3200" b="1" dirty="0" smtClean="0">
                <a:solidFill>
                  <a:srgbClr val="FF0000"/>
                </a:solidFill>
              </a:rPr>
              <a:t> ও </a:t>
            </a:r>
            <a:r>
              <a:rPr lang="bn-BD" sz="3200" b="1" dirty="0" smtClean="0">
                <a:solidFill>
                  <a:srgbClr val="FF0000"/>
                </a:solidFill>
              </a:rPr>
              <a:t>চ্যালেঞ্জে</a:t>
            </a:r>
            <a:r>
              <a:rPr lang="bn-IN" sz="3200" b="1" dirty="0" smtClean="0">
                <a:solidFill>
                  <a:srgbClr val="FF0000"/>
                </a:solidFill>
              </a:rPr>
              <a:t>ঃ </a:t>
            </a:r>
            <a:endParaRPr lang="en-US" sz="3200" b="1" dirty="0">
              <a:solidFill>
                <a:srgbClr val="FF0000"/>
              </a:solidFill>
            </a:endParaRPr>
          </a:p>
        </p:txBody>
      </p:sp>
      <p:sp>
        <p:nvSpPr>
          <p:cNvPr id="3" name="Content Placeholder 2"/>
          <p:cNvSpPr>
            <a:spLocks noGrp="1"/>
          </p:cNvSpPr>
          <p:nvPr>
            <p:ph idx="1"/>
          </p:nvPr>
        </p:nvSpPr>
        <p:spPr>
          <a:xfrm>
            <a:off x="1435608" y="1143000"/>
            <a:ext cx="7498080" cy="4800600"/>
          </a:xfrm>
        </p:spPr>
        <p:txBody>
          <a:bodyPr>
            <a:normAutofit fontScale="70000" lnSpcReduction="20000"/>
          </a:bodyPr>
          <a:lstStyle/>
          <a:p>
            <a:pPr>
              <a:buNone/>
            </a:pPr>
            <a:endParaRPr lang="bn-IN" dirty="0" smtClean="0">
              <a:solidFill>
                <a:srgbClr val="00B050"/>
              </a:solidFill>
            </a:endParaRPr>
          </a:p>
          <a:p>
            <a:r>
              <a:rPr lang="bn-BD" dirty="0" smtClean="0">
                <a:solidFill>
                  <a:srgbClr val="00B050"/>
                </a:solidFill>
              </a:rPr>
              <a:t>সবচেয়ে বড় বিষয় মর্যাদার। বাংলাদেশ যে এগিয়ে যাচ্ছে</a:t>
            </a:r>
            <a:r>
              <a:rPr lang="en-US" dirty="0" smtClean="0">
                <a:solidFill>
                  <a:srgbClr val="00B050"/>
                </a:solidFill>
              </a:rPr>
              <a:t>, </a:t>
            </a:r>
            <a:r>
              <a:rPr lang="bn-BD" dirty="0" smtClean="0">
                <a:solidFill>
                  <a:srgbClr val="00B050"/>
                </a:solidFill>
              </a:rPr>
              <a:t>এটি তারই আন্তর্জাতিক স্বীকৃতি। আন্তর্জাতিক ফোরামে তখন বাংলাদেশকে আলাদাভাবে দেখতে হবে</a:t>
            </a:r>
            <a:r>
              <a:rPr lang="en-US" dirty="0" smtClean="0">
                <a:solidFill>
                  <a:srgbClr val="00B050"/>
                </a:solidFill>
              </a:rPr>
              <a:t>, </a:t>
            </a:r>
            <a:r>
              <a:rPr lang="bn-BD" dirty="0" smtClean="0">
                <a:solidFill>
                  <a:srgbClr val="00B050"/>
                </a:solidFill>
              </a:rPr>
              <a:t>এ দেশের দরকষাকষির ক্ষমতা বাড়বে। বিদেশি বিনিয়োগ বৃদ্ধিরও সম্ভাবনা রয়েছে।</a:t>
            </a:r>
            <a:endParaRPr lang="bn-IN" dirty="0" smtClean="0">
              <a:solidFill>
                <a:srgbClr val="00B050"/>
              </a:solidFill>
            </a:endParaRPr>
          </a:p>
          <a:p>
            <a:endParaRPr lang="bn-IN" dirty="0" smtClean="0"/>
          </a:p>
          <a:p>
            <a:r>
              <a:rPr lang="bn-BD" dirty="0" smtClean="0">
                <a:solidFill>
                  <a:srgbClr val="00B0F0"/>
                </a:solidFill>
              </a:rPr>
              <a:t>উন্নয়নশীল দেশগুলো ইইউতে জিএসপি প্লাস সুবিধা পায়।</a:t>
            </a:r>
            <a:endParaRPr lang="bn-IN" dirty="0" smtClean="0">
              <a:solidFill>
                <a:srgbClr val="00B0F0"/>
              </a:solidFill>
            </a:endParaRPr>
          </a:p>
          <a:p>
            <a:endParaRPr lang="bn-IN" dirty="0" smtClean="0"/>
          </a:p>
          <a:p>
            <a:r>
              <a:rPr lang="bn-BD" dirty="0" smtClean="0">
                <a:solidFill>
                  <a:schemeClr val="accent5"/>
                </a:solidFill>
              </a:rPr>
              <a:t>উন্নয়নশীল দেশ হওয়ার পর বাংলাদেশ এলডিসি হিসেবে বাণিজ্যে যে অগ্রাধিকার পায় তার সবটুকু পাবে না। আবার বৈদেশিক ঋণে কম সুদ ও নমনীয় শর্তও সীমিত হয়ে আসবে। বাংলাদেশ তার সক্ষমতা দিয়ে এসব চ্যালেঞ্জ মোকাবেলা করতে পারবে বলে </a:t>
            </a:r>
            <a:r>
              <a:rPr lang="bn-IN" dirty="0" smtClean="0">
                <a:solidFill>
                  <a:schemeClr val="accent5"/>
                </a:solidFill>
              </a:rPr>
              <a:t>আমরা</a:t>
            </a:r>
            <a:r>
              <a:rPr lang="bn-BD" dirty="0" smtClean="0">
                <a:solidFill>
                  <a:schemeClr val="accent5"/>
                </a:solidFill>
              </a:rPr>
              <a:t> বিশ্বাস</a:t>
            </a:r>
            <a:r>
              <a:rPr lang="bn-IN" dirty="0" smtClean="0">
                <a:solidFill>
                  <a:schemeClr val="accent5"/>
                </a:solidFill>
              </a:rPr>
              <a:t> করি</a:t>
            </a:r>
            <a:r>
              <a:rPr lang="bn-BD" dirty="0" smtClean="0"/>
              <a:t>।</a:t>
            </a:r>
            <a:r>
              <a:rPr lang="en-US" dirty="0" smtClean="0"/>
              <a:t/>
            </a:r>
            <a:br>
              <a:rPr lang="en-US" dirty="0" smtClean="0"/>
            </a:br>
            <a:endParaRPr lang="en-US" dirty="0"/>
          </a:p>
        </p:txBody>
      </p:sp>
      <p:pic>
        <p:nvPicPr>
          <p:cNvPr id="5" name="Picture 4" descr="163170471_1836030503222488_5244270131652066144_o.jpg"/>
          <p:cNvPicPr>
            <a:picLocks noChangeAspect="1"/>
          </p:cNvPicPr>
          <p:nvPr/>
        </p:nvPicPr>
        <p:blipFill>
          <a:blip r:embed="rId2" cstate="print"/>
          <a:stretch>
            <a:fillRect/>
          </a:stretch>
        </p:blipFill>
        <p:spPr>
          <a:xfrm>
            <a:off x="1600200" y="5181600"/>
            <a:ext cx="7239000" cy="1143000"/>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498080" cy="1143000"/>
          </a:xfrm>
        </p:spPr>
        <p:txBody>
          <a:bodyPr>
            <a:noAutofit/>
          </a:bodyPr>
          <a:lstStyle/>
          <a:p>
            <a:pPr algn="ctr"/>
            <a:r>
              <a:rPr lang="bn-BD" sz="3200" b="1" dirty="0" smtClean="0">
                <a:solidFill>
                  <a:srgbClr val="FF0000"/>
                </a:solidFill>
              </a:rPr>
              <a:t>উন্নয়নশীল দেশ হওয়ার সুবিধা</a:t>
            </a:r>
            <a:r>
              <a:rPr lang="bn-IN" sz="3200" b="1" dirty="0" smtClean="0">
                <a:solidFill>
                  <a:srgbClr val="FF0000"/>
                </a:solidFill>
              </a:rPr>
              <a:t> ও </a:t>
            </a:r>
            <a:r>
              <a:rPr lang="bn-BD" sz="3200" b="1" dirty="0" smtClean="0">
                <a:solidFill>
                  <a:srgbClr val="FF0000"/>
                </a:solidFill>
              </a:rPr>
              <a:t>চ্যালেঞ্জে</a:t>
            </a:r>
            <a:endParaRPr lang="en-US" sz="3200" b="1"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r>
              <a:rPr lang="bn-BD" dirty="0" smtClean="0">
                <a:solidFill>
                  <a:srgbClr val="00B050"/>
                </a:solidFill>
              </a:rPr>
              <a:t>ঢাকা বিশ্ববিদ্যালয়ের অর্থনীতি বিভাগের অধ্যাপক ও গবেষণা সংস্থা সানেমের নির্বাহী পরিচালক ড. সেলিম রায়হানও মনে করেন</a:t>
            </a:r>
            <a:r>
              <a:rPr lang="en-US" dirty="0" smtClean="0">
                <a:solidFill>
                  <a:srgbClr val="00B050"/>
                </a:solidFill>
              </a:rPr>
              <a:t>, </a:t>
            </a:r>
            <a:r>
              <a:rPr lang="bn-BD" dirty="0" smtClean="0">
                <a:solidFill>
                  <a:srgbClr val="00B050"/>
                </a:solidFill>
              </a:rPr>
              <a:t>নতুন বছরে উন্নয়নশীল দেশ হওয়ার যোগ্যতা অর্জনের স্বীকৃতি অনেক ইতিবাচক খবর। এতে বাংলাদেশের ভাবমূর্তি বাড়বে। বিদেশি বিনিয়োগ বাড়বে। আরও বেশি হারে অর্থনৈতিক প্রবৃদ্ধির পথ সুগম হবে।</a:t>
            </a:r>
            <a:endParaRPr lang="bn-IN" dirty="0" smtClean="0">
              <a:solidFill>
                <a:srgbClr val="00B050"/>
              </a:solidFill>
            </a:endParaRPr>
          </a:p>
          <a:p>
            <a:endParaRPr lang="bn-IN" dirty="0" smtClean="0"/>
          </a:p>
          <a:p>
            <a:r>
              <a:rPr lang="bn-BD" dirty="0" smtClean="0">
                <a:solidFill>
                  <a:srgbClr val="0070C0"/>
                </a:solidFill>
              </a:rPr>
              <a:t>বাংলাদেশ ২০২৪ সালে এলডিসি থেকে বেরিয়ে গেলে ২০২৭ সাল পর্যন্ত ইউরোপীয় ইউনিয়নের </a:t>
            </a:r>
            <a:r>
              <a:rPr lang="en-US" dirty="0" smtClean="0">
                <a:solidFill>
                  <a:srgbClr val="0070C0"/>
                </a:solidFill>
              </a:rPr>
              <a:t>'</a:t>
            </a:r>
            <a:r>
              <a:rPr lang="bn-BD" dirty="0" smtClean="0">
                <a:solidFill>
                  <a:srgbClr val="0070C0"/>
                </a:solidFill>
              </a:rPr>
              <a:t>এভরিথিং বাট আর্মস</a:t>
            </a:r>
            <a:r>
              <a:rPr lang="en-US" dirty="0" smtClean="0">
                <a:solidFill>
                  <a:srgbClr val="0070C0"/>
                </a:solidFill>
              </a:rPr>
              <a:t>' </a:t>
            </a:r>
            <a:r>
              <a:rPr lang="bn-BD" dirty="0" smtClean="0">
                <a:solidFill>
                  <a:srgbClr val="0070C0"/>
                </a:solidFill>
              </a:rPr>
              <a:t>উদ্যোগের আওতায় পণ্য রফতানিতে শুল্ক্কমুক্ত সুবিধা পাবে। বাংলাদেশ মানবাধিকার ও শ্রম অধিকার</a:t>
            </a:r>
            <a:r>
              <a:rPr lang="en-US" dirty="0" smtClean="0">
                <a:solidFill>
                  <a:srgbClr val="0070C0"/>
                </a:solidFill>
              </a:rPr>
              <a:t>, </a:t>
            </a:r>
            <a:r>
              <a:rPr lang="bn-BD" dirty="0" smtClean="0">
                <a:solidFill>
                  <a:srgbClr val="0070C0"/>
                </a:solidFill>
              </a:rPr>
              <a:t>পরিবেশ ও সুশাসন বিষয়ে ইইউর শর্ত পূরণ করলে জিএসপি প্লাস নামে অগ্রাধিকারমূলক বাণিজ্য সুবিধা পাবে</a:t>
            </a:r>
            <a:r>
              <a:rPr lang="bn-BD" dirty="0" smtClean="0"/>
              <a:t>।</a:t>
            </a:r>
            <a:endParaRPr lang="bn-IN" dirty="0" smtClean="0"/>
          </a:p>
          <a:p>
            <a:pPr>
              <a:buNone/>
            </a:pPr>
            <a:endParaRPr lang="bn-IN" dirty="0" smtClean="0"/>
          </a:p>
          <a:p>
            <a:r>
              <a:rPr lang="bn-BD" dirty="0" smtClean="0">
                <a:solidFill>
                  <a:schemeClr val="accent5">
                    <a:lumMod val="60000"/>
                    <a:lumOff val="40000"/>
                  </a:schemeClr>
                </a:solidFill>
              </a:rPr>
              <a:t>সর্বোপরি প্রত্যেক নাগরিক সচেতন হলে পর্যায়ক্রমে উন্নয়নশীল ও উন্নত দেশ হওয়া আমাদের জন্য কঠিন কিছু হবে না।</a:t>
            </a:r>
            <a:r>
              <a:rPr lang="bn-IN" dirty="0" smtClean="0">
                <a:solidFill>
                  <a:schemeClr val="accent5">
                    <a:lumMod val="60000"/>
                    <a:lumOff val="40000"/>
                  </a:schemeClr>
                </a:solidFill>
              </a:rPr>
              <a:t> </a:t>
            </a:r>
          </a:p>
          <a:p>
            <a:r>
              <a:rPr lang="bn-IN" dirty="0" smtClean="0">
                <a:solidFill>
                  <a:srgbClr val="00B050"/>
                </a:solidFill>
              </a:rPr>
              <a:t>(তথ্যসূত্রঃ ইন্টারনেট)</a:t>
            </a:r>
            <a:endParaRPr lang="en-US" dirty="0">
              <a:solidFill>
                <a:srgbClr val="00B050"/>
              </a:solidFill>
            </a:endParaRPr>
          </a:p>
        </p:txBody>
      </p:sp>
      <p:pic>
        <p:nvPicPr>
          <p:cNvPr id="4" name="Picture 3" descr="source (2).gif"/>
          <p:cNvPicPr>
            <a:picLocks noChangeAspect="1"/>
          </p:cNvPicPr>
          <p:nvPr/>
        </p:nvPicPr>
        <p:blipFill>
          <a:blip r:embed="rId2" cstate="print"/>
          <a:stretch>
            <a:fillRect/>
          </a:stretch>
        </p:blipFill>
        <p:spPr>
          <a:xfrm>
            <a:off x="76200" y="1371600"/>
            <a:ext cx="1524000" cy="1524000"/>
          </a:xfrm>
          <a:prstGeom prst="rect">
            <a:avLst/>
          </a:prstGeom>
        </p:spPr>
      </p:pic>
      <p:pic>
        <p:nvPicPr>
          <p:cNvPr id="6" name="Picture 5" descr="157030618_3632641586833749_2290598833017840297_o.jpg"/>
          <p:cNvPicPr>
            <a:picLocks noChangeAspect="1"/>
          </p:cNvPicPr>
          <p:nvPr/>
        </p:nvPicPr>
        <p:blipFill>
          <a:blip r:embed="rId3"/>
          <a:stretch>
            <a:fillRect/>
          </a:stretch>
        </p:blipFill>
        <p:spPr>
          <a:xfrm>
            <a:off x="1371600" y="5791200"/>
            <a:ext cx="7467600" cy="914400"/>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slide(fromBottom)">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slide(fromBottom)">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slide(fromBottom)">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heckerboard(across)">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to="" calcmode="lin" valueType="num">
                                      <p:cBhvr>
                                        <p:cTn id="4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143000"/>
            <a:ext cx="7498080" cy="1143000"/>
          </a:xfrm>
        </p:spPr>
        <p:txBody>
          <a:bodyPr>
            <a:noAutofit/>
          </a:bodyPr>
          <a:lstStyle/>
          <a:p>
            <a:pPr algn="ctr"/>
            <a:r>
              <a:rPr lang="bn-IN" sz="8000" dirty="0" smtClean="0">
                <a:solidFill>
                  <a:srgbClr val="FF0000"/>
                </a:solidFill>
              </a:rPr>
              <a:t>ধন্য</a:t>
            </a:r>
            <a:r>
              <a:rPr lang="bn-IN" sz="8000" dirty="0" smtClean="0">
                <a:solidFill>
                  <a:srgbClr val="00B050"/>
                </a:solidFill>
              </a:rPr>
              <a:t>বাদ</a:t>
            </a:r>
            <a:endParaRPr lang="en-US" sz="8000" dirty="0">
              <a:solidFill>
                <a:srgbClr val="00B050"/>
              </a:solidFill>
            </a:endParaRPr>
          </a:p>
        </p:txBody>
      </p:sp>
      <p:pic>
        <p:nvPicPr>
          <p:cNvPr id="3" name="Content Placeholder 6" descr="download.png"/>
          <p:cNvPicPr>
            <a:picLocks noChangeAspect="1"/>
          </p:cNvPicPr>
          <p:nvPr/>
        </p:nvPicPr>
        <p:blipFill>
          <a:blip r:embed="rId2"/>
          <a:stretch>
            <a:fillRect/>
          </a:stretch>
        </p:blipFill>
        <p:spPr>
          <a:xfrm>
            <a:off x="1600200" y="2074114"/>
            <a:ext cx="5675878" cy="3945686"/>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to="" calcmode="lin" valueType="num">
                                      <p:cBhvr>
                                        <p:cTn id="14"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533400"/>
            <a:ext cx="7498080" cy="1143000"/>
          </a:xfrm>
        </p:spPr>
        <p:txBody>
          <a:bodyPr>
            <a:normAutofit fontScale="90000"/>
          </a:bodyPr>
          <a:lstStyle/>
          <a:p>
            <a:r>
              <a:rPr lang="bn-IN" sz="6700" b="1" dirty="0" smtClean="0">
                <a:ln w="17780" cmpd="sng">
                  <a:solidFill>
                    <a:srgbClr val="FFFFFF"/>
                  </a:solidFill>
                  <a:prstDash val="solid"/>
                  <a:miter lim="800000"/>
                </a:ln>
                <a:solidFill>
                  <a:schemeClr val="accent2"/>
                </a:solidFill>
                <a:effectLst>
                  <a:glow rad="228600">
                    <a:schemeClr val="accent4">
                      <a:satMod val="175000"/>
                      <a:alpha val="40000"/>
                    </a:schemeClr>
                  </a:glow>
                  <a:outerShdw blurRad="50800" algn="tl" rotWithShape="0">
                    <a:srgbClr val="000000"/>
                  </a:outerShdw>
                </a:effectLst>
                <a:latin typeface="Nikosh" pitchFamily="2" charset="0"/>
                <a:cs typeface="Nikosh" pitchFamily="2" charset="0"/>
              </a:rPr>
              <a:t/>
            </a:r>
            <a:br>
              <a:rPr lang="bn-IN" sz="6700" b="1" dirty="0" smtClean="0">
                <a:ln w="17780" cmpd="sng">
                  <a:solidFill>
                    <a:srgbClr val="FFFFFF"/>
                  </a:solidFill>
                  <a:prstDash val="solid"/>
                  <a:miter lim="800000"/>
                </a:ln>
                <a:solidFill>
                  <a:schemeClr val="accent2"/>
                </a:solidFill>
                <a:effectLst>
                  <a:glow rad="228600">
                    <a:schemeClr val="accent4">
                      <a:satMod val="175000"/>
                      <a:alpha val="40000"/>
                    </a:schemeClr>
                  </a:glow>
                  <a:outerShdw blurRad="50800" algn="tl" rotWithShape="0">
                    <a:srgbClr val="000000"/>
                  </a:outerShdw>
                </a:effectLst>
                <a:latin typeface="Nikosh" pitchFamily="2" charset="0"/>
                <a:cs typeface="Nikosh" pitchFamily="2" charset="0"/>
              </a:rPr>
            </a:br>
            <a:r>
              <a:rPr lang="en-US" sz="6700" b="1" dirty="0" err="1" smtClean="0">
                <a:ln w="17780" cmpd="sng">
                  <a:solidFill>
                    <a:srgbClr val="FFFFFF"/>
                  </a:solidFill>
                  <a:prstDash val="solid"/>
                  <a:miter lim="800000"/>
                </a:ln>
                <a:solidFill>
                  <a:srgbClr val="C00000"/>
                </a:solidFill>
                <a:effectLst>
                  <a:glow rad="228600">
                    <a:schemeClr val="accent4">
                      <a:satMod val="175000"/>
                      <a:alpha val="40000"/>
                    </a:schemeClr>
                  </a:glow>
                  <a:outerShdw blurRad="50800" algn="tl" rotWithShape="0">
                    <a:srgbClr val="000000"/>
                  </a:outerShdw>
                </a:effectLst>
                <a:latin typeface="Nikosh" pitchFamily="2" charset="0"/>
                <a:cs typeface="Nikosh" pitchFamily="2" charset="0"/>
              </a:rPr>
              <a:t>শিক্ষক</a:t>
            </a:r>
            <a:r>
              <a:rPr lang="en-US" sz="6700" b="1" dirty="0" smtClean="0">
                <a:ln w="17780" cmpd="sng">
                  <a:solidFill>
                    <a:srgbClr val="FFFFFF"/>
                  </a:solidFill>
                  <a:prstDash val="solid"/>
                  <a:miter lim="800000"/>
                </a:ln>
                <a:solidFill>
                  <a:srgbClr val="C00000"/>
                </a:solidFill>
                <a:effectLst>
                  <a:glow rad="228600">
                    <a:schemeClr val="accent4">
                      <a:satMod val="175000"/>
                      <a:alpha val="40000"/>
                    </a:schemeClr>
                  </a:glow>
                  <a:outerShdw blurRad="50800" algn="tl" rotWithShape="0">
                    <a:srgbClr val="000000"/>
                  </a:outerShdw>
                </a:effectLst>
                <a:latin typeface="Nikosh" pitchFamily="2" charset="0"/>
                <a:cs typeface="Nikosh" pitchFamily="2" charset="0"/>
              </a:rPr>
              <a:t> </a:t>
            </a:r>
            <a:r>
              <a:rPr lang="bn-IN" sz="6700" b="1" dirty="0" smtClean="0">
                <a:ln w="17780" cmpd="sng">
                  <a:solidFill>
                    <a:srgbClr val="FFFFFF"/>
                  </a:solidFill>
                  <a:prstDash val="solid"/>
                  <a:miter lim="800000"/>
                </a:ln>
                <a:solidFill>
                  <a:srgbClr val="C00000"/>
                </a:solidFill>
                <a:effectLst>
                  <a:glow rad="228600">
                    <a:schemeClr val="accent4">
                      <a:satMod val="175000"/>
                      <a:alpha val="40000"/>
                    </a:schemeClr>
                  </a:glow>
                  <a:outerShdw blurRad="38100" dist="38100" dir="2700000" algn="tl">
                    <a:srgbClr val="000000">
                      <a:alpha val="43137"/>
                    </a:srgbClr>
                  </a:outerShdw>
                </a:effectLst>
                <a:latin typeface="Nikosh" pitchFamily="2" charset="0"/>
                <a:cs typeface="Nikosh" pitchFamily="2" charset="0"/>
              </a:rPr>
              <a:t>পরিচিতিঃ</a:t>
            </a:r>
            <a:r>
              <a:rPr lang="en-US" b="1" dirty="0" smtClean="0">
                <a:ln w="17780" cmpd="sng">
                  <a:solidFill>
                    <a:srgbClr val="FFFFFF"/>
                  </a:solidFill>
                  <a:prstDash val="solid"/>
                  <a:miter lim="800000"/>
                </a:ln>
                <a:solidFill>
                  <a:schemeClr val="accent2"/>
                </a:solidFill>
                <a:effectLst>
                  <a:glow rad="228600">
                    <a:schemeClr val="accent4">
                      <a:satMod val="175000"/>
                      <a:alpha val="40000"/>
                    </a:schemeClr>
                  </a:glow>
                  <a:outerShdw blurRad="50800" algn="tl" rotWithShape="0">
                    <a:srgbClr val="000000"/>
                  </a:outerShdw>
                </a:effectLst>
                <a:latin typeface="Nikosh" pitchFamily="2" charset="0"/>
                <a:cs typeface="Nikosh" pitchFamily="2" charset="0"/>
              </a:rPr>
              <a:t/>
            </a:r>
            <a:br>
              <a:rPr lang="en-US" b="1" dirty="0" smtClean="0">
                <a:ln w="17780" cmpd="sng">
                  <a:solidFill>
                    <a:srgbClr val="FFFFFF"/>
                  </a:solidFill>
                  <a:prstDash val="solid"/>
                  <a:miter lim="800000"/>
                </a:ln>
                <a:solidFill>
                  <a:schemeClr val="accent2"/>
                </a:solidFill>
                <a:effectLst>
                  <a:glow rad="228600">
                    <a:schemeClr val="accent4">
                      <a:satMod val="175000"/>
                      <a:alpha val="40000"/>
                    </a:schemeClr>
                  </a:glow>
                  <a:outerShdw blurRad="50800" algn="tl" rotWithShape="0">
                    <a:srgbClr val="000000"/>
                  </a:outerShdw>
                </a:effectLst>
                <a:latin typeface="Nikosh" pitchFamily="2" charset="0"/>
                <a:cs typeface="Nikosh" pitchFamily="2" charset="0"/>
              </a:rPr>
            </a:br>
            <a:endParaRPr lang="en-US" dirty="0"/>
          </a:p>
        </p:txBody>
      </p:sp>
      <p:sp>
        <p:nvSpPr>
          <p:cNvPr id="3" name="Content Placeholder 2"/>
          <p:cNvSpPr>
            <a:spLocks noGrp="1"/>
          </p:cNvSpPr>
          <p:nvPr>
            <p:ph idx="1"/>
          </p:nvPr>
        </p:nvSpPr>
        <p:spPr>
          <a:xfrm>
            <a:off x="1447800" y="1371600"/>
            <a:ext cx="7498080" cy="4800600"/>
          </a:xfrm>
        </p:spPr>
        <p:txBody>
          <a:bodyPr/>
          <a:lstStyle/>
          <a:p>
            <a:pPr>
              <a:buNone/>
            </a:pPr>
            <a:endParaRPr lang="bn-IN" sz="4000" dirty="0" smtClean="0">
              <a:solidFill>
                <a:srgbClr val="FF0000"/>
              </a:solidFill>
              <a:latin typeface="NikoshBAN" pitchFamily="2" charset="0"/>
              <a:cs typeface="NikoshBAN" pitchFamily="2" charset="0"/>
            </a:endParaRPr>
          </a:p>
          <a:p>
            <a:pPr>
              <a:buNone/>
            </a:pPr>
            <a:r>
              <a:rPr lang="bn-IN" sz="4000" dirty="0" smtClean="0">
                <a:solidFill>
                  <a:srgbClr val="FF0000"/>
                </a:solidFill>
                <a:latin typeface="NikoshBAN" pitchFamily="2" charset="0"/>
                <a:cs typeface="NikoshBAN" pitchFamily="2" charset="0"/>
              </a:rPr>
              <a:t>খান মো. মামুন হোসাইন</a:t>
            </a:r>
            <a:endParaRPr lang="bn-IN" sz="4000" dirty="0" smtClean="0">
              <a:solidFill>
                <a:srgbClr val="FF0000"/>
              </a:solidFill>
              <a:latin typeface="NikoshBAN" pitchFamily="2" charset="0"/>
              <a:cs typeface="NikoshBAN" pitchFamily="2" charset="0"/>
            </a:endParaRPr>
          </a:p>
          <a:p>
            <a:pPr>
              <a:buNone/>
            </a:pPr>
            <a:r>
              <a:rPr lang="bn-IN" sz="4000" dirty="0" smtClean="0">
                <a:solidFill>
                  <a:srgbClr val="00B050"/>
                </a:solidFill>
                <a:latin typeface="NikoshBAN" pitchFamily="2" charset="0"/>
                <a:cs typeface="NikoshBAN" pitchFamily="2" charset="0"/>
              </a:rPr>
              <a:t>সহকারী শিক্ষক (ইংরেজি)</a:t>
            </a:r>
          </a:p>
          <a:p>
            <a:pPr>
              <a:buNone/>
            </a:pPr>
            <a:r>
              <a:rPr lang="bn-IN" sz="4000" dirty="0" smtClean="0">
                <a:solidFill>
                  <a:srgbClr val="0070C0"/>
                </a:solidFill>
                <a:latin typeface="NikoshBAN" pitchFamily="2" charset="0"/>
                <a:cs typeface="NikoshBAN" pitchFamily="2" charset="0"/>
              </a:rPr>
              <a:t>দক্ষিণ চাঁদপুর উচ্চ বিদ্যালয়</a:t>
            </a:r>
            <a:endParaRPr lang="bn-IN" sz="4000" dirty="0" smtClean="0">
              <a:solidFill>
                <a:srgbClr val="0070C0"/>
              </a:solidFill>
              <a:latin typeface="NikoshBAN" pitchFamily="2" charset="0"/>
              <a:cs typeface="NikoshBAN" pitchFamily="2" charset="0"/>
            </a:endParaRPr>
          </a:p>
          <a:p>
            <a:pPr>
              <a:buNone/>
            </a:pPr>
            <a:r>
              <a:rPr lang="bn-IN" sz="4000" dirty="0" smtClean="0">
                <a:solidFill>
                  <a:schemeClr val="accent5">
                    <a:lumMod val="60000"/>
                    <a:lumOff val="40000"/>
                  </a:schemeClr>
                </a:solidFill>
                <a:latin typeface="NikoshBAN" pitchFamily="2" charset="0"/>
                <a:cs typeface="NikoshBAN" pitchFamily="2" charset="0"/>
              </a:rPr>
              <a:t>হরিরামপুর, মানিকগঞ্জ</a:t>
            </a:r>
          </a:p>
          <a:p>
            <a:pPr>
              <a:buNone/>
            </a:pPr>
            <a:endParaRPr lang="en-US" dirty="0">
              <a:solidFill>
                <a:srgbClr val="00B050"/>
              </a:solidFill>
            </a:endParaRPr>
          </a:p>
        </p:txBody>
      </p:sp>
      <p:sp>
        <p:nvSpPr>
          <p:cNvPr id="6" name="Vertical Scroll 5"/>
          <p:cNvSpPr/>
          <p:nvPr/>
        </p:nvSpPr>
        <p:spPr>
          <a:xfrm>
            <a:off x="6019800" y="2209800"/>
            <a:ext cx="2743200" cy="3470928"/>
          </a:xfrm>
          <a:prstGeom prst="verticalScroll">
            <a:avLst/>
          </a:prstGeom>
          <a:effectLst>
            <a:innerShdw blurRad="63500" dist="50800" dir="27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M-135681.JPG"/>
          <p:cNvPicPr>
            <a:picLocks noChangeAspect="1"/>
          </p:cNvPicPr>
          <p:nvPr/>
        </p:nvPicPr>
        <p:blipFill>
          <a:blip r:embed="rId2"/>
          <a:stretch>
            <a:fillRect/>
          </a:stretch>
        </p:blipFill>
        <p:spPr>
          <a:xfrm>
            <a:off x="6400800" y="2743200"/>
            <a:ext cx="1981200" cy="2485506"/>
          </a:xfrm>
          <a:prstGeom prst="rect">
            <a:avLst/>
          </a:prstGeom>
        </p:spPr>
      </p:pic>
      <p:pic>
        <p:nvPicPr>
          <p:cNvPr id="9" name="Picture 8" descr="DCHS LOGO.jpg"/>
          <p:cNvPicPr>
            <a:picLocks noChangeAspect="1"/>
          </p:cNvPicPr>
          <p:nvPr/>
        </p:nvPicPr>
        <p:blipFill>
          <a:blip r:embed="rId3" cstate="print"/>
          <a:stretch>
            <a:fillRect/>
          </a:stretch>
        </p:blipFill>
        <p:spPr>
          <a:xfrm>
            <a:off x="7315200" y="685800"/>
            <a:ext cx="1057983" cy="1066800"/>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1"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848600" cy="1671461"/>
          </a:xfrm>
        </p:spPr>
        <p:txBody>
          <a:bodyPr>
            <a:normAutofit fontScale="90000"/>
          </a:bodyPr>
          <a:lstStyle/>
          <a:p>
            <a:r>
              <a:rPr lang="bn-IN" sz="4000" dirty="0">
                <a:solidFill>
                  <a:srgbClr val="FF0000"/>
                </a:solidFill>
              </a:rPr>
              <a:t>স্বাধীনতার সুবর্ণজয়ন্তীঃ </a:t>
            </a:r>
            <a:r>
              <a:rPr lang="bn-IN" sz="4000" dirty="0" smtClean="0"/>
              <a:t/>
            </a:r>
            <a:br>
              <a:rPr lang="bn-IN" sz="4000" dirty="0" smtClean="0"/>
            </a:br>
            <a:r>
              <a:rPr lang="bn-IN" sz="4000" dirty="0" smtClean="0">
                <a:solidFill>
                  <a:srgbClr val="00B050"/>
                </a:solidFill>
              </a:rPr>
              <a:t>সল্পোন্নত </a:t>
            </a:r>
            <a:r>
              <a:rPr lang="bn-IN" sz="4000" dirty="0">
                <a:solidFill>
                  <a:srgbClr val="00B050"/>
                </a:solidFill>
              </a:rPr>
              <a:t>দেশ থেকে উন্নয়নশীল বাংলাদেশ</a:t>
            </a:r>
            <a:r>
              <a:rPr lang="en-US" dirty="0"/>
              <a:t/>
            </a:r>
            <a:br>
              <a:rPr lang="en-US" dirty="0"/>
            </a:br>
            <a:endParaRPr lang="en-US" dirty="0"/>
          </a:p>
        </p:txBody>
      </p:sp>
      <p:pic>
        <p:nvPicPr>
          <p:cNvPr id="4" name="Content Placeholder 3" descr="8b82f_8a543ec0e4_long-1.jpg"/>
          <p:cNvPicPr>
            <a:picLocks noGrp="1" noChangeAspect="1"/>
          </p:cNvPicPr>
          <p:nvPr>
            <p:ph idx="1"/>
          </p:nvPr>
        </p:nvPicPr>
        <p:blipFill>
          <a:blip r:embed="rId2"/>
          <a:stretch>
            <a:fillRect/>
          </a:stretch>
        </p:blipFill>
        <p:spPr>
          <a:xfrm>
            <a:off x="1524000" y="2133600"/>
            <a:ext cx="6984632" cy="3923035"/>
          </a:xfr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4"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4"/>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79792" cy="1096962"/>
          </a:xfrm>
        </p:spPr>
        <p:txBody>
          <a:bodyPr>
            <a:noAutofit/>
          </a:bodyPr>
          <a:lstStyle/>
          <a:p>
            <a:r>
              <a:rPr lang="bn-IN" sz="3600" dirty="0" smtClean="0">
                <a:solidFill>
                  <a:srgbClr val="FF0000"/>
                </a:solidFill>
              </a:rPr>
              <a:t>স্বাধীনতার সুবর্ণজয়ন্তীঃ</a:t>
            </a:r>
            <a:r>
              <a:rPr lang="bn-IN" sz="3600" dirty="0" smtClean="0">
                <a:solidFill>
                  <a:srgbClr val="00B050"/>
                </a:solidFill>
              </a:rPr>
              <a:t> </a:t>
            </a:r>
            <a:br>
              <a:rPr lang="bn-IN" sz="3600" dirty="0" smtClean="0">
                <a:solidFill>
                  <a:srgbClr val="00B050"/>
                </a:solidFill>
              </a:rPr>
            </a:br>
            <a:r>
              <a:rPr lang="bn-IN" sz="3600" dirty="0" smtClean="0">
                <a:solidFill>
                  <a:srgbClr val="00B050"/>
                </a:solidFill>
              </a:rPr>
              <a:t>সল্পোন্নত দেশ থেকে উন্নয়নশীল বাংলাদেশ</a:t>
            </a:r>
            <a:r>
              <a:rPr lang="bn-IN" sz="3600" dirty="0" smtClean="0">
                <a:solidFill>
                  <a:srgbClr val="FF0000"/>
                </a:solidFill>
              </a:rPr>
              <a:t> </a:t>
            </a:r>
            <a:r>
              <a:rPr lang="bn-IN" sz="3600" dirty="0" smtClean="0"/>
              <a:t/>
            </a:r>
            <a:br>
              <a:rPr lang="bn-IN" sz="3600" dirty="0" smtClean="0"/>
            </a:br>
            <a:r>
              <a:rPr lang="bn-IN" sz="2400" dirty="0" smtClean="0">
                <a:solidFill>
                  <a:srgbClr val="002060"/>
                </a:solidFill>
                <a:effectLst/>
              </a:rPr>
              <a:t>শুরু করার পূর্বে আসুন একটি গান শুনি (১.৪০ সে.)</a:t>
            </a:r>
            <a:endParaRPr lang="en-US" sz="2400" dirty="0">
              <a:solidFill>
                <a:srgbClr val="002060"/>
              </a:solidFill>
              <a:effectLst/>
            </a:endParaRPr>
          </a:p>
        </p:txBody>
      </p:sp>
      <p:pic>
        <p:nvPicPr>
          <p:cNvPr id="4" name="স্বল্পোন্নত_দেশ_থেকে_উন্নয়নশীল_বাংলাদেশ_উদযাপন_থিম_সং(720p).mp4">
            <a:hlinkClick r:id="" action="ppaction://media"/>
          </p:cNvPr>
          <p:cNvPicPr>
            <a:picLocks noGrp="1" noRot="1" noChangeAspect="1"/>
          </p:cNvPicPr>
          <p:nvPr>
            <p:ph idx="1"/>
            <a:videoFile r:link="rId1"/>
          </p:nvPr>
        </p:nvPicPr>
        <p:blipFill>
          <a:blip r:embed="rId3"/>
          <a:stretch>
            <a:fillRect/>
          </a:stretch>
        </p:blipFill>
        <p:spPr>
          <a:xfrm>
            <a:off x="1524000" y="1711505"/>
            <a:ext cx="7086600" cy="4596580"/>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1"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video>
              <p:cMediaNode>
                <p:cTn id="18"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sz="4400" b="1" dirty="0" smtClean="0">
                <a:solidFill>
                  <a:srgbClr val="FF0000"/>
                </a:solidFill>
              </a:rPr>
              <a:t>স্বাধীনতার সুবর্ণজয়ন্তীঃ</a:t>
            </a:r>
            <a:endParaRPr lang="en-US" b="1" dirty="0"/>
          </a:p>
        </p:txBody>
      </p:sp>
      <p:sp>
        <p:nvSpPr>
          <p:cNvPr id="3" name="Content Placeholder 2"/>
          <p:cNvSpPr>
            <a:spLocks noGrp="1"/>
          </p:cNvSpPr>
          <p:nvPr>
            <p:ph idx="1"/>
          </p:nvPr>
        </p:nvSpPr>
        <p:spPr/>
        <p:txBody>
          <a:bodyPr>
            <a:normAutofit/>
          </a:bodyPr>
          <a:lstStyle/>
          <a:p>
            <a:r>
              <a:rPr lang="bn-BD" sz="2400" dirty="0" smtClean="0">
                <a:solidFill>
                  <a:srgbClr val="00B050"/>
                </a:solidFill>
              </a:rPr>
              <a:t>বাংলাদেশের জন্মের পাঁচ দশক পার করলো। একাত্তরের মুক্তিযুদ্ধে বিধ্বস্ত একটি দেশ বিনির্মাণে এ দেশের মানুষ কঠোর পরিশ্রম করে যাচ্ছে। নাই নাই থেকে মুখ ফিরিয়ে এখন প্রাপ্তির দিকে ঘুরে দাঁড়িয়েছে। </a:t>
            </a:r>
            <a:endParaRPr lang="en-US" sz="2400" dirty="0" smtClean="0">
              <a:solidFill>
                <a:srgbClr val="00B050"/>
              </a:solidFill>
            </a:endParaRPr>
          </a:p>
          <a:p>
            <a:endParaRPr lang="bn-IN" sz="2400" dirty="0" smtClean="0">
              <a:solidFill>
                <a:srgbClr val="00B050"/>
              </a:solidFill>
            </a:endParaRPr>
          </a:p>
          <a:p>
            <a:r>
              <a:rPr lang="bn-BD" sz="2400" dirty="0" smtClean="0">
                <a:solidFill>
                  <a:schemeClr val="accent1">
                    <a:lumMod val="75000"/>
                  </a:schemeClr>
                </a:solidFill>
              </a:rPr>
              <a:t>দক্ষিণ এশিয়ার এই ছোট দেশটি এরই মধ্যে নানা অর্জনের মালা গেঁথেছে। বলতে গেলে বিশ্বের নানা প্রান্তে পরিচিতি পাওয়া আমাদের এই দেশটি বিভিন্ন ক্ষেত্রে সফলতার স্বাদ পেয়েছে।</a:t>
            </a:r>
            <a:endParaRPr lang="bn-IN" sz="2400" dirty="0" smtClean="0">
              <a:solidFill>
                <a:schemeClr val="accent1">
                  <a:lumMod val="75000"/>
                </a:schemeClr>
              </a:solidFill>
            </a:endParaRPr>
          </a:p>
          <a:p>
            <a:endParaRPr lang="bn-IN" dirty="0" smtClean="0">
              <a:solidFill>
                <a:srgbClr val="00B0F0"/>
              </a:solidFill>
            </a:endParaRPr>
          </a:p>
          <a:p>
            <a:endParaRPr lang="en-US" dirty="0" smtClean="0"/>
          </a:p>
          <a:p>
            <a:endParaRPr lang="en-US" dirty="0"/>
          </a:p>
        </p:txBody>
      </p:sp>
      <p:pic>
        <p:nvPicPr>
          <p:cNvPr id="4" name="Picture 3" descr="161848952_1833554586803413_7051661126639715870_o.jpg"/>
          <p:cNvPicPr>
            <a:picLocks noChangeAspect="1"/>
          </p:cNvPicPr>
          <p:nvPr/>
        </p:nvPicPr>
        <p:blipFill>
          <a:blip r:embed="rId2"/>
          <a:stretch>
            <a:fillRect/>
          </a:stretch>
        </p:blipFill>
        <p:spPr>
          <a:xfrm>
            <a:off x="1524000" y="4953000"/>
            <a:ext cx="7239000" cy="1524000"/>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sz="4000" b="1" dirty="0" smtClean="0">
                <a:solidFill>
                  <a:srgbClr val="FF0000"/>
                </a:solidFill>
              </a:rPr>
              <a:t>স্বাধীনতার সুবর্ণজয়ন্তীঃ</a:t>
            </a:r>
            <a:endParaRPr lang="en-US" b="1" dirty="0"/>
          </a:p>
        </p:txBody>
      </p:sp>
      <p:sp>
        <p:nvSpPr>
          <p:cNvPr id="3" name="Content Placeholder 2"/>
          <p:cNvSpPr>
            <a:spLocks noGrp="1"/>
          </p:cNvSpPr>
          <p:nvPr>
            <p:ph idx="1"/>
          </p:nvPr>
        </p:nvSpPr>
        <p:spPr/>
        <p:txBody>
          <a:bodyPr>
            <a:normAutofit/>
          </a:bodyPr>
          <a:lstStyle/>
          <a:p>
            <a:r>
              <a:rPr lang="bn-BD" sz="2200" dirty="0" smtClean="0">
                <a:solidFill>
                  <a:schemeClr val="accent5"/>
                </a:solidFill>
              </a:rPr>
              <a:t>বাংলাদেশের জন্মের পর কৃষি</a:t>
            </a:r>
            <a:r>
              <a:rPr lang="en-US" sz="2200" dirty="0" smtClean="0">
                <a:solidFill>
                  <a:schemeClr val="accent5"/>
                </a:solidFill>
              </a:rPr>
              <a:t>, </a:t>
            </a:r>
            <a:r>
              <a:rPr lang="bn-BD" sz="2200" dirty="0" smtClean="0">
                <a:solidFill>
                  <a:schemeClr val="accent5"/>
                </a:solidFill>
              </a:rPr>
              <a:t>অর্থনীতি আর অবকাঠামোগত উন্নয়নে ঈর্ষণীয় সাফল্য আমাদের ঝুঁড়িতে এসে জমা হয়েছে তা অস্বীকার করার কোন সুযোগ কারো নেই। এই তো সেদিন</a:t>
            </a:r>
            <a:r>
              <a:rPr lang="en-US" sz="2200" dirty="0" smtClean="0">
                <a:solidFill>
                  <a:schemeClr val="accent5"/>
                </a:solidFill>
              </a:rPr>
              <a:t>, </a:t>
            </a:r>
            <a:r>
              <a:rPr lang="bn-BD" sz="2200" dirty="0" smtClean="0">
                <a:solidFill>
                  <a:schemeClr val="accent5"/>
                </a:solidFill>
              </a:rPr>
              <a:t>স্বাধীনতার সুবর্ণ জয়ন্তী উদযাপনের প্রাক্কালে উন্নয়নশীল দেশের তালিকা সমাবর্তনে এখন মধ্যম দেশের আয়ের খাতায় নিজেদের নামটি লিখেছে। নানার সূচকে নিজেদের অর্জনের প্রমাণাদি দেওয়ার পরই স্বীকৃতি মিলেছে। আমরা দুর্বার গতিতে এগিয়ে যাচ্ছি তাতে কোন সন্দেহ নেই।</a:t>
            </a:r>
            <a:endParaRPr lang="en-US" sz="2200" dirty="0" smtClean="0">
              <a:solidFill>
                <a:schemeClr val="accent5"/>
              </a:solidFill>
            </a:endParaRPr>
          </a:p>
          <a:p>
            <a:endParaRPr lang="en-US" sz="2200" dirty="0" smtClean="0">
              <a:solidFill>
                <a:schemeClr val="accent5"/>
              </a:solidFill>
            </a:endParaRPr>
          </a:p>
          <a:p>
            <a:r>
              <a:rPr lang="bn-IN" sz="2200" dirty="0" smtClean="0">
                <a:solidFill>
                  <a:srgbClr val="00B0F0"/>
                </a:solidFill>
              </a:rPr>
              <a:t>২৬ মার্চ, ১৯৭১ থেকে ২৬ মার্চ, ২০২১ খ্রি.</a:t>
            </a:r>
            <a:endParaRPr lang="en-US" sz="2200" dirty="0" smtClean="0">
              <a:solidFill>
                <a:srgbClr val="00B0F0"/>
              </a:solidFill>
            </a:endParaRPr>
          </a:p>
          <a:p>
            <a:pPr>
              <a:buNone/>
            </a:pPr>
            <a:endParaRPr lang="bn-IN" dirty="0" smtClean="0">
              <a:solidFill>
                <a:srgbClr val="00B0F0"/>
              </a:solidFill>
            </a:endParaRPr>
          </a:p>
          <a:p>
            <a:endParaRPr lang="bn-IN" dirty="0" smtClean="0">
              <a:solidFill>
                <a:srgbClr val="00B0F0"/>
              </a:solidFill>
            </a:endParaRPr>
          </a:p>
          <a:p>
            <a:endParaRPr lang="en-US" dirty="0"/>
          </a:p>
        </p:txBody>
      </p:sp>
      <p:pic>
        <p:nvPicPr>
          <p:cNvPr id="4" name="Picture 3" descr="download.jpg"/>
          <p:cNvPicPr>
            <a:picLocks noChangeAspect="1"/>
          </p:cNvPicPr>
          <p:nvPr/>
        </p:nvPicPr>
        <p:blipFill>
          <a:blip r:embed="rId2"/>
          <a:stretch>
            <a:fillRect/>
          </a:stretch>
        </p:blipFill>
        <p:spPr>
          <a:xfrm>
            <a:off x="1600200" y="5105401"/>
            <a:ext cx="7010400" cy="1371600"/>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924800" cy="1143000"/>
          </a:xfrm>
        </p:spPr>
        <p:txBody>
          <a:bodyPr>
            <a:noAutofit/>
          </a:bodyPr>
          <a:lstStyle/>
          <a:p>
            <a:pPr algn="ctr"/>
            <a:r>
              <a:rPr lang="bn-IN" sz="4000" b="1" dirty="0" smtClean="0">
                <a:ln w="17780" cmpd="sng">
                  <a:solidFill>
                    <a:srgbClr val="FFFFFF"/>
                  </a:solidFill>
                  <a:prstDash val="solid"/>
                  <a:miter lim="800000"/>
                </a:ln>
                <a:solidFill>
                  <a:schemeClr val="accent5">
                    <a:lumMod val="60000"/>
                    <a:lumOff val="40000"/>
                  </a:schemeClr>
                </a:solidFill>
                <a:effectLst>
                  <a:glow rad="228600">
                    <a:schemeClr val="accent4">
                      <a:satMod val="175000"/>
                      <a:alpha val="40000"/>
                    </a:schemeClr>
                  </a:glow>
                  <a:outerShdw blurRad="38100" dist="38100" dir="2700000" algn="tl">
                    <a:srgbClr val="000000">
                      <a:alpha val="43137"/>
                    </a:srgbClr>
                  </a:outerShdw>
                </a:effectLst>
                <a:latin typeface="Nikosh" pitchFamily="2" charset="0"/>
              </a:rPr>
              <a:t>বাংলাদেশ রাষ্ট্র প্রতিষ্ঠার সুবর্ণ জয়ন্তীঃ</a:t>
            </a:r>
            <a:endParaRPr lang="en-US" sz="4000" dirty="0">
              <a:solidFill>
                <a:schemeClr val="accent5">
                  <a:lumMod val="60000"/>
                  <a:lumOff val="40000"/>
                </a:schemeClr>
              </a:solidFill>
            </a:endParaRPr>
          </a:p>
        </p:txBody>
      </p:sp>
      <p:sp>
        <p:nvSpPr>
          <p:cNvPr id="3" name="Content Placeholder 2"/>
          <p:cNvSpPr>
            <a:spLocks noGrp="1"/>
          </p:cNvSpPr>
          <p:nvPr>
            <p:ph idx="1"/>
          </p:nvPr>
        </p:nvSpPr>
        <p:spPr>
          <a:xfrm>
            <a:off x="1435608" y="1447800"/>
            <a:ext cx="7327392" cy="4675775"/>
          </a:xfrm>
        </p:spPr>
        <p:txBody>
          <a:bodyPr>
            <a:normAutofit fontScale="92500" lnSpcReduction="10000"/>
          </a:bodyPr>
          <a:lstStyle/>
          <a:p>
            <a:pPr>
              <a:buNone/>
            </a:pPr>
            <a:endParaRPr lang="bn-IN" sz="2800" dirty="0" smtClean="0">
              <a:solidFill>
                <a:srgbClr val="00B050"/>
              </a:solidFill>
            </a:endParaRPr>
          </a:p>
          <a:p>
            <a:r>
              <a:rPr lang="bn-BD" sz="2800" dirty="0" smtClean="0">
                <a:solidFill>
                  <a:srgbClr val="00B050"/>
                </a:solidFill>
              </a:rPr>
              <a:t>এমন মাহেন্দ্রক্ষণ বা শুভ সংযোগ ইতিহাসে কখনো ঘটেছে কি না সে তথ্য-তালাশ করতে গেলে তন্নিষ্ঠ গবেষণা প্রয়োজন। আমাদের বাঙালি জীবন ও ইতিহাসের কী এক অলোকসামান্য বছর ২০২১।</a:t>
            </a:r>
            <a:endParaRPr lang="bn-IN" sz="2800" dirty="0" smtClean="0">
              <a:solidFill>
                <a:srgbClr val="00B050"/>
              </a:solidFill>
            </a:endParaRPr>
          </a:p>
          <a:p>
            <a:pPr>
              <a:buNone/>
            </a:pPr>
            <a:r>
              <a:rPr lang="bn-BD" sz="2800" dirty="0" smtClean="0">
                <a:solidFill>
                  <a:srgbClr val="00B050"/>
                </a:solidFill>
              </a:rPr>
              <a:t> </a:t>
            </a:r>
            <a:endParaRPr lang="bn-IN" sz="2800" dirty="0" smtClean="0">
              <a:solidFill>
                <a:srgbClr val="00B050"/>
              </a:solidFill>
            </a:endParaRPr>
          </a:p>
          <a:p>
            <a:r>
              <a:rPr lang="bn-BD" sz="2800" dirty="0" smtClean="0">
                <a:solidFill>
                  <a:schemeClr val="accent2"/>
                </a:solidFill>
              </a:rPr>
              <a:t>এই বছরেই বাঙালি জাতির জনক</a:t>
            </a:r>
            <a:r>
              <a:rPr lang="en-US" sz="2800" dirty="0" smtClean="0">
                <a:solidFill>
                  <a:schemeClr val="accent2"/>
                </a:solidFill>
              </a:rPr>
              <a:t>, </a:t>
            </a:r>
            <a:r>
              <a:rPr lang="bn-BD" sz="2800" dirty="0" smtClean="0">
                <a:solidFill>
                  <a:schemeClr val="accent2"/>
                </a:solidFill>
              </a:rPr>
              <a:t>বাংলাদেশ রাষ্ট্রের প্রতিষ্ঠাতা</a:t>
            </a:r>
            <a:r>
              <a:rPr lang="en-US" sz="2800" dirty="0" smtClean="0">
                <a:solidFill>
                  <a:schemeClr val="accent2"/>
                </a:solidFill>
              </a:rPr>
              <a:t>, </a:t>
            </a:r>
            <a:r>
              <a:rPr lang="bn-BD" sz="2800" dirty="0" smtClean="0">
                <a:solidFill>
                  <a:schemeClr val="accent2"/>
                </a:solidFill>
              </a:rPr>
              <a:t>ইতিহাসের মহানায়ক শেখ মুজিবুর রহমানের জন্মশতবর্ষ</a:t>
            </a:r>
            <a:r>
              <a:rPr lang="en-US" sz="2800" dirty="0" smtClean="0">
                <a:solidFill>
                  <a:schemeClr val="accent2"/>
                </a:solidFill>
              </a:rPr>
              <a:t>, </a:t>
            </a:r>
            <a:r>
              <a:rPr lang="bn-BD" sz="2800" dirty="0" smtClean="0">
                <a:solidFill>
                  <a:schemeClr val="accent2"/>
                </a:solidFill>
              </a:rPr>
              <a:t>এই বছরই বাংলাদেশ রাষ্ট্র প্রতিষ্ঠার সুবর্ণ জয়ন্তী এবং স্বল্পোন্নত দেশ থেকে বাংলাদেশ উন্নয়নশীল দেশে উন্নীত।</a:t>
            </a:r>
            <a:endParaRPr lang="en-US" sz="2800" dirty="0" smtClean="0">
              <a:solidFill>
                <a:schemeClr val="accent2"/>
              </a:solidFill>
            </a:endParaRPr>
          </a:p>
          <a:p>
            <a:endParaRPr lang="en-US" dirty="0"/>
          </a:p>
        </p:txBody>
      </p:sp>
      <p:pic>
        <p:nvPicPr>
          <p:cNvPr id="4" name="Picture 3" descr="Bangladesh-750x563.jpg"/>
          <p:cNvPicPr>
            <a:picLocks noChangeAspect="1"/>
          </p:cNvPicPr>
          <p:nvPr/>
        </p:nvPicPr>
        <p:blipFill>
          <a:blip r:embed="rId2"/>
          <a:stretch>
            <a:fillRect/>
          </a:stretch>
        </p:blipFill>
        <p:spPr>
          <a:xfrm>
            <a:off x="1466850" y="5638800"/>
            <a:ext cx="7143750" cy="933450"/>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to="" calcmode="lin" valueType="num">
                                      <p:cBhvr>
                                        <p:cTn id="24"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IN" sz="3200" b="1" dirty="0" smtClean="0">
                <a:solidFill>
                  <a:srgbClr val="FF0000"/>
                </a:solidFill>
              </a:rPr>
              <a:t>সল্পোন্নত দেশ থেকে উন্নয়নশীল বাংলাদেশঃ </a:t>
            </a:r>
            <a:r>
              <a:rPr lang="bn-IN" sz="3200" b="1" dirty="0" smtClean="0">
                <a:solidFill>
                  <a:srgbClr val="00B050"/>
                </a:solidFill>
              </a:rPr>
              <a:t>বর্তমান সরকারের অবদান</a:t>
            </a:r>
            <a:endParaRPr lang="en-US" sz="3200" b="1" dirty="0">
              <a:solidFill>
                <a:srgbClr val="00B050"/>
              </a:solidFill>
            </a:endParaRPr>
          </a:p>
        </p:txBody>
      </p:sp>
      <p:sp>
        <p:nvSpPr>
          <p:cNvPr id="3" name="Content Placeholder 2"/>
          <p:cNvSpPr>
            <a:spLocks noGrp="1"/>
          </p:cNvSpPr>
          <p:nvPr>
            <p:ph idx="1"/>
          </p:nvPr>
        </p:nvSpPr>
        <p:spPr>
          <a:xfrm>
            <a:off x="1100183" y="1309246"/>
            <a:ext cx="7833505" cy="5015354"/>
          </a:xfrm>
        </p:spPr>
        <p:txBody>
          <a:bodyPr>
            <a:normAutofit fontScale="47500" lnSpcReduction="20000"/>
          </a:bodyPr>
          <a:lstStyle/>
          <a:p>
            <a:endParaRPr lang="bn-IN" dirty="0" smtClean="0"/>
          </a:p>
          <a:p>
            <a:r>
              <a:rPr lang="bn-IN" sz="4200" dirty="0" smtClean="0">
                <a:solidFill>
                  <a:srgbClr val="FF0000"/>
                </a:solidFill>
              </a:rPr>
              <a:t>পদ্মা সেতু</a:t>
            </a:r>
          </a:p>
          <a:p>
            <a:r>
              <a:rPr lang="bn-IN" sz="4200" dirty="0" smtClean="0">
                <a:solidFill>
                  <a:srgbClr val="00B050"/>
                </a:solidFill>
              </a:rPr>
              <a:t>বঙ্গবন্ধু স্যাটেলাইট</a:t>
            </a:r>
          </a:p>
          <a:p>
            <a:r>
              <a:rPr lang="bn-IN" sz="4200" dirty="0" smtClean="0">
                <a:solidFill>
                  <a:srgbClr val="7030A0"/>
                </a:solidFill>
              </a:rPr>
              <a:t>বঙ্গোপসাগরে বাংলাদেশ নৌবাহিনীর সাবমেরিন</a:t>
            </a:r>
          </a:p>
          <a:p>
            <a:r>
              <a:rPr lang="bn-IN" sz="4200" dirty="0" smtClean="0">
                <a:solidFill>
                  <a:schemeClr val="accent3"/>
                </a:solidFill>
              </a:rPr>
              <a:t>১০ ট উদ্যোগঃ</a:t>
            </a:r>
            <a:r>
              <a:rPr lang="bn-IN" sz="4200" dirty="0" smtClean="0"/>
              <a:t>(</a:t>
            </a:r>
            <a:r>
              <a:rPr lang="bn-IN" sz="4200" dirty="0" smtClean="0">
                <a:solidFill>
                  <a:srgbClr val="00B050"/>
                </a:solidFill>
              </a:rPr>
              <a:t>একটি বাড়ি একটি খামার</a:t>
            </a:r>
            <a:r>
              <a:rPr lang="bn-IN" sz="4200" dirty="0" smtClean="0"/>
              <a:t>, </a:t>
            </a:r>
            <a:r>
              <a:rPr lang="bn-IN" sz="4200" dirty="0" smtClean="0">
                <a:solidFill>
                  <a:srgbClr val="FF0000"/>
                </a:solidFill>
              </a:rPr>
              <a:t>আশ্রয়ণ প্রকল্প</a:t>
            </a:r>
            <a:r>
              <a:rPr lang="bn-IN" sz="4200" dirty="0" smtClean="0"/>
              <a:t>, </a:t>
            </a:r>
            <a:r>
              <a:rPr lang="bn-IN" sz="4200" dirty="0" smtClean="0">
                <a:solidFill>
                  <a:srgbClr val="00B050"/>
                </a:solidFill>
              </a:rPr>
              <a:t>ডিজিটাল</a:t>
            </a:r>
            <a:r>
              <a:rPr lang="bn-IN" sz="4200" dirty="0" smtClean="0"/>
              <a:t> </a:t>
            </a:r>
            <a:r>
              <a:rPr lang="bn-IN" sz="4200" dirty="0" smtClean="0">
                <a:solidFill>
                  <a:srgbClr val="00B050"/>
                </a:solidFill>
              </a:rPr>
              <a:t>বাংলাদেশ</a:t>
            </a:r>
            <a:r>
              <a:rPr lang="bn-IN" sz="4200" dirty="0" smtClean="0"/>
              <a:t>, </a:t>
            </a:r>
            <a:r>
              <a:rPr lang="bn-IN" sz="4200" dirty="0" smtClean="0">
                <a:solidFill>
                  <a:srgbClr val="FF0000"/>
                </a:solidFill>
              </a:rPr>
              <a:t>পরিবেশ সুরক্ষা</a:t>
            </a:r>
            <a:r>
              <a:rPr lang="bn-IN" sz="4200" dirty="0" smtClean="0"/>
              <a:t>, </a:t>
            </a:r>
            <a:r>
              <a:rPr lang="bn-IN" sz="4200" dirty="0" smtClean="0">
                <a:solidFill>
                  <a:srgbClr val="00B050"/>
                </a:solidFill>
              </a:rPr>
              <a:t>বিনিয়োগ বিকাশ</a:t>
            </a:r>
            <a:r>
              <a:rPr lang="bn-IN" sz="4200" dirty="0" smtClean="0"/>
              <a:t>, </a:t>
            </a:r>
            <a:r>
              <a:rPr lang="bn-IN" sz="4200" dirty="0" smtClean="0">
                <a:solidFill>
                  <a:srgbClr val="FF0000"/>
                </a:solidFill>
              </a:rPr>
              <a:t>নারীর ক্ষমতায়ন</a:t>
            </a:r>
            <a:r>
              <a:rPr lang="bn-IN" sz="4200" dirty="0" smtClean="0"/>
              <a:t>, </a:t>
            </a:r>
            <a:r>
              <a:rPr lang="bn-IN" sz="4200" dirty="0" smtClean="0">
                <a:solidFill>
                  <a:srgbClr val="00B050"/>
                </a:solidFill>
              </a:rPr>
              <a:t>শিক্ষা সহায়তা</a:t>
            </a:r>
            <a:r>
              <a:rPr lang="bn-IN" sz="4200" dirty="0" smtClean="0"/>
              <a:t>, </a:t>
            </a:r>
            <a:r>
              <a:rPr lang="bn-IN" sz="4200" dirty="0" smtClean="0">
                <a:solidFill>
                  <a:srgbClr val="FF0000"/>
                </a:solidFill>
              </a:rPr>
              <a:t>সামাজিক নিরাপত্তা</a:t>
            </a:r>
            <a:r>
              <a:rPr lang="bn-IN" sz="4200" dirty="0" smtClean="0"/>
              <a:t>, </a:t>
            </a:r>
            <a:r>
              <a:rPr lang="bn-IN" sz="4200" dirty="0" smtClean="0">
                <a:solidFill>
                  <a:srgbClr val="00B050"/>
                </a:solidFill>
              </a:rPr>
              <a:t>কমিউনিটি ক্লিনিক</a:t>
            </a:r>
            <a:r>
              <a:rPr lang="bn-IN" sz="4200" dirty="0" smtClean="0"/>
              <a:t>, </a:t>
            </a:r>
            <a:r>
              <a:rPr lang="bn-IN" sz="4200" dirty="0" smtClean="0">
                <a:solidFill>
                  <a:srgbClr val="FF0000"/>
                </a:solidFill>
              </a:rPr>
              <a:t>সবার জন্য বিদ্যুৎ</a:t>
            </a:r>
            <a:r>
              <a:rPr lang="bn-IN" sz="4200" dirty="0" smtClean="0"/>
              <a:t>)</a:t>
            </a:r>
          </a:p>
          <a:p>
            <a:r>
              <a:rPr lang="bn-IN" sz="4200" dirty="0" smtClean="0">
                <a:solidFill>
                  <a:schemeClr val="accent5">
                    <a:lumMod val="60000"/>
                    <a:lumOff val="40000"/>
                  </a:schemeClr>
                </a:solidFill>
              </a:rPr>
              <a:t>কর্ণফুলী টানেল</a:t>
            </a:r>
          </a:p>
          <a:p>
            <a:r>
              <a:rPr lang="bn-IN" sz="4200" dirty="0" smtClean="0">
                <a:solidFill>
                  <a:schemeClr val="accent6"/>
                </a:solidFill>
              </a:rPr>
              <a:t>মেগা প্রকল্প</a:t>
            </a:r>
          </a:p>
          <a:p>
            <a:r>
              <a:rPr lang="bn-IN" sz="4200" dirty="0" smtClean="0">
                <a:solidFill>
                  <a:srgbClr val="00B0F0"/>
                </a:solidFill>
              </a:rPr>
              <a:t>মেট্রো রেল</a:t>
            </a:r>
          </a:p>
          <a:p>
            <a:r>
              <a:rPr lang="bn-IN" sz="4200" dirty="0" smtClean="0">
                <a:solidFill>
                  <a:srgbClr val="FFC000"/>
                </a:solidFill>
              </a:rPr>
              <a:t>রুপপুর পারমাণবিক প্রকল্প</a:t>
            </a:r>
          </a:p>
          <a:p>
            <a:r>
              <a:rPr lang="bn-IN" sz="4200" dirty="0" smtClean="0">
                <a:solidFill>
                  <a:schemeClr val="accent3">
                    <a:lumMod val="75000"/>
                  </a:schemeClr>
                </a:solidFill>
              </a:rPr>
              <a:t>ডিজিটাল সেন্টার</a:t>
            </a:r>
          </a:p>
          <a:p>
            <a:r>
              <a:rPr lang="bn-IN" sz="4200" dirty="0" smtClean="0">
                <a:solidFill>
                  <a:srgbClr val="002060"/>
                </a:solidFill>
              </a:rPr>
              <a:t>হাই-টেক পার্ক</a:t>
            </a:r>
          </a:p>
          <a:p>
            <a:r>
              <a:rPr lang="bn-IN" sz="4200" dirty="0" smtClean="0">
                <a:solidFill>
                  <a:schemeClr val="accent3">
                    <a:lumMod val="75000"/>
                  </a:schemeClr>
                </a:solidFill>
              </a:rPr>
              <a:t>সৌর বিদ্যুৎ</a:t>
            </a:r>
          </a:p>
          <a:p>
            <a:r>
              <a:rPr lang="bn-IN" sz="4200" dirty="0" smtClean="0">
                <a:solidFill>
                  <a:schemeClr val="accent2">
                    <a:lumMod val="50000"/>
                  </a:schemeClr>
                </a:solidFill>
              </a:rPr>
              <a:t>পায়রা সমুদ্র বন্দর</a:t>
            </a:r>
          </a:p>
          <a:p>
            <a:r>
              <a:rPr lang="bn-IN" sz="4200" dirty="0" smtClean="0">
                <a:solidFill>
                  <a:schemeClr val="accent6">
                    <a:lumMod val="50000"/>
                  </a:schemeClr>
                </a:solidFill>
              </a:rPr>
              <a:t>কোভিড ১৯ ভ্যাকসিন</a:t>
            </a:r>
            <a:endParaRPr lang="en-US" sz="4200" dirty="0">
              <a:solidFill>
                <a:schemeClr val="accent6">
                  <a:lumMod val="50000"/>
                </a:schemeClr>
              </a:solidFill>
            </a:endParaRPr>
          </a:p>
        </p:txBody>
      </p:sp>
      <p:pic>
        <p:nvPicPr>
          <p:cNvPr id="4" name="Picture 3" descr="IMG_20210227_143057.jpg"/>
          <p:cNvPicPr>
            <a:picLocks noChangeAspect="1"/>
          </p:cNvPicPr>
          <p:nvPr/>
        </p:nvPicPr>
        <p:blipFill>
          <a:blip r:embed="rId2"/>
          <a:stretch>
            <a:fillRect/>
          </a:stretch>
        </p:blipFill>
        <p:spPr>
          <a:xfrm>
            <a:off x="4191000" y="3657600"/>
            <a:ext cx="4410075" cy="2477403"/>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additive="base">
                                        <p:cTn id="54"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 calcmode="lin" valueType="num">
                                      <p:cBhvr additive="base">
                                        <p:cTn id="6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 calcmode="lin" valueType="num">
                                      <p:cBhvr additive="base">
                                        <p:cTn id="6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 calcmode="lin" valueType="num">
                                      <p:cBhvr additive="base">
                                        <p:cTn id="7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
                                            <p:txEl>
                                              <p:pRg st="12" end="12"/>
                                            </p:txEl>
                                          </p:spTgt>
                                        </p:tgtEl>
                                        <p:attrNameLst>
                                          <p:attrName>style.visibility</p:attrName>
                                        </p:attrNameLst>
                                      </p:cBhvr>
                                      <p:to>
                                        <p:strVal val="visible"/>
                                      </p:to>
                                    </p:set>
                                    <p:anim calcmode="lin" valueType="num">
                                      <p:cBhvr additive="base">
                                        <p:cTn id="78"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3">
                                            <p:txEl>
                                              <p:pRg st="13" end="13"/>
                                            </p:txEl>
                                          </p:spTgt>
                                        </p:tgtEl>
                                        <p:attrNameLst>
                                          <p:attrName>style.visibility</p:attrName>
                                        </p:attrNameLst>
                                      </p:cBhvr>
                                      <p:to>
                                        <p:strVal val="visible"/>
                                      </p:to>
                                    </p:set>
                                    <p:anim calcmode="lin" valueType="num">
                                      <p:cBhvr additive="base">
                                        <p:cTn id="84"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nodeType="clickEffect">
                                  <p:stCondLst>
                                    <p:cond delay="0"/>
                                  </p:stCondLst>
                                  <p:childTnLst>
                                    <p:set>
                                      <p:cBhvr>
                                        <p:cTn id="89" dur="1" fill="hold">
                                          <p:stCondLst>
                                            <p:cond delay="0"/>
                                          </p:stCondLst>
                                        </p:cTn>
                                        <p:tgtEl>
                                          <p:spTgt spid="4"/>
                                        </p:tgtEl>
                                        <p:attrNameLst>
                                          <p:attrName>style.visibility</p:attrName>
                                        </p:attrNameLst>
                                      </p:cBhvr>
                                      <p:to>
                                        <p:strVal val="visible"/>
                                      </p:to>
                                    </p:set>
                                    <p:animEffect transition="in" filter="randombar(horizontal)">
                                      <p:cBhvr>
                                        <p:cTn id="9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848600" cy="1143000"/>
          </a:xfrm>
        </p:spPr>
        <p:txBody>
          <a:bodyPr>
            <a:noAutofit/>
          </a:bodyPr>
          <a:lstStyle/>
          <a:p>
            <a:pPr algn="ctr"/>
            <a:r>
              <a:rPr lang="bn-IN" sz="4000" b="1" dirty="0" smtClean="0">
                <a:ln w="17780" cmpd="sng">
                  <a:solidFill>
                    <a:srgbClr val="FFFFFF"/>
                  </a:solidFill>
                  <a:prstDash val="solid"/>
                  <a:miter lim="800000"/>
                </a:ln>
                <a:solidFill>
                  <a:srgbClr val="FFC000"/>
                </a:solidFill>
                <a:effectLst>
                  <a:glow rad="228600">
                    <a:schemeClr val="accent4">
                      <a:satMod val="175000"/>
                      <a:alpha val="40000"/>
                    </a:schemeClr>
                  </a:glow>
                  <a:outerShdw blurRad="38100" dist="38100" dir="2700000" algn="tl">
                    <a:srgbClr val="000000">
                      <a:alpha val="43137"/>
                    </a:srgbClr>
                  </a:outerShdw>
                </a:effectLst>
                <a:latin typeface="Nikosh" pitchFamily="2" charset="0"/>
              </a:rPr>
              <a:t>উন্নয়নশীল দেশে উত্তরণ বাংলাদেশের</a:t>
            </a:r>
            <a:endParaRPr lang="en-US" sz="4000"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97574" y="1295400"/>
            <a:ext cx="7617097" cy="4876800"/>
          </a:xfrm>
        </p:spPr>
        <p:txBody>
          <a:bodyPr>
            <a:noAutofit/>
          </a:bodyPr>
          <a:lstStyle/>
          <a:p>
            <a:endParaRPr lang="bn-IN" sz="1800" dirty="0" smtClean="0"/>
          </a:p>
          <a:p>
            <a:r>
              <a:rPr lang="bn-BD" sz="1800" dirty="0" smtClean="0">
                <a:solidFill>
                  <a:schemeClr val="accent5">
                    <a:lumMod val="60000"/>
                    <a:lumOff val="40000"/>
                  </a:schemeClr>
                </a:solidFill>
              </a:rPr>
              <a:t>স্বাধীনতার ৫০ বছরে উন্নয়নশীল দেশের মর্যাদা পাচ্ছে বাংলাদেশ। স্বাধীন দেশের নাগরিক হিসেবে এই বিজয় আমাদের সকলের।</a:t>
            </a:r>
            <a:endParaRPr lang="bn-IN" sz="1800" dirty="0" smtClean="0">
              <a:solidFill>
                <a:schemeClr val="accent5">
                  <a:lumMod val="60000"/>
                  <a:lumOff val="40000"/>
                </a:schemeClr>
              </a:solidFill>
            </a:endParaRPr>
          </a:p>
          <a:p>
            <a:endParaRPr lang="bn-IN" sz="1800" dirty="0" smtClean="0">
              <a:solidFill>
                <a:srgbClr val="00B050"/>
              </a:solidFill>
            </a:endParaRPr>
          </a:p>
          <a:p>
            <a:r>
              <a:rPr lang="bn-BD" sz="1800" dirty="0" smtClean="0">
                <a:solidFill>
                  <a:srgbClr val="00B050"/>
                </a:solidFill>
              </a:rPr>
              <a:t>সিডিপির তিনটি সূচকের ভিত্তিতে স্বল্পোন্নত দেশ থেকে উন্নয়নশীল দেশে উত্তরণের তিনটি সূচকেই বাংলাদেশ শর্ত পূরণ করে অনেক এগিয়ে গেছে। </a:t>
            </a:r>
            <a:endParaRPr lang="bn-IN" sz="1800" dirty="0" smtClean="0">
              <a:solidFill>
                <a:srgbClr val="00B050"/>
              </a:solidFill>
            </a:endParaRPr>
          </a:p>
          <a:p>
            <a:endParaRPr lang="bn-IN" sz="1800" dirty="0" smtClean="0">
              <a:solidFill>
                <a:schemeClr val="accent3"/>
              </a:solidFill>
            </a:endParaRPr>
          </a:p>
          <a:p>
            <a:r>
              <a:rPr lang="bn-BD" sz="1800" dirty="0" smtClean="0">
                <a:solidFill>
                  <a:schemeClr val="accent3"/>
                </a:solidFill>
              </a:rPr>
              <a:t>মাথাপিছু আয়ের টার্গেট ছিলো ১২৩০ মার্কিন ডলার আর বাংলাদেশের অবস্থান ১৮২৭ মার্কিন ডলার। </a:t>
            </a:r>
            <a:endParaRPr lang="bn-IN" sz="1800" dirty="0" smtClean="0">
              <a:solidFill>
                <a:schemeClr val="accent3"/>
              </a:solidFill>
            </a:endParaRPr>
          </a:p>
          <a:p>
            <a:endParaRPr lang="bn-IN" sz="1800" dirty="0" smtClean="0">
              <a:solidFill>
                <a:schemeClr val="accent3"/>
              </a:solidFill>
            </a:endParaRPr>
          </a:p>
          <a:p>
            <a:r>
              <a:rPr lang="bn-BD" sz="1800" dirty="0" smtClean="0">
                <a:solidFill>
                  <a:schemeClr val="accent3"/>
                </a:solidFill>
              </a:rPr>
              <a:t>মানবসম্পদ সূচক টার্গেট ছিলো ৬৬ পয়েন্ট আর বাংলাদেশের অবস্থান ৭৫.৩ পয়েন্ট এবং </a:t>
            </a:r>
            <a:endParaRPr lang="bn-IN" sz="1800" dirty="0" smtClean="0">
              <a:solidFill>
                <a:schemeClr val="accent3"/>
              </a:solidFill>
            </a:endParaRPr>
          </a:p>
          <a:p>
            <a:endParaRPr lang="bn-IN" sz="1800" dirty="0" smtClean="0">
              <a:solidFill>
                <a:schemeClr val="accent3"/>
              </a:solidFill>
            </a:endParaRPr>
          </a:p>
          <a:p>
            <a:r>
              <a:rPr lang="bn-BD" sz="1800" dirty="0" smtClean="0">
                <a:solidFill>
                  <a:schemeClr val="accent3"/>
                </a:solidFill>
              </a:rPr>
              <a:t>অর্থনৈতিক ভঙ্গুরতা সূচক ধরা হয়েছিলো ৩২ পয়েন্ট এর নীচে আর এ সূচকে বাংলাদেশের অবস্থান ২৫.২ পয়েন্ট </a:t>
            </a:r>
            <a:r>
              <a:rPr lang="bn-BD" sz="1800" b="1" dirty="0" smtClean="0">
                <a:solidFill>
                  <a:schemeClr val="accent3"/>
                </a:solidFill>
              </a:rPr>
              <a:t/>
            </a:r>
            <a:br>
              <a:rPr lang="bn-BD" sz="1800" b="1" dirty="0" smtClean="0">
                <a:solidFill>
                  <a:schemeClr val="accent3"/>
                </a:solidFill>
              </a:rPr>
            </a:br>
            <a:endParaRPr lang="en-US" sz="1800" b="1" dirty="0">
              <a:solidFill>
                <a:schemeClr val="accent3"/>
              </a:solidFill>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calcmode="lin" valueType="num">
                                      <p:cBhvr additive="base">
                                        <p:cTn id="3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 calcmode="lin" valueType="num">
                                      <p:cBhvr additive="base">
                                        <p:cTn id="3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557</TotalTime>
  <Words>1331</Words>
  <Application>Microsoft Office PowerPoint</Application>
  <PresentationFormat>On-screen Show (4:3)</PresentationFormat>
  <Paragraphs>112</Paragraphs>
  <Slides>18</Slides>
  <Notes>1</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Solstice</vt:lpstr>
      <vt:lpstr>স্বাগতম </vt:lpstr>
      <vt:lpstr> শিক্ষক পরিচিতিঃ </vt:lpstr>
      <vt:lpstr>স্বাধীনতার সুবর্ণজয়ন্তীঃ  সল্পোন্নত দেশ থেকে উন্নয়নশীল বাংলাদেশ </vt:lpstr>
      <vt:lpstr>স্বাধীনতার সুবর্ণজয়ন্তীঃ  সল্পোন্নত দেশ থেকে উন্নয়নশীল বাংলাদেশ  শুরু করার পূর্বে আসুন একটি গান শুনি (১.৪০ সে.)</vt:lpstr>
      <vt:lpstr>স্বাধীনতার সুবর্ণজয়ন্তীঃ</vt:lpstr>
      <vt:lpstr>স্বাধীনতার সুবর্ণজয়ন্তীঃ</vt:lpstr>
      <vt:lpstr>বাংলাদেশ রাষ্ট্র প্রতিষ্ঠার সুবর্ণ জয়ন্তীঃ</vt:lpstr>
      <vt:lpstr>সল্পোন্নত দেশ থেকে উন্নয়নশীল বাংলাদেশঃ বর্তমান সরকারের অবদান</vt:lpstr>
      <vt:lpstr>উন্নয়নশীল দেশে উত্তরণ বাংলাদেশের</vt:lpstr>
      <vt:lpstr>উন্নয়নশীল দেশে উত্তরণ বাংলাদেশের</vt:lpstr>
      <vt:lpstr> স্বল্পোন্নত থেকে উন্নয়নশীল দেশ </vt:lpstr>
      <vt:lpstr>স্বল্পোন্নত থেকে উন্নয়নশীল দেশ</vt:lpstr>
      <vt:lpstr>বাংলাদেশের দ্রুত উন্নয়নের দিকে একঝলক দৃষ্টিপাতঃ</vt:lpstr>
      <vt:lpstr>বাংলাদেশের দ্রুত উন্নয়নের দিকে একঝলক দৃষ্টিপাতঃ</vt:lpstr>
      <vt:lpstr>বাংলাদেশের দ্রুত উন্নয়নের দিকে একঝলক দৃষ্টিপাতঃ</vt:lpstr>
      <vt:lpstr>উন্নয়নশীল দেশ হওয়ার সুবিধা ও চ্যালেঞ্জেঃ </vt:lpstr>
      <vt:lpstr>উন্নয়নশীল দেশ হওয়ার সুবিধা ও চ্যালেঞ্জে</vt:lpstr>
      <vt:lpstr>ধন্যবাদ</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 </dc:title>
  <dc:creator>Md.Mamun Hossain</dc:creator>
  <cp:lastModifiedBy>Md.Mamun Hossain</cp:lastModifiedBy>
  <cp:revision>305</cp:revision>
  <dcterms:created xsi:type="dcterms:W3CDTF">2021-03-26T05:33:09Z</dcterms:created>
  <dcterms:modified xsi:type="dcterms:W3CDTF">2021-03-26T17:51:02Z</dcterms:modified>
</cp:coreProperties>
</file>