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61" r:id="rId3"/>
    <p:sldId id="280" r:id="rId4"/>
    <p:sldId id="281" r:id="rId5"/>
    <p:sldId id="259" r:id="rId6"/>
    <p:sldId id="276" r:id="rId7"/>
    <p:sldId id="277" r:id="rId8"/>
    <p:sldId id="260" r:id="rId9"/>
    <p:sldId id="263" r:id="rId10"/>
    <p:sldId id="278" r:id="rId11"/>
    <p:sldId id="265" r:id="rId12"/>
    <p:sldId id="282" r:id="rId13"/>
    <p:sldId id="286" r:id="rId14"/>
    <p:sldId id="264" r:id="rId15"/>
    <p:sldId id="279" r:id="rId16"/>
    <p:sldId id="267" r:id="rId17"/>
    <p:sldId id="268" r:id="rId18"/>
    <p:sldId id="296" r:id="rId19"/>
    <p:sldId id="291" r:id="rId20"/>
    <p:sldId id="290" r:id="rId21"/>
    <p:sldId id="289" r:id="rId22"/>
    <p:sldId id="272" r:id="rId23"/>
    <p:sldId id="270" r:id="rId24"/>
    <p:sldId id="283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266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5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.wav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HE FIRST BOY\Desktop\Animesha\Sada Shapla-2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62200" y="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Cooper Black" pitchFamily="18" charset="0"/>
              </a:rPr>
              <a:t>Welcome</a:t>
            </a:r>
            <a:endParaRPr lang="en-US" sz="60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" y="53340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Cooper Black" pitchFamily="18" charset="0"/>
              </a:rPr>
              <a:t>My dear students</a:t>
            </a:r>
            <a:endParaRPr lang="en-US" sz="5400" dirty="0">
              <a:solidFill>
                <a:schemeClr val="bg1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4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1" y="1676400"/>
            <a:ext cx="7010398" cy="132343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At the end of the lesson you will be able to….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191000"/>
            <a:ext cx="7010399" cy="70788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Participate in conversation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33400"/>
            <a:ext cx="7010399" cy="92333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Learning outcomes</a:t>
            </a:r>
            <a:endParaRPr lang="en-US" sz="5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3224034"/>
            <a:ext cx="7010398" cy="70788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Describe familiar objects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1" y="5181600"/>
            <a:ext cx="7010398" cy="70788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Write formal letters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9621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2918" y="457200"/>
            <a:ext cx="82296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oper Black" pitchFamily="18" charset="0"/>
                <a:cs typeface="NikoshLightBAN" pitchFamily="2" charset="0"/>
              </a:rPr>
              <a:t>Model reading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oper Black" pitchFamily="18" charset="0"/>
              <a:cs typeface="NikoshLightBAN" pitchFamily="2" charset="0"/>
            </a:endParaRPr>
          </a:p>
        </p:txBody>
      </p:sp>
      <p:pic>
        <p:nvPicPr>
          <p:cNvPr id="6" name="Picture 5" descr="c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8" y="1371600"/>
            <a:ext cx="8229600" cy="420831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02918" y="5867400"/>
            <a:ext cx="8260080" cy="58477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NikoshLightBAN" pitchFamily="2" charset="0"/>
              </a:rPr>
              <a:t>Please open  your book EFT, page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cs typeface="NikoshLightBAN" pitchFamily="2" charset="0"/>
              </a:rPr>
              <a:t>159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  <a:cs typeface="NikoshLight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2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queen elizabath crown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8610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350520"/>
            <a:ext cx="8610600" cy="7694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Load Shedding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691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queen elizabath crown\images (2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81534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30314"/>
            <a:ext cx="8153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oper Black" pitchFamily="18" charset="0"/>
              </a:rPr>
              <a:t>A hot summer day</a:t>
            </a:r>
            <a:endParaRPr lang="en-US" sz="40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04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04800"/>
            <a:ext cx="7467600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stellar" pitchFamily="18" charset="0"/>
              </a:rPr>
              <a:t>Word meaning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stella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1817894"/>
            <a:ext cx="2133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Rounded MT Bold" pitchFamily="34" charset="0"/>
              </a:rPr>
              <a:t>Sticky</a:t>
            </a:r>
            <a:endParaRPr lang="en-US" sz="4400" dirty="0">
              <a:latin typeface="Arial Rounded MT Bol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99760" y="1817893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Arial Rounded MT Bold" pitchFamily="34" charset="0"/>
              </a:rPr>
              <a:t>Gummy</a:t>
            </a:r>
            <a:endParaRPr lang="en-US" sz="4400" dirty="0">
              <a:latin typeface="Arial Rounded MT Bol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584149"/>
            <a:ext cx="243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Humidity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1981" y="4584149"/>
            <a:ext cx="243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Damp</a:t>
            </a:r>
            <a:endParaRPr lang="en-US" sz="4800" b="1" dirty="0"/>
          </a:p>
        </p:txBody>
      </p:sp>
      <p:pic>
        <p:nvPicPr>
          <p:cNvPr id="4098" name="Picture 2" descr="G:\queen elizabath crown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476500" cy="166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queen elizabath crown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048070"/>
            <a:ext cx="247650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9600" y="3045447"/>
            <a:ext cx="7467600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u="sng" dirty="0" smtClean="0"/>
              <a:t>It is </a:t>
            </a:r>
            <a:r>
              <a:rPr lang="en-US" sz="4000" b="1" i="1" u="sng" dirty="0" smtClean="0">
                <a:solidFill>
                  <a:srgbClr val="FF0000"/>
                </a:solidFill>
              </a:rPr>
              <a:t>sticky </a:t>
            </a:r>
            <a:r>
              <a:rPr lang="en-US" sz="4000" b="1" i="1" u="sng" dirty="0" smtClean="0"/>
              <a:t>hot night</a:t>
            </a:r>
            <a:endParaRPr lang="en-US" sz="4000" b="1" i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152400" y="5899011"/>
            <a:ext cx="876300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i="1" u="sng" dirty="0" smtClean="0">
                <a:latin typeface="Arial Rounded MT Bold" pitchFamily="34" charset="0"/>
              </a:rPr>
              <a:t>There is 90% of </a:t>
            </a:r>
            <a:r>
              <a:rPr lang="en-US" sz="3200" i="1" u="sng" dirty="0" smtClean="0">
                <a:solidFill>
                  <a:srgbClr val="FF0000"/>
                </a:solidFill>
                <a:latin typeface="Arial Rounded MT Bold" pitchFamily="34" charset="0"/>
              </a:rPr>
              <a:t>humidity</a:t>
            </a:r>
            <a:r>
              <a:rPr lang="en-US" sz="3200" i="1" u="sng" dirty="0" smtClean="0">
                <a:latin typeface="Arial Rounded MT Bold" pitchFamily="34" charset="0"/>
              </a:rPr>
              <a:t> in the atmosphere</a:t>
            </a:r>
            <a:endParaRPr lang="en-US" sz="3200" i="1" u="sng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722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06903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Load shedding 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35980" y="1088736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Power cut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3500" y="460122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Splash</a:t>
            </a:r>
            <a:endParaRPr lang="en-US" sz="2400" dirty="0"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01740" y="457045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Cooper Black" pitchFamily="18" charset="0"/>
              </a:rPr>
              <a:t>plash</a:t>
            </a:r>
            <a:endParaRPr lang="en-US" sz="2800" dirty="0">
              <a:latin typeface="Cooper Black" pitchFamily="18" charset="0"/>
            </a:endParaRPr>
          </a:p>
        </p:txBody>
      </p:sp>
      <p:pic>
        <p:nvPicPr>
          <p:cNvPr id="1026" name="Picture 2" descr="G:\queen elizabath crown\images (2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26050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queen elizabath crown\images (2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655457"/>
            <a:ext cx="2605088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2000" y="2588567"/>
            <a:ext cx="7772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Cooper Black" pitchFamily="18" charset="0"/>
              </a:rPr>
              <a:t>Candle light is used when there is </a:t>
            </a:r>
            <a:r>
              <a:rPr lang="en-US" sz="2400" dirty="0" smtClean="0">
                <a:solidFill>
                  <a:srgbClr val="FF0000"/>
                </a:solidFill>
                <a:latin typeface="Cooper Black" pitchFamily="18" charset="0"/>
              </a:rPr>
              <a:t>load-shedding.</a:t>
            </a:r>
            <a:endParaRPr lang="en-US" sz="2400" dirty="0">
              <a:solidFill>
                <a:srgbClr val="FF0000"/>
              </a:solidFill>
              <a:latin typeface="Cooper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5986790"/>
            <a:ext cx="7772400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We </a:t>
            </a:r>
            <a:r>
              <a:rPr lang="en-US" sz="2800" dirty="0" smtClean="0">
                <a:solidFill>
                  <a:srgbClr val="FF0000"/>
                </a:solidFill>
                <a:latin typeface="Cooper Black" pitchFamily="18" charset="0"/>
              </a:rPr>
              <a:t>splash</a:t>
            </a:r>
            <a:r>
              <a:rPr lang="en-US" sz="2800" dirty="0" smtClean="0">
                <a:latin typeface="Cooper Black" pitchFamily="18" charset="0"/>
              </a:rPr>
              <a:t> cold water on our faces</a:t>
            </a:r>
            <a:endParaRPr lang="en-US" sz="28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1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0813" y="685800"/>
            <a:ext cx="57150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 Rounded MT Bold" pitchFamily="34" charset="0"/>
              </a:rPr>
              <a:t>Individual Work</a:t>
            </a:r>
            <a:endParaRPr lang="en-US" sz="5400" dirty="0">
              <a:latin typeface="Arial Rounded MT Bold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6905" y="1991380"/>
            <a:ext cx="6282813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oper Black" pitchFamily="18" charset="0"/>
              </a:rPr>
              <a:t>Answer the following questions</a:t>
            </a:r>
            <a:endParaRPr lang="en-US" sz="2800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54558" y="2877234"/>
            <a:ext cx="6282813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a) How was the summer night 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54558" y="3810000"/>
            <a:ext cx="6338119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b) How is a summer day ?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3117" y="4812390"/>
            <a:ext cx="80010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c)What happens during load shedding 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2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0820" y="533400"/>
            <a:ext cx="38862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Pair Work</a:t>
            </a:r>
            <a:endParaRPr lang="en-US" sz="5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1030497"/>
              </p:ext>
            </p:extLst>
          </p:nvPr>
        </p:nvGraphicFramePr>
        <p:xfrm>
          <a:off x="457200" y="2743200"/>
          <a:ext cx="8382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</a:p>
                    <a:p>
                      <a:pPr algn="ctr"/>
                      <a:r>
                        <a:rPr lang="en-US" sz="3200" b="1" dirty="0" smtClean="0"/>
                        <a:t>Electricity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</a:p>
                    <a:p>
                      <a:pPr algn="ctr"/>
                      <a:r>
                        <a:rPr lang="en-US" sz="3200" dirty="0" smtClean="0"/>
                        <a:t>Demand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</a:p>
                    <a:p>
                      <a:pPr algn="ctr"/>
                      <a:r>
                        <a:rPr lang="en-US" sz="3200" dirty="0" smtClean="0"/>
                        <a:t>Supply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</a:p>
                    <a:p>
                      <a:pPr algn="ctr"/>
                      <a:r>
                        <a:rPr lang="en-US" sz="3200" b="1" dirty="0" smtClean="0"/>
                        <a:t>Deficit</a:t>
                      </a:r>
                      <a:endParaRPr lang="en-US" sz="3200" b="1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Nation wide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Rural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smtClean="0"/>
                        <a:t>area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Capital city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676400"/>
            <a:ext cx="8382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Complete the columns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57144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50820" y="533400"/>
            <a:ext cx="38862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/>
              <a:t>Pair Work</a:t>
            </a:r>
            <a:endParaRPr lang="en-US" sz="54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0236173"/>
              </p:ext>
            </p:extLst>
          </p:nvPr>
        </p:nvGraphicFramePr>
        <p:xfrm>
          <a:off x="457200" y="2743200"/>
          <a:ext cx="8382000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/>
                <a:gridCol w="2095500"/>
                <a:gridCol w="2095500"/>
                <a:gridCol w="2095500"/>
              </a:tblGrid>
              <a:tr h="10287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A</a:t>
                      </a:r>
                    </a:p>
                    <a:p>
                      <a:pPr algn="ctr"/>
                      <a:r>
                        <a:rPr lang="en-US" sz="3200" b="1" dirty="0" smtClean="0"/>
                        <a:t>Electricity</a:t>
                      </a:r>
                      <a:endParaRPr lang="en-US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B</a:t>
                      </a:r>
                    </a:p>
                    <a:p>
                      <a:pPr algn="ctr"/>
                      <a:r>
                        <a:rPr lang="en-US" sz="3200" dirty="0" smtClean="0"/>
                        <a:t>Demand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</a:p>
                    <a:p>
                      <a:pPr algn="ctr"/>
                      <a:r>
                        <a:rPr lang="en-US" sz="3200" dirty="0" smtClean="0"/>
                        <a:t>Supply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D</a:t>
                      </a:r>
                    </a:p>
                    <a:p>
                      <a:pPr algn="ctr"/>
                      <a:r>
                        <a:rPr lang="en-US" sz="3200" b="1" dirty="0" smtClean="0"/>
                        <a:t>Deficit</a:t>
                      </a:r>
                      <a:endParaRPr lang="en-US" sz="3200" b="1" dirty="0"/>
                    </a:p>
                  </a:txBody>
                  <a:tcPr/>
                </a:tc>
              </a:tr>
              <a:tr h="8001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Nation wide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6,000 MW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4,200 MW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1,800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MW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Rural</a:t>
                      </a:r>
                      <a:r>
                        <a:rPr lang="en-US" sz="2800" b="1" baseline="0" dirty="0"/>
                        <a:t> </a:t>
                      </a:r>
                      <a:r>
                        <a:rPr lang="en-US" sz="2800" b="1" baseline="0" dirty="0" smtClean="0"/>
                        <a:t>area</a:t>
                      </a:r>
                      <a:endParaRPr lang="en-US" sz="28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2,400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MW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1,200 MW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1,200 MW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sz="2800" b="1" dirty="0" smtClean="0"/>
                        <a:t>Capital city</a:t>
                      </a:r>
                      <a:endParaRPr lang="en-US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1,400 MW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650 MW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FF0000"/>
                          </a:solidFill>
                        </a:rPr>
                        <a:t>750 MW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57200" y="1676400"/>
            <a:ext cx="83820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Answers of  the columns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8740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334" y="1906786"/>
            <a:ext cx="4724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Group Work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41720" y="2191181"/>
            <a:ext cx="609600" cy="41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752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45574" y="506105"/>
            <a:ext cx="75438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Arial Rounded MT Bold" pitchFamily="34" charset="0"/>
              </a:rPr>
              <a:t>Complete the dialogue  using the information from the table</a:t>
            </a:r>
            <a:endParaRPr lang="en-US" sz="2800" b="1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53300" y="1928277"/>
            <a:ext cx="990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latin typeface="Arial Rounded MT Bold" pitchFamily="34" charset="0"/>
              </a:rPr>
              <a:t>A</a:t>
            </a:r>
            <a:endParaRPr lang="en-US" sz="5400" dirty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760" y="4127295"/>
            <a:ext cx="4724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Group Work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6202680" y="4335043"/>
            <a:ext cx="609600" cy="41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398774" y="4118938"/>
            <a:ext cx="990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rgbClr val="FF0000"/>
                </a:solidFill>
                <a:latin typeface="Arial Rounded MT Bold" pitchFamily="34" charset="0"/>
              </a:rPr>
              <a:t>B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2000" y="2965788"/>
            <a:ext cx="75819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Exercise  D- 1</a:t>
            </a:r>
            <a:endParaRPr lang="en-US" sz="4000" dirty="0"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6760" y="5410200"/>
            <a:ext cx="75819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Arial Rounded MT Bold" pitchFamily="34" charset="0"/>
              </a:rPr>
              <a:t>Exercise   D-2</a:t>
            </a:r>
            <a:endParaRPr lang="en-US" sz="4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0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teachers.gov.bd/sites/default/files/styles/thumbnail/public/contentDefault.jpg?itok=5_OtAF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-1229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707648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u="sng" dirty="0" smtClean="0"/>
              <a:t>Myself</a:t>
            </a:r>
            <a:endParaRPr lang="en-US" sz="4400" b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1000461" y="1446014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bn-BD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 Abdul Awal </a:t>
            </a:r>
            <a:endParaRPr lang="en-US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bn-BD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Ast Teacher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65960" y="4143345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/>
              <a:t>Nuton Bazar dakhil Madrasha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40623" y="4587098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/>
              <a:t>Jatua,Chhatak,Sunamgonj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5257800"/>
            <a:ext cx="4267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Mobile :</a:t>
            </a:r>
            <a:r>
              <a:rPr lang="bn-BD" sz="2000" b="1" dirty="0" smtClean="0"/>
              <a:t>01773682432</a:t>
            </a:r>
            <a:endParaRPr lang="en-US" sz="2000" b="1" dirty="0"/>
          </a:p>
          <a:p>
            <a:r>
              <a:rPr lang="en-US" sz="2000" b="1" dirty="0" smtClean="0"/>
              <a:t> </a:t>
            </a:r>
            <a:r>
              <a:rPr lang="bn-BD" sz="2000" b="1" dirty="0" smtClean="0"/>
              <a:t>abdulawal2479</a:t>
            </a:r>
            <a:r>
              <a:rPr lang="en-US" sz="2000" b="1" dirty="0" smtClean="0"/>
              <a:t>@gmail.com</a:t>
            </a:r>
            <a:endParaRPr lang="en-US" sz="2000" b="1" dirty="0"/>
          </a:p>
          <a:p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060" y="1069329"/>
            <a:ext cx="2114550" cy="2819400"/>
          </a:xfrm>
          <a:prstGeom prst="rect">
            <a:avLst/>
          </a:prstGeom>
          <a:ln>
            <a:solidFill>
              <a:schemeClr val="tx1"/>
            </a:solidFill>
          </a:ln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76129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5574" y="416446"/>
            <a:ext cx="47244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Answer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187440" y="624196"/>
            <a:ext cx="609600" cy="4154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62000" y="17526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752600"/>
            <a:ext cx="7772400" cy="41549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/>
              <a:t>X – What’s the rural area’s demand of electricity ?</a:t>
            </a:r>
          </a:p>
          <a:p>
            <a:pPr algn="ctr"/>
            <a:endParaRPr lang="en-US" sz="2400" b="1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Y -  It’s…</a:t>
            </a:r>
            <a:r>
              <a:rPr lang="en-US" sz="2400" b="1" u="sng" dirty="0" smtClean="0">
                <a:solidFill>
                  <a:srgbClr val="C00000"/>
                </a:solidFill>
              </a:rPr>
              <a:t>about 4,800 MW.</a:t>
            </a:r>
          </a:p>
          <a:p>
            <a:endParaRPr lang="en-US" sz="2400" b="1" dirty="0"/>
          </a:p>
          <a:p>
            <a:r>
              <a:rPr lang="en-US" sz="2400" b="1" dirty="0" smtClean="0"/>
              <a:t>X -  How much can the R E B….</a:t>
            </a:r>
            <a:r>
              <a:rPr lang="en-US" sz="2400" b="1" u="sng" dirty="0" smtClean="0"/>
              <a:t>supply </a:t>
            </a:r>
            <a:r>
              <a:rPr lang="en-US" sz="2400" b="1" dirty="0" smtClean="0"/>
              <a:t>?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Y -  They…can </a:t>
            </a:r>
            <a:r>
              <a:rPr lang="en-US" sz="2400" b="1" u="sng" dirty="0" smtClean="0">
                <a:solidFill>
                  <a:srgbClr val="C00000"/>
                </a:solidFill>
              </a:rPr>
              <a:t>supply only 1,200 MW </a:t>
            </a:r>
            <a:r>
              <a:rPr lang="en-US" sz="2400" b="1" dirty="0" smtClean="0">
                <a:solidFill>
                  <a:srgbClr val="C00000"/>
                </a:solidFill>
              </a:rPr>
              <a:t>.</a:t>
            </a:r>
          </a:p>
          <a:p>
            <a:endParaRPr lang="en-US" sz="2400" b="1" dirty="0"/>
          </a:p>
          <a:p>
            <a:r>
              <a:rPr lang="en-US" sz="2400" b="1" dirty="0" smtClean="0"/>
              <a:t>X -  How much is the deficit ?</a:t>
            </a:r>
          </a:p>
          <a:p>
            <a:endParaRPr lang="en-US" sz="2400" b="1" dirty="0"/>
          </a:p>
          <a:p>
            <a:r>
              <a:rPr lang="en-US" sz="2400" b="1" dirty="0" smtClean="0">
                <a:solidFill>
                  <a:srgbClr val="C00000"/>
                </a:solidFill>
              </a:rPr>
              <a:t>Y -  Well,…</a:t>
            </a:r>
            <a:r>
              <a:rPr lang="en-US" sz="2400" b="1" u="sng" dirty="0" smtClean="0">
                <a:solidFill>
                  <a:srgbClr val="C00000"/>
                </a:solidFill>
              </a:rPr>
              <a:t>it’s about 2,400 MW per day .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10400" y="413763"/>
            <a:ext cx="99060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Arial Rounded MT Bold" pitchFamily="34" charset="0"/>
              </a:rPr>
              <a:t>A</a:t>
            </a:r>
            <a:endParaRPr lang="en-US" sz="54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89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533400"/>
            <a:ext cx="4114800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Answer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5015484" y="678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24600" y="533400"/>
            <a:ext cx="1143000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rial Rounded MT Bold" pitchFamily="34" charset="0"/>
              </a:rPr>
              <a:t>B</a:t>
            </a:r>
            <a:endParaRPr lang="en-US" sz="6000" dirty="0">
              <a:latin typeface="Arial Rounded MT Bol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2362200"/>
            <a:ext cx="7696200" cy="34778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 Rounded MT Bold" pitchFamily="34" charset="0"/>
              </a:rPr>
              <a:t>X – What’s the capital city’s…demand for electricity per day ? 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Y – It’s …about 1,400 MW per day .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X – How much can the authority supply ?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Y – They can supply650 MW per day .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X – How much is the deficit ?</a:t>
            </a:r>
          </a:p>
          <a:p>
            <a:endParaRPr lang="en-US" sz="2000" dirty="0">
              <a:latin typeface="Arial Rounded MT Bold" pitchFamily="34" charset="0"/>
            </a:endParaRPr>
          </a:p>
          <a:p>
            <a:r>
              <a:rPr lang="en-US" sz="2000" dirty="0" smtClean="0">
                <a:latin typeface="Arial Rounded MT Bold" pitchFamily="34" charset="0"/>
              </a:rPr>
              <a:t>Y – Well, it’s almost 750 MW per day. </a:t>
            </a:r>
          </a:p>
        </p:txBody>
      </p:sp>
    </p:spTree>
    <p:extLst>
      <p:ext uri="{BB962C8B-B14F-4D97-AF65-F5344CB8AC3E}">
        <p14:creationId xmlns:p14="http://schemas.microsoft.com/office/powerpoint/2010/main" val="77908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865" y="228600"/>
            <a:ext cx="56388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aptain Howdy" pitchFamily="2" charset="0"/>
              </a:rPr>
              <a:t>Evaluation</a:t>
            </a:r>
            <a:endParaRPr lang="en-US" sz="4000" b="1" dirty="0">
              <a:latin typeface="Captain Howdy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62092"/>
            <a:ext cx="9128760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 Rounded MT Bold" pitchFamily="34" charset="0"/>
              </a:rPr>
              <a:t>List of the problems caused by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load shedding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928088"/>
              </p:ext>
            </p:extLst>
          </p:nvPr>
        </p:nvGraphicFramePr>
        <p:xfrm>
          <a:off x="335280" y="2133600"/>
          <a:ext cx="8458200" cy="434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0999"/>
                <a:gridCol w="4267201"/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In the city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/>
                        <a:t>Outside the city</a:t>
                      </a:r>
                      <a:endParaRPr lang="en-US" sz="3600" dirty="0"/>
                    </a:p>
                  </a:txBody>
                  <a:tcPr/>
                </a:tc>
              </a:tr>
              <a:tr h="3505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26719" y="3124200"/>
            <a:ext cx="3982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1. Water supply is hampered .</a:t>
            </a:r>
          </a:p>
          <a:p>
            <a:r>
              <a:rPr lang="en-US" sz="2400" b="1" dirty="0" smtClean="0"/>
              <a:t>2. Official work and business   are stopped</a:t>
            </a:r>
          </a:p>
          <a:p>
            <a:r>
              <a:rPr lang="en-US" sz="2400" b="1" dirty="0" smtClean="0"/>
              <a:t>3. CNG can not be refueled</a:t>
            </a:r>
          </a:p>
          <a:p>
            <a:r>
              <a:rPr lang="en-US" sz="2400" b="1" dirty="0" smtClean="0"/>
              <a:t>4. Study is hampered</a:t>
            </a:r>
          </a:p>
          <a:p>
            <a:r>
              <a:rPr lang="en-US" sz="2400" b="1" dirty="0" smtClean="0"/>
              <a:t>5. Industries stop production</a:t>
            </a:r>
          </a:p>
          <a:p>
            <a:r>
              <a:rPr lang="en-US" sz="2400" b="1" dirty="0" smtClean="0"/>
              <a:t>6. Patients suffer much</a:t>
            </a:r>
          </a:p>
          <a:p>
            <a:r>
              <a:rPr lang="en-US" sz="2400" b="1" dirty="0" smtClean="0"/>
              <a:t>7. Criminal activities happen.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564380" y="3124200"/>
            <a:ext cx="412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smtClean="0"/>
              <a:t>Irrigation is hampered 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Students also suffer 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Criminal activities increase 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Rice mills and cold stores stop 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94670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900"/>
                                  </p:stCondLst>
                                  <p:iterate type="lt">
                                    <p:tmPct val="69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3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900"/>
                                  </p:stCondLst>
                                  <p:iterate type="lt">
                                    <p:tmPct val="1254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06306"/>
            <a:ext cx="838200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Home Work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G:\queen elizabath crown\images (2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89741"/>
            <a:ext cx="8382001" cy="5768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1219200"/>
            <a:ext cx="800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Write a letter to an editor of a national daily expressing the sufferings of the people caused by </a:t>
            </a:r>
            <a:r>
              <a:rPr lang="en-US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load shedding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in your locality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2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queen elizabath crown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868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304800"/>
            <a:ext cx="662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all for today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" y="53340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very much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110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queen elizabath crown\108214184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6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" y="5105400"/>
            <a:ext cx="8610600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Good bye students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325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queen elizabath crown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" y="1143000"/>
            <a:ext cx="2070736" cy="200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queen elizabath crown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143000"/>
            <a:ext cx="2466975" cy="19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queen elizabath crown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2" y="3767136"/>
            <a:ext cx="2428874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queen elizabath crown\images (1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1" y="1143000"/>
            <a:ext cx="2428874" cy="1983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queen elizabath crown\download (7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4" y="3767136"/>
            <a:ext cx="207073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queen elizabath crown\images (14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67136"/>
            <a:ext cx="2466975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86868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Look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,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discuss </a:t>
            </a: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and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 write  their names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114" y="3274814"/>
            <a:ext cx="207073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oper Black" pitchFamily="18" charset="0"/>
              </a:rPr>
              <a:t>Hurricane lamp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199" y="3274814"/>
            <a:ext cx="24288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oper Black" pitchFamily="18" charset="0"/>
              </a:rPr>
              <a:t>Electric bulb</a:t>
            </a:r>
            <a:endParaRPr lang="en-US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9800" y="3274814"/>
            <a:ext cx="246697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itchFamily="18" charset="0"/>
              </a:rPr>
              <a:t>Candle light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114" y="6300786"/>
            <a:ext cx="207073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itchFamily="18" charset="0"/>
              </a:rPr>
              <a:t>Table lamp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3238" y="6331564"/>
            <a:ext cx="259080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latin typeface="Cooper Black" pitchFamily="18" charset="0"/>
              </a:rPr>
              <a:t>Energy saver bulb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800" y="6331564"/>
            <a:ext cx="246697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itchFamily="18" charset="0"/>
              </a:rPr>
              <a:t>Tube light</a:t>
            </a:r>
            <a:endParaRPr lang="en-US" sz="20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7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queen elizabath crown\images (1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" y="533399"/>
            <a:ext cx="2676525" cy="23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queen elizabath crown\images (1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33400"/>
            <a:ext cx="2390775" cy="235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queen elizabath crown\images (1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5612" y="533401"/>
            <a:ext cx="1966913" cy="235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queen elizabath crown\download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" y="3754278"/>
            <a:ext cx="2676525" cy="24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queen elizabath crown\images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159" y="3754278"/>
            <a:ext cx="2406015" cy="24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8647" y="2971800"/>
            <a:ext cx="267652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itchFamily="18" charset="0"/>
              </a:rPr>
              <a:t>Head light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47158" y="2971800"/>
            <a:ext cx="240601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itchFamily="18" charset="0"/>
              </a:rPr>
              <a:t>Stage light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20852" y="2973735"/>
            <a:ext cx="1966913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itchFamily="18" charset="0"/>
              </a:rPr>
              <a:t>Search light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647" y="6294120"/>
            <a:ext cx="2676525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itchFamily="18" charset="0"/>
              </a:rPr>
              <a:t>Charge light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47159" y="6294120"/>
            <a:ext cx="2406016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itchFamily="18" charset="0"/>
              </a:rPr>
              <a:t>Oil lamp</a:t>
            </a:r>
            <a:endParaRPr lang="en-US" sz="2000" dirty="0">
              <a:latin typeface="Cooper Black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05611" y="6294120"/>
            <a:ext cx="1982154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ooper Black" pitchFamily="18" charset="0"/>
              </a:rPr>
              <a:t>Gas light</a:t>
            </a:r>
            <a:endParaRPr lang="en-US" sz="2000" dirty="0">
              <a:latin typeface="Cooper Black" pitchFamily="18" charset="0"/>
            </a:endParaRPr>
          </a:p>
        </p:txBody>
      </p:sp>
      <p:pic>
        <p:nvPicPr>
          <p:cNvPr id="1026" name="Picture 2" descr="G:\queen elizabath crown\download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0852" y="3754278"/>
            <a:ext cx="1966913" cy="240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4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  <p:sndAc>
          <p:stSnd>
            <p:snd r:embed="rId2" name="camera.wav"/>
          </p:stSnd>
        </p:sndAc>
      </p:transition>
    </mc:Choice>
    <mc:Fallback xmlns="">
      <p:transition spd="slow">
        <p:fade/>
        <p:sndAc>
          <p:stSnd>
            <p:snd r:embed="rId9" name="camera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queen elizabath crown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18120"/>
            <a:ext cx="8229600" cy="47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43200" y="148679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Cooper Black" pitchFamily="18" charset="0"/>
              </a:rPr>
              <a:t>Watch &amp; tell</a:t>
            </a:r>
            <a:endParaRPr lang="en-US" sz="4400" dirty="0"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849034"/>
            <a:ext cx="8229600" cy="64633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Rechargeable auto rickshaw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ind.wav"/>
          </p:stSnd>
        </p:sndAc>
      </p:transition>
    </mc:Choice>
    <mc:Fallback xmlns="">
      <p:transition spd="slow">
        <p:fade/>
        <p:sndAc>
          <p:stSnd>
            <p:snd r:embed="rId4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queen elizabath crown\Rnewable-300x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8077200" cy="5638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785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queen elizabath crown\images (7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799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8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queen elizabath crown\images (1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990891"/>
            <a:ext cx="662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Cooper Black" pitchFamily="18" charset="0"/>
              </a:rPr>
              <a:t>Our todays’ lesson is</a:t>
            </a:r>
            <a:endParaRPr lang="en-US" sz="4800" dirty="0">
              <a:latin typeface="Cooper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09800" y="1981200"/>
            <a:ext cx="655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Renewable Energy Sources -1</a:t>
            </a:r>
            <a:endParaRPr lang="en-US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73035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queen elizabath crown\downlo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86800" cy="647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8680" y="457200"/>
            <a:ext cx="70866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oper Black" pitchFamily="18" charset="0"/>
              </a:rPr>
              <a:t>English for today</a:t>
            </a:r>
            <a:endParaRPr lang="en-US" sz="2800" dirty="0" smtClean="0">
              <a:latin typeface="Cooper Black" pitchFamily="18" charset="0"/>
            </a:endParaRPr>
          </a:p>
          <a:p>
            <a:pPr algn="ctr"/>
            <a:r>
              <a:rPr lang="en-US" sz="2800" dirty="0" smtClean="0">
                <a:latin typeface="Cooper Black" pitchFamily="18" charset="0"/>
              </a:rPr>
              <a:t>Unite -11</a:t>
            </a:r>
          </a:p>
          <a:p>
            <a:pPr algn="ctr"/>
            <a:r>
              <a:rPr lang="en-US" sz="2800" dirty="0" smtClean="0">
                <a:latin typeface="Cooper Black" pitchFamily="18" charset="0"/>
              </a:rPr>
              <a:t>Lesson – 01</a:t>
            </a:r>
          </a:p>
          <a:p>
            <a:pPr algn="ctr"/>
            <a:r>
              <a:rPr lang="en-US" sz="2800" dirty="0" smtClean="0">
                <a:latin typeface="Cooper Black" pitchFamily="18" charset="0"/>
              </a:rPr>
              <a:t>Page no. 158</a:t>
            </a:r>
          </a:p>
          <a:p>
            <a:pPr algn="ctr"/>
            <a:r>
              <a:rPr lang="en-US" sz="2800" dirty="0" smtClean="0">
                <a:latin typeface="Cooper Black" pitchFamily="18" charset="0"/>
              </a:rPr>
              <a:t>Class Ten</a:t>
            </a:r>
          </a:p>
          <a:p>
            <a:pPr algn="ctr"/>
            <a:r>
              <a:rPr lang="en-US" sz="2800" dirty="0" smtClean="0">
                <a:latin typeface="Cooper Black" pitchFamily="18" charset="0"/>
              </a:rPr>
              <a:t>Tot ss:50</a:t>
            </a:r>
          </a:p>
          <a:p>
            <a:pPr algn="ctr"/>
            <a:r>
              <a:rPr lang="en-US" sz="2800" smtClean="0">
                <a:latin typeface="Cooper Black" pitchFamily="18" charset="0"/>
              </a:rPr>
              <a:t>Date:05/10/2019</a:t>
            </a:r>
            <a:endParaRPr lang="en-US" sz="2800" dirty="0" smtClean="0">
              <a:latin typeface="Cooper Black" pitchFamily="18" charset="0"/>
            </a:endParaRPr>
          </a:p>
          <a:p>
            <a:pPr algn="ctr"/>
            <a:endParaRPr lang="en-US" sz="4000" dirty="0"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864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506</Words>
  <Application>Microsoft Office PowerPoint</Application>
  <PresentationFormat>On-screen Show (4:3)</PresentationFormat>
  <Paragraphs>148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FIRST BOY</dc:creator>
  <cp:lastModifiedBy>ismail - [2010]</cp:lastModifiedBy>
  <cp:revision>101</cp:revision>
  <dcterms:created xsi:type="dcterms:W3CDTF">2006-08-16T00:00:00Z</dcterms:created>
  <dcterms:modified xsi:type="dcterms:W3CDTF">2021-03-27T02:02:23Z</dcterms:modified>
</cp:coreProperties>
</file>