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61" r:id="rId2"/>
    <p:sldId id="369" r:id="rId3"/>
    <p:sldId id="511" r:id="rId4"/>
    <p:sldId id="262" r:id="rId5"/>
    <p:sldId id="512" r:id="rId6"/>
    <p:sldId id="263" r:id="rId7"/>
    <p:sldId id="264" r:id="rId8"/>
    <p:sldId id="265" r:id="rId9"/>
    <p:sldId id="513" r:id="rId10"/>
    <p:sldId id="267" r:id="rId11"/>
    <p:sldId id="268" r:id="rId12"/>
    <p:sldId id="256" r:id="rId13"/>
    <p:sldId id="258" r:id="rId14"/>
    <p:sldId id="257" r:id="rId15"/>
    <p:sldId id="259" r:id="rId16"/>
    <p:sldId id="270" r:id="rId17"/>
    <p:sldId id="271" r:id="rId18"/>
    <p:sldId id="272" r:id="rId19"/>
    <p:sldId id="273" r:id="rId20"/>
    <p:sldId id="274" r:id="rId21"/>
    <p:sldId id="266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79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4C4F7ED-1A85-49E3-AACA-865758221049}" type="datetimeFigureOut">
              <a:rPr lang="en-US" smtClean="0"/>
              <a:t>28-Mar-21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9F0BCA9-E63B-47E0-B36B-E4CC91D8DF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9336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6D5307-B2ED-47A8-AC59-CFF676AA5313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13363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6D5307-B2ED-47A8-AC59-CFF676AA5313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083939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6D5307-B2ED-47A8-AC59-CFF676AA5313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15306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4EB971-8192-4F71-B65D-001503E7325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7343CF2-9870-452E-AE9E-387C5A1F355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4591A03-C432-4340-A1DF-4A92268DF5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8F3EA2-955E-453A-882E-2A6A2F878966}" type="datetimeFigureOut">
              <a:rPr lang="en-US" smtClean="0"/>
              <a:t>28-Mar-21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04ABDE3-9539-43AF-8DB7-1BA7379A08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D06DD77-00CC-4534-BB2C-5D0D2CDFF8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5CA592-61E7-47FB-AF52-0746BB8B70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7134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C06BC3-7D20-466D-9307-FD8BC7A41D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90CB2EA-3290-48C2-841C-1C05A67ECE3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73D75F3-EB43-43A5-B11D-46B93AB763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8F3EA2-955E-453A-882E-2A6A2F878966}" type="datetimeFigureOut">
              <a:rPr lang="en-US" smtClean="0"/>
              <a:t>28-Mar-21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4625993-DB36-43C8-8266-5A0C993801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71934B2-EC27-43A3-836C-EBFCE88BB7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5CA592-61E7-47FB-AF52-0746BB8B70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32440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C63C03F-C594-481A-9569-87BF55AC746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7FA5730-E6CA-4BF4-B95D-3AEDC54BA4E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E979090-ABEA-4A3C-95EF-F6B49049F1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8F3EA2-955E-453A-882E-2A6A2F878966}" type="datetimeFigureOut">
              <a:rPr lang="en-US" smtClean="0"/>
              <a:t>28-Mar-21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FCC4765-74FE-496D-9269-5D2336B4D0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0048201-717B-476B-8FDC-7AFED1D857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5CA592-61E7-47FB-AF52-0746BB8B70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457600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21903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C79CCD-CF48-4DDE-B931-71201F5929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D8F0DA-7B49-4C04-B0B0-C1102120332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2027839-F762-484D-BC16-47900B7E4D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8F3EA2-955E-453A-882E-2A6A2F878966}" type="datetimeFigureOut">
              <a:rPr lang="en-US" smtClean="0"/>
              <a:t>28-Mar-21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EDFCB87-9439-4DAA-AE0C-0AD49DDE40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B495161-49A6-4B29-BC27-EDB7F9F0A0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5CA592-61E7-47FB-AF52-0746BB8B70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40679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3DAB5B-F638-4B91-8465-2DB88A36B1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CC4637B-F2FA-46ED-98E6-44653340946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4DB9EA3-878D-47F9-BB2E-663C6CBDF7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8F3EA2-955E-453A-882E-2A6A2F878966}" type="datetimeFigureOut">
              <a:rPr lang="en-US" smtClean="0"/>
              <a:t>28-Mar-21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D7216E4-B64B-4246-A627-D95DE924FA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471776D-2195-4F04-B7FF-6576706D36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5CA592-61E7-47FB-AF52-0746BB8B70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79025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A68CEF-EC01-4EE1-ADE2-519223FCD8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75BD4A-A00B-49E3-9EE1-DCB5E672A66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C5CECA6-2529-4DD4-BA9B-CF27B92DC27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9CAE37E-2863-4DDB-A472-9D3E96DFCB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8F3EA2-955E-453A-882E-2A6A2F878966}" type="datetimeFigureOut">
              <a:rPr lang="en-US" smtClean="0"/>
              <a:t>28-Mar-21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55AB1C0-E1D7-4C08-8EE1-251BF881B6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AD959CC-174C-4AE5-8006-6DFE86B755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5CA592-61E7-47FB-AF52-0746BB8B70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52568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BDEB46-3EA7-4AD0-8427-C1030CC537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FF5E9DD-116A-4954-B841-9E2E1C15757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5CDBE60-3D9C-4AD1-9E52-2F5F0FE0E56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ABB07B0-B0C0-48E2-B7FD-F70B32F67E8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5806309-6C0D-4FC9-AF00-5A97F5AAF3A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C87C66E-4ADA-4E46-A173-9A0E497F81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8F3EA2-955E-453A-882E-2A6A2F878966}" type="datetimeFigureOut">
              <a:rPr lang="en-US" smtClean="0"/>
              <a:t>28-Mar-21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412E704-4919-49E5-899A-BAAD7B90F0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D8219E0-5DFE-46C0-B3F8-2B0808C7E1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5CA592-61E7-47FB-AF52-0746BB8B70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1940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2A8476-9274-4835-82E5-06D023B6B5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A84A751-2CD0-405E-A9C4-AD8947C7C4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8F3EA2-955E-453A-882E-2A6A2F878966}" type="datetimeFigureOut">
              <a:rPr lang="en-US" smtClean="0"/>
              <a:t>28-Mar-21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3FFAB5F-F0F2-452A-85C6-8724D10BA3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CD02A7C-ACFE-4673-813A-2BE66D76B6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5CA592-61E7-47FB-AF52-0746BB8B70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93895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5948972-F0C6-42BB-B1F4-11C640C860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8F3EA2-955E-453A-882E-2A6A2F878966}" type="datetimeFigureOut">
              <a:rPr lang="en-US" smtClean="0"/>
              <a:t>28-Mar-21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8A2DC33-697D-42FD-A282-FA088DF5B9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5A3D1F1-22C4-4130-B64C-8E8FFA8BA7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5CA592-61E7-47FB-AF52-0746BB8B70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6868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3B2538-B3D4-467A-A4A1-FDDF98F56C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DC1456-0584-4DF2-9ACF-124A8544BE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AE0DEF8-7CB3-4A18-B8B7-3E88F31D6F6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0F70DCB-FFF3-4398-AC6B-6717720CFC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8F3EA2-955E-453A-882E-2A6A2F878966}" type="datetimeFigureOut">
              <a:rPr lang="en-US" smtClean="0"/>
              <a:t>28-Mar-21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6CBE77E-6C73-48FF-B17B-E8EE1DF1DA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33E0CD3-BD25-4AA3-AA12-CBCD2A8598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5CA592-61E7-47FB-AF52-0746BB8B70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23624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8DADA9-9BA3-43BC-866A-7553051CF2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F9832F1-FD76-48F3-8764-447E5B28408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7E5FF62-977C-4E7C-BB12-1F2386D5D88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6E0D918-B8E2-456D-97C7-134DCF71F1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8F3EA2-955E-453A-882E-2A6A2F878966}" type="datetimeFigureOut">
              <a:rPr lang="en-US" smtClean="0"/>
              <a:t>28-Mar-21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A54E734-691E-4405-BC78-40CD81C9DA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44BEE7D-0335-4EC8-ADF2-B850EE022A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5CA592-61E7-47FB-AF52-0746BB8B70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3477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EA0C119-A291-4E84-BE05-4CB2EE0949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5CD8C16-5781-40A5-AA44-7F9C57CC8E5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03F2773-7064-484F-9546-BD4323DB460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8F3EA2-955E-453A-882E-2A6A2F878966}" type="datetimeFigureOut">
              <a:rPr lang="en-US" smtClean="0"/>
              <a:t>28-Mar-21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757526D-A2E1-4DC7-ABC2-7783F931F66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E87DBC9-AFE2-4FF2-92E5-440F13C2935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5CA592-61E7-47FB-AF52-0746BB8B70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53793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gif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gif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hyperlink" Target="mailto:amdnurulla@gmail.com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gif"/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justdoit9.blogspot.com/2012/10/digital-logic-3.html" TargetMode="External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t_HFW0YFvls" TargetMode="Externa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6">
            <a:extLst>
              <a:ext uri="{FF2B5EF4-FFF2-40B4-BE49-F238E27FC236}">
                <a16:creationId xmlns:a16="http://schemas.microsoft.com/office/drawing/2014/main" id="{227ECD07-9D3F-49D6-BD11-B450A7C1E64E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6643435" y="4926734"/>
            <a:ext cx="6491280" cy="22605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FontTx/>
              <a:buNone/>
              <a:defRPr/>
            </a:pPr>
            <a:r>
              <a:rPr lang="en-US" sz="13500" b="1" dirty="0">
                <a:solidFill>
                  <a:schemeClr val="bg1"/>
                </a:solidFill>
                <a:latin typeface="SolaimanLipi" pitchFamily="2" charset="0"/>
                <a:cs typeface="SolaimanLipi" pitchFamily="2" charset="0"/>
              </a:rPr>
              <a:t>স্বাগতম</a:t>
            </a:r>
          </a:p>
        </p:txBody>
      </p:sp>
    </p:spTree>
    <p:extLst>
      <p:ext uri="{BB962C8B-B14F-4D97-AF65-F5344CB8AC3E}">
        <p14:creationId xmlns:p14="http://schemas.microsoft.com/office/powerpoint/2010/main" val="37618397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154139" y="1286341"/>
            <a:ext cx="102128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err="1">
                <a:solidFill>
                  <a:srgbClr val="002060"/>
                </a:solidFill>
                <a:latin typeface="SolaimanLipi" pitchFamily="2" charset="0"/>
                <a:cs typeface="SolaimanLipi" pitchFamily="2" charset="0"/>
              </a:rPr>
              <a:t>যে</a:t>
            </a:r>
            <a:r>
              <a:rPr lang="en-US" sz="3200" dirty="0">
                <a:solidFill>
                  <a:srgbClr val="002060"/>
                </a:solidFill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SolaimanLipi" pitchFamily="2" charset="0"/>
                <a:cs typeface="SolaimanLipi" pitchFamily="2" charset="0"/>
              </a:rPr>
              <a:t>সকল</a:t>
            </a:r>
            <a:r>
              <a:rPr lang="en-US" sz="3200" dirty="0">
                <a:solidFill>
                  <a:srgbClr val="002060"/>
                </a:solidFill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SolaimanLipi" pitchFamily="2" charset="0"/>
                <a:cs typeface="SolaimanLipi" pitchFamily="2" charset="0"/>
              </a:rPr>
              <a:t>গেইটের</a:t>
            </a:r>
            <a:r>
              <a:rPr lang="en-US" sz="3200" dirty="0">
                <a:solidFill>
                  <a:srgbClr val="002060"/>
                </a:solidFill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SolaimanLipi" pitchFamily="2" charset="0"/>
                <a:cs typeface="SolaimanLipi" pitchFamily="2" charset="0"/>
              </a:rPr>
              <a:t>সাহায্যে</a:t>
            </a:r>
            <a:r>
              <a:rPr lang="en-US" sz="3200" dirty="0">
                <a:solidFill>
                  <a:srgbClr val="002060"/>
                </a:solidFill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SolaimanLipi" pitchFamily="2" charset="0"/>
                <a:cs typeface="SolaimanLipi" pitchFamily="2" charset="0"/>
              </a:rPr>
              <a:t>মৌলিক</a:t>
            </a:r>
            <a:r>
              <a:rPr lang="en-US" sz="3200" dirty="0">
                <a:solidFill>
                  <a:srgbClr val="002060"/>
                </a:solidFill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SolaimanLipi" pitchFamily="2" charset="0"/>
                <a:cs typeface="SolaimanLipi" pitchFamily="2" charset="0"/>
              </a:rPr>
              <a:t>গেইটসহ</a:t>
            </a:r>
            <a:r>
              <a:rPr lang="en-US" sz="3200" dirty="0">
                <a:solidFill>
                  <a:srgbClr val="002060"/>
                </a:solidFill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SolaimanLipi" pitchFamily="2" charset="0"/>
                <a:cs typeface="SolaimanLipi" pitchFamily="2" charset="0"/>
              </a:rPr>
              <a:t>অন্যান্য</a:t>
            </a:r>
            <a:r>
              <a:rPr lang="en-US" sz="3200" dirty="0">
                <a:solidFill>
                  <a:srgbClr val="002060"/>
                </a:solidFill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SolaimanLipi" pitchFamily="2" charset="0"/>
                <a:cs typeface="SolaimanLipi" pitchFamily="2" charset="0"/>
              </a:rPr>
              <a:t>সকল</a:t>
            </a:r>
            <a:r>
              <a:rPr lang="en-US" sz="3200" dirty="0">
                <a:solidFill>
                  <a:srgbClr val="002060"/>
                </a:solidFill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SolaimanLipi" pitchFamily="2" charset="0"/>
                <a:cs typeface="SolaimanLipi" pitchFamily="2" charset="0"/>
              </a:rPr>
              <a:t>প্রকার</a:t>
            </a:r>
            <a:r>
              <a:rPr lang="en-US" sz="3200" dirty="0">
                <a:solidFill>
                  <a:srgbClr val="002060"/>
                </a:solidFill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SolaimanLipi" pitchFamily="2" charset="0"/>
                <a:cs typeface="SolaimanLipi" pitchFamily="2" charset="0"/>
              </a:rPr>
              <a:t>গেইট</a:t>
            </a:r>
            <a:r>
              <a:rPr lang="en-US" sz="3200" dirty="0">
                <a:solidFill>
                  <a:srgbClr val="002060"/>
                </a:solidFill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SolaimanLipi" pitchFamily="2" charset="0"/>
                <a:cs typeface="SolaimanLipi" pitchFamily="2" charset="0"/>
              </a:rPr>
              <a:t>তৈরি</a:t>
            </a:r>
            <a:r>
              <a:rPr lang="en-US" sz="3200" dirty="0">
                <a:solidFill>
                  <a:srgbClr val="002060"/>
                </a:solidFill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SolaimanLipi" pitchFamily="2" charset="0"/>
                <a:cs typeface="SolaimanLipi" pitchFamily="2" charset="0"/>
              </a:rPr>
              <a:t>বা</a:t>
            </a:r>
            <a:r>
              <a:rPr lang="en-US" sz="3200" dirty="0">
                <a:solidFill>
                  <a:srgbClr val="002060"/>
                </a:solidFill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SolaimanLipi" pitchFamily="2" charset="0"/>
                <a:cs typeface="SolaimanLipi" pitchFamily="2" charset="0"/>
              </a:rPr>
              <a:t>বাস্তবায়ন</a:t>
            </a:r>
            <a:r>
              <a:rPr lang="en-US" sz="3200" dirty="0">
                <a:solidFill>
                  <a:srgbClr val="002060"/>
                </a:solidFill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SolaimanLipi" pitchFamily="2" charset="0"/>
                <a:cs typeface="SolaimanLipi" pitchFamily="2" charset="0"/>
              </a:rPr>
              <a:t>করা</a:t>
            </a:r>
            <a:r>
              <a:rPr lang="en-US" sz="3200" dirty="0">
                <a:solidFill>
                  <a:srgbClr val="002060"/>
                </a:solidFill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SolaimanLipi" pitchFamily="2" charset="0"/>
                <a:cs typeface="SolaimanLipi" pitchFamily="2" charset="0"/>
              </a:rPr>
              <a:t>যায়</a:t>
            </a:r>
            <a:r>
              <a:rPr lang="en-US" sz="3200" dirty="0">
                <a:solidFill>
                  <a:srgbClr val="002060"/>
                </a:solidFill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SolaimanLipi" pitchFamily="2" charset="0"/>
                <a:cs typeface="SolaimanLipi" pitchFamily="2" charset="0"/>
              </a:rPr>
              <a:t>সেই</a:t>
            </a:r>
            <a:r>
              <a:rPr lang="en-US" sz="3200" dirty="0">
                <a:solidFill>
                  <a:srgbClr val="002060"/>
                </a:solidFill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SolaimanLipi" pitchFamily="2" charset="0"/>
                <a:cs typeface="SolaimanLipi" pitchFamily="2" charset="0"/>
              </a:rPr>
              <a:t>সমস্ত</a:t>
            </a:r>
            <a:r>
              <a:rPr lang="en-US" sz="3200" dirty="0">
                <a:solidFill>
                  <a:srgbClr val="002060"/>
                </a:solidFill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SolaimanLipi" pitchFamily="2" charset="0"/>
                <a:cs typeface="SolaimanLipi" pitchFamily="2" charset="0"/>
              </a:rPr>
              <a:t>গেইটকে</a:t>
            </a:r>
            <a:r>
              <a:rPr lang="en-US" sz="3200" dirty="0">
                <a:solidFill>
                  <a:srgbClr val="002060"/>
                </a:solidFill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SolaimanLipi" pitchFamily="2" charset="0"/>
                <a:cs typeface="SolaimanLipi" pitchFamily="2" charset="0"/>
              </a:rPr>
              <a:t>সর্বজনীন</a:t>
            </a:r>
            <a:r>
              <a:rPr lang="en-US" sz="3200" dirty="0">
                <a:solidFill>
                  <a:srgbClr val="002060"/>
                </a:solidFill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SolaimanLipi" pitchFamily="2" charset="0"/>
                <a:cs typeface="SolaimanLipi" pitchFamily="2" charset="0"/>
              </a:rPr>
              <a:t>গেইট</a:t>
            </a:r>
            <a:r>
              <a:rPr lang="en-US" sz="3200" dirty="0">
                <a:solidFill>
                  <a:srgbClr val="002060"/>
                </a:solidFill>
                <a:latin typeface="SolaimanLipi" pitchFamily="2" charset="0"/>
                <a:cs typeface="SolaimanLipi" pitchFamily="2" charset="0"/>
              </a:rPr>
              <a:t> (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Universal Gate</a:t>
            </a:r>
            <a:r>
              <a:rPr lang="en-US" sz="3200" dirty="0">
                <a:solidFill>
                  <a:srgbClr val="002060"/>
                </a:solidFill>
                <a:latin typeface="SolaimanLipi" pitchFamily="2" charset="0"/>
                <a:cs typeface="SolaimanLipi" pitchFamily="2" charset="0"/>
              </a:rPr>
              <a:t>) </a:t>
            </a:r>
            <a:r>
              <a:rPr lang="en-US" sz="3200" dirty="0" err="1">
                <a:solidFill>
                  <a:srgbClr val="002060"/>
                </a:solidFill>
                <a:latin typeface="SolaimanLipi" pitchFamily="2" charset="0"/>
                <a:cs typeface="SolaimanLipi" pitchFamily="2" charset="0"/>
              </a:rPr>
              <a:t>বলে</a:t>
            </a:r>
            <a:r>
              <a:rPr lang="en-US" sz="3200" dirty="0">
                <a:solidFill>
                  <a:srgbClr val="002060"/>
                </a:solidFill>
                <a:latin typeface="SolaimanLipi" pitchFamily="2" charset="0"/>
                <a:cs typeface="SolaimanLipi" pitchFamily="2" charset="0"/>
              </a:rPr>
              <a:t>। </a:t>
            </a:r>
          </a:p>
        </p:txBody>
      </p:sp>
      <p:sp>
        <p:nvSpPr>
          <p:cNvPr id="5" name="Rectangle 4"/>
          <p:cNvSpPr/>
          <p:nvPr/>
        </p:nvSpPr>
        <p:spPr>
          <a:xfrm>
            <a:off x="344557" y="543300"/>
            <a:ext cx="280734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সার্বজনীন</a:t>
            </a:r>
            <a:r>
              <a:rPr lang="en-US" sz="40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গেইট</a:t>
            </a:r>
            <a:r>
              <a:rPr lang="en-US" sz="40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: </a:t>
            </a:r>
          </a:p>
        </p:txBody>
      </p:sp>
      <p:sp>
        <p:nvSpPr>
          <p:cNvPr id="7" name="Rectangle 6"/>
          <p:cNvSpPr/>
          <p:nvPr/>
        </p:nvSpPr>
        <p:spPr>
          <a:xfrm>
            <a:off x="344557" y="2361465"/>
            <a:ext cx="635578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সার্বজনীন</a:t>
            </a:r>
            <a:r>
              <a:rPr lang="en-US" sz="40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গেইটের</a:t>
            </a:r>
            <a:r>
              <a:rPr lang="en-US" sz="40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প্রকারভেদ</a:t>
            </a:r>
            <a:r>
              <a:rPr lang="en-US" sz="40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 : ২ </a:t>
            </a:r>
            <a:r>
              <a:rPr lang="en-US" sz="40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প্রকার</a:t>
            </a:r>
            <a:r>
              <a:rPr lang="en-US" sz="40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 </a:t>
            </a:r>
          </a:p>
        </p:txBody>
      </p:sp>
      <p:sp>
        <p:nvSpPr>
          <p:cNvPr id="8" name="Rectangle 7"/>
          <p:cNvSpPr/>
          <p:nvPr/>
        </p:nvSpPr>
        <p:spPr>
          <a:xfrm>
            <a:off x="1611376" y="3275795"/>
            <a:ext cx="235833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1. NAND gate </a:t>
            </a:r>
          </a:p>
        </p:txBody>
      </p:sp>
      <p:sp>
        <p:nvSpPr>
          <p:cNvPr id="9" name="Rectangle 8"/>
          <p:cNvSpPr/>
          <p:nvPr/>
        </p:nvSpPr>
        <p:spPr>
          <a:xfrm>
            <a:off x="1611376" y="5123416"/>
            <a:ext cx="207781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2. NOR gate </a:t>
            </a:r>
          </a:p>
        </p:txBody>
      </p:sp>
      <p:pic>
        <p:nvPicPr>
          <p:cNvPr id="1026" name="Picture 2" descr="http://www.hardwaresecrets.com/wp-content/uploads/237_061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0345" y="2908768"/>
            <a:ext cx="3695700" cy="1476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www.hardwaresecrets.com/wp-content/uploads/237_131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1295" y="4623025"/>
            <a:ext cx="3714750" cy="1524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623462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upload.wikimedia.org/wikipedia/commons/thumb/f/fa/Bramka_log_XOR.svg/2000px-Bramka_log_XOR.svg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4685" y="1324303"/>
            <a:ext cx="3411270" cy="17056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www.hardwaresecrets.com/wp-content/uploads/237_201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3216" y="3753507"/>
            <a:ext cx="3657600" cy="1514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>
          <a:xfrm>
            <a:off x="696939" y="554862"/>
            <a:ext cx="4220377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5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বিশেষ</a:t>
            </a:r>
            <a:r>
              <a:rPr lang="en-US" sz="45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45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গেইট</a:t>
            </a:r>
            <a:r>
              <a:rPr lang="en-US" sz="45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 : ২ </a:t>
            </a:r>
            <a:r>
              <a:rPr lang="en-US" sz="45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প্রকার</a:t>
            </a:r>
            <a:endParaRPr lang="en-US" sz="45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olaimanLipi" pitchFamily="2" charset="0"/>
              <a:cs typeface="SolaimanLipi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849792" y="1884733"/>
            <a:ext cx="182934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X-OR Gate</a:t>
            </a:r>
          </a:p>
        </p:txBody>
      </p:sp>
      <p:sp>
        <p:nvSpPr>
          <p:cNvPr id="9" name="Rectangle 8"/>
          <p:cNvSpPr/>
          <p:nvPr/>
        </p:nvSpPr>
        <p:spPr>
          <a:xfrm>
            <a:off x="849792" y="4345633"/>
            <a:ext cx="208903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X-NOR Gate</a:t>
            </a:r>
          </a:p>
        </p:txBody>
      </p:sp>
    </p:spTree>
    <p:extLst>
      <p:ext uri="{BB962C8B-B14F-4D97-AF65-F5344CB8AC3E}">
        <p14:creationId xmlns:p14="http://schemas.microsoft.com/office/powerpoint/2010/main" val="26221699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7" name="Picture 104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9470534" y="3512976"/>
            <a:ext cx="940914" cy="1254552"/>
          </a:xfrm>
          <a:prstGeom prst="rect">
            <a:avLst/>
          </a:prstGeom>
        </p:spPr>
      </p:pic>
      <p:grpSp>
        <p:nvGrpSpPr>
          <p:cNvPr id="1039" name="Group 1038"/>
          <p:cNvGrpSpPr/>
          <p:nvPr/>
        </p:nvGrpSpPr>
        <p:grpSpPr>
          <a:xfrm>
            <a:off x="5540762" y="2679371"/>
            <a:ext cx="4912775" cy="2815945"/>
            <a:chOff x="5202775" y="860705"/>
            <a:chExt cx="4131726" cy="1783790"/>
          </a:xfrm>
        </p:grpSpPr>
        <p:pic>
          <p:nvPicPr>
            <p:cNvPr id="1035" name="Picture 1034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8252601" y="1460364"/>
              <a:ext cx="1141292" cy="1022508"/>
            </a:xfrm>
            <a:prstGeom prst="rect">
              <a:avLst/>
            </a:prstGeom>
          </p:spPr>
        </p:pic>
        <p:cxnSp>
          <p:nvCxnSpPr>
            <p:cNvPr id="7" name="Straight Connector 6"/>
            <p:cNvCxnSpPr/>
            <p:nvPr/>
          </p:nvCxnSpPr>
          <p:spPr>
            <a:xfrm flipV="1">
              <a:off x="5451073" y="1123885"/>
              <a:ext cx="636373" cy="10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5451073" y="1123890"/>
              <a:ext cx="0" cy="643333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>
              <a:off x="5228382" y="1767224"/>
              <a:ext cx="471580" cy="0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>
              <a:off x="5451073" y="1971920"/>
              <a:ext cx="0" cy="0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>
              <a:off x="5333179" y="2015784"/>
              <a:ext cx="248890" cy="0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>
              <a:off x="5464172" y="2015784"/>
              <a:ext cx="0" cy="628711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5464172" y="2629875"/>
              <a:ext cx="3052170" cy="14619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>
              <a:off x="6765928" y="1123888"/>
              <a:ext cx="1750414" cy="1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>
              <a:off x="8516343" y="1123889"/>
              <a:ext cx="0" cy="1520605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>
              <a:off x="6990258" y="1123889"/>
              <a:ext cx="0" cy="321667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>
              <a:off x="6990258" y="2330139"/>
              <a:ext cx="0" cy="299735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025" name="Straight Connector 1024"/>
            <p:cNvCxnSpPr/>
            <p:nvPr/>
          </p:nvCxnSpPr>
          <p:spPr>
            <a:xfrm>
              <a:off x="6990258" y="1767224"/>
              <a:ext cx="0" cy="248561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027" name="Straight Connector 1026"/>
            <p:cNvCxnSpPr/>
            <p:nvPr/>
          </p:nvCxnSpPr>
          <p:spPr>
            <a:xfrm flipH="1" flipV="1">
              <a:off x="6787216" y="1284723"/>
              <a:ext cx="203042" cy="482501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030" name="Straight Connector 1029"/>
            <p:cNvCxnSpPr/>
            <p:nvPr/>
          </p:nvCxnSpPr>
          <p:spPr>
            <a:xfrm flipH="1" flipV="1">
              <a:off x="6774117" y="2045026"/>
              <a:ext cx="216140" cy="285113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042" name="Straight Connector 1041"/>
            <p:cNvCxnSpPr/>
            <p:nvPr/>
          </p:nvCxnSpPr>
          <p:spPr>
            <a:xfrm flipV="1">
              <a:off x="6073128" y="860710"/>
              <a:ext cx="98414" cy="263178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044" name="Straight Connector 1043"/>
            <p:cNvCxnSpPr/>
            <p:nvPr/>
          </p:nvCxnSpPr>
          <p:spPr>
            <a:xfrm>
              <a:off x="6168097" y="860705"/>
              <a:ext cx="121340" cy="248564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046" name="Straight Connector 1045"/>
            <p:cNvCxnSpPr/>
            <p:nvPr/>
          </p:nvCxnSpPr>
          <p:spPr>
            <a:xfrm flipV="1">
              <a:off x="6287459" y="992300"/>
              <a:ext cx="180459" cy="108554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048" name="Straight Connector 1047"/>
            <p:cNvCxnSpPr/>
            <p:nvPr/>
          </p:nvCxnSpPr>
          <p:spPr>
            <a:xfrm>
              <a:off x="6460276" y="992298"/>
              <a:ext cx="210683" cy="219319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050" name="Straight Connector 1049"/>
            <p:cNvCxnSpPr/>
            <p:nvPr/>
          </p:nvCxnSpPr>
          <p:spPr>
            <a:xfrm flipV="1">
              <a:off x="6656222" y="1123889"/>
              <a:ext cx="109706" cy="87728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49" name="TextBox 48"/>
            <p:cNvSpPr txBox="1"/>
            <p:nvPr/>
          </p:nvSpPr>
          <p:spPr>
            <a:xfrm>
              <a:off x="5228381" y="1414104"/>
              <a:ext cx="440141" cy="23395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+</a:t>
              </a:r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5202775" y="1903533"/>
              <a:ext cx="440141" cy="23395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-</a:t>
              </a:r>
            </a:p>
          </p:txBody>
        </p:sp>
        <p:sp>
          <p:nvSpPr>
            <p:cNvPr id="51" name="TextBox 50"/>
            <p:cNvSpPr txBox="1"/>
            <p:nvPr/>
          </p:nvSpPr>
          <p:spPr>
            <a:xfrm>
              <a:off x="6491004" y="1309013"/>
              <a:ext cx="440141" cy="23395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A</a:t>
              </a:r>
            </a:p>
          </p:txBody>
        </p:sp>
        <p:sp>
          <p:nvSpPr>
            <p:cNvPr id="52" name="TextBox 51"/>
            <p:cNvSpPr txBox="1"/>
            <p:nvPr/>
          </p:nvSpPr>
          <p:spPr>
            <a:xfrm>
              <a:off x="6478629" y="2035355"/>
              <a:ext cx="440141" cy="23395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B</a:t>
              </a:r>
            </a:p>
          </p:txBody>
        </p:sp>
      </p:grpSp>
      <p:graphicFrame>
        <p:nvGraphicFramePr>
          <p:cNvPr id="1037" name="Table 1036"/>
          <p:cNvGraphicFramePr>
            <a:graphicFrameLocks noGrp="1"/>
          </p:cNvGraphicFramePr>
          <p:nvPr/>
        </p:nvGraphicFramePr>
        <p:xfrm>
          <a:off x="2255689" y="3204594"/>
          <a:ext cx="2939505" cy="2133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7983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7983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7983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68412">
                <a:tc gridSpan="2"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Input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Ou1tput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8412">
                <a:tc>
                  <a:txBody>
                    <a:bodyPr/>
                    <a:lstStyle/>
                    <a:p>
                      <a:r>
                        <a:rPr lang="en-US" sz="1800" dirty="0"/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68412">
                <a:tc>
                  <a:txBody>
                    <a:bodyPr/>
                    <a:lstStyle/>
                    <a:p>
                      <a:r>
                        <a:rPr lang="en-US" sz="18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68412">
                <a:tc>
                  <a:txBody>
                    <a:bodyPr/>
                    <a:lstStyle/>
                    <a:p>
                      <a:r>
                        <a:rPr lang="en-US" sz="18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68412">
                <a:tc>
                  <a:txBody>
                    <a:bodyPr/>
                    <a:lstStyle/>
                    <a:p>
                      <a:r>
                        <a:rPr lang="en-US" sz="18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68412">
                <a:tc>
                  <a:txBody>
                    <a:bodyPr/>
                    <a:lstStyle/>
                    <a:p>
                      <a:r>
                        <a:rPr lang="en-US" sz="18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1038" name="Right Arrow 1037"/>
          <p:cNvSpPr/>
          <p:nvPr/>
        </p:nvSpPr>
        <p:spPr>
          <a:xfrm>
            <a:off x="1017391" y="3589504"/>
            <a:ext cx="1162050" cy="57817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Step1</a:t>
            </a:r>
          </a:p>
        </p:txBody>
      </p:sp>
      <p:grpSp>
        <p:nvGrpSpPr>
          <p:cNvPr id="36" name="Group 35"/>
          <p:cNvGrpSpPr/>
          <p:nvPr/>
        </p:nvGrpSpPr>
        <p:grpSpPr>
          <a:xfrm>
            <a:off x="5500695" y="2667830"/>
            <a:ext cx="4912775" cy="2815945"/>
            <a:chOff x="-4391947" y="6829143"/>
            <a:chExt cx="4912775" cy="2815945"/>
          </a:xfrm>
        </p:grpSpPr>
        <p:pic>
          <p:nvPicPr>
            <p:cNvPr id="117" name="Picture 116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-987911" y="7974964"/>
              <a:ext cx="1801678" cy="1215800"/>
            </a:xfrm>
            <a:prstGeom prst="rect">
              <a:avLst/>
            </a:prstGeom>
          </p:spPr>
        </p:pic>
        <p:cxnSp>
          <p:nvCxnSpPr>
            <p:cNvPr id="118" name="Straight Connector 117"/>
            <p:cNvCxnSpPr/>
            <p:nvPr/>
          </p:nvCxnSpPr>
          <p:spPr>
            <a:xfrm flipV="1">
              <a:off x="-4096711" y="7244607"/>
              <a:ext cx="756671" cy="16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19" name="Straight Connector 118"/>
            <p:cNvCxnSpPr/>
            <p:nvPr/>
          </p:nvCxnSpPr>
          <p:spPr>
            <a:xfrm>
              <a:off x="-4096711" y="7244615"/>
              <a:ext cx="0" cy="1015585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20" name="Straight Connector 119"/>
            <p:cNvCxnSpPr/>
            <p:nvPr/>
          </p:nvCxnSpPr>
          <p:spPr>
            <a:xfrm>
              <a:off x="-4361499" y="8260201"/>
              <a:ext cx="560726" cy="0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21" name="Straight Connector 120"/>
            <p:cNvCxnSpPr/>
            <p:nvPr/>
          </p:nvCxnSpPr>
          <p:spPr>
            <a:xfrm>
              <a:off x="-4096711" y="8583341"/>
              <a:ext cx="0" cy="0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22" name="Straight Connector 121"/>
            <p:cNvCxnSpPr/>
            <p:nvPr/>
          </p:nvCxnSpPr>
          <p:spPr>
            <a:xfrm>
              <a:off x="-4236892" y="8652586"/>
              <a:ext cx="295939" cy="0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23" name="Straight Connector 122"/>
            <p:cNvCxnSpPr/>
            <p:nvPr/>
          </p:nvCxnSpPr>
          <p:spPr>
            <a:xfrm>
              <a:off x="-4081136" y="8652586"/>
              <a:ext cx="0" cy="992502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24" name="Straight Connector 123"/>
            <p:cNvCxnSpPr/>
            <p:nvPr/>
          </p:nvCxnSpPr>
          <p:spPr>
            <a:xfrm>
              <a:off x="-4081136" y="9622008"/>
              <a:ext cx="3629143" cy="23078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25" name="Straight Connector 124"/>
            <p:cNvCxnSpPr/>
            <p:nvPr/>
          </p:nvCxnSpPr>
          <p:spPr>
            <a:xfrm>
              <a:off x="-2533300" y="7244612"/>
              <a:ext cx="2081307" cy="2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26" name="Straight Connector 125"/>
            <p:cNvCxnSpPr/>
            <p:nvPr/>
          </p:nvCxnSpPr>
          <p:spPr>
            <a:xfrm>
              <a:off x="-451992" y="7244613"/>
              <a:ext cx="0" cy="2400473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27" name="Straight Connector 126"/>
            <p:cNvCxnSpPr/>
            <p:nvPr/>
          </p:nvCxnSpPr>
          <p:spPr>
            <a:xfrm>
              <a:off x="-2266564" y="7244613"/>
              <a:ext cx="0" cy="507793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28" name="Straight Connector 127"/>
            <p:cNvCxnSpPr/>
            <p:nvPr/>
          </p:nvCxnSpPr>
          <p:spPr>
            <a:xfrm flipH="1">
              <a:off x="-2295139" y="8919955"/>
              <a:ext cx="15575" cy="702052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29" name="Straight Connector 128"/>
            <p:cNvCxnSpPr/>
            <p:nvPr/>
          </p:nvCxnSpPr>
          <p:spPr>
            <a:xfrm>
              <a:off x="-2266564" y="8260201"/>
              <a:ext cx="0" cy="392386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30" name="Straight Connector 129"/>
            <p:cNvCxnSpPr/>
            <p:nvPr/>
          </p:nvCxnSpPr>
          <p:spPr>
            <a:xfrm flipH="1" flipV="1">
              <a:off x="-2387277" y="7758460"/>
              <a:ext cx="120713" cy="501743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32" name="Straight Connector 131"/>
            <p:cNvCxnSpPr/>
            <p:nvPr/>
          </p:nvCxnSpPr>
          <p:spPr>
            <a:xfrm flipV="1">
              <a:off x="-3357065" y="6829151"/>
              <a:ext cx="117018" cy="415461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33" name="Straight Connector 132"/>
            <p:cNvCxnSpPr/>
            <p:nvPr/>
          </p:nvCxnSpPr>
          <p:spPr>
            <a:xfrm>
              <a:off x="-3244143" y="6829143"/>
              <a:ext cx="144278" cy="392391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34" name="Straight Connector 133"/>
            <p:cNvCxnSpPr/>
            <p:nvPr/>
          </p:nvCxnSpPr>
          <p:spPr>
            <a:xfrm flipV="1">
              <a:off x="-3102218" y="7036883"/>
              <a:ext cx="214572" cy="171367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35" name="Straight Connector 134"/>
            <p:cNvCxnSpPr/>
            <p:nvPr/>
          </p:nvCxnSpPr>
          <p:spPr>
            <a:xfrm>
              <a:off x="-2896732" y="7036880"/>
              <a:ext cx="250510" cy="346224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36" name="Straight Connector 135"/>
            <p:cNvCxnSpPr/>
            <p:nvPr/>
          </p:nvCxnSpPr>
          <p:spPr>
            <a:xfrm flipV="1">
              <a:off x="-2663745" y="7244613"/>
              <a:ext cx="130444" cy="138490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37" name="TextBox 136"/>
            <p:cNvSpPr txBox="1"/>
            <p:nvPr/>
          </p:nvSpPr>
          <p:spPr>
            <a:xfrm>
              <a:off x="-4361501" y="7702755"/>
              <a:ext cx="52334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+</a:t>
              </a:r>
            </a:p>
          </p:txBody>
        </p:sp>
        <p:sp>
          <p:nvSpPr>
            <p:cNvPr id="138" name="TextBox 137"/>
            <p:cNvSpPr txBox="1"/>
            <p:nvPr/>
          </p:nvSpPr>
          <p:spPr>
            <a:xfrm>
              <a:off x="-4391947" y="8475383"/>
              <a:ext cx="52334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-</a:t>
              </a:r>
            </a:p>
          </p:txBody>
        </p:sp>
        <p:sp>
          <p:nvSpPr>
            <p:cNvPr id="139" name="TextBox 138"/>
            <p:cNvSpPr txBox="1"/>
            <p:nvPr/>
          </p:nvSpPr>
          <p:spPr>
            <a:xfrm>
              <a:off x="-3314034" y="7566447"/>
              <a:ext cx="52334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A</a:t>
              </a:r>
            </a:p>
          </p:txBody>
        </p:sp>
        <p:sp>
          <p:nvSpPr>
            <p:cNvPr id="140" name="TextBox 139"/>
            <p:cNvSpPr txBox="1"/>
            <p:nvPr/>
          </p:nvSpPr>
          <p:spPr>
            <a:xfrm>
              <a:off x="-3308281" y="8592924"/>
              <a:ext cx="52334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B</a:t>
              </a:r>
            </a:p>
          </p:txBody>
        </p:sp>
      </p:grpSp>
      <p:graphicFrame>
        <p:nvGraphicFramePr>
          <p:cNvPr id="141" name="Table 140"/>
          <p:cNvGraphicFramePr>
            <a:graphicFrameLocks noGrp="1"/>
          </p:cNvGraphicFramePr>
          <p:nvPr/>
        </p:nvGraphicFramePr>
        <p:xfrm>
          <a:off x="2215622" y="3193053"/>
          <a:ext cx="2939505" cy="2133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7983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7983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7983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68412">
                <a:tc gridSpan="2"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Input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Ou1tput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8412">
                <a:tc>
                  <a:txBody>
                    <a:bodyPr/>
                    <a:lstStyle/>
                    <a:p>
                      <a:r>
                        <a:rPr lang="en-US" sz="1800" dirty="0"/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68412">
                <a:tc>
                  <a:txBody>
                    <a:bodyPr/>
                    <a:lstStyle/>
                    <a:p>
                      <a:r>
                        <a:rPr lang="en-US" sz="18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68412">
                <a:tc>
                  <a:txBody>
                    <a:bodyPr/>
                    <a:lstStyle/>
                    <a:p>
                      <a:r>
                        <a:rPr lang="en-US" sz="18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68412">
                <a:tc>
                  <a:txBody>
                    <a:bodyPr/>
                    <a:lstStyle/>
                    <a:p>
                      <a:r>
                        <a:rPr lang="en-US" sz="18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68412">
                <a:tc>
                  <a:txBody>
                    <a:bodyPr/>
                    <a:lstStyle/>
                    <a:p>
                      <a:r>
                        <a:rPr lang="en-US" sz="18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142" name="Right Arrow 141"/>
          <p:cNvSpPr/>
          <p:nvPr/>
        </p:nvSpPr>
        <p:spPr>
          <a:xfrm>
            <a:off x="1003812" y="3998048"/>
            <a:ext cx="1162050" cy="57817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Step2</a:t>
            </a:r>
          </a:p>
        </p:txBody>
      </p:sp>
      <p:grpSp>
        <p:nvGrpSpPr>
          <p:cNvPr id="34" name="Group 33"/>
          <p:cNvGrpSpPr/>
          <p:nvPr/>
        </p:nvGrpSpPr>
        <p:grpSpPr>
          <a:xfrm>
            <a:off x="5491842" y="2557638"/>
            <a:ext cx="4912775" cy="2815945"/>
            <a:chOff x="16185919" y="-2428690"/>
            <a:chExt cx="4912775" cy="2815945"/>
          </a:xfrm>
        </p:grpSpPr>
        <p:pic>
          <p:nvPicPr>
            <p:cNvPr id="144" name="Picture 143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19589955" y="-1282869"/>
              <a:ext cx="1801678" cy="1215800"/>
            </a:xfrm>
            <a:prstGeom prst="rect">
              <a:avLst/>
            </a:prstGeom>
          </p:spPr>
        </p:pic>
        <p:cxnSp>
          <p:nvCxnSpPr>
            <p:cNvPr id="145" name="Straight Connector 144"/>
            <p:cNvCxnSpPr/>
            <p:nvPr/>
          </p:nvCxnSpPr>
          <p:spPr>
            <a:xfrm flipV="1">
              <a:off x="16481155" y="-2013226"/>
              <a:ext cx="756671" cy="16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46" name="Straight Connector 145"/>
            <p:cNvCxnSpPr/>
            <p:nvPr/>
          </p:nvCxnSpPr>
          <p:spPr>
            <a:xfrm>
              <a:off x="16481155" y="-2013218"/>
              <a:ext cx="0" cy="1015585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47" name="Straight Connector 146"/>
            <p:cNvCxnSpPr/>
            <p:nvPr/>
          </p:nvCxnSpPr>
          <p:spPr>
            <a:xfrm>
              <a:off x="16216367" y="-997632"/>
              <a:ext cx="560726" cy="0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48" name="Straight Connector 147"/>
            <p:cNvCxnSpPr/>
            <p:nvPr/>
          </p:nvCxnSpPr>
          <p:spPr>
            <a:xfrm>
              <a:off x="16481155" y="-674492"/>
              <a:ext cx="0" cy="0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49" name="Straight Connector 148"/>
            <p:cNvCxnSpPr/>
            <p:nvPr/>
          </p:nvCxnSpPr>
          <p:spPr>
            <a:xfrm>
              <a:off x="16340974" y="-605247"/>
              <a:ext cx="295939" cy="0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50" name="Straight Connector 149"/>
            <p:cNvCxnSpPr/>
            <p:nvPr/>
          </p:nvCxnSpPr>
          <p:spPr>
            <a:xfrm>
              <a:off x="16496730" y="-605247"/>
              <a:ext cx="0" cy="992502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51" name="Straight Connector 150"/>
            <p:cNvCxnSpPr/>
            <p:nvPr/>
          </p:nvCxnSpPr>
          <p:spPr>
            <a:xfrm>
              <a:off x="16496730" y="364175"/>
              <a:ext cx="3629143" cy="23078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52" name="Straight Connector 151"/>
            <p:cNvCxnSpPr/>
            <p:nvPr/>
          </p:nvCxnSpPr>
          <p:spPr>
            <a:xfrm>
              <a:off x="18044566" y="-2013221"/>
              <a:ext cx="2081307" cy="2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53" name="Straight Connector 152"/>
            <p:cNvCxnSpPr/>
            <p:nvPr/>
          </p:nvCxnSpPr>
          <p:spPr>
            <a:xfrm>
              <a:off x="20125874" y="-2013220"/>
              <a:ext cx="0" cy="2400473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54" name="Straight Connector 153"/>
            <p:cNvCxnSpPr/>
            <p:nvPr/>
          </p:nvCxnSpPr>
          <p:spPr>
            <a:xfrm>
              <a:off x="18311302" y="-2013220"/>
              <a:ext cx="0" cy="507793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55" name="Straight Connector 154"/>
            <p:cNvCxnSpPr/>
            <p:nvPr/>
          </p:nvCxnSpPr>
          <p:spPr>
            <a:xfrm>
              <a:off x="18311302" y="-108997"/>
              <a:ext cx="0" cy="473171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56" name="Straight Connector 155"/>
            <p:cNvCxnSpPr/>
            <p:nvPr/>
          </p:nvCxnSpPr>
          <p:spPr>
            <a:xfrm>
              <a:off x="18311302" y="-1026660"/>
              <a:ext cx="0" cy="392386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58" name="Straight Connector 157"/>
            <p:cNvCxnSpPr/>
            <p:nvPr/>
          </p:nvCxnSpPr>
          <p:spPr>
            <a:xfrm flipH="1" flipV="1">
              <a:off x="18054303" y="-559085"/>
              <a:ext cx="256998" cy="450088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59" name="Straight Connector 158"/>
            <p:cNvCxnSpPr/>
            <p:nvPr/>
          </p:nvCxnSpPr>
          <p:spPr>
            <a:xfrm flipV="1">
              <a:off x="17220801" y="-2428682"/>
              <a:ext cx="117018" cy="415461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60" name="Straight Connector 159"/>
            <p:cNvCxnSpPr/>
            <p:nvPr/>
          </p:nvCxnSpPr>
          <p:spPr>
            <a:xfrm>
              <a:off x="17333723" y="-2428690"/>
              <a:ext cx="144278" cy="392391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61" name="Straight Connector 160"/>
            <p:cNvCxnSpPr/>
            <p:nvPr/>
          </p:nvCxnSpPr>
          <p:spPr>
            <a:xfrm flipV="1">
              <a:off x="17475648" y="-2220950"/>
              <a:ext cx="214572" cy="171367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62" name="Straight Connector 161"/>
            <p:cNvCxnSpPr/>
            <p:nvPr/>
          </p:nvCxnSpPr>
          <p:spPr>
            <a:xfrm>
              <a:off x="17681134" y="-2220953"/>
              <a:ext cx="250510" cy="346224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63" name="Straight Connector 162"/>
            <p:cNvCxnSpPr/>
            <p:nvPr/>
          </p:nvCxnSpPr>
          <p:spPr>
            <a:xfrm flipV="1">
              <a:off x="17914121" y="-2013220"/>
              <a:ext cx="130444" cy="138490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64" name="TextBox 163"/>
            <p:cNvSpPr txBox="1"/>
            <p:nvPr/>
          </p:nvSpPr>
          <p:spPr>
            <a:xfrm>
              <a:off x="16216365" y="-1555078"/>
              <a:ext cx="52334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+</a:t>
              </a:r>
            </a:p>
          </p:txBody>
        </p:sp>
        <p:sp>
          <p:nvSpPr>
            <p:cNvPr id="165" name="TextBox 164"/>
            <p:cNvSpPr txBox="1"/>
            <p:nvPr/>
          </p:nvSpPr>
          <p:spPr>
            <a:xfrm>
              <a:off x="16185919" y="-782450"/>
              <a:ext cx="52334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-</a:t>
              </a:r>
            </a:p>
          </p:txBody>
        </p:sp>
        <p:sp>
          <p:nvSpPr>
            <p:cNvPr id="166" name="TextBox 165"/>
            <p:cNvSpPr txBox="1"/>
            <p:nvPr/>
          </p:nvSpPr>
          <p:spPr>
            <a:xfrm>
              <a:off x="17321261" y="-1490718"/>
              <a:ext cx="52334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A</a:t>
              </a:r>
            </a:p>
          </p:txBody>
        </p:sp>
        <p:sp>
          <p:nvSpPr>
            <p:cNvPr id="167" name="TextBox 166"/>
            <p:cNvSpPr txBox="1"/>
            <p:nvPr/>
          </p:nvSpPr>
          <p:spPr>
            <a:xfrm>
              <a:off x="17702957" y="-574352"/>
              <a:ext cx="52334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B</a:t>
              </a:r>
            </a:p>
          </p:txBody>
        </p:sp>
      </p:grpSp>
      <p:graphicFrame>
        <p:nvGraphicFramePr>
          <p:cNvPr id="168" name="Table 167"/>
          <p:cNvGraphicFramePr>
            <a:graphicFrameLocks noGrp="1"/>
          </p:cNvGraphicFramePr>
          <p:nvPr/>
        </p:nvGraphicFramePr>
        <p:xfrm>
          <a:off x="2206769" y="3082861"/>
          <a:ext cx="2939505" cy="2133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7983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7983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7983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68412">
                <a:tc gridSpan="2"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Input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Ou1tput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8412">
                <a:tc>
                  <a:txBody>
                    <a:bodyPr/>
                    <a:lstStyle/>
                    <a:p>
                      <a:r>
                        <a:rPr lang="en-US" sz="1800" dirty="0"/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68412">
                <a:tc>
                  <a:txBody>
                    <a:bodyPr/>
                    <a:lstStyle/>
                    <a:p>
                      <a:r>
                        <a:rPr lang="en-US" sz="18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68412">
                <a:tc>
                  <a:txBody>
                    <a:bodyPr/>
                    <a:lstStyle/>
                    <a:p>
                      <a:r>
                        <a:rPr lang="en-US" sz="18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68412">
                <a:tc>
                  <a:txBody>
                    <a:bodyPr/>
                    <a:lstStyle/>
                    <a:p>
                      <a:r>
                        <a:rPr lang="en-US" sz="18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68412">
                <a:tc>
                  <a:txBody>
                    <a:bodyPr/>
                    <a:lstStyle/>
                    <a:p>
                      <a:r>
                        <a:rPr lang="en-US" sz="18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169" name="Right Arrow 168"/>
          <p:cNvSpPr/>
          <p:nvPr/>
        </p:nvSpPr>
        <p:spPr>
          <a:xfrm>
            <a:off x="970141" y="4381081"/>
            <a:ext cx="1162050" cy="57817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Step3</a:t>
            </a:r>
          </a:p>
        </p:txBody>
      </p:sp>
      <p:graphicFrame>
        <p:nvGraphicFramePr>
          <p:cNvPr id="195" name="Table 194"/>
          <p:cNvGraphicFramePr>
            <a:graphicFrameLocks noGrp="1"/>
          </p:cNvGraphicFramePr>
          <p:nvPr/>
        </p:nvGraphicFramePr>
        <p:xfrm>
          <a:off x="2272415" y="3058478"/>
          <a:ext cx="2939505" cy="2133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7983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7983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7983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68412">
                <a:tc gridSpan="2"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Input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Ou1tput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8412">
                <a:tc>
                  <a:txBody>
                    <a:bodyPr/>
                    <a:lstStyle/>
                    <a:p>
                      <a:r>
                        <a:rPr lang="en-US" sz="1800" dirty="0"/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68412">
                <a:tc>
                  <a:txBody>
                    <a:bodyPr/>
                    <a:lstStyle/>
                    <a:p>
                      <a:r>
                        <a:rPr lang="en-US" sz="18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68412">
                <a:tc>
                  <a:txBody>
                    <a:bodyPr/>
                    <a:lstStyle/>
                    <a:p>
                      <a:r>
                        <a:rPr lang="en-US" sz="18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68412">
                <a:tc>
                  <a:txBody>
                    <a:bodyPr/>
                    <a:lstStyle/>
                    <a:p>
                      <a:r>
                        <a:rPr lang="en-US" sz="18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68412">
                <a:tc>
                  <a:txBody>
                    <a:bodyPr/>
                    <a:lstStyle/>
                    <a:p>
                      <a:r>
                        <a:rPr lang="en-US" sz="18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196" name="Right Arrow 195"/>
          <p:cNvSpPr/>
          <p:nvPr/>
        </p:nvSpPr>
        <p:spPr>
          <a:xfrm>
            <a:off x="956542" y="4820580"/>
            <a:ext cx="1162050" cy="57817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Step4</a:t>
            </a:r>
          </a:p>
        </p:txBody>
      </p:sp>
      <p:cxnSp>
        <p:nvCxnSpPr>
          <p:cNvPr id="1055" name="Straight Connector 1054"/>
          <p:cNvCxnSpPr/>
          <p:nvPr/>
        </p:nvCxnSpPr>
        <p:spPr>
          <a:xfrm flipV="1">
            <a:off x="7614815" y="4431611"/>
            <a:ext cx="7788" cy="327031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2" name="Rectangle 111"/>
          <p:cNvSpPr/>
          <p:nvPr/>
        </p:nvSpPr>
        <p:spPr>
          <a:xfrm>
            <a:off x="724235" y="322846"/>
            <a:ext cx="599162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ন্যান্ড</a:t>
            </a:r>
            <a:r>
              <a:rPr lang="en-US" sz="4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গেইট</a:t>
            </a:r>
            <a:r>
              <a:rPr lang="en-US" sz="4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4000" dirty="0">
                <a:solidFill>
                  <a:srgbClr val="FF0000"/>
                </a:solidFill>
                <a:latin typeface="SolaimanLipi" pitchFamily="2" charset="0"/>
                <a:cs typeface="SolaimanLipi" pitchFamily="2" charset="0"/>
              </a:rPr>
              <a:t>(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NAND Gate)</a:t>
            </a:r>
          </a:p>
        </p:txBody>
      </p:sp>
    </p:spTree>
    <p:extLst>
      <p:ext uri="{BB962C8B-B14F-4D97-AF65-F5344CB8AC3E}">
        <p14:creationId xmlns:p14="http://schemas.microsoft.com/office/powerpoint/2010/main" val="24340417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38" grpId="0" animBg="1"/>
      <p:bldP spid="1038" grpId="1" animBg="1"/>
      <p:bldP spid="142" grpId="0" animBg="1"/>
      <p:bldP spid="142" grpId="1" animBg="1"/>
      <p:bldP spid="169" grpId="0" animBg="1"/>
      <p:bldP spid="169" grpId="1" animBg="1"/>
      <p:bldP spid="19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9823412" y="3368654"/>
            <a:ext cx="1390650" cy="1854200"/>
          </a:xfrm>
          <a:prstGeom prst="rect">
            <a:avLst/>
          </a:prstGeom>
        </p:spPr>
      </p:pic>
      <p:graphicFrame>
        <p:nvGraphicFramePr>
          <p:cNvPr id="1037" name="Table 1036"/>
          <p:cNvGraphicFramePr>
            <a:graphicFrameLocks noGrp="1"/>
          </p:cNvGraphicFramePr>
          <p:nvPr/>
        </p:nvGraphicFramePr>
        <p:xfrm>
          <a:off x="2569838" y="3228243"/>
          <a:ext cx="2939505" cy="2133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7983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7983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7983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68412">
                <a:tc gridSpan="2"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Input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Ou1tput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8412">
                <a:tc>
                  <a:txBody>
                    <a:bodyPr/>
                    <a:lstStyle/>
                    <a:p>
                      <a:r>
                        <a:rPr lang="en-US" sz="1800" dirty="0"/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68412">
                <a:tc>
                  <a:txBody>
                    <a:bodyPr/>
                    <a:lstStyle/>
                    <a:p>
                      <a:r>
                        <a:rPr lang="en-US" sz="18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68412">
                <a:tc>
                  <a:txBody>
                    <a:bodyPr/>
                    <a:lstStyle/>
                    <a:p>
                      <a:r>
                        <a:rPr lang="en-US" sz="18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68412">
                <a:tc>
                  <a:txBody>
                    <a:bodyPr/>
                    <a:lstStyle/>
                    <a:p>
                      <a:r>
                        <a:rPr lang="en-US" sz="18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68412">
                <a:tc>
                  <a:txBody>
                    <a:bodyPr/>
                    <a:lstStyle/>
                    <a:p>
                      <a:r>
                        <a:rPr lang="en-US" sz="18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1038" name="Right Arrow 1037"/>
          <p:cNvSpPr/>
          <p:nvPr/>
        </p:nvSpPr>
        <p:spPr>
          <a:xfrm>
            <a:off x="1332785" y="3766572"/>
            <a:ext cx="1162050" cy="57817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Step1</a:t>
            </a:r>
          </a:p>
        </p:txBody>
      </p:sp>
      <p:grpSp>
        <p:nvGrpSpPr>
          <p:cNvPr id="16" name="Group 15"/>
          <p:cNvGrpSpPr/>
          <p:nvPr/>
        </p:nvGrpSpPr>
        <p:grpSpPr>
          <a:xfrm>
            <a:off x="5787125" y="2579988"/>
            <a:ext cx="4914102" cy="2815945"/>
            <a:chOff x="6078476" y="2573953"/>
            <a:chExt cx="4914102" cy="2815945"/>
          </a:xfrm>
        </p:grpSpPr>
        <p:pic>
          <p:nvPicPr>
            <p:cNvPr id="144" name="Picture 143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9483839" y="3515147"/>
              <a:ext cx="1801678" cy="1215800"/>
            </a:xfrm>
            <a:prstGeom prst="rect">
              <a:avLst/>
            </a:prstGeom>
          </p:spPr>
        </p:pic>
        <p:cxnSp>
          <p:nvCxnSpPr>
            <p:cNvPr id="145" name="Straight Connector 144"/>
            <p:cNvCxnSpPr/>
            <p:nvPr/>
          </p:nvCxnSpPr>
          <p:spPr>
            <a:xfrm flipV="1">
              <a:off x="6373712" y="2989417"/>
              <a:ext cx="756671" cy="16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46" name="Straight Connector 145"/>
            <p:cNvCxnSpPr/>
            <p:nvPr/>
          </p:nvCxnSpPr>
          <p:spPr>
            <a:xfrm>
              <a:off x="6373712" y="2989425"/>
              <a:ext cx="0" cy="1015585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47" name="Straight Connector 146"/>
            <p:cNvCxnSpPr/>
            <p:nvPr/>
          </p:nvCxnSpPr>
          <p:spPr>
            <a:xfrm>
              <a:off x="6108924" y="4005011"/>
              <a:ext cx="560726" cy="0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48" name="Straight Connector 147"/>
            <p:cNvCxnSpPr/>
            <p:nvPr/>
          </p:nvCxnSpPr>
          <p:spPr>
            <a:xfrm>
              <a:off x="6373712" y="4328151"/>
              <a:ext cx="0" cy="0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49" name="Straight Connector 148"/>
            <p:cNvCxnSpPr/>
            <p:nvPr/>
          </p:nvCxnSpPr>
          <p:spPr>
            <a:xfrm>
              <a:off x="6233531" y="4397396"/>
              <a:ext cx="295939" cy="0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50" name="Straight Connector 149"/>
            <p:cNvCxnSpPr/>
            <p:nvPr/>
          </p:nvCxnSpPr>
          <p:spPr>
            <a:xfrm>
              <a:off x="6389287" y="4397396"/>
              <a:ext cx="0" cy="992502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51" name="Straight Connector 150"/>
            <p:cNvCxnSpPr/>
            <p:nvPr/>
          </p:nvCxnSpPr>
          <p:spPr>
            <a:xfrm>
              <a:off x="6389287" y="5366818"/>
              <a:ext cx="3629143" cy="23078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52" name="Straight Connector 151"/>
            <p:cNvCxnSpPr/>
            <p:nvPr/>
          </p:nvCxnSpPr>
          <p:spPr>
            <a:xfrm>
              <a:off x="7937123" y="2989422"/>
              <a:ext cx="2081307" cy="2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53" name="Straight Connector 152"/>
            <p:cNvCxnSpPr/>
            <p:nvPr/>
          </p:nvCxnSpPr>
          <p:spPr>
            <a:xfrm>
              <a:off x="10018431" y="2989423"/>
              <a:ext cx="0" cy="2400473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54" name="Straight Connector 153"/>
            <p:cNvCxnSpPr/>
            <p:nvPr/>
          </p:nvCxnSpPr>
          <p:spPr>
            <a:xfrm>
              <a:off x="8977776" y="2989424"/>
              <a:ext cx="0" cy="507793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55" name="Straight Connector 154"/>
            <p:cNvCxnSpPr/>
            <p:nvPr/>
          </p:nvCxnSpPr>
          <p:spPr>
            <a:xfrm>
              <a:off x="8977776" y="4916725"/>
              <a:ext cx="0" cy="473171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59" name="Straight Connector 158"/>
            <p:cNvCxnSpPr/>
            <p:nvPr/>
          </p:nvCxnSpPr>
          <p:spPr>
            <a:xfrm flipV="1">
              <a:off x="7113358" y="2573961"/>
              <a:ext cx="117018" cy="415461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60" name="Straight Connector 159"/>
            <p:cNvCxnSpPr/>
            <p:nvPr/>
          </p:nvCxnSpPr>
          <p:spPr>
            <a:xfrm>
              <a:off x="7226280" y="2573953"/>
              <a:ext cx="144278" cy="392391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61" name="Straight Connector 160"/>
            <p:cNvCxnSpPr/>
            <p:nvPr/>
          </p:nvCxnSpPr>
          <p:spPr>
            <a:xfrm flipV="1">
              <a:off x="7368205" y="2781693"/>
              <a:ext cx="214572" cy="171367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62" name="Straight Connector 161"/>
            <p:cNvCxnSpPr/>
            <p:nvPr/>
          </p:nvCxnSpPr>
          <p:spPr>
            <a:xfrm>
              <a:off x="7573691" y="2781690"/>
              <a:ext cx="250510" cy="346224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63" name="Straight Connector 162"/>
            <p:cNvCxnSpPr/>
            <p:nvPr/>
          </p:nvCxnSpPr>
          <p:spPr>
            <a:xfrm flipV="1">
              <a:off x="7806678" y="2989423"/>
              <a:ext cx="130444" cy="138490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64" name="TextBox 163"/>
            <p:cNvSpPr txBox="1"/>
            <p:nvPr/>
          </p:nvSpPr>
          <p:spPr>
            <a:xfrm>
              <a:off x="6108922" y="3561865"/>
              <a:ext cx="52334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+</a:t>
              </a:r>
            </a:p>
          </p:txBody>
        </p:sp>
        <p:sp>
          <p:nvSpPr>
            <p:cNvPr id="165" name="TextBox 164"/>
            <p:cNvSpPr txBox="1"/>
            <p:nvPr/>
          </p:nvSpPr>
          <p:spPr>
            <a:xfrm>
              <a:off x="6078476" y="4220193"/>
              <a:ext cx="52334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-</a:t>
              </a:r>
            </a:p>
          </p:txBody>
        </p:sp>
        <p:sp>
          <p:nvSpPr>
            <p:cNvPr id="166" name="TextBox 165"/>
            <p:cNvSpPr txBox="1"/>
            <p:nvPr/>
          </p:nvSpPr>
          <p:spPr>
            <a:xfrm>
              <a:off x="8154359" y="4014455"/>
              <a:ext cx="52334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A</a:t>
              </a:r>
            </a:p>
          </p:txBody>
        </p:sp>
        <p:cxnSp>
          <p:nvCxnSpPr>
            <p:cNvPr id="3" name="Straight Connector 2"/>
            <p:cNvCxnSpPr/>
            <p:nvPr/>
          </p:nvCxnSpPr>
          <p:spPr>
            <a:xfrm>
              <a:off x="8686800" y="4912699"/>
              <a:ext cx="657225" cy="0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13" name="Straight Connector 112"/>
            <p:cNvCxnSpPr/>
            <p:nvPr/>
          </p:nvCxnSpPr>
          <p:spPr>
            <a:xfrm>
              <a:off x="8649163" y="3497217"/>
              <a:ext cx="657225" cy="0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V="1">
              <a:off x="8682504" y="4421211"/>
              <a:ext cx="0" cy="496251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31" name="Straight Connector 130"/>
            <p:cNvCxnSpPr/>
            <p:nvPr/>
          </p:nvCxnSpPr>
          <p:spPr>
            <a:xfrm flipV="1">
              <a:off x="9344025" y="4420476"/>
              <a:ext cx="0" cy="496251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43" name="Straight Connector 142"/>
            <p:cNvCxnSpPr/>
            <p:nvPr/>
          </p:nvCxnSpPr>
          <p:spPr>
            <a:xfrm flipV="1">
              <a:off x="9301625" y="3497217"/>
              <a:ext cx="0" cy="496251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57" name="Straight Connector 156"/>
            <p:cNvCxnSpPr/>
            <p:nvPr/>
          </p:nvCxnSpPr>
          <p:spPr>
            <a:xfrm flipV="1">
              <a:off x="8654392" y="3497217"/>
              <a:ext cx="0" cy="496251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flipH="1" flipV="1">
              <a:off x="8446245" y="3935902"/>
              <a:ext cx="245784" cy="500707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71" name="Straight Connector 170"/>
            <p:cNvCxnSpPr/>
            <p:nvPr/>
          </p:nvCxnSpPr>
          <p:spPr>
            <a:xfrm flipH="1" flipV="1">
              <a:off x="9100836" y="3928622"/>
              <a:ext cx="245784" cy="500707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97" name="TextBox 196"/>
            <p:cNvSpPr txBox="1"/>
            <p:nvPr/>
          </p:nvSpPr>
          <p:spPr>
            <a:xfrm>
              <a:off x="9404072" y="3990619"/>
              <a:ext cx="52334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B</a:t>
              </a:r>
            </a:p>
          </p:txBody>
        </p:sp>
        <p:sp>
          <p:nvSpPr>
            <p:cNvPr id="198" name="TextBox 197"/>
            <p:cNvSpPr txBox="1"/>
            <p:nvPr/>
          </p:nvSpPr>
          <p:spPr>
            <a:xfrm>
              <a:off x="6154676" y="4341291"/>
              <a:ext cx="52334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-</a:t>
              </a:r>
            </a:p>
          </p:txBody>
        </p:sp>
      </p:grpSp>
      <p:graphicFrame>
        <p:nvGraphicFramePr>
          <p:cNvPr id="199" name="Table 198"/>
          <p:cNvGraphicFramePr>
            <a:graphicFrameLocks noGrp="1"/>
          </p:cNvGraphicFramePr>
          <p:nvPr/>
        </p:nvGraphicFramePr>
        <p:xfrm>
          <a:off x="2569838" y="3260772"/>
          <a:ext cx="2939505" cy="2133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7983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7983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7983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68412">
                <a:tc gridSpan="2"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Input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Ou1tput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8412">
                <a:tc>
                  <a:txBody>
                    <a:bodyPr/>
                    <a:lstStyle/>
                    <a:p>
                      <a:r>
                        <a:rPr lang="en-US" sz="1800" dirty="0"/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68412">
                <a:tc>
                  <a:txBody>
                    <a:bodyPr/>
                    <a:lstStyle/>
                    <a:p>
                      <a:r>
                        <a:rPr lang="en-US" sz="18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68412">
                <a:tc>
                  <a:txBody>
                    <a:bodyPr/>
                    <a:lstStyle/>
                    <a:p>
                      <a:r>
                        <a:rPr lang="en-US" sz="18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68412">
                <a:tc>
                  <a:txBody>
                    <a:bodyPr/>
                    <a:lstStyle/>
                    <a:p>
                      <a:r>
                        <a:rPr lang="en-US" sz="18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68412">
                <a:tc>
                  <a:txBody>
                    <a:bodyPr/>
                    <a:lstStyle/>
                    <a:p>
                      <a:r>
                        <a:rPr lang="en-US" sz="18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200" name="Right Arrow 199"/>
          <p:cNvSpPr/>
          <p:nvPr/>
        </p:nvSpPr>
        <p:spPr>
          <a:xfrm>
            <a:off x="1337483" y="4216491"/>
            <a:ext cx="1162050" cy="57817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Step2</a:t>
            </a:r>
          </a:p>
        </p:txBody>
      </p:sp>
      <p:grpSp>
        <p:nvGrpSpPr>
          <p:cNvPr id="28" name="Group 27"/>
          <p:cNvGrpSpPr/>
          <p:nvPr/>
        </p:nvGrpSpPr>
        <p:grpSpPr>
          <a:xfrm>
            <a:off x="5787125" y="2612517"/>
            <a:ext cx="3939955" cy="2815945"/>
            <a:chOff x="-4418939" y="8708140"/>
            <a:chExt cx="3939955" cy="2815945"/>
          </a:xfrm>
        </p:grpSpPr>
        <p:cxnSp>
          <p:nvCxnSpPr>
            <p:cNvPr id="203" name="Straight Connector 202"/>
            <p:cNvCxnSpPr/>
            <p:nvPr/>
          </p:nvCxnSpPr>
          <p:spPr>
            <a:xfrm flipV="1">
              <a:off x="-4123703" y="9123604"/>
              <a:ext cx="756671" cy="16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04" name="Straight Connector 203"/>
            <p:cNvCxnSpPr/>
            <p:nvPr/>
          </p:nvCxnSpPr>
          <p:spPr>
            <a:xfrm>
              <a:off x="-4123703" y="9123612"/>
              <a:ext cx="0" cy="1015585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05" name="Straight Connector 204"/>
            <p:cNvCxnSpPr/>
            <p:nvPr/>
          </p:nvCxnSpPr>
          <p:spPr>
            <a:xfrm>
              <a:off x="-4388491" y="10139198"/>
              <a:ext cx="560726" cy="0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06" name="Straight Connector 205"/>
            <p:cNvCxnSpPr/>
            <p:nvPr/>
          </p:nvCxnSpPr>
          <p:spPr>
            <a:xfrm>
              <a:off x="-4123703" y="10462338"/>
              <a:ext cx="0" cy="0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07" name="Straight Connector 206"/>
            <p:cNvCxnSpPr/>
            <p:nvPr/>
          </p:nvCxnSpPr>
          <p:spPr>
            <a:xfrm>
              <a:off x="-4263884" y="10531583"/>
              <a:ext cx="295939" cy="0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08" name="Straight Connector 207"/>
            <p:cNvCxnSpPr/>
            <p:nvPr/>
          </p:nvCxnSpPr>
          <p:spPr>
            <a:xfrm>
              <a:off x="-4108128" y="10531583"/>
              <a:ext cx="0" cy="992502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09" name="Straight Connector 208"/>
            <p:cNvCxnSpPr/>
            <p:nvPr/>
          </p:nvCxnSpPr>
          <p:spPr>
            <a:xfrm>
              <a:off x="-4108128" y="11501005"/>
              <a:ext cx="3629143" cy="23078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10" name="Straight Connector 209"/>
            <p:cNvCxnSpPr/>
            <p:nvPr/>
          </p:nvCxnSpPr>
          <p:spPr>
            <a:xfrm>
              <a:off x="-2560292" y="9123609"/>
              <a:ext cx="2081307" cy="2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11" name="Straight Connector 210"/>
            <p:cNvCxnSpPr/>
            <p:nvPr/>
          </p:nvCxnSpPr>
          <p:spPr>
            <a:xfrm>
              <a:off x="-478984" y="9123610"/>
              <a:ext cx="0" cy="2400473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12" name="Straight Connector 211"/>
            <p:cNvCxnSpPr/>
            <p:nvPr/>
          </p:nvCxnSpPr>
          <p:spPr>
            <a:xfrm>
              <a:off x="-1519639" y="9123611"/>
              <a:ext cx="0" cy="507793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13" name="Straight Connector 212"/>
            <p:cNvCxnSpPr/>
            <p:nvPr/>
          </p:nvCxnSpPr>
          <p:spPr>
            <a:xfrm>
              <a:off x="-1519639" y="11050912"/>
              <a:ext cx="0" cy="473171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14" name="Straight Connector 213"/>
            <p:cNvCxnSpPr/>
            <p:nvPr/>
          </p:nvCxnSpPr>
          <p:spPr>
            <a:xfrm flipV="1">
              <a:off x="-3384057" y="8708148"/>
              <a:ext cx="117018" cy="415461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15" name="Straight Connector 214"/>
            <p:cNvCxnSpPr/>
            <p:nvPr/>
          </p:nvCxnSpPr>
          <p:spPr>
            <a:xfrm>
              <a:off x="-3271135" y="8708140"/>
              <a:ext cx="144278" cy="392391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16" name="Straight Connector 215"/>
            <p:cNvCxnSpPr/>
            <p:nvPr/>
          </p:nvCxnSpPr>
          <p:spPr>
            <a:xfrm flipV="1">
              <a:off x="-3129210" y="8915880"/>
              <a:ext cx="214572" cy="171367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17" name="Straight Connector 216"/>
            <p:cNvCxnSpPr/>
            <p:nvPr/>
          </p:nvCxnSpPr>
          <p:spPr>
            <a:xfrm>
              <a:off x="-2923724" y="8915877"/>
              <a:ext cx="250510" cy="346224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18" name="Straight Connector 217"/>
            <p:cNvCxnSpPr/>
            <p:nvPr/>
          </p:nvCxnSpPr>
          <p:spPr>
            <a:xfrm flipV="1">
              <a:off x="-2690737" y="9123610"/>
              <a:ext cx="130444" cy="138490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219" name="TextBox 218"/>
            <p:cNvSpPr txBox="1"/>
            <p:nvPr/>
          </p:nvSpPr>
          <p:spPr>
            <a:xfrm>
              <a:off x="-4388493" y="9696052"/>
              <a:ext cx="52334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+</a:t>
              </a:r>
            </a:p>
          </p:txBody>
        </p:sp>
        <p:sp>
          <p:nvSpPr>
            <p:cNvPr id="220" name="TextBox 219"/>
            <p:cNvSpPr txBox="1"/>
            <p:nvPr/>
          </p:nvSpPr>
          <p:spPr>
            <a:xfrm>
              <a:off x="-4418939" y="10354380"/>
              <a:ext cx="52334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-</a:t>
              </a:r>
            </a:p>
          </p:txBody>
        </p:sp>
        <p:sp>
          <p:nvSpPr>
            <p:cNvPr id="221" name="TextBox 220"/>
            <p:cNvSpPr txBox="1"/>
            <p:nvPr/>
          </p:nvSpPr>
          <p:spPr>
            <a:xfrm>
              <a:off x="-2343056" y="10148642"/>
              <a:ext cx="52334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A</a:t>
              </a:r>
            </a:p>
          </p:txBody>
        </p:sp>
        <p:cxnSp>
          <p:nvCxnSpPr>
            <p:cNvPr id="222" name="Straight Connector 221"/>
            <p:cNvCxnSpPr/>
            <p:nvPr/>
          </p:nvCxnSpPr>
          <p:spPr>
            <a:xfrm>
              <a:off x="-1810615" y="11046886"/>
              <a:ext cx="657225" cy="0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23" name="Straight Connector 222"/>
            <p:cNvCxnSpPr/>
            <p:nvPr/>
          </p:nvCxnSpPr>
          <p:spPr>
            <a:xfrm>
              <a:off x="-1848252" y="9631404"/>
              <a:ext cx="657225" cy="0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24" name="Straight Connector 223"/>
            <p:cNvCxnSpPr/>
            <p:nvPr/>
          </p:nvCxnSpPr>
          <p:spPr>
            <a:xfrm flipV="1">
              <a:off x="-1814911" y="10555398"/>
              <a:ext cx="0" cy="496251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25" name="Straight Connector 224"/>
            <p:cNvCxnSpPr/>
            <p:nvPr/>
          </p:nvCxnSpPr>
          <p:spPr>
            <a:xfrm flipV="1">
              <a:off x="-1153390" y="10554663"/>
              <a:ext cx="0" cy="496251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26" name="Straight Connector 225"/>
            <p:cNvCxnSpPr/>
            <p:nvPr/>
          </p:nvCxnSpPr>
          <p:spPr>
            <a:xfrm flipV="1">
              <a:off x="-1195790" y="9631404"/>
              <a:ext cx="0" cy="496251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27" name="Straight Connector 226"/>
            <p:cNvCxnSpPr/>
            <p:nvPr/>
          </p:nvCxnSpPr>
          <p:spPr>
            <a:xfrm flipV="1">
              <a:off x="-1843023" y="9631404"/>
              <a:ext cx="0" cy="496251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28" name="Straight Connector 227"/>
            <p:cNvCxnSpPr/>
            <p:nvPr/>
          </p:nvCxnSpPr>
          <p:spPr>
            <a:xfrm flipH="1" flipV="1">
              <a:off x="-2051170" y="10070089"/>
              <a:ext cx="245784" cy="500707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230" name="TextBox 229"/>
            <p:cNvSpPr txBox="1"/>
            <p:nvPr/>
          </p:nvSpPr>
          <p:spPr>
            <a:xfrm>
              <a:off x="-1093343" y="10124806"/>
              <a:ext cx="52334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B</a:t>
              </a:r>
            </a:p>
          </p:txBody>
        </p:sp>
        <p:sp>
          <p:nvSpPr>
            <p:cNvPr id="231" name="TextBox 230"/>
            <p:cNvSpPr txBox="1"/>
            <p:nvPr/>
          </p:nvSpPr>
          <p:spPr>
            <a:xfrm>
              <a:off x="-4342739" y="10475478"/>
              <a:ext cx="52334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-</a:t>
              </a:r>
            </a:p>
          </p:txBody>
        </p:sp>
      </p:grpSp>
      <p:cxnSp>
        <p:nvCxnSpPr>
          <p:cNvPr id="20" name="Straight Connector 19"/>
          <p:cNvCxnSpPr/>
          <p:nvPr/>
        </p:nvCxnSpPr>
        <p:spPr>
          <a:xfrm>
            <a:off x="9010274" y="4030874"/>
            <a:ext cx="36403" cy="452603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65" name="Table 264"/>
          <p:cNvGraphicFramePr>
            <a:graphicFrameLocks noGrp="1"/>
          </p:cNvGraphicFramePr>
          <p:nvPr/>
        </p:nvGraphicFramePr>
        <p:xfrm>
          <a:off x="2539252" y="3283856"/>
          <a:ext cx="2939505" cy="2133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7983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7983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7983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68412">
                <a:tc gridSpan="2"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Input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Ou1tput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8412">
                <a:tc>
                  <a:txBody>
                    <a:bodyPr/>
                    <a:lstStyle/>
                    <a:p>
                      <a:r>
                        <a:rPr lang="en-US" sz="1800" dirty="0"/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68412">
                <a:tc>
                  <a:txBody>
                    <a:bodyPr/>
                    <a:lstStyle/>
                    <a:p>
                      <a:r>
                        <a:rPr lang="en-US" sz="18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68412">
                <a:tc>
                  <a:txBody>
                    <a:bodyPr/>
                    <a:lstStyle/>
                    <a:p>
                      <a:r>
                        <a:rPr lang="en-US" sz="18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68412">
                <a:tc>
                  <a:txBody>
                    <a:bodyPr/>
                    <a:lstStyle/>
                    <a:p>
                      <a:r>
                        <a:rPr lang="en-US" sz="18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68412">
                <a:tc>
                  <a:txBody>
                    <a:bodyPr/>
                    <a:lstStyle/>
                    <a:p>
                      <a:r>
                        <a:rPr lang="en-US" sz="18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266" name="Right Arrow 265"/>
          <p:cNvSpPr/>
          <p:nvPr/>
        </p:nvSpPr>
        <p:spPr>
          <a:xfrm>
            <a:off x="1276156" y="4608498"/>
            <a:ext cx="1162050" cy="57817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Step3</a:t>
            </a:r>
          </a:p>
        </p:txBody>
      </p:sp>
      <p:grpSp>
        <p:nvGrpSpPr>
          <p:cNvPr id="24" name="Group 23"/>
          <p:cNvGrpSpPr/>
          <p:nvPr/>
        </p:nvGrpSpPr>
        <p:grpSpPr>
          <a:xfrm>
            <a:off x="5756539" y="2635601"/>
            <a:ext cx="3939955" cy="2815945"/>
            <a:chOff x="15409287" y="-2261985"/>
            <a:chExt cx="3939955" cy="2815945"/>
          </a:xfrm>
        </p:grpSpPr>
        <p:cxnSp>
          <p:nvCxnSpPr>
            <p:cNvPr id="269" name="Straight Connector 268"/>
            <p:cNvCxnSpPr/>
            <p:nvPr/>
          </p:nvCxnSpPr>
          <p:spPr>
            <a:xfrm flipV="1">
              <a:off x="15704523" y="-1846521"/>
              <a:ext cx="756671" cy="16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70" name="Straight Connector 269"/>
            <p:cNvCxnSpPr/>
            <p:nvPr/>
          </p:nvCxnSpPr>
          <p:spPr>
            <a:xfrm>
              <a:off x="15704523" y="-1846513"/>
              <a:ext cx="0" cy="1015585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71" name="Straight Connector 270"/>
            <p:cNvCxnSpPr/>
            <p:nvPr/>
          </p:nvCxnSpPr>
          <p:spPr>
            <a:xfrm>
              <a:off x="15439735" y="-830927"/>
              <a:ext cx="560726" cy="0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72" name="Straight Connector 271"/>
            <p:cNvCxnSpPr/>
            <p:nvPr/>
          </p:nvCxnSpPr>
          <p:spPr>
            <a:xfrm>
              <a:off x="15704523" y="-507787"/>
              <a:ext cx="0" cy="0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73" name="Straight Connector 272"/>
            <p:cNvCxnSpPr/>
            <p:nvPr/>
          </p:nvCxnSpPr>
          <p:spPr>
            <a:xfrm>
              <a:off x="15564342" y="-438542"/>
              <a:ext cx="295939" cy="0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74" name="Straight Connector 273"/>
            <p:cNvCxnSpPr/>
            <p:nvPr/>
          </p:nvCxnSpPr>
          <p:spPr>
            <a:xfrm>
              <a:off x="15720098" y="-438542"/>
              <a:ext cx="0" cy="992502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75" name="Straight Connector 274"/>
            <p:cNvCxnSpPr/>
            <p:nvPr/>
          </p:nvCxnSpPr>
          <p:spPr>
            <a:xfrm>
              <a:off x="15720098" y="530880"/>
              <a:ext cx="3629143" cy="23078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76" name="Straight Connector 275"/>
            <p:cNvCxnSpPr/>
            <p:nvPr/>
          </p:nvCxnSpPr>
          <p:spPr>
            <a:xfrm>
              <a:off x="17267934" y="-1846516"/>
              <a:ext cx="2081307" cy="2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77" name="Straight Connector 276"/>
            <p:cNvCxnSpPr/>
            <p:nvPr/>
          </p:nvCxnSpPr>
          <p:spPr>
            <a:xfrm>
              <a:off x="19349242" y="-1846515"/>
              <a:ext cx="0" cy="2400473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78" name="Straight Connector 277"/>
            <p:cNvCxnSpPr/>
            <p:nvPr/>
          </p:nvCxnSpPr>
          <p:spPr>
            <a:xfrm>
              <a:off x="18308587" y="-1846514"/>
              <a:ext cx="0" cy="507793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79" name="Straight Connector 278"/>
            <p:cNvCxnSpPr/>
            <p:nvPr/>
          </p:nvCxnSpPr>
          <p:spPr>
            <a:xfrm>
              <a:off x="18308587" y="80787"/>
              <a:ext cx="0" cy="473171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80" name="Straight Connector 279"/>
            <p:cNvCxnSpPr/>
            <p:nvPr/>
          </p:nvCxnSpPr>
          <p:spPr>
            <a:xfrm flipV="1">
              <a:off x="16444169" y="-2261977"/>
              <a:ext cx="117018" cy="415461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81" name="Straight Connector 280"/>
            <p:cNvCxnSpPr/>
            <p:nvPr/>
          </p:nvCxnSpPr>
          <p:spPr>
            <a:xfrm>
              <a:off x="16557091" y="-2261985"/>
              <a:ext cx="144278" cy="392391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82" name="Straight Connector 281"/>
            <p:cNvCxnSpPr/>
            <p:nvPr/>
          </p:nvCxnSpPr>
          <p:spPr>
            <a:xfrm flipV="1">
              <a:off x="16699016" y="-2054245"/>
              <a:ext cx="214572" cy="171367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83" name="Straight Connector 282"/>
            <p:cNvCxnSpPr/>
            <p:nvPr/>
          </p:nvCxnSpPr>
          <p:spPr>
            <a:xfrm>
              <a:off x="16904502" y="-2054248"/>
              <a:ext cx="250510" cy="346224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84" name="Straight Connector 283"/>
            <p:cNvCxnSpPr/>
            <p:nvPr/>
          </p:nvCxnSpPr>
          <p:spPr>
            <a:xfrm flipV="1">
              <a:off x="17137489" y="-1846515"/>
              <a:ext cx="130444" cy="138490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285" name="TextBox 284"/>
            <p:cNvSpPr txBox="1"/>
            <p:nvPr/>
          </p:nvSpPr>
          <p:spPr>
            <a:xfrm>
              <a:off x="15439733" y="-1274073"/>
              <a:ext cx="52334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+</a:t>
              </a:r>
            </a:p>
          </p:txBody>
        </p:sp>
        <p:sp>
          <p:nvSpPr>
            <p:cNvPr id="286" name="TextBox 285"/>
            <p:cNvSpPr txBox="1"/>
            <p:nvPr/>
          </p:nvSpPr>
          <p:spPr>
            <a:xfrm>
              <a:off x="15409287" y="-615745"/>
              <a:ext cx="52334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-</a:t>
              </a:r>
            </a:p>
          </p:txBody>
        </p:sp>
        <p:sp>
          <p:nvSpPr>
            <p:cNvPr id="287" name="TextBox 286"/>
            <p:cNvSpPr txBox="1"/>
            <p:nvPr/>
          </p:nvSpPr>
          <p:spPr>
            <a:xfrm>
              <a:off x="17485170" y="-821483"/>
              <a:ext cx="52334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A</a:t>
              </a:r>
            </a:p>
          </p:txBody>
        </p:sp>
        <p:cxnSp>
          <p:nvCxnSpPr>
            <p:cNvPr id="288" name="Straight Connector 287"/>
            <p:cNvCxnSpPr/>
            <p:nvPr/>
          </p:nvCxnSpPr>
          <p:spPr>
            <a:xfrm>
              <a:off x="18017611" y="76761"/>
              <a:ext cx="657225" cy="0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89" name="Straight Connector 288"/>
            <p:cNvCxnSpPr/>
            <p:nvPr/>
          </p:nvCxnSpPr>
          <p:spPr>
            <a:xfrm>
              <a:off x="17979974" y="-1338721"/>
              <a:ext cx="657225" cy="0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90" name="Straight Connector 289"/>
            <p:cNvCxnSpPr/>
            <p:nvPr/>
          </p:nvCxnSpPr>
          <p:spPr>
            <a:xfrm flipV="1">
              <a:off x="18013315" y="-414727"/>
              <a:ext cx="0" cy="496251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91" name="Straight Connector 290"/>
            <p:cNvCxnSpPr/>
            <p:nvPr/>
          </p:nvCxnSpPr>
          <p:spPr>
            <a:xfrm flipV="1">
              <a:off x="18674836" y="-415462"/>
              <a:ext cx="0" cy="496251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92" name="Straight Connector 291"/>
            <p:cNvCxnSpPr/>
            <p:nvPr/>
          </p:nvCxnSpPr>
          <p:spPr>
            <a:xfrm flipV="1">
              <a:off x="18632436" y="-1338721"/>
              <a:ext cx="0" cy="496251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93" name="Straight Connector 292"/>
            <p:cNvCxnSpPr/>
            <p:nvPr/>
          </p:nvCxnSpPr>
          <p:spPr>
            <a:xfrm flipV="1">
              <a:off x="17985203" y="-1338721"/>
              <a:ext cx="0" cy="496251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94" name="Straight Connector 293"/>
            <p:cNvCxnSpPr/>
            <p:nvPr/>
          </p:nvCxnSpPr>
          <p:spPr>
            <a:xfrm flipH="1" flipV="1">
              <a:off x="18422769" y="-919710"/>
              <a:ext cx="245784" cy="500707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295" name="TextBox 294"/>
            <p:cNvSpPr txBox="1"/>
            <p:nvPr/>
          </p:nvSpPr>
          <p:spPr>
            <a:xfrm>
              <a:off x="18734883" y="-845319"/>
              <a:ext cx="52334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B</a:t>
              </a:r>
            </a:p>
          </p:txBody>
        </p:sp>
        <p:sp>
          <p:nvSpPr>
            <p:cNvPr id="296" name="TextBox 295"/>
            <p:cNvSpPr txBox="1"/>
            <p:nvPr/>
          </p:nvSpPr>
          <p:spPr>
            <a:xfrm>
              <a:off x="15485487" y="-494647"/>
              <a:ext cx="52334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-</a:t>
              </a:r>
            </a:p>
          </p:txBody>
        </p:sp>
      </p:grpSp>
      <p:cxnSp>
        <p:nvCxnSpPr>
          <p:cNvPr id="297" name="Straight Connector 296"/>
          <p:cNvCxnSpPr/>
          <p:nvPr/>
        </p:nvCxnSpPr>
        <p:spPr>
          <a:xfrm>
            <a:off x="8324376" y="4040196"/>
            <a:ext cx="36403" cy="452603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98" name="Table 297"/>
          <p:cNvGraphicFramePr>
            <a:graphicFrameLocks noGrp="1"/>
          </p:cNvGraphicFramePr>
          <p:nvPr/>
        </p:nvGraphicFramePr>
        <p:xfrm>
          <a:off x="2600284" y="3316385"/>
          <a:ext cx="2939505" cy="2133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7983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7983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7983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68412">
                <a:tc gridSpan="2"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Input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Output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8412">
                <a:tc>
                  <a:txBody>
                    <a:bodyPr/>
                    <a:lstStyle/>
                    <a:p>
                      <a:r>
                        <a:rPr lang="en-US" sz="1800" dirty="0"/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68412">
                <a:tc>
                  <a:txBody>
                    <a:bodyPr/>
                    <a:lstStyle/>
                    <a:p>
                      <a:r>
                        <a:rPr lang="en-US" sz="18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68412">
                <a:tc>
                  <a:txBody>
                    <a:bodyPr/>
                    <a:lstStyle/>
                    <a:p>
                      <a:r>
                        <a:rPr lang="en-US" sz="18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68412">
                <a:tc>
                  <a:txBody>
                    <a:bodyPr/>
                    <a:lstStyle/>
                    <a:p>
                      <a:r>
                        <a:rPr lang="en-US" sz="18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68412">
                <a:tc>
                  <a:txBody>
                    <a:bodyPr/>
                    <a:lstStyle/>
                    <a:p>
                      <a:r>
                        <a:rPr lang="en-US" sz="18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299" name="Right Arrow 298"/>
          <p:cNvSpPr/>
          <p:nvPr/>
        </p:nvSpPr>
        <p:spPr>
          <a:xfrm>
            <a:off x="1352509" y="4958399"/>
            <a:ext cx="1162050" cy="57817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Step4</a:t>
            </a:r>
          </a:p>
        </p:txBody>
      </p:sp>
      <p:grpSp>
        <p:nvGrpSpPr>
          <p:cNvPr id="26" name="Group 25"/>
          <p:cNvGrpSpPr/>
          <p:nvPr/>
        </p:nvGrpSpPr>
        <p:grpSpPr>
          <a:xfrm>
            <a:off x="5817571" y="2668130"/>
            <a:ext cx="3939955" cy="2815945"/>
            <a:chOff x="15495012" y="6376910"/>
            <a:chExt cx="3939955" cy="2815945"/>
          </a:xfrm>
        </p:grpSpPr>
        <p:cxnSp>
          <p:nvCxnSpPr>
            <p:cNvPr id="302" name="Straight Connector 301"/>
            <p:cNvCxnSpPr/>
            <p:nvPr/>
          </p:nvCxnSpPr>
          <p:spPr>
            <a:xfrm flipV="1">
              <a:off x="15790248" y="6792374"/>
              <a:ext cx="756671" cy="16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03" name="Straight Connector 302"/>
            <p:cNvCxnSpPr/>
            <p:nvPr/>
          </p:nvCxnSpPr>
          <p:spPr>
            <a:xfrm>
              <a:off x="15790248" y="6792382"/>
              <a:ext cx="0" cy="1015585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04" name="Straight Connector 303"/>
            <p:cNvCxnSpPr/>
            <p:nvPr/>
          </p:nvCxnSpPr>
          <p:spPr>
            <a:xfrm>
              <a:off x="15525460" y="7807968"/>
              <a:ext cx="560726" cy="0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05" name="Straight Connector 304"/>
            <p:cNvCxnSpPr/>
            <p:nvPr/>
          </p:nvCxnSpPr>
          <p:spPr>
            <a:xfrm>
              <a:off x="15790248" y="8131108"/>
              <a:ext cx="0" cy="0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06" name="Straight Connector 305"/>
            <p:cNvCxnSpPr/>
            <p:nvPr/>
          </p:nvCxnSpPr>
          <p:spPr>
            <a:xfrm>
              <a:off x="15650067" y="8200353"/>
              <a:ext cx="295939" cy="0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07" name="Straight Connector 306"/>
            <p:cNvCxnSpPr/>
            <p:nvPr/>
          </p:nvCxnSpPr>
          <p:spPr>
            <a:xfrm>
              <a:off x="15805823" y="8200353"/>
              <a:ext cx="0" cy="992502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08" name="Straight Connector 307"/>
            <p:cNvCxnSpPr/>
            <p:nvPr/>
          </p:nvCxnSpPr>
          <p:spPr>
            <a:xfrm>
              <a:off x="15805823" y="9169775"/>
              <a:ext cx="3629143" cy="23078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09" name="Straight Connector 308"/>
            <p:cNvCxnSpPr/>
            <p:nvPr/>
          </p:nvCxnSpPr>
          <p:spPr>
            <a:xfrm>
              <a:off x="17353659" y="6792379"/>
              <a:ext cx="2081307" cy="2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10" name="Straight Connector 309"/>
            <p:cNvCxnSpPr/>
            <p:nvPr/>
          </p:nvCxnSpPr>
          <p:spPr>
            <a:xfrm>
              <a:off x="19434967" y="6792380"/>
              <a:ext cx="0" cy="2400473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11" name="Straight Connector 310"/>
            <p:cNvCxnSpPr/>
            <p:nvPr/>
          </p:nvCxnSpPr>
          <p:spPr>
            <a:xfrm>
              <a:off x="18394312" y="6792381"/>
              <a:ext cx="0" cy="507793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12" name="Straight Connector 311"/>
            <p:cNvCxnSpPr/>
            <p:nvPr/>
          </p:nvCxnSpPr>
          <p:spPr>
            <a:xfrm>
              <a:off x="18394312" y="8719682"/>
              <a:ext cx="0" cy="473171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13" name="Straight Connector 312"/>
            <p:cNvCxnSpPr/>
            <p:nvPr/>
          </p:nvCxnSpPr>
          <p:spPr>
            <a:xfrm flipV="1">
              <a:off x="16529894" y="6376918"/>
              <a:ext cx="117018" cy="415461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14" name="Straight Connector 313"/>
            <p:cNvCxnSpPr/>
            <p:nvPr/>
          </p:nvCxnSpPr>
          <p:spPr>
            <a:xfrm>
              <a:off x="16642816" y="6376910"/>
              <a:ext cx="144278" cy="392391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15" name="Straight Connector 314"/>
            <p:cNvCxnSpPr/>
            <p:nvPr/>
          </p:nvCxnSpPr>
          <p:spPr>
            <a:xfrm flipV="1">
              <a:off x="16784741" y="6584650"/>
              <a:ext cx="214572" cy="171367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16" name="Straight Connector 315"/>
            <p:cNvCxnSpPr/>
            <p:nvPr/>
          </p:nvCxnSpPr>
          <p:spPr>
            <a:xfrm>
              <a:off x="16990227" y="6584647"/>
              <a:ext cx="250510" cy="346224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17" name="Straight Connector 316"/>
            <p:cNvCxnSpPr/>
            <p:nvPr/>
          </p:nvCxnSpPr>
          <p:spPr>
            <a:xfrm flipV="1">
              <a:off x="17223214" y="6792380"/>
              <a:ext cx="130444" cy="138490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318" name="TextBox 317"/>
            <p:cNvSpPr txBox="1"/>
            <p:nvPr/>
          </p:nvSpPr>
          <p:spPr>
            <a:xfrm>
              <a:off x="15525458" y="7364822"/>
              <a:ext cx="52334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+</a:t>
              </a:r>
            </a:p>
          </p:txBody>
        </p:sp>
        <p:sp>
          <p:nvSpPr>
            <p:cNvPr id="319" name="TextBox 318"/>
            <p:cNvSpPr txBox="1"/>
            <p:nvPr/>
          </p:nvSpPr>
          <p:spPr>
            <a:xfrm>
              <a:off x="15495012" y="8023150"/>
              <a:ext cx="52334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-</a:t>
              </a:r>
            </a:p>
          </p:txBody>
        </p:sp>
        <p:sp>
          <p:nvSpPr>
            <p:cNvPr id="320" name="TextBox 319"/>
            <p:cNvSpPr txBox="1"/>
            <p:nvPr/>
          </p:nvSpPr>
          <p:spPr>
            <a:xfrm>
              <a:off x="17570895" y="7817412"/>
              <a:ext cx="52334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A</a:t>
              </a:r>
            </a:p>
          </p:txBody>
        </p:sp>
        <p:cxnSp>
          <p:nvCxnSpPr>
            <p:cNvPr id="321" name="Straight Connector 320"/>
            <p:cNvCxnSpPr/>
            <p:nvPr/>
          </p:nvCxnSpPr>
          <p:spPr>
            <a:xfrm>
              <a:off x="18103336" y="8715656"/>
              <a:ext cx="657225" cy="0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22" name="Straight Connector 321"/>
            <p:cNvCxnSpPr/>
            <p:nvPr/>
          </p:nvCxnSpPr>
          <p:spPr>
            <a:xfrm>
              <a:off x="18065699" y="7300174"/>
              <a:ext cx="657225" cy="0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23" name="Straight Connector 322"/>
            <p:cNvCxnSpPr/>
            <p:nvPr/>
          </p:nvCxnSpPr>
          <p:spPr>
            <a:xfrm flipV="1">
              <a:off x="18099040" y="8224168"/>
              <a:ext cx="0" cy="496251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24" name="Straight Connector 323"/>
            <p:cNvCxnSpPr/>
            <p:nvPr/>
          </p:nvCxnSpPr>
          <p:spPr>
            <a:xfrm flipV="1">
              <a:off x="18760561" y="8223433"/>
              <a:ext cx="0" cy="496251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25" name="Straight Connector 324"/>
            <p:cNvCxnSpPr/>
            <p:nvPr/>
          </p:nvCxnSpPr>
          <p:spPr>
            <a:xfrm flipV="1">
              <a:off x="18718161" y="7300174"/>
              <a:ext cx="0" cy="496251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26" name="Straight Connector 325"/>
            <p:cNvCxnSpPr/>
            <p:nvPr/>
          </p:nvCxnSpPr>
          <p:spPr>
            <a:xfrm flipV="1">
              <a:off x="18070928" y="7300174"/>
              <a:ext cx="0" cy="496251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328" name="TextBox 327"/>
            <p:cNvSpPr txBox="1"/>
            <p:nvPr/>
          </p:nvSpPr>
          <p:spPr>
            <a:xfrm>
              <a:off x="18820608" y="7793576"/>
              <a:ext cx="52334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B</a:t>
              </a:r>
            </a:p>
          </p:txBody>
        </p:sp>
        <p:sp>
          <p:nvSpPr>
            <p:cNvPr id="329" name="TextBox 328"/>
            <p:cNvSpPr txBox="1"/>
            <p:nvPr/>
          </p:nvSpPr>
          <p:spPr>
            <a:xfrm>
              <a:off x="15571212" y="8144248"/>
              <a:ext cx="52334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-</a:t>
              </a:r>
            </a:p>
          </p:txBody>
        </p:sp>
      </p:grpSp>
      <p:cxnSp>
        <p:nvCxnSpPr>
          <p:cNvPr id="330" name="Straight Connector 329"/>
          <p:cNvCxnSpPr/>
          <p:nvPr/>
        </p:nvCxnSpPr>
        <p:spPr>
          <a:xfrm>
            <a:off x="8385408" y="4072725"/>
            <a:ext cx="36403" cy="452603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1" name="Straight Connector 330"/>
          <p:cNvCxnSpPr/>
          <p:nvPr/>
        </p:nvCxnSpPr>
        <p:spPr>
          <a:xfrm>
            <a:off x="9046506" y="4097136"/>
            <a:ext cx="36403" cy="452603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32" name="Picture 33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9812561" y="3544099"/>
            <a:ext cx="1390650" cy="1854200"/>
          </a:xfrm>
          <a:prstGeom prst="rect">
            <a:avLst/>
          </a:prstGeom>
        </p:spPr>
      </p:pic>
      <p:pic>
        <p:nvPicPr>
          <p:cNvPr id="333" name="Picture 33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9759129" y="3403468"/>
            <a:ext cx="1390650" cy="1854200"/>
          </a:xfrm>
          <a:prstGeom prst="rect">
            <a:avLst/>
          </a:prstGeom>
        </p:spPr>
      </p:pic>
      <p:sp>
        <p:nvSpPr>
          <p:cNvPr id="136" name="Rectangle 135"/>
          <p:cNvSpPr/>
          <p:nvPr/>
        </p:nvSpPr>
        <p:spPr>
          <a:xfrm>
            <a:off x="1024485" y="541214"/>
            <a:ext cx="599162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নর</a:t>
            </a:r>
            <a:r>
              <a:rPr lang="en-US" sz="4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গেইট</a:t>
            </a:r>
            <a:r>
              <a:rPr lang="en-US" sz="4000" dirty="0">
                <a:solidFill>
                  <a:srgbClr val="FF0000"/>
                </a:solidFill>
                <a:latin typeface="SolaimanLipi" pitchFamily="2" charset="0"/>
                <a:cs typeface="SolaimanLipi" pitchFamily="2" charset="0"/>
              </a:rPr>
              <a:t>(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NOR Gate</a:t>
            </a:r>
            <a:r>
              <a:rPr lang="en-US" sz="4000" dirty="0">
                <a:solidFill>
                  <a:srgbClr val="FF0000"/>
                </a:solidFill>
                <a:latin typeface="SolaimanLipi" pitchFamily="2" charset="0"/>
                <a:cs typeface="SolaimanLipi" pitchFamily="2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3961922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38" grpId="0" animBg="1"/>
      <p:bldP spid="1038" grpId="1" animBg="1"/>
      <p:bldP spid="200" grpId="0" animBg="1"/>
      <p:bldP spid="200" grpId="1" animBg="1"/>
      <p:bldP spid="266" grpId="0" animBg="1"/>
      <p:bldP spid="266" grpId="1" animBg="1"/>
      <p:bldP spid="29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9" name="Picture 19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9209" y="1134766"/>
            <a:ext cx="1311933" cy="1749244"/>
          </a:xfrm>
          <a:prstGeom prst="rect">
            <a:avLst/>
          </a:prstGeom>
        </p:spPr>
      </p:pic>
      <p:grpSp>
        <p:nvGrpSpPr>
          <p:cNvPr id="1053" name="Group 1052"/>
          <p:cNvGrpSpPr/>
          <p:nvPr/>
        </p:nvGrpSpPr>
        <p:grpSpPr>
          <a:xfrm>
            <a:off x="4689742" y="1078300"/>
            <a:ext cx="6413500" cy="5018863"/>
            <a:chOff x="4572000" y="785037"/>
            <a:chExt cx="6413500" cy="5018863"/>
          </a:xfrm>
        </p:grpSpPr>
        <p:pic>
          <p:nvPicPr>
            <p:cNvPr id="1051" name="Picture 1050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42209" y="785037"/>
              <a:ext cx="1311933" cy="1749244"/>
            </a:xfrm>
            <a:prstGeom prst="rect">
              <a:avLst/>
            </a:prstGeom>
          </p:spPr>
        </p:pic>
        <p:grpSp>
          <p:nvGrpSpPr>
            <p:cNvPr id="1050" name="Group 1049"/>
            <p:cNvGrpSpPr/>
            <p:nvPr/>
          </p:nvGrpSpPr>
          <p:grpSpPr>
            <a:xfrm>
              <a:off x="4572000" y="1816893"/>
              <a:ext cx="6413500" cy="3987007"/>
              <a:chOff x="3467100" y="1816893"/>
              <a:chExt cx="6413500" cy="3987007"/>
            </a:xfrm>
          </p:grpSpPr>
          <p:cxnSp>
            <p:nvCxnSpPr>
              <p:cNvPr id="8" name="Straight Connector 7"/>
              <p:cNvCxnSpPr/>
              <p:nvPr/>
            </p:nvCxnSpPr>
            <p:spPr>
              <a:xfrm>
                <a:off x="3467100" y="2354293"/>
                <a:ext cx="3686032" cy="31314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Straight Connector 10"/>
              <p:cNvCxnSpPr/>
              <p:nvPr/>
            </p:nvCxnSpPr>
            <p:spPr>
              <a:xfrm>
                <a:off x="3467100" y="5392006"/>
                <a:ext cx="3686032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" name="Straight Connector 9"/>
              <p:cNvCxnSpPr/>
              <p:nvPr/>
            </p:nvCxnSpPr>
            <p:spPr>
              <a:xfrm>
                <a:off x="3467100" y="2354293"/>
                <a:ext cx="0" cy="3037713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Straight Connector 15"/>
              <p:cNvCxnSpPr/>
              <p:nvPr/>
            </p:nvCxnSpPr>
            <p:spPr>
              <a:xfrm flipV="1">
                <a:off x="3467100" y="3936642"/>
                <a:ext cx="3686032" cy="4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Straight Connector 18"/>
              <p:cNvCxnSpPr/>
              <p:nvPr/>
            </p:nvCxnSpPr>
            <p:spPr>
              <a:xfrm>
                <a:off x="7153132" y="3486997"/>
                <a:ext cx="0" cy="849531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Straight Connector 21"/>
              <p:cNvCxnSpPr/>
              <p:nvPr/>
            </p:nvCxnSpPr>
            <p:spPr>
              <a:xfrm>
                <a:off x="7153132" y="4954369"/>
                <a:ext cx="0" cy="849531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Straight Connector 22"/>
              <p:cNvCxnSpPr/>
              <p:nvPr/>
            </p:nvCxnSpPr>
            <p:spPr>
              <a:xfrm>
                <a:off x="7365621" y="3699378"/>
                <a:ext cx="0" cy="424766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Straight Connector 24"/>
              <p:cNvCxnSpPr/>
              <p:nvPr/>
            </p:nvCxnSpPr>
            <p:spPr>
              <a:xfrm>
                <a:off x="7365621" y="5179621"/>
                <a:ext cx="0" cy="424766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Straight Connector 23"/>
              <p:cNvCxnSpPr/>
              <p:nvPr/>
            </p:nvCxnSpPr>
            <p:spPr>
              <a:xfrm>
                <a:off x="7365621" y="3911758"/>
                <a:ext cx="579420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Straight Connector 26"/>
              <p:cNvCxnSpPr/>
              <p:nvPr/>
            </p:nvCxnSpPr>
            <p:spPr>
              <a:xfrm flipV="1">
                <a:off x="7913654" y="3499869"/>
                <a:ext cx="334799" cy="424762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28"/>
              <p:cNvCxnSpPr/>
              <p:nvPr/>
            </p:nvCxnSpPr>
            <p:spPr>
              <a:xfrm>
                <a:off x="8279841" y="3840966"/>
                <a:ext cx="1569372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Straight Connector 30"/>
              <p:cNvCxnSpPr/>
              <p:nvPr/>
            </p:nvCxnSpPr>
            <p:spPr>
              <a:xfrm>
                <a:off x="8542770" y="2302802"/>
                <a:ext cx="1337830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25" name="Straight Connector 1024"/>
              <p:cNvCxnSpPr/>
              <p:nvPr/>
            </p:nvCxnSpPr>
            <p:spPr>
              <a:xfrm>
                <a:off x="9849213" y="2289930"/>
                <a:ext cx="0" cy="3089204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Straight Connector 37"/>
              <p:cNvCxnSpPr/>
              <p:nvPr/>
            </p:nvCxnSpPr>
            <p:spPr>
              <a:xfrm>
                <a:off x="8279841" y="5379134"/>
                <a:ext cx="1569372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Straight Connector 38"/>
              <p:cNvCxnSpPr/>
              <p:nvPr/>
            </p:nvCxnSpPr>
            <p:spPr>
              <a:xfrm>
                <a:off x="7340712" y="5379134"/>
                <a:ext cx="579420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" name="Straight Connector 39"/>
              <p:cNvCxnSpPr/>
              <p:nvPr/>
            </p:nvCxnSpPr>
            <p:spPr>
              <a:xfrm flipV="1">
                <a:off x="7888745" y="4954373"/>
                <a:ext cx="334799" cy="424762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31" name="Straight Connector 1030"/>
              <p:cNvCxnSpPr/>
              <p:nvPr/>
            </p:nvCxnSpPr>
            <p:spPr>
              <a:xfrm flipV="1">
                <a:off x="7145286" y="1816893"/>
                <a:ext cx="212489" cy="566358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33" name="Straight Connector 1032"/>
              <p:cNvCxnSpPr/>
              <p:nvPr/>
            </p:nvCxnSpPr>
            <p:spPr>
              <a:xfrm>
                <a:off x="7340712" y="1816893"/>
                <a:ext cx="282609" cy="53740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035" name="Straight Connector 1034"/>
              <p:cNvCxnSpPr/>
              <p:nvPr/>
            </p:nvCxnSpPr>
            <p:spPr>
              <a:xfrm flipV="1">
                <a:off x="7623321" y="1947215"/>
                <a:ext cx="209994" cy="386909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37" name="Straight Connector 1036"/>
              <p:cNvCxnSpPr/>
              <p:nvPr/>
            </p:nvCxnSpPr>
            <p:spPr>
              <a:xfrm>
                <a:off x="7810901" y="1889299"/>
                <a:ext cx="265546" cy="493952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" name="Straight Connector 48"/>
              <p:cNvCxnSpPr/>
              <p:nvPr/>
            </p:nvCxnSpPr>
            <p:spPr>
              <a:xfrm flipV="1">
                <a:off x="8067352" y="1947215"/>
                <a:ext cx="187580" cy="415863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Straight Connector 49"/>
              <p:cNvCxnSpPr/>
              <p:nvPr/>
            </p:nvCxnSpPr>
            <p:spPr>
              <a:xfrm>
                <a:off x="8223548" y="1911916"/>
                <a:ext cx="345509" cy="422203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5" name="TextBox 54"/>
              <p:cNvSpPr txBox="1"/>
              <p:nvPr/>
            </p:nvSpPr>
            <p:spPr>
              <a:xfrm>
                <a:off x="8319574" y="4646302"/>
                <a:ext cx="498965" cy="64633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3600" dirty="0"/>
                  <a:t>B</a:t>
                </a:r>
                <a:endParaRPr lang="en-US" sz="2000" dirty="0"/>
              </a:p>
            </p:txBody>
          </p:sp>
          <p:sp>
            <p:nvSpPr>
              <p:cNvPr id="68" name="TextBox 67"/>
              <p:cNvSpPr txBox="1"/>
              <p:nvPr/>
            </p:nvSpPr>
            <p:spPr>
              <a:xfrm>
                <a:off x="8354012" y="3035631"/>
                <a:ext cx="498965" cy="64633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3600" dirty="0"/>
                  <a:t>A</a:t>
                </a:r>
                <a:endParaRPr lang="en-US" sz="2000" dirty="0"/>
              </a:p>
            </p:txBody>
          </p:sp>
        </p:grpSp>
      </p:grpSp>
      <p:graphicFrame>
        <p:nvGraphicFramePr>
          <p:cNvPr id="69" name="Table 68"/>
          <p:cNvGraphicFramePr>
            <a:graphicFrameLocks noGrp="1"/>
          </p:cNvGraphicFramePr>
          <p:nvPr/>
        </p:nvGraphicFramePr>
        <p:xfrm>
          <a:off x="2234040" y="3060995"/>
          <a:ext cx="2270908" cy="2133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2867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6641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7581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68412">
                <a:tc gridSpan="2"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Input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Ou1tput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8412">
                <a:tc>
                  <a:txBody>
                    <a:bodyPr/>
                    <a:lstStyle/>
                    <a:p>
                      <a:r>
                        <a:rPr lang="en-US" sz="1800" dirty="0"/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68412">
                <a:tc>
                  <a:txBody>
                    <a:bodyPr/>
                    <a:lstStyle/>
                    <a:p>
                      <a:r>
                        <a:rPr lang="en-US" sz="18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68412">
                <a:tc>
                  <a:txBody>
                    <a:bodyPr/>
                    <a:lstStyle/>
                    <a:p>
                      <a:r>
                        <a:rPr lang="en-US" sz="18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68412">
                <a:tc>
                  <a:txBody>
                    <a:bodyPr/>
                    <a:lstStyle/>
                    <a:p>
                      <a:r>
                        <a:rPr lang="en-US" sz="18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68412">
                <a:tc>
                  <a:txBody>
                    <a:bodyPr/>
                    <a:lstStyle/>
                    <a:p>
                      <a:r>
                        <a:rPr lang="en-US" sz="18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70" name="Right Arrow 69"/>
          <p:cNvSpPr/>
          <p:nvPr/>
        </p:nvSpPr>
        <p:spPr>
          <a:xfrm>
            <a:off x="917661" y="3583587"/>
            <a:ext cx="1162050" cy="57817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Step1</a:t>
            </a:r>
          </a:p>
        </p:txBody>
      </p:sp>
      <p:graphicFrame>
        <p:nvGraphicFramePr>
          <p:cNvPr id="102" name="Table 101"/>
          <p:cNvGraphicFramePr>
            <a:graphicFrameLocks noGrp="1"/>
          </p:cNvGraphicFramePr>
          <p:nvPr/>
        </p:nvGraphicFramePr>
        <p:xfrm>
          <a:off x="2231306" y="3060995"/>
          <a:ext cx="2270908" cy="2133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2867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6641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7581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68412">
                <a:tc gridSpan="2"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Input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Ou1tput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8412">
                <a:tc>
                  <a:txBody>
                    <a:bodyPr/>
                    <a:lstStyle/>
                    <a:p>
                      <a:r>
                        <a:rPr lang="en-US" sz="1800" dirty="0"/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68412">
                <a:tc>
                  <a:txBody>
                    <a:bodyPr/>
                    <a:lstStyle/>
                    <a:p>
                      <a:r>
                        <a:rPr lang="en-US" sz="18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68412">
                <a:tc>
                  <a:txBody>
                    <a:bodyPr/>
                    <a:lstStyle/>
                    <a:p>
                      <a:r>
                        <a:rPr lang="en-US" sz="18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68412">
                <a:tc>
                  <a:txBody>
                    <a:bodyPr/>
                    <a:lstStyle/>
                    <a:p>
                      <a:r>
                        <a:rPr lang="en-US" sz="18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68412">
                <a:tc>
                  <a:txBody>
                    <a:bodyPr/>
                    <a:lstStyle/>
                    <a:p>
                      <a:r>
                        <a:rPr lang="en-US" sz="18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103" name="Right Arrow 102"/>
          <p:cNvSpPr/>
          <p:nvPr/>
        </p:nvSpPr>
        <p:spPr>
          <a:xfrm>
            <a:off x="914927" y="4001796"/>
            <a:ext cx="1162050" cy="57817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Step2</a:t>
            </a:r>
          </a:p>
        </p:txBody>
      </p:sp>
      <p:grpSp>
        <p:nvGrpSpPr>
          <p:cNvPr id="33" name="Group 32"/>
          <p:cNvGrpSpPr/>
          <p:nvPr/>
        </p:nvGrpSpPr>
        <p:grpSpPr>
          <a:xfrm>
            <a:off x="4687008" y="1323721"/>
            <a:ext cx="6413500" cy="4773442"/>
            <a:chOff x="-6858000" y="4593989"/>
            <a:chExt cx="6413500" cy="4773442"/>
          </a:xfrm>
        </p:grpSpPr>
        <p:pic>
          <p:nvPicPr>
            <p:cNvPr id="32" name="Picture 31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5918448" y="4593989"/>
              <a:ext cx="1717682" cy="1717682"/>
            </a:xfrm>
            <a:prstGeom prst="rect">
              <a:avLst/>
            </a:prstGeom>
          </p:spPr>
        </p:pic>
        <p:grpSp>
          <p:nvGrpSpPr>
            <p:cNvPr id="77" name="Group 76"/>
            <p:cNvGrpSpPr/>
            <p:nvPr/>
          </p:nvGrpSpPr>
          <p:grpSpPr>
            <a:xfrm>
              <a:off x="-6858000" y="5380424"/>
              <a:ext cx="6413500" cy="3987007"/>
              <a:chOff x="3467100" y="1816893"/>
              <a:chExt cx="6413500" cy="3987007"/>
            </a:xfrm>
          </p:grpSpPr>
          <p:cxnSp>
            <p:nvCxnSpPr>
              <p:cNvPr id="78" name="Straight Connector 77"/>
              <p:cNvCxnSpPr/>
              <p:nvPr/>
            </p:nvCxnSpPr>
            <p:spPr>
              <a:xfrm>
                <a:off x="3467100" y="2354293"/>
                <a:ext cx="3686032" cy="31314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9" name="Straight Connector 78"/>
              <p:cNvCxnSpPr/>
              <p:nvPr/>
            </p:nvCxnSpPr>
            <p:spPr>
              <a:xfrm>
                <a:off x="3467100" y="5392006"/>
                <a:ext cx="3686032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0" name="Straight Connector 79"/>
              <p:cNvCxnSpPr/>
              <p:nvPr/>
            </p:nvCxnSpPr>
            <p:spPr>
              <a:xfrm>
                <a:off x="3467100" y="2354293"/>
                <a:ext cx="0" cy="3037713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1" name="Straight Connector 80"/>
              <p:cNvCxnSpPr/>
              <p:nvPr/>
            </p:nvCxnSpPr>
            <p:spPr>
              <a:xfrm flipV="1">
                <a:off x="3467100" y="3936642"/>
                <a:ext cx="3686032" cy="4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2" name="Straight Connector 81"/>
              <p:cNvCxnSpPr/>
              <p:nvPr/>
            </p:nvCxnSpPr>
            <p:spPr>
              <a:xfrm>
                <a:off x="7153132" y="3486997"/>
                <a:ext cx="0" cy="849531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3" name="Straight Connector 82"/>
              <p:cNvCxnSpPr/>
              <p:nvPr/>
            </p:nvCxnSpPr>
            <p:spPr>
              <a:xfrm>
                <a:off x="7153132" y="4954369"/>
                <a:ext cx="0" cy="849531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4" name="Straight Connector 83"/>
              <p:cNvCxnSpPr/>
              <p:nvPr/>
            </p:nvCxnSpPr>
            <p:spPr>
              <a:xfrm>
                <a:off x="7365621" y="3699378"/>
                <a:ext cx="0" cy="424766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5" name="Straight Connector 84"/>
              <p:cNvCxnSpPr/>
              <p:nvPr/>
            </p:nvCxnSpPr>
            <p:spPr>
              <a:xfrm>
                <a:off x="7365621" y="5179621"/>
                <a:ext cx="0" cy="424766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6" name="Straight Connector 85"/>
              <p:cNvCxnSpPr/>
              <p:nvPr/>
            </p:nvCxnSpPr>
            <p:spPr>
              <a:xfrm>
                <a:off x="7365621" y="3911758"/>
                <a:ext cx="579420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7" name="Straight Connector 86"/>
              <p:cNvCxnSpPr/>
              <p:nvPr/>
            </p:nvCxnSpPr>
            <p:spPr>
              <a:xfrm flipV="1">
                <a:off x="7913654" y="3499869"/>
                <a:ext cx="334799" cy="424762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8" name="Straight Connector 87"/>
              <p:cNvCxnSpPr/>
              <p:nvPr/>
            </p:nvCxnSpPr>
            <p:spPr>
              <a:xfrm>
                <a:off x="8279841" y="3840966"/>
                <a:ext cx="1569372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9" name="Straight Connector 88"/>
              <p:cNvCxnSpPr/>
              <p:nvPr/>
            </p:nvCxnSpPr>
            <p:spPr>
              <a:xfrm>
                <a:off x="8542770" y="2302802"/>
                <a:ext cx="1337830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0" name="Straight Connector 89"/>
              <p:cNvCxnSpPr/>
              <p:nvPr/>
            </p:nvCxnSpPr>
            <p:spPr>
              <a:xfrm>
                <a:off x="9849213" y="2289930"/>
                <a:ext cx="0" cy="3089204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1" name="Straight Connector 90"/>
              <p:cNvCxnSpPr/>
              <p:nvPr/>
            </p:nvCxnSpPr>
            <p:spPr>
              <a:xfrm>
                <a:off x="8279841" y="5379134"/>
                <a:ext cx="1569372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2" name="Straight Connector 91"/>
              <p:cNvCxnSpPr/>
              <p:nvPr/>
            </p:nvCxnSpPr>
            <p:spPr>
              <a:xfrm>
                <a:off x="7340712" y="5379134"/>
                <a:ext cx="579420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4" name="Straight Connector 93"/>
              <p:cNvCxnSpPr/>
              <p:nvPr/>
            </p:nvCxnSpPr>
            <p:spPr>
              <a:xfrm flipV="1">
                <a:off x="7145286" y="1816893"/>
                <a:ext cx="212489" cy="566358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5" name="Straight Connector 94"/>
              <p:cNvCxnSpPr/>
              <p:nvPr/>
            </p:nvCxnSpPr>
            <p:spPr>
              <a:xfrm>
                <a:off x="7340712" y="1816893"/>
                <a:ext cx="282609" cy="53740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96" name="Straight Connector 95"/>
              <p:cNvCxnSpPr/>
              <p:nvPr/>
            </p:nvCxnSpPr>
            <p:spPr>
              <a:xfrm flipV="1">
                <a:off x="7623321" y="1947215"/>
                <a:ext cx="209994" cy="386909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7" name="Straight Connector 96"/>
              <p:cNvCxnSpPr/>
              <p:nvPr/>
            </p:nvCxnSpPr>
            <p:spPr>
              <a:xfrm>
                <a:off x="7810901" y="1889299"/>
                <a:ext cx="265546" cy="493952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8" name="Straight Connector 97"/>
              <p:cNvCxnSpPr/>
              <p:nvPr/>
            </p:nvCxnSpPr>
            <p:spPr>
              <a:xfrm flipV="1">
                <a:off x="8067352" y="1947215"/>
                <a:ext cx="187580" cy="415863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9" name="Straight Connector 98"/>
              <p:cNvCxnSpPr/>
              <p:nvPr/>
            </p:nvCxnSpPr>
            <p:spPr>
              <a:xfrm>
                <a:off x="8223548" y="1911916"/>
                <a:ext cx="345509" cy="422203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0" name="TextBox 99"/>
              <p:cNvSpPr txBox="1"/>
              <p:nvPr/>
            </p:nvSpPr>
            <p:spPr>
              <a:xfrm>
                <a:off x="8319574" y="4646302"/>
                <a:ext cx="498965" cy="64633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3600" dirty="0"/>
                  <a:t>B</a:t>
                </a:r>
                <a:endParaRPr lang="en-US" sz="2000" dirty="0"/>
              </a:p>
            </p:txBody>
          </p:sp>
          <p:sp>
            <p:nvSpPr>
              <p:cNvPr id="101" name="TextBox 100"/>
              <p:cNvSpPr txBox="1"/>
              <p:nvPr/>
            </p:nvSpPr>
            <p:spPr>
              <a:xfrm>
                <a:off x="8354012" y="3035631"/>
                <a:ext cx="498965" cy="64633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3600" dirty="0"/>
                  <a:t>A</a:t>
                </a:r>
                <a:endParaRPr lang="en-US" sz="2000" dirty="0"/>
              </a:p>
            </p:txBody>
          </p:sp>
        </p:grpSp>
        <p:cxnSp>
          <p:nvCxnSpPr>
            <p:cNvPr id="1055" name="Straight Connector 1054"/>
            <p:cNvCxnSpPr/>
            <p:nvPr/>
          </p:nvCxnSpPr>
          <p:spPr>
            <a:xfrm flipV="1">
              <a:off x="-2421356" y="8934450"/>
              <a:ext cx="486626" cy="1905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aphicFrame>
        <p:nvGraphicFramePr>
          <p:cNvPr id="137" name="Table 136"/>
          <p:cNvGraphicFramePr>
            <a:graphicFrameLocks noGrp="1"/>
          </p:cNvGraphicFramePr>
          <p:nvPr/>
        </p:nvGraphicFramePr>
        <p:xfrm>
          <a:off x="2231306" y="3052524"/>
          <a:ext cx="2270908" cy="2133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2867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6641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7581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68412">
                <a:tc gridSpan="2"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Input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Ou1tput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8412">
                <a:tc>
                  <a:txBody>
                    <a:bodyPr/>
                    <a:lstStyle/>
                    <a:p>
                      <a:r>
                        <a:rPr lang="en-US" sz="1800" dirty="0"/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68412">
                <a:tc>
                  <a:txBody>
                    <a:bodyPr/>
                    <a:lstStyle/>
                    <a:p>
                      <a:r>
                        <a:rPr lang="en-US" sz="18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68412">
                <a:tc>
                  <a:txBody>
                    <a:bodyPr/>
                    <a:lstStyle/>
                    <a:p>
                      <a:r>
                        <a:rPr lang="en-US" sz="18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68412">
                <a:tc>
                  <a:txBody>
                    <a:bodyPr/>
                    <a:lstStyle/>
                    <a:p>
                      <a:r>
                        <a:rPr lang="en-US" sz="18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68412">
                <a:tc>
                  <a:txBody>
                    <a:bodyPr/>
                    <a:lstStyle/>
                    <a:p>
                      <a:r>
                        <a:rPr lang="en-US" sz="18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138" name="Right Arrow 137"/>
          <p:cNvSpPr/>
          <p:nvPr/>
        </p:nvSpPr>
        <p:spPr>
          <a:xfrm>
            <a:off x="958969" y="4329736"/>
            <a:ext cx="1162050" cy="57817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Step3</a:t>
            </a:r>
          </a:p>
        </p:txBody>
      </p:sp>
      <p:grpSp>
        <p:nvGrpSpPr>
          <p:cNvPr id="42" name="Group 41"/>
          <p:cNvGrpSpPr/>
          <p:nvPr/>
        </p:nvGrpSpPr>
        <p:grpSpPr>
          <a:xfrm>
            <a:off x="4687008" y="1315250"/>
            <a:ext cx="6413500" cy="4773442"/>
            <a:chOff x="13487400" y="-5238974"/>
            <a:chExt cx="6413500" cy="4773442"/>
          </a:xfrm>
        </p:grpSpPr>
        <p:pic>
          <p:nvPicPr>
            <p:cNvPr id="140" name="Picture 139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426952" y="-5238974"/>
              <a:ext cx="1717682" cy="1717682"/>
            </a:xfrm>
            <a:prstGeom prst="rect">
              <a:avLst/>
            </a:prstGeom>
          </p:spPr>
        </p:pic>
        <p:grpSp>
          <p:nvGrpSpPr>
            <p:cNvPr id="141" name="Group 140"/>
            <p:cNvGrpSpPr/>
            <p:nvPr/>
          </p:nvGrpSpPr>
          <p:grpSpPr>
            <a:xfrm>
              <a:off x="13487400" y="-4452539"/>
              <a:ext cx="6413500" cy="3987007"/>
              <a:chOff x="3467100" y="1816893"/>
              <a:chExt cx="6413500" cy="3987007"/>
            </a:xfrm>
          </p:grpSpPr>
          <p:cxnSp>
            <p:nvCxnSpPr>
              <p:cNvPr id="143" name="Straight Connector 142"/>
              <p:cNvCxnSpPr/>
              <p:nvPr/>
            </p:nvCxnSpPr>
            <p:spPr>
              <a:xfrm>
                <a:off x="3467100" y="2354293"/>
                <a:ext cx="3686032" cy="31314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4" name="Straight Connector 143"/>
              <p:cNvCxnSpPr/>
              <p:nvPr/>
            </p:nvCxnSpPr>
            <p:spPr>
              <a:xfrm>
                <a:off x="3467100" y="5392006"/>
                <a:ext cx="3686032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5" name="Straight Connector 144"/>
              <p:cNvCxnSpPr/>
              <p:nvPr/>
            </p:nvCxnSpPr>
            <p:spPr>
              <a:xfrm>
                <a:off x="3467100" y="2354293"/>
                <a:ext cx="0" cy="3037713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6" name="Straight Connector 145"/>
              <p:cNvCxnSpPr/>
              <p:nvPr/>
            </p:nvCxnSpPr>
            <p:spPr>
              <a:xfrm flipV="1">
                <a:off x="3467100" y="3936642"/>
                <a:ext cx="3686032" cy="4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7" name="Straight Connector 146"/>
              <p:cNvCxnSpPr/>
              <p:nvPr/>
            </p:nvCxnSpPr>
            <p:spPr>
              <a:xfrm>
                <a:off x="7153132" y="3486997"/>
                <a:ext cx="0" cy="849531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8" name="Straight Connector 147"/>
              <p:cNvCxnSpPr/>
              <p:nvPr/>
            </p:nvCxnSpPr>
            <p:spPr>
              <a:xfrm>
                <a:off x="7153132" y="4954369"/>
                <a:ext cx="0" cy="849531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9" name="Straight Connector 148"/>
              <p:cNvCxnSpPr/>
              <p:nvPr/>
            </p:nvCxnSpPr>
            <p:spPr>
              <a:xfrm>
                <a:off x="7365621" y="3699378"/>
                <a:ext cx="0" cy="424766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0" name="Straight Connector 149"/>
              <p:cNvCxnSpPr/>
              <p:nvPr/>
            </p:nvCxnSpPr>
            <p:spPr>
              <a:xfrm>
                <a:off x="7365621" y="5179621"/>
                <a:ext cx="0" cy="424766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1" name="Straight Connector 150"/>
              <p:cNvCxnSpPr/>
              <p:nvPr/>
            </p:nvCxnSpPr>
            <p:spPr>
              <a:xfrm>
                <a:off x="7365621" y="3911758"/>
                <a:ext cx="579420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2" name="Straight Connector 151"/>
              <p:cNvCxnSpPr/>
              <p:nvPr/>
            </p:nvCxnSpPr>
            <p:spPr>
              <a:xfrm flipV="1">
                <a:off x="7899952" y="4949416"/>
                <a:ext cx="334799" cy="424762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3" name="Straight Connector 152"/>
              <p:cNvCxnSpPr/>
              <p:nvPr/>
            </p:nvCxnSpPr>
            <p:spPr>
              <a:xfrm>
                <a:off x="8279841" y="3840966"/>
                <a:ext cx="1569372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4" name="Straight Connector 153"/>
              <p:cNvCxnSpPr/>
              <p:nvPr/>
            </p:nvCxnSpPr>
            <p:spPr>
              <a:xfrm>
                <a:off x="8542770" y="2302802"/>
                <a:ext cx="1337830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5" name="Straight Connector 154"/>
              <p:cNvCxnSpPr/>
              <p:nvPr/>
            </p:nvCxnSpPr>
            <p:spPr>
              <a:xfrm>
                <a:off x="9849213" y="2289930"/>
                <a:ext cx="0" cy="3089204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6" name="Straight Connector 155"/>
              <p:cNvCxnSpPr/>
              <p:nvPr/>
            </p:nvCxnSpPr>
            <p:spPr>
              <a:xfrm>
                <a:off x="8279841" y="5379134"/>
                <a:ext cx="1569372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7" name="Straight Connector 156"/>
              <p:cNvCxnSpPr/>
              <p:nvPr/>
            </p:nvCxnSpPr>
            <p:spPr>
              <a:xfrm>
                <a:off x="7340712" y="5379134"/>
                <a:ext cx="579420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8" name="Straight Connector 157"/>
              <p:cNvCxnSpPr/>
              <p:nvPr/>
            </p:nvCxnSpPr>
            <p:spPr>
              <a:xfrm flipV="1">
                <a:off x="7145286" y="1816893"/>
                <a:ext cx="212489" cy="566358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9" name="Straight Connector 158"/>
              <p:cNvCxnSpPr/>
              <p:nvPr/>
            </p:nvCxnSpPr>
            <p:spPr>
              <a:xfrm>
                <a:off x="7340712" y="1816893"/>
                <a:ext cx="282609" cy="53740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60" name="Straight Connector 159"/>
              <p:cNvCxnSpPr/>
              <p:nvPr/>
            </p:nvCxnSpPr>
            <p:spPr>
              <a:xfrm flipV="1">
                <a:off x="7623321" y="1947215"/>
                <a:ext cx="209994" cy="386909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1" name="Straight Connector 160"/>
              <p:cNvCxnSpPr/>
              <p:nvPr/>
            </p:nvCxnSpPr>
            <p:spPr>
              <a:xfrm>
                <a:off x="7810901" y="1889299"/>
                <a:ext cx="265546" cy="493952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2" name="Straight Connector 161"/>
              <p:cNvCxnSpPr/>
              <p:nvPr/>
            </p:nvCxnSpPr>
            <p:spPr>
              <a:xfrm flipV="1">
                <a:off x="8067352" y="1947215"/>
                <a:ext cx="187580" cy="415863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3" name="Straight Connector 162"/>
              <p:cNvCxnSpPr/>
              <p:nvPr/>
            </p:nvCxnSpPr>
            <p:spPr>
              <a:xfrm>
                <a:off x="8223548" y="1911916"/>
                <a:ext cx="345509" cy="422203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64" name="TextBox 163"/>
              <p:cNvSpPr txBox="1"/>
              <p:nvPr/>
            </p:nvSpPr>
            <p:spPr>
              <a:xfrm>
                <a:off x="8319574" y="4646302"/>
                <a:ext cx="498965" cy="64633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3600" dirty="0"/>
                  <a:t>B</a:t>
                </a:r>
                <a:endParaRPr lang="en-US" sz="2000" dirty="0"/>
              </a:p>
            </p:txBody>
          </p:sp>
          <p:sp>
            <p:nvSpPr>
              <p:cNvPr id="165" name="TextBox 164"/>
              <p:cNvSpPr txBox="1"/>
              <p:nvPr/>
            </p:nvSpPr>
            <p:spPr>
              <a:xfrm>
                <a:off x="8354012" y="3035631"/>
                <a:ext cx="498965" cy="64633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3600" dirty="0"/>
                  <a:t>A</a:t>
                </a:r>
                <a:endParaRPr lang="en-US" sz="2000" dirty="0"/>
              </a:p>
            </p:txBody>
          </p:sp>
        </p:grpSp>
        <p:cxnSp>
          <p:nvCxnSpPr>
            <p:cNvPr id="195" name="Straight Connector 194"/>
            <p:cNvCxnSpPr/>
            <p:nvPr/>
          </p:nvCxnSpPr>
          <p:spPr>
            <a:xfrm flipV="1">
              <a:off x="17887686" y="-2428466"/>
              <a:ext cx="477036" cy="76968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aphicFrame>
        <p:nvGraphicFramePr>
          <p:cNvPr id="166" name="Table 165"/>
          <p:cNvGraphicFramePr>
            <a:graphicFrameLocks noGrp="1"/>
          </p:cNvGraphicFramePr>
          <p:nvPr/>
        </p:nvGraphicFramePr>
        <p:xfrm>
          <a:off x="2231306" y="3027115"/>
          <a:ext cx="2270908" cy="2148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2867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6641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7581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68412">
                <a:tc gridSpan="2">
                  <a:txBody>
                    <a:bodyPr/>
                    <a:lstStyle/>
                    <a:p>
                      <a:pPr algn="ctr"/>
                      <a:r>
                        <a:rPr lang="en-US" sz="15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Input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500" b="1" kern="1200" dirty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Output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8412">
                <a:tc>
                  <a:txBody>
                    <a:bodyPr/>
                    <a:lstStyle/>
                    <a:p>
                      <a:r>
                        <a:rPr lang="en-US" sz="1800" dirty="0"/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68412">
                <a:tc>
                  <a:txBody>
                    <a:bodyPr/>
                    <a:lstStyle/>
                    <a:p>
                      <a:r>
                        <a:rPr lang="en-US" sz="18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68412">
                <a:tc>
                  <a:txBody>
                    <a:bodyPr/>
                    <a:lstStyle/>
                    <a:p>
                      <a:r>
                        <a:rPr lang="en-US" sz="18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68412">
                <a:tc>
                  <a:txBody>
                    <a:bodyPr/>
                    <a:lstStyle/>
                    <a:p>
                      <a:r>
                        <a:rPr lang="en-US" sz="18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68412">
                <a:tc>
                  <a:txBody>
                    <a:bodyPr/>
                    <a:lstStyle/>
                    <a:p>
                      <a:r>
                        <a:rPr lang="en-US" sz="18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167" name="Right Arrow 166"/>
          <p:cNvSpPr/>
          <p:nvPr/>
        </p:nvSpPr>
        <p:spPr>
          <a:xfrm>
            <a:off x="1000977" y="4672104"/>
            <a:ext cx="1162050" cy="57817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Step4</a:t>
            </a:r>
          </a:p>
        </p:txBody>
      </p:sp>
      <p:grpSp>
        <p:nvGrpSpPr>
          <p:cNvPr id="37" name="Group 36"/>
          <p:cNvGrpSpPr/>
          <p:nvPr/>
        </p:nvGrpSpPr>
        <p:grpSpPr>
          <a:xfrm>
            <a:off x="4687008" y="2076276"/>
            <a:ext cx="6413500" cy="3987007"/>
            <a:chOff x="13512248" y="7567061"/>
            <a:chExt cx="6413500" cy="3987007"/>
          </a:xfrm>
        </p:grpSpPr>
        <p:cxnSp>
          <p:nvCxnSpPr>
            <p:cNvPr id="172" name="Straight Connector 171"/>
            <p:cNvCxnSpPr/>
            <p:nvPr/>
          </p:nvCxnSpPr>
          <p:spPr>
            <a:xfrm>
              <a:off x="13512248" y="8104461"/>
              <a:ext cx="3686032" cy="31314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3" name="Straight Connector 172"/>
            <p:cNvCxnSpPr/>
            <p:nvPr/>
          </p:nvCxnSpPr>
          <p:spPr>
            <a:xfrm>
              <a:off x="13512248" y="11142174"/>
              <a:ext cx="3686032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4" name="Straight Connector 173"/>
            <p:cNvCxnSpPr/>
            <p:nvPr/>
          </p:nvCxnSpPr>
          <p:spPr>
            <a:xfrm>
              <a:off x="13512248" y="8104461"/>
              <a:ext cx="0" cy="3037713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5" name="Straight Connector 174"/>
            <p:cNvCxnSpPr/>
            <p:nvPr/>
          </p:nvCxnSpPr>
          <p:spPr>
            <a:xfrm flipV="1">
              <a:off x="13512248" y="9686810"/>
              <a:ext cx="3686032" cy="4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6" name="Straight Connector 175"/>
            <p:cNvCxnSpPr/>
            <p:nvPr/>
          </p:nvCxnSpPr>
          <p:spPr>
            <a:xfrm>
              <a:off x="17198280" y="9237165"/>
              <a:ext cx="0" cy="849531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7" name="Straight Connector 176"/>
            <p:cNvCxnSpPr/>
            <p:nvPr/>
          </p:nvCxnSpPr>
          <p:spPr>
            <a:xfrm>
              <a:off x="17198280" y="10704537"/>
              <a:ext cx="0" cy="849531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8" name="Straight Connector 177"/>
            <p:cNvCxnSpPr/>
            <p:nvPr/>
          </p:nvCxnSpPr>
          <p:spPr>
            <a:xfrm>
              <a:off x="17410769" y="9449546"/>
              <a:ext cx="0" cy="424766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9" name="Straight Connector 178"/>
            <p:cNvCxnSpPr/>
            <p:nvPr/>
          </p:nvCxnSpPr>
          <p:spPr>
            <a:xfrm>
              <a:off x="17410769" y="10929789"/>
              <a:ext cx="0" cy="424766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0" name="Straight Connector 179"/>
            <p:cNvCxnSpPr/>
            <p:nvPr/>
          </p:nvCxnSpPr>
          <p:spPr>
            <a:xfrm>
              <a:off x="17410769" y="9661926"/>
              <a:ext cx="57942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2" name="Straight Connector 181"/>
            <p:cNvCxnSpPr/>
            <p:nvPr/>
          </p:nvCxnSpPr>
          <p:spPr>
            <a:xfrm>
              <a:off x="18324989" y="9591134"/>
              <a:ext cx="1569372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3" name="Straight Connector 182"/>
            <p:cNvCxnSpPr/>
            <p:nvPr/>
          </p:nvCxnSpPr>
          <p:spPr>
            <a:xfrm>
              <a:off x="18587918" y="8052970"/>
              <a:ext cx="133783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4" name="Straight Connector 183"/>
            <p:cNvCxnSpPr/>
            <p:nvPr/>
          </p:nvCxnSpPr>
          <p:spPr>
            <a:xfrm>
              <a:off x="19894361" y="8040098"/>
              <a:ext cx="0" cy="3089204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5" name="Straight Connector 184"/>
            <p:cNvCxnSpPr/>
            <p:nvPr/>
          </p:nvCxnSpPr>
          <p:spPr>
            <a:xfrm>
              <a:off x="18324989" y="11129302"/>
              <a:ext cx="1569372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6" name="Straight Connector 185"/>
            <p:cNvCxnSpPr/>
            <p:nvPr/>
          </p:nvCxnSpPr>
          <p:spPr>
            <a:xfrm>
              <a:off x="17385860" y="11129302"/>
              <a:ext cx="57942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7" name="Straight Connector 186"/>
            <p:cNvCxnSpPr/>
            <p:nvPr/>
          </p:nvCxnSpPr>
          <p:spPr>
            <a:xfrm flipV="1">
              <a:off x="17190434" y="7567061"/>
              <a:ext cx="212489" cy="566358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8" name="Straight Connector 187"/>
            <p:cNvCxnSpPr/>
            <p:nvPr/>
          </p:nvCxnSpPr>
          <p:spPr>
            <a:xfrm>
              <a:off x="17385860" y="7567061"/>
              <a:ext cx="282609" cy="53740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89" name="Straight Connector 188"/>
            <p:cNvCxnSpPr/>
            <p:nvPr/>
          </p:nvCxnSpPr>
          <p:spPr>
            <a:xfrm flipV="1">
              <a:off x="17668469" y="7697383"/>
              <a:ext cx="209994" cy="386909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0" name="Straight Connector 189"/>
            <p:cNvCxnSpPr/>
            <p:nvPr/>
          </p:nvCxnSpPr>
          <p:spPr>
            <a:xfrm>
              <a:off x="17856049" y="7639467"/>
              <a:ext cx="265546" cy="493952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1" name="Straight Connector 190"/>
            <p:cNvCxnSpPr/>
            <p:nvPr/>
          </p:nvCxnSpPr>
          <p:spPr>
            <a:xfrm flipV="1">
              <a:off x="18112500" y="7697383"/>
              <a:ext cx="187580" cy="415863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2" name="Straight Connector 191"/>
            <p:cNvCxnSpPr/>
            <p:nvPr/>
          </p:nvCxnSpPr>
          <p:spPr>
            <a:xfrm>
              <a:off x="18268696" y="7662084"/>
              <a:ext cx="345509" cy="422203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3" name="TextBox 192"/>
            <p:cNvSpPr txBox="1"/>
            <p:nvPr/>
          </p:nvSpPr>
          <p:spPr>
            <a:xfrm>
              <a:off x="18364722" y="10396470"/>
              <a:ext cx="498965" cy="64633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3600" dirty="0"/>
                <a:t>B</a:t>
              </a:r>
              <a:endParaRPr lang="en-US" sz="2000" dirty="0"/>
            </a:p>
          </p:txBody>
        </p:sp>
        <p:sp>
          <p:nvSpPr>
            <p:cNvPr id="194" name="TextBox 193"/>
            <p:cNvSpPr txBox="1"/>
            <p:nvPr/>
          </p:nvSpPr>
          <p:spPr>
            <a:xfrm>
              <a:off x="18399160" y="8785799"/>
              <a:ext cx="498965" cy="64633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3600" dirty="0"/>
                <a:t>A</a:t>
              </a:r>
              <a:endParaRPr lang="en-US" sz="2000" dirty="0"/>
            </a:p>
          </p:txBody>
        </p:sp>
      </p:grpSp>
      <p:grpSp>
        <p:nvGrpSpPr>
          <p:cNvPr id="41" name="Group 40"/>
          <p:cNvGrpSpPr/>
          <p:nvPr/>
        </p:nvGrpSpPr>
        <p:grpSpPr>
          <a:xfrm>
            <a:off x="9095140" y="4081621"/>
            <a:ext cx="515138" cy="1567731"/>
            <a:chOff x="17920380" y="9572406"/>
            <a:chExt cx="515138" cy="1567731"/>
          </a:xfrm>
        </p:grpSpPr>
        <p:cxnSp>
          <p:nvCxnSpPr>
            <p:cNvPr id="171" name="Straight Connector 170"/>
            <p:cNvCxnSpPr/>
            <p:nvPr/>
          </p:nvCxnSpPr>
          <p:spPr>
            <a:xfrm flipV="1">
              <a:off x="17948892" y="11121087"/>
              <a:ext cx="486626" cy="1905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98" name="Straight Connector 197"/>
            <p:cNvCxnSpPr/>
            <p:nvPr/>
          </p:nvCxnSpPr>
          <p:spPr>
            <a:xfrm flipV="1">
              <a:off x="17920380" y="9572406"/>
              <a:ext cx="515138" cy="82254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18" name="Rectangle 117"/>
          <p:cNvSpPr/>
          <p:nvPr/>
        </p:nvSpPr>
        <p:spPr>
          <a:xfrm>
            <a:off x="713565" y="388607"/>
            <a:ext cx="599162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এক্স-অর</a:t>
            </a:r>
            <a:r>
              <a:rPr lang="en-US" sz="4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গেইট</a:t>
            </a:r>
            <a:r>
              <a:rPr lang="en-US" sz="4000" dirty="0">
                <a:solidFill>
                  <a:srgbClr val="FF0000"/>
                </a:solidFill>
                <a:latin typeface="SolaimanLipi" pitchFamily="2" charset="0"/>
                <a:cs typeface="SolaimanLipi" pitchFamily="2" charset="0"/>
              </a:rPr>
              <a:t>(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X-OR Gate)</a:t>
            </a:r>
          </a:p>
        </p:txBody>
      </p:sp>
    </p:spTree>
    <p:extLst>
      <p:ext uri="{BB962C8B-B14F-4D97-AF65-F5344CB8AC3E}">
        <p14:creationId xmlns:p14="http://schemas.microsoft.com/office/powerpoint/2010/main" val="41224808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" grpId="0" animBg="1"/>
      <p:bldP spid="70" grpId="1" animBg="1"/>
      <p:bldP spid="103" grpId="0" animBg="1"/>
      <p:bldP spid="103" grpId="1" animBg="1"/>
      <p:bldP spid="138" grpId="0" animBg="1"/>
      <p:bldP spid="138" grpId="1" animBg="1"/>
      <p:bldP spid="16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Right Arrow 58"/>
          <p:cNvSpPr/>
          <p:nvPr/>
        </p:nvSpPr>
        <p:spPr>
          <a:xfrm>
            <a:off x="1510216" y="5740497"/>
            <a:ext cx="1162050" cy="57817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Step4</a:t>
            </a:r>
          </a:p>
        </p:txBody>
      </p:sp>
      <p:graphicFrame>
        <p:nvGraphicFramePr>
          <p:cNvPr id="60" name="Table 59"/>
          <p:cNvGraphicFramePr>
            <a:graphicFrameLocks noGrp="1"/>
          </p:cNvGraphicFramePr>
          <p:nvPr/>
        </p:nvGraphicFramePr>
        <p:xfrm>
          <a:off x="3301200" y="4201462"/>
          <a:ext cx="2270908" cy="2133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2867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6641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7581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68412">
                <a:tc gridSpan="2"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Input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Ou1tput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8412">
                <a:tc>
                  <a:txBody>
                    <a:bodyPr/>
                    <a:lstStyle/>
                    <a:p>
                      <a:r>
                        <a:rPr lang="en-US" sz="1800" dirty="0"/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68412">
                <a:tc>
                  <a:txBody>
                    <a:bodyPr/>
                    <a:lstStyle/>
                    <a:p>
                      <a:r>
                        <a:rPr lang="en-US" sz="18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68412">
                <a:tc>
                  <a:txBody>
                    <a:bodyPr/>
                    <a:lstStyle/>
                    <a:p>
                      <a:r>
                        <a:rPr lang="en-US" sz="18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68412">
                <a:tc>
                  <a:txBody>
                    <a:bodyPr/>
                    <a:lstStyle/>
                    <a:p>
                      <a:r>
                        <a:rPr lang="en-US" sz="18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68412">
                <a:tc>
                  <a:txBody>
                    <a:bodyPr/>
                    <a:lstStyle/>
                    <a:p>
                      <a:r>
                        <a:rPr lang="en-US" sz="18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grpSp>
        <p:nvGrpSpPr>
          <p:cNvPr id="4" name="Group 3"/>
          <p:cNvGrpSpPr/>
          <p:nvPr/>
        </p:nvGrpSpPr>
        <p:grpSpPr>
          <a:xfrm>
            <a:off x="5834346" y="3237194"/>
            <a:ext cx="4357901" cy="3279732"/>
            <a:chOff x="-7842710" y="-3820215"/>
            <a:chExt cx="4357901" cy="3279732"/>
          </a:xfrm>
        </p:grpSpPr>
        <p:pic>
          <p:nvPicPr>
            <p:cNvPr id="62" name="Picture 61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7199957" y="-3820215"/>
              <a:ext cx="1035202" cy="1090154"/>
            </a:xfrm>
            <a:prstGeom prst="rect">
              <a:avLst/>
            </a:prstGeom>
          </p:spPr>
        </p:pic>
        <p:grpSp>
          <p:nvGrpSpPr>
            <p:cNvPr id="63" name="Group 62"/>
            <p:cNvGrpSpPr/>
            <p:nvPr/>
          </p:nvGrpSpPr>
          <p:grpSpPr>
            <a:xfrm>
              <a:off x="-7842710" y="-2944112"/>
              <a:ext cx="4357901" cy="2403629"/>
              <a:chOff x="7014949" y="1205765"/>
              <a:chExt cx="3821373" cy="2001459"/>
            </a:xfrm>
          </p:grpSpPr>
          <p:cxnSp>
            <p:nvCxnSpPr>
              <p:cNvPr id="64" name="Straight Connector 63"/>
              <p:cNvCxnSpPr/>
              <p:nvPr/>
            </p:nvCxnSpPr>
            <p:spPr>
              <a:xfrm flipV="1">
                <a:off x="7520812" y="1731100"/>
                <a:ext cx="125248" cy="37986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5" name="Straight Connector 64"/>
              <p:cNvCxnSpPr/>
              <p:nvPr/>
            </p:nvCxnSpPr>
            <p:spPr>
              <a:xfrm>
                <a:off x="7636003" y="1731100"/>
                <a:ext cx="166579" cy="360438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66" name="Straight Connector 65"/>
              <p:cNvCxnSpPr/>
              <p:nvPr/>
            </p:nvCxnSpPr>
            <p:spPr>
              <a:xfrm flipV="1">
                <a:off x="7802582" y="1818508"/>
                <a:ext cx="123777" cy="259502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7" name="Straight Connector 66"/>
              <p:cNvCxnSpPr/>
              <p:nvPr/>
            </p:nvCxnSpPr>
            <p:spPr>
              <a:xfrm>
                <a:off x="7915955" y="1814804"/>
                <a:ext cx="148353" cy="276734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8" name="Straight Connector 67"/>
              <p:cNvCxnSpPr/>
              <p:nvPr/>
            </p:nvCxnSpPr>
            <p:spPr>
              <a:xfrm flipV="1">
                <a:off x="8064308" y="1818508"/>
                <a:ext cx="110566" cy="278922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9" name="Straight Connector 68"/>
              <p:cNvCxnSpPr/>
              <p:nvPr/>
            </p:nvCxnSpPr>
            <p:spPr>
              <a:xfrm>
                <a:off x="8171636" y="1816381"/>
                <a:ext cx="170052" cy="275157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0" name="Straight Connector 69"/>
              <p:cNvCxnSpPr/>
              <p:nvPr/>
            </p:nvCxnSpPr>
            <p:spPr>
              <a:xfrm>
                <a:off x="7014949" y="1205765"/>
                <a:ext cx="3821373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1" name="Straight Connector 70"/>
              <p:cNvCxnSpPr/>
              <p:nvPr/>
            </p:nvCxnSpPr>
            <p:spPr>
              <a:xfrm>
                <a:off x="7014949" y="1205765"/>
                <a:ext cx="13648" cy="1774207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2" name="Straight Connector 71"/>
              <p:cNvCxnSpPr/>
              <p:nvPr/>
            </p:nvCxnSpPr>
            <p:spPr>
              <a:xfrm>
                <a:off x="10829498" y="1205765"/>
                <a:ext cx="0" cy="181039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3" name="Straight Connector 72"/>
              <p:cNvCxnSpPr/>
              <p:nvPr/>
            </p:nvCxnSpPr>
            <p:spPr>
              <a:xfrm flipV="1">
                <a:off x="7028597" y="2979972"/>
                <a:ext cx="1607549" cy="2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4" name="Straight Connector 73"/>
              <p:cNvCxnSpPr/>
              <p:nvPr/>
            </p:nvCxnSpPr>
            <p:spPr>
              <a:xfrm>
                <a:off x="8925635" y="3016155"/>
                <a:ext cx="1903844" cy="1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5" name="Straight Connector 74"/>
              <p:cNvCxnSpPr/>
              <p:nvPr/>
            </p:nvCxnSpPr>
            <p:spPr>
              <a:xfrm>
                <a:off x="8633062" y="2784143"/>
                <a:ext cx="0" cy="423081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6" name="Straight Connector 75"/>
              <p:cNvCxnSpPr/>
              <p:nvPr/>
            </p:nvCxnSpPr>
            <p:spPr>
              <a:xfrm>
                <a:off x="8925635" y="2898084"/>
                <a:ext cx="0" cy="227252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7" name="Straight Connector 76"/>
              <p:cNvCxnSpPr/>
              <p:nvPr/>
            </p:nvCxnSpPr>
            <p:spPr>
              <a:xfrm>
                <a:off x="9877557" y="2092868"/>
                <a:ext cx="958765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78" name="Straight Connector 77"/>
              <p:cNvCxnSpPr/>
              <p:nvPr/>
            </p:nvCxnSpPr>
            <p:spPr>
              <a:xfrm flipV="1">
                <a:off x="7028597" y="2101653"/>
                <a:ext cx="492214" cy="9308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9" name="Straight Connector 78"/>
              <p:cNvCxnSpPr/>
              <p:nvPr/>
            </p:nvCxnSpPr>
            <p:spPr>
              <a:xfrm>
                <a:off x="8340842" y="2092868"/>
                <a:ext cx="354842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0" name="Straight Connector 79"/>
              <p:cNvCxnSpPr/>
              <p:nvPr/>
            </p:nvCxnSpPr>
            <p:spPr>
              <a:xfrm flipV="1">
                <a:off x="8695684" y="1883391"/>
                <a:ext cx="232012" cy="209477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1" name="Straight Connector 80"/>
              <p:cNvCxnSpPr/>
              <p:nvPr/>
            </p:nvCxnSpPr>
            <p:spPr>
              <a:xfrm>
                <a:off x="9116723" y="2106449"/>
                <a:ext cx="354842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2" name="Straight Connector 81"/>
              <p:cNvCxnSpPr/>
              <p:nvPr/>
            </p:nvCxnSpPr>
            <p:spPr>
              <a:xfrm flipV="1">
                <a:off x="9471565" y="1896972"/>
                <a:ext cx="232012" cy="209477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3" name="TextBox 82"/>
              <p:cNvSpPr txBox="1"/>
              <p:nvPr/>
            </p:nvSpPr>
            <p:spPr>
              <a:xfrm>
                <a:off x="8543925" y="1704975"/>
                <a:ext cx="542925" cy="36933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A</a:t>
                </a:r>
              </a:p>
            </p:txBody>
          </p:sp>
          <p:sp>
            <p:nvSpPr>
              <p:cNvPr id="84" name="TextBox 83"/>
              <p:cNvSpPr txBox="1"/>
              <p:nvPr/>
            </p:nvSpPr>
            <p:spPr>
              <a:xfrm>
                <a:off x="9316108" y="1698725"/>
                <a:ext cx="542925" cy="36933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B</a:t>
                </a:r>
              </a:p>
            </p:txBody>
          </p:sp>
        </p:grpSp>
      </p:grpSp>
      <p:sp>
        <p:nvSpPr>
          <p:cNvPr id="85" name="Right Arrow 84"/>
          <p:cNvSpPr/>
          <p:nvPr/>
        </p:nvSpPr>
        <p:spPr>
          <a:xfrm>
            <a:off x="1886330" y="4811767"/>
            <a:ext cx="1162050" cy="57817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Step1</a:t>
            </a:r>
          </a:p>
        </p:txBody>
      </p:sp>
      <p:graphicFrame>
        <p:nvGraphicFramePr>
          <p:cNvPr id="86" name="Table 85"/>
          <p:cNvGraphicFramePr>
            <a:graphicFrameLocks noGrp="1"/>
          </p:cNvGraphicFramePr>
          <p:nvPr/>
        </p:nvGraphicFramePr>
        <p:xfrm>
          <a:off x="3235150" y="4053164"/>
          <a:ext cx="2270908" cy="2133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2867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6641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7581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68412">
                <a:tc gridSpan="2"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Input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Ou1tput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8412">
                <a:tc>
                  <a:txBody>
                    <a:bodyPr/>
                    <a:lstStyle/>
                    <a:p>
                      <a:r>
                        <a:rPr lang="en-US" sz="1800" dirty="0"/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68412">
                <a:tc>
                  <a:txBody>
                    <a:bodyPr/>
                    <a:lstStyle/>
                    <a:p>
                      <a:r>
                        <a:rPr lang="en-US" sz="18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68412">
                <a:tc>
                  <a:txBody>
                    <a:bodyPr/>
                    <a:lstStyle/>
                    <a:p>
                      <a:r>
                        <a:rPr lang="en-US" sz="18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68412">
                <a:tc>
                  <a:txBody>
                    <a:bodyPr/>
                    <a:lstStyle/>
                    <a:p>
                      <a:r>
                        <a:rPr lang="en-US" sz="18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68412">
                <a:tc>
                  <a:txBody>
                    <a:bodyPr/>
                    <a:lstStyle/>
                    <a:p>
                      <a:r>
                        <a:rPr lang="en-US" sz="18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134" name="Right Arrow 133"/>
          <p:cNvSpPr/>
          <p:nvPr/>
        </p:nvSpPr>
        <p:spPr>
          <a:xfrm>
            <a:off x="1717205" y="4923144"/>
            <a:ext cx="1162050" cy="57817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Step2</a:t>
            </a:r>
          </a:p>
        </p:txBody>
      </p:sp>
      <p:graphicFrame>
        <p:nvGraphicFramePr>
          <p:cNvPr id="135" name="Table 134"/>
          <p:cNvGraphicFramePr>
            <a:graphicFrameLocks noGrp="1"/>
          </p:cNvGraphicFramePr>
          <p:nvPr/>
        </p:nvGraphicFramePr>
        <p:xfrm>
          <a:off x="3113864" y="4057348"/>
          <a:ext cx="2270908" cy="2133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2867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6641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7581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68412">
                <a:tc gridSpan="2"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Input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Ou1tput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8412">
                <a:tc>
                  <a:txBody>
                    <a:bodyPr/>
                    <a:lstStyle/>
                    <a:p>
                      <a:r>
                        <a:rPr lang="en-US" sz="1800" dirty="0"/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68412">
                <a:tc>
                  <a:txBody>
                    <a:bodyPr/>
                    <a:lstStyle/>
                    <a:p>
                      <a:r>
                        <a:rPr lang="en-US" sz="18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68412">
                <a:tc>
                  <a:txBody>
                    <a:bodyPr/>
                    <a:lstStyle/>
                    <a:p>
                      <a:r>
                        <a:rPr lang="en-US" sz="18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68412">
                <a:tc>
                  <a:txBody>
                    <a:bodyPr/>
                    <a:lstStyle/>
                    <a:p>
                      <a:r>
                        <a:rPr lang="en-US" sz="18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68412">
                <a:tc>
                  <a:txBody>
                    <a:bodyPr/>
                    <a:lstStyle/>
                    <a:p>
                      <a:r>
                        <a:rPr lang="en-US" sz="18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grpSp>
        <p:nvGrpSpPr>
          <p:cNvPr id="8" name="Group 7"/>
          <p:cNvGrpSpPr/>
          <p:nvPr/>
        </p:nvGrpSpPr>
        <p:grpSpPr>
          <a:xfrm>
            <a:off x="5821427" y="3007856"/>
            <a:ext cx="4357901" cy="3472672"/>
            <a:chOff x="-8104948" y="5761934"/>
            <a:chExt cx="4357901" cy="3472672"/>
          </a:xfrm>
        </p:grpSpPr>
        <p:pic>
          <p:nvPicPr>
            <p:cNvPr id="112" name="Picture 111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7577397" y="5761934"/>
              <a:ext cx="921544" cy="1228725"/>
            </a:xfrm>
            <a:prstGeom prst="rect">
              <a:avLst/>
            </a:prstGeom>
          </p:spPr>
        </p:pic>
        <p:grpSp>
          <p:nvGrpSpPr>
            <p:cNvPr id="6" name="Group 5"/>
            <p:cNvGrpSpPr/>
            <p:nvPr/>
          </p:nvGrpSpPr>
          <p:grpSpPr>
            <a:xfrm>
              <a:off x="-8104948" y="6830977"/>
              <a:ext cx="4357901" cy="2403629"/>
              <a:chOff x="-8104948" y="6830977"/>
              <a:chExt cx="4357901" cy="2403629"/>
            </a:xfrm>
          </p:grpSpPr>
          <p:cxnSp>
            <p:nvCxnSpPr>
              <p:cNvPr id="114" name="Straight Connector 113"/>
              <p:cNvCxnSpPr/>
              <p:nvPr/>
            </p:nvCxnSpPr>
            <p:spPr>
              <a:xfrm flipV="1">
                <a:off x="-7528061" y="7461872"/>
                <a:ext cx="142833" cy="456188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5" name="Straight Connector 114"/>
              <p:cNvCxnSpPr/>
              <p:nvPr/>
            </p:nvCxnSpPr>
            <p:spPr>
              <a:xfrm>
                <a:off x="-7396697" y="7461872"/>
                <a:ext cx="189967" cy="432864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16" name="Straight Connector 115"/>
              <p:cNvCxnSpPr/>
              <p:nvPr/>
            </p:nvCxnSpPr>
            <p:spPr>
              <a:xfrm flipV="1">
                <a:off x="-7206730" y="7566844"/>
                <a:ext cx="141156" cy="311646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7" name="Straight Connector 116"/>
              <p:cNvCxnSpPr/>
              <p:nvPr/>
            </p:nvCxnSpPr>
            <p:spPr>
              <a:xfrm>
                <a:off x="-7077439" y="7562395"/>
                <a:ext cx="169182" cy="33234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8" name="Straight Connector 117"/>
              <p:cNvCxnSpPr/>
              <p:nvPr/>
            </p:nvCxnSpPr>
            <p:spPr>
              <a:xfrm flipV="1">
                <a:off x="-6908257" y="7566844"/>
                <a:ext cx="126090" cy="334968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9" name="Straight Connector 118"/>
              <p:cNvCxnSpPr/>
              <p:nvPr/>
            </p:nvCxnSpPr>
            <p:spPr>
              <a:xfrm>
                <a:off x="-6785860" y="7564289"/>
                <a:ext cx="193928" cy="330447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0" name="Straight Connector 119"/>
              <p:cNvCxnSpPr/>
              <p:nvPr/>
            </p:nvCxnSpPr>
            <p:spPr>
              <a:xfrm>
                <a:off x="-8104948" y="6830977"/>
                <a:ext cx="4357901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1" name="Straight Connector 120"/>
              <p:cNvCxnSpPr/>
              <p:nvPr/>
            </p:nvCxnSpPr>
            <p:spPr>
              <a:xfrm>
                <a:off x="-8104948" y="6830977"/>
                <a:ext cx="15564" cy="2130713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2" name="Straight Connector 121"/>
              <p:cNvCxnSpPr/>
              <p:nvPr/>
            </p:nvCxnSpPr>
            <p:spPr>
              <a:xfrm>
                <a:off x="-3754829" y="6830977"/>
                <a:ext cx="0" cy="2174167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3" name="Straight Connector 122"/>
              <p:cNvCxnSpPr/>
              <p:nvPr/>
            </p:nvCxnSpPr>
            <p:spPr>
              <a:xfrm flipV="1">
                <a:off x="-8089384" y="8961690"/>
                <a:ext cx="1833252" cy="2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4" name="Straight Connector 123"/>
              <p:cNvCxnSpPr/>
              <p:nvPr/>
            </p:nvCxnSpPr>
            <p:spPr>
              <a:xfrm>
                <a:off x="-5925998" y="9005144"/>
                <a:ext cx="2171147" cy="1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5" name="Straight Connector 124"/>
              <p:cNvCxnSpPr/>
              <p:nvPr/>
            </p:nvCxnSpPr>
            <p:spPr>
              <a:xfrm>
                <a:off x="-6259649" y="8726512"/>
                <a:ext cx="0" cy="508094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6" name="Straight Connector 125"/>
              <p:cNvCxnSpPr/>
              <p:nvPr/>
            </p:nvCxnSpPr>
            <p:spPr>
              <a:xfrm>
                <a:off x="-5925998" y="8863348"/>
                <a:ext cx="0" cy="272916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7" name="Straight Connector 126"/>
              <p:cNvCxnSpPr/>
              <p:nvPr/>
            </p:nvCxnSpPr>
            <p:spPr>
              <a:xfrm>
                <a:off x="-4840424" y="7896333"/>
                <a:ext cx="1093377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28" name="Straight Connector 127"/>
              <p:cNvCxnSpPr/>
              <p:nvPr/>
            </p:nvCxnSpPr>
            <p:spPr>
              <a:xfrm flipV="1">
                <a:off x="-8089384" y="7906883"/>
                <a:ext cx="561322" cy="11178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9" name="Straight Connector 128"/>
              <p:cNvCxnSpPr/>
              <p:nvPr/>
            </p:nvCxnSpPr>
            <p:spPr>
              <a:xfrm>
                <a:off x="-6592897" y="7896333"/>
                <a:ext cx="404662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0" name="Straight Connector 129"/>
              <p:cNvCxnSpPr/>
              <p:nvPr/>
            </p:nvCxnSpPr>
            <p:spPr>
              <a:xfrm flipV="1">
                <a:off x="-6188235" y="7644764"/>
                <a:ext cx="264587" cy="251569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1" name="Straight Connector 130"/>
              <p:cNvCxnSpPr/>
              <p:nvPr/>
            </p:nvCxnSpPr>
            <p:spPr>
              <a:xfrm>
                <a:off x="-5708081" y="7898995"/>
                <a:ext cx="404662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32" name="TextBox 131"/>
              <p:cNvSpPr txBox="1"/>
              <p:nvPr/>
            </p:nvSpPr>
            <p:spPr>
              <a:xfrm>
                <a:off x="-6361301" y="7430497"/>
                <a:ext cx="619153" cy="44354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A</a:t>
                </a:r>
              </a:p>
            </p:txBody>
          </p:sp>
          <p:sp>
            <p:nvSpPr>
              <p:cNvPr id="133" name="TextBox 132"/>
              <p:cNvSpPr txBox="1"/>
              <p:nvPr/>
            </p:nvSpPr>
            <p:spPr>
              <a:xfrm>
                <a:off x="-5270091" y="7466421"/>
                <a:ext cx="619153" cy="44354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B</a:t>
                </a:r>
              </a:p>
            </p:txBody>
          </p:sp>
        </p:grpSp>
        <p:cxnSp>
          <p:nvCxnSpPr>
            <p:cNvPr id="136" name="Straight Connector 135"/>
            <p:cNvCxnSpPr/>
            <p:nvPr/>
          </p:nvCxnSpPr>
          <p:spPr>
            <a:xfrm>
              <a:off x="-5303419" y="7894735"/>
              <a:ext cx="462994" cy="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38" name="Right Arrow 137"/>
          <p:cNvSpPr/>
          <p:nvPr/>
        </p:nvSpPr>
        <p:spPr>
          <a:xfrm>
            <a:off x="1754418" y="5365661"/>
            <a:ext cx="1162050" cy="57817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Step3</a:t>
            </a:r>
          </a:p>
        </p:txBody>
      </p:sp>
      <p:graphicFrame>
        <p:nvGraphicFramePr>
          <p:cNvPr id="139" name="Table 138"/>
          <p:cNvGraphicFramePr>
            <a:graphicFrameLocks noGrp="1"/>
          </p:cNvGraphicFramePr>
          <p:nvPr/>
        </p:nvGraphicFramePr>
        <p:xfrm>
          <a:off x="3182562" y="4064284"/>
          <a:ext cx="2270908" cy="2148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2867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6641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7581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68412">
                <a:tc gridSpan="2">
                  <a:txBody>
                    <a:bodyPr/>
                    <a:lstStyle/>
                    <a:p>
                      <a:pPr algn="ctr"/>
                      <a:r>
                        <a:rPr lang="en-US" sz="15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Input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Output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8412">
                <a:tc>
                  <a:txBody>
                    <a:bodyPr/>
                    <a:lstStyle/>
                    <a:p>
                      <a:r>
                        <a:rPr lang="en-US" sz="1800" dirty="0"/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68412">
                <a:tc>
                  <a:txBody>
                    <a:bodyPr/>
                    <a:lstStyle/>
                    <a:p>
                      <a:r>
                        <a:rPr lang="en-US" sz="18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68412">
                <a:tc>
                  <a:txBody>
                    <a:bodyPr/>
                    <a:lstStyle/>
                    <a:p>
                      <a:r>
                        <a:rPr lang="en-US" sz="18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68412">
                <a:tc>
                  <a:txBody>
                    <a:bodyPr/>
                    <a:lstStyle/>
                    <a:p>
                      <a:r>
                        <a:rPr lang="en-US" sz="18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68412">
                <a:tc>
                  <a:txBody>
                    <a:bodyPr/>
                    <a:lstStyle/>
                    <a:p>
                      <a:r>
                        <a:rPr lang="en-US" sz="18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grpSp>
        <p:nvGrpSpPr>
          <p:cNvPr id="3" name="Group 2"/>
          <p:cNvGrpSpPr/>
          <p:nvPr/>
        </p:nvGrpSpPr>
        <p:grpSpPr>
          <a:xfrm>
            <a:off x="5829209" y="3007856"/>
            <a:ext cx="4357901" cy="3444075"/>
            <a:chOff x="11061839" y="-2730061"/>
            <a:chExt cx="4357901" cy="3444075"/>
          </a:xfrm>
        </p:grpSpPr>
        <p:pic>
          <p:nvPicPr>
            <p:cNvPr id="141" name="Picture 140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258530" y="-2730061"/>
              <a:ext cx="921544" cy="1228725"/>
            </a:xfrm>
            <a:prstGeom prst="rect">
              <a:avLst/>
            </a:prstGeom>
          </p:spPr>
        </p:pic>
        <p:cxnSp>
          <p:nvCxnSpPr>
            <p:cNvPr id="142" name="Straight Connector 141"/>
            <p:cNvCxnSpPr/>
            <p:nvPr/>
          </p:nvCxnSpPr>
          <p:spPr>
            <a:xfrm flipV="1">
              <a:off x="11638726" y="-1058720"/>
              <a:ext cx="142833" cy="456188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3" name="Straight Connector 142"/>
            <p:cNvCxnSpPr/>
            <p:nvPr/>
          </p:nvCxnSpPr>
          <p:spPr>
            <a:xfrm>
              <a:off x="11770090" y="-1058720"/>
              <a:ext cx="189967" cy="43286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44" name="Straight Connector 143"/>
            <p:cNvCxnSpPr/>
            <p:nvPr/>
          </p:nvCxnSpPr>
          <p:spPr>
            <a:xfrm flipV="1">
              <a:off x="11960057" y="-953748"/>
              <a:ext cx="141156" cy="311646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5" name="Straight Connector 144"/>
            <p:cNvCxnSpPr/>
            <p:nvPr/>
          </p:nvCxnSpPr>
          <p:spPr>
            <a:xfrm>
              <a:off x="12089348" y="-958197"/>
              <a:ext cx="169182" cy="33234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6" name="Straight Connector 145"/>
            <p:cNvCxnSpPr/>
            <p:nvPr/>
          </p:nvCxnSpPr>
          <p:spPr>
            <a:xfrm flipV="1">
              <a:off x="12258530" y="-953748"/>
              <a:ext cx="126090" cy="334968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7" name="Straight Connector 146"/>
            <p:cNvCxnSpPr/>
            <p:nvPr/>
          </p:nvCxnSpPr>
          <p:spPr>
            <a:xfrm>
              <a:off x="12380927" y="-956303"/>
              <a:ext cx="193928" cy="330447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8" name="Straight Connector 147"/>
            <p:cNvCxnSpPr/>
            <p:nvPr/>
          </p:nvCxnSpPr>
          <p:spPr>
            <a:xfrm>
              <a:off x="11061839" y="-1689615"/>
              <a:ext cx="4357901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9" name="Straight Connector 148"/>
            <p:cNvCxnSpPr/>
            <p:nvPr/>
          </p:nvCxnSpPr>
          <p:spPr>
            <a:xfrm>
              <a:off x="11061839" y="-1689615"/>
              <a:ext cx="15564" cy="2130713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0" name="Straight Connector 149"/>
            <p:cNvCxnSpPr/>
            <p:nvPr/>
          </p:nvCxnSpPr>
          <p:spPr>
            <a:xfrm>
              <a:off x="15411958" y="-1689615"/>
              <a:ext cx="0" cy="2174167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1" name="Straight Connector 150"/>
            <p:cNvCxnSpPr/>
            <p:nvPr/>
          </p:nvCxnSpPr>
          <p:spPr>
            <a:xfrm flipV="1">
              <a:off x="11077403" y="441098"/>
              <a:ext cx="1833252" cy="2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2" name="Straight Connector 151"/>
            <p:cNvCxnSpPr/>
            <p:nvPr/>
          </p:nvCxnSpPr>
          <p:spPr>
            <a:xfrm>
              <a:off x="13240789" y="484552"/>
              <a:ext cx="2171147" cy="1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3" name="Straight Connector 152"/>
            <p:cNvCxnSpPr/>
            <p:nvPr/>
          </p:nvCxnSpPr>
          <p:spPr>
            <a:xfrm>
              <a:off x="12907138" y="205920"/>
              <a:ext cx="0" cy="50809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4" name="Straight Connector 153"/>
            <p:cNvCxnSpPr/>
            <p:nvPr/>
          </p:nvCxnSpPr>
          <p:spPr>
            <a:xfrm>
              <a:off x="13240789" y="342756"/>
              <a:ext cx="0" cy="272916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5" name="Straight Connector 154"/>
            <p:cNvCxnSpPr/>
            <p:nvPr/>
          </p:nvCxnSpPr>
          <p:spPr>
            <a:xfrm>
              <a:off x="14326363" y="-624259"/>
              <a:ext cx="1093377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56" name="Straight Connector 155"/>
            <p:cNvCxnSpPr/>
            <p:nvPr/>
          </p:nvCxnSpPr>
          <p:spPr>
            <a:xfrm flipV="1">
              <a:off x="11077403" y="-613709"/>
              <a:ext cx="561322" cy="11178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7" name="Straight Connector 156"/>
            <p:cNvCxnSpPr/>
            <p:nvPr/>
          </p:nvCxnSpPr>
          <p:spPr>
            <a:xfrm>
              <a:off x="12573890" y="-624259"/>
              <a:ext cx="404662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8" name="Straight Connector 157"/>
            <p:cNvCxnSpPr/>
            <p:nvPr/>
          </p:nvCxnSpPr>
          <p:spPr>
            <a:xfrm flipV="1">
              <a:off x="13810607" y="-883880"/>
              <a:ext cx="264587" cy="25156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9" name="Straight Connector 158"/>
            <p:cNvCxnSpPr/>
            <p:nvPr/>
          </p:nvCxnSpPr>
          <p:spPr>
            <a:xfrm>
              <a:off x="13428226" y="-629217"/>
              <a:ext cx="404662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0" name="TextBox 159"/>
            <p:cNvSpPr txBox="1"/>
            <p:nvPr/>
          </p:nvSpPr>
          <p:spPr>
            <a:xfrm>
              <a:off x="12994990" y="-1027142"/>
              <a:ext cx="619153" cy="44354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dirty="0"/>
                <a:t>A</a:t>
              </a:r>
            </a:p>
          </p:txBody>
        </p:sp>
        <p:sp>
          <p:nvSpPr>
            <p:cNvPr id="161" name="TextBox 160"/>
            <p:cNvSpPr txBox="1"/>
            <p:nvPr/>
          </p:nvSpPr>
          <p:spPr>
            <a:xfrm>
              <a:off x="13919365" y="-1165892"/>
              <a:ext cx="619153" cy="44354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dirty="0"/>
                <a:t>B</a:t>
              </a:r>
            </a:p>
          </p:txBody>
        </p:sp>
        <p:cxnSp>
          <p:nvCxnSpPr>
            <p:cNvPr id="162" name="Straight Connector 161"/>
            <p:cNvCxnSpPr/>
            <p:nvPr/>
          </p:nvCxnSpPr>
          <p:spPr>
            <a:xfrm>
              <a:off x="12978552" y="-625857"/>
              <a:ext cx="462994" cy="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" name="Group 1"/>
          <p:cNvGrpSpPr/>
          <p:nvPr/>
        </p:nvGrpSpPr>
        <p:grpSpPr>
          <a:xfrm>
            <a:off x="5829208" y="3158350"/>
            <a:ext cx="4357901" cy="3321914"/>
            <a:chOff x="10861083" y="5673251"/>
            <a:chExt cx="4357901" cy="3321914"/>
          </a:xfrm>
        </p:grpSpPr>
        <p:pic>
          <p:nvPicPr>
            <p:cNvPr id="2071" name="Picture 2070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383379" y="5673251"/>
              <a:ext cx="1157726" cy="1157726"/>
            </a:xfrm>
            <a:prstGeom prst="rect">
              <a:avLst/>
            </a:prstGeom>
          </p:spPr>
        </p:pic>
        <p:cxnSp>
          <p:nvCxnSpPr>
            <p:cNvPr id="42" name="Straight Connector 41"/>
            <p:cNvCxnSpPr/>
            <p:nvPr/>
          </p:nvCxnSpPr>
          <p:spPr>
            <a:xfrm flipV="1">
              <a:off x="11437970" y="7222431"/>
              <a:ext cx="142833" cy="456188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>
              <a:off x="11569334" y="7222431"/>
              <a:ext cx="189967" cy="43286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/>
          </p:nvCxnSpPr>
          <p:spPr>
            <a:xfrm flipV="1">
              <a:off x="11759301" y="7327403"/>
              <a:ext cx="141156" cy="311646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/>
          </p:nvCxnSpPr>
          <p:spPr>
            <a:xfrm>
              <a:off x="11888592" y="7322954"/>
              <a:ext cx="169182" cy="33234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/>
          </p:nvCxnSpPr>
          <p:spPr>
            <a:xfrm flipV="1">
              <a:off x="12057774" y="7327403"/>
              <a:ext cx="126090" cy="334968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/>
          </p:nvCxnSpPr>
          <p:spPr>
            <a:xfrm>
              <a:off x="12180171" y="7324848"/>
              <a:ext cx="193928" cy="330447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Straight Connector 4"/>
            <p:cNvCxnSpPr/>
            <p:nvPr/>
          </p:nvCxnSpPr>
          <p:spPr>
            <a:xfrm>
              <a:off x="10861083" y="6591536"/>
              <a:ext cx="4357901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/>
            <p:nvPr/>
          </p:nvCxnSpPr>
          <p:spPr>
            <a:xfrm>
              <a:off x="10861083" y="6591536"/>
              <a:ext cx="15564" cy="2130713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>
              <a:off x="15211202" y="6591536"/>
              <a:ext cx="0" cy="2174167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flipV="1">
              <a:off x="10876647" y="8722249"/>
              <a:ext cx="1833252" cy="2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>
              <a:off x="13040033" y="8765703"/>
              <a:ext cx="2171147" cy="1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>
              <a:off x="12706382" y="8487071"/>
              <a:ext cx="0" cy="50809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>
              <a:off x="13040033" y="8623907"/>
              <a:ext cx="0" cy="272916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>
              <a:off x="14125607" y="7656892"/>
              <a:ext cx="1093377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049" name="Straight Connector 2048"/>
            <p:cNvCxnSpPr/>
            <p:nvPr/>
          </p:nvCxnSpPr>
          <p:spPr>
            <a:xfrm flipV="1">
              <a:off x="10876647" y="7667442"/>
              <a:ext cx="561322" cy="11178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52" name="Straight Connector 2051"/>
            <p:cNvCxnSpPr/>
            <p:nvPr/>
          </p:nvCxnSpPr>
          <p:spPr>
            <a:xfrm>
              <a:off x="12373134" y="7656892"/>
              <a:ext cx="404662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>
              <a:off x="13227470" y="7651934"/>
              <a:ext cx="404662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62" name="TextBox 2061"/>
            <p:cNvSpPr txBox="1"/>
            <p:nvPr/>
          </p:nvSpPr>
          <p:spPr>
            <a:xfrm>
              <a:off x="12794234" y="7254009"/>
              <a:ext cx="619153" cy="44354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dirty="0"/>
                <a:t>A</a:t>
              </a:r>
            </a:p>
          </p:txBody>
        </p:sp>
        <p:sp>
          <p:nvSpPr>
            <p:cNvPr id="55" name="TextBox 54"/>
            <p:cNvSpPr txBox="1"/>
            <p:nvPr/>
          </p:nvSpPr>
          <p:spPr>
            <a:xfrm>
              <a:off x="13623063" y="7195504"/>
              <a:ext cx="619153" cy="44354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dirty="0"/>
                <a:t>B</a:t>
              </a:r>
            </a:p>
          </p:txBody>
        </p:sp>
        <p:cxnSp>
          <p:nvCxnSpPr>
            <p:cNvPr id="2067" name="Straight Connector 2066"/>
            <p:cNvCxnSpPr/>
            <p:nvPr/>
          </p:nvCxnSpPr>
          <p:spPr>
            <a:xfrm>
              <a:off x="12777796" y="7655294"/>
              <a:ext cx="462994" cy="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4" name="Straight Connector 163"/>
            <p:cNvCxnSpPr/>
            <p:nvPr/>
          </p:nvCxnSpPr>
          <p:spPr>
            <a:xfrm flipV="1">
              <a:off x="13550977" y="7651934"/>
              <a:ext cx="574629" cy="1872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8" name="Rectangle 107"/>
          <p:cNvSpPr/>
          <p:nvPr/>
        </p:nvSpPr>
        <p:spPr>
          <a:xfrm>
            <a:off x="696939" y="554862"/>
            <a:ext cx="599162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এক্স-নর</a:t>
            </a:r>
            <a:r>
              <a:rPr lang="en-US" sz="4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গেইট</a:t>
            </a:r>
            <a:r>
              <a:rPr lang="en-US" sz="4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(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X-NOR Gate</a:t>
            </a:r>
            <a:r>
              <a:rPr lang="en-US" sz="4000" dirty="0">
                <a:solidFill>
                  <a:srgbClr val="FF0000"/>
                </a:solidFill>
                <a:latin typeface="SolaimanLipi" pitchFamily="2" charset="0"/>
                <a:cs typeface="SolaimanLipi" pitchFamily="2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23716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" grpId="0" animBg="1"/>
      <p:bldP spid="85" grpId="0" animBg="1"/>
      <p:bldP spid="85" grpId="1" animBg="1"/>
      <p:bldP spid="134" grpId="0" animBg="1"/>
      <p:bldP spid="134" grpId="1" animBg="1"/>
      <p:bldP spid="138" grpId="0" animBg="1"/>
      <p:bldP spid="138" grpId="1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469633" y="501090"/>
            <a:ext cx="5225477" cy="685902"/>
          </a:xfr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/>
          <a:lstStyle/>
          <a:p>
            <a:r>
              <a:rPr lang="bn-BD" sz="3599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lt"/>
                <a:cs typeface="SolaimanLipi" panose="02000500020000020004" pitchFamily="2" charset="0"/>
              </a:rPr>
              <a:t>একক কাজ</a:t>
            </a:r>
            <a:endParaRPr lang="en-US" sz="3599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+mn-lt"/>
              <a:cs typeface="SolaimanLipi" panose="02000500020000020004" pitchFamily="2" charset="0"/>
            </a:endParaRPr>
          </a:p>
        </p:txBody>
      </p:sp>
      <p:sp>
        <p:nvSpPr>
          <p:cNvPr id="3" name="AutoShape 56"/>
          <p:cNvSpPr>
            <a:spLocks noChangeArrowheads="1"/>
          </p:cNvSpPr>
          <p:nvPr/>
        </p:nvSpPr>
        <p:spPr bwMode="auto">
          <a:xfrm>
            <a:off x="5935107" y="4043804"/>
            <a:ext cx="3426519" cy="547544"/>
          </a:xfrm>
          <a:prstGeom prst="roundRect">
            <a:avLst>
              <a:gd name="adj" fmla="val 50000"/>
            </a:avLst>
          </a:prstGeom>
          <a:solidFill>
            <a:schemeClr val="accent6">
              <a:lumMod val="60000"/>
              <a:lumOff val="40000"/>
            </a:schemeClr>
          </a:solidFill>
          <a:ln w="28575">
            <a:noFill/>
            <a:round/>
            <a:headEnd/>
            <a:tailEnd/>
          </a:ln>
          <a:effectLst/>
        </p:spPr>
        <p:txBody>
          <a:bodyPr wrap="none" anchor="ctr"/>
          <a:lstStyle>
            <a:lvl1pPr defTabSz="13001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defTabSz="13001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defTabSz="13001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defTabSz="13001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defTabSz="13001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defTabSz="13001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defTabSz="13001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defTabSz="13001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defTabSz="13001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sz="2799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SolaimanLipi" panose="02000500020000020004" pitchFamily="2" charset="0"/>
              </a:rPr>
              <a:t>ঘ. NAND</a:t>
            </a:r>
          </a:p>
        </p:txBody>
      </p:sp>
      <p:sp>
        <p:nvSpPr>
          <p:cNvPr id="4" name="AutoShape 55"/>
          <p:cNvSpPr>
            <a:spLocks noChangeArrowheads="1"/>
          </p:cNvSpPr>
          <p:nvPr/>
        </p:nvSpPr>
        <p:spPr bwMode="auto">
          <a:xfrm>
            <a:off x="5939868" y="3297873"/>
            <a:ext cx="3426520" cy="547544"/>
          </a:xfrm>
          <a:prstGeom prst="roundRect">
            <a:avLst>
              <a:gd name="adj" fmla="val 50000"/>
            </a:avLst>
          </a:prstGeom>
          <a:solidFill>
            <a:schemeClr val="accent6">
              <a:lumMod val="60000"/>
              <a:lumOff val="40000"/>
            </a:schemeClr>
          </a:solidFill>
          <a:ln w="28575">
            <a:noFill/>
            <a:round/>
            <a:headEnd/>
            <a:tailEnd/>
          </a:ln>
          <a:effectLst/>
        </p:spPr>
        <p:txBody>
          <a:bodyPr wrap="none" anchor="ctr"/>
          <a:lstStyle>
            <a:lvl1pPr defTabSz="13001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defTabSz="13001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defTabSz="13001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defTabSz="13001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defTabSz="13001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defTabSz="13001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defTabSz="13001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defTabSz="13001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defTabSz="13001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sz="2799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SolaimanLipi" panose="02000500020000020004" pitchFamily="2" charset="0"/>
              </a:rPr>
              <a:t>খ. AND</a:t>
            </a:r>
          </a:p>
        </p:txBody>
      </p:sp>
      <p:sp>
        <p:nvSpPr>
          <p:cNvPr id="5" name="AutoShape 55"/>
          <p:cNvSpPr>
            <a:spLocks noChangeArrowheads="1"/>
          </p:cNvSpPr>
          <p:nvPr/>
        </p:nvSpPr>
        <p:spPr bwMode="auto">
          <a:xfrm>
            <a:off x="5935106" y="3294858"/>
            <a:ext cx="3426520" cy="547544"/>
          </a:xfrm>
          <a:prstGeom prst="roundRect">
            <a:avLst>
              <a:gd name="adj" fmla="val 50000"/>
            </a:avLst>
          </a:prstGeom>
          <a:solidFill>
            <a:srgbClr val="FF0000"/>
          </a:solidFill>
          <a:ln w="28575">
            <a:noFill/>
            <a:round/>
            <a:headEnd/>
            <a:tailEnd/>
          </a:ln>
          <a:effectLst/>
        </p:spPr>
        <p:txBody>
          <a:bodyPr wrap="none" anchor="ctr"/>
          <a:lstStyle>
            <a:lvl1pPr defTabSz="13001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defTabSz="13001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defTabSz="13001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defTabSz="13001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defTabSz="13001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defTabSz="13001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defTabSz="13001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defTabSz="13001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defTabSz="13001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sz="2799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SolaimanLipi" panose="02000500020000020004" pitchFamily="2" charset="0"/>
              </a:rPr>
              <a:t>খ. </a:t>
            </a:r>
            <a:r>
              <a:rPr lang="en-US" sz="2799" spc="-15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SolaimanLipi" panose="02000500020000020004" pitchFamily="2" charset="0"/>
              </a:rPr>
              <a:t>AND</a:t>
            </a:r>
          </a:p>
        </p:txBody>
      </p:sp>
      <p:sp>
        <p:nvSpPr>
          <p:cNvPr id="6" name="AutoShape 56"/>
          <p:cNvSpPr>
            <a:spLocks noChangeArrowheads="1"/>
          </p:cNvSpPr>
          <p:nvPr/>
        </p:nvSpPr>
        <p:spPr bwMode="auto">
          <a:xfrm>
            <a:off x="5926338" y="4054523"/>
            <a:ext cx="3426519" cy="547544"/>
          </a:xfrm>
          <a:prstGeom prst="roundRect">
            <a:avLst>
              <a:gd name="adj" fmla="val 50000"/>
            </a:avLst>
          </a:prstGeom>
          <a:solidFill>
            <a:srgbClr val="FF0000"/>
          </a:solidFill>
          <a:ln w="28575">
            <a:noFill/>
            <a:round/>
            <a:headEnd/>
            <a:tailEnd/>
          </a:ln>
          <a:effectLst/>
        </p:spPr>
        <p:txBody>
          <a:bodyPr wrap="none" anchor="ctr"/>
          <a:lstStyle>
            <a:lvl1pPr defTabSz="13001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defTabSz="13001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defTabSz="13001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defTabSz="13001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defTabSz="13001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defTabSz="13001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defTabSz="13001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defTabSz="13001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defTabSz="13001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sz="2799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SolaimanLipi" panose="02000500020000020004" pitchFamily="2" charset="0"/>
              </a:rPr>
              <a:t>ঘ. </a:t>
            </a:r>
            <a:r>
              <a:rPr lang="en-US" sz="2799" spc="-15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SolaimanLipi" panose="02000500020000020004" pitchFamily="2" charset="0"/>
              </a:rPr>
              <a:t>NAND</a:t>
            </a:r>
          </a:p>
        </p:txBody>
      </p:sp>
      <p:sp>
        <p:nvSpPr>
          <p:cNvPr id="7" name="AutoShape 52"/>
          <p:cNvSpPr>
            <a:spLocks noChangeArrowheads="1"/>
          </p:cNvSpPr>
          <p:nvPr/>
        </p:nvSpPr>
        <p:spPr bwMode="auto">
          <a:xfrm>
            <a:off x="2433992" y="2417039"/>
            <a:ext cx="6936402" cy="547545"/>
          </a:xfrm>
          <a:prstGeom prst="roundRect">
            <a:avLst>
              <a:gd name="adj" fmla="val 50000"/>
            </a:avLst>
          </a:prstGeom>
          <a:ln>
            <a:noFill/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anchor="ctr"/>
          <a:lstStyle>
            <a:lvl1pPr defTabSz="13001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defTabSz="13001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defTabSz="13001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defTabSz="13001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defTabSz="13001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defTabSz="13001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defTabSz="13001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defTabSz="13001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defTabSz="13001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bn-BD" sz="3599" b="1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lt"/>
                <a:cs typeface="SolaimanLipi" panose="02000500020000020004" pitchFamily="2" charset="0"/>
              </a:rPr>
              <a:t>১</a:t>
            </a:r>
            <a:r>
              <a:rPr lang="en-US" sz="3599" b="1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lt"/>
                <a:cs typeface="SolaimanLipi" panose="02000500020000020004" pitchFamily="2" charset="0"/>
              </a:rPr>
              <a:t>. </a:t>
            </a:r>
            <a:r>
              <a:rPr lang="en-US" sz="3599" b="1" dirty="0" err="1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lt"/>
                <a:cs typeface="SolaimanLipi" panose="02000500020000020004" pitchFamily="2" charset="0"/>
              </a:rPr>
              <a:t>যৌক্তিক</a:t>
            </a:r>
            <a:r>
              <a:rPr lang="en-US" sz="3599" b="1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lt"/>
                <a:cs typeface="SolaimanLipi" panose="02000500020000020004" pitchFamily="2" charset="0"/>
              </a:rPr>
              <a:t> </a:t>
            </a:r>
            <a:r>
              <a:rPr lang="en-US" sz="3599" b="1" dirty="0" err="1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lt"/>
                <a:cs typeface="SolaimanLipi" panose="02000500020000020004" pitchFamily="2" charset="0"/>
              </a:rPr>
              <a:t>যোগের</a:t>
            </a:r>
            <a:r>
              <a:rPr lang="en-US" sz="3599" b="1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lt"/>
                <a:cs typeface="SolaimanLipi" panose="02000500020000020004" pitchFamily="2" charset="0"/>
              </a:rPr>
              <a:t> </a:t>
            </a:r>
            <a:r>
              <a:rPr lang="en-US" sz="3599" b="1" dirty="0" err="1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lt"/>
                <a:cs typeface="SolaimanLipi" panose="02000500020000020004" pitchFamily="2" charset="0"/>
              </a:rPr>
              <a:t>বিপরীত</a:t>
            </a:r>
            <a:r>
              <a:rPr lang="en-US" sz="3599" b="1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lt"/>
                <a:cs typeface="SolaimanLipi" panose="02000500020000020004" pitchFamily="2" charset="0"/>
              </a:rPr>
              <a:t> </a:t>
            </a:r>
            <a:r>
              <a:rPr lang="en-US" sz="3599" b="1" dirty="0" err="1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lt"/>
                <a:cs typeface="SolaimanLipi" panose="02000500020000020004" pitchFamily="2" charset="0"/>
              </a:rPr>
              <a:t>কাজ</a:t>
            </a:r>
            <a:r>
              <a:rPr lang="en-US" sz="3599" b="1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lt"/>
                <a:cs typeface="SolaimanLipi" panose="02000500020000020004" pitchFamily="2" charset="0"/>
              </a:rPr>
              <a:t> </a:t>
            </a:r>
            <a:r>
              <a:rPr lang="en-US" sz="3599" b="1" dirty="0" err="1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lt"/>
                <a:cs typeface="SolaimanLipi" panose="02000500020000020004" pitchFamily="2" charset="0"/>
              </a:rPr>
              <a:t>করে</a:t>
            </a:r>
            <a:r>
              <a:rPr lang="en-US" sz="3599" b="1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lt"/>
                <a:cs typeface="SolaimanLipi" panose="02000500020000020004" pitchFamily="2" charset="0"/>
              </a:rPr>
              <a:t> </a:t>
            </a:r>
            <a:r>
              <a:rPr lang="en-US" sz="3599" b="1" dirty="0" err="1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lt"/>
                <a:cs typeface="SolaimanLipi" panose="02000500020000020004" pitchFamily="2" charset="0"/>
              </a:rPr>
              <a:t>কোনটি</a:t>
            </a:r>
            <a:r>
              <a:rPr lang="en-US" sz="3599" b="1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lt"/>
                <a:cs typeface="SolaimanLipi" panose="02000500020000020004" pitchFamily="2" charset="0"/>
              </a:rPr>
              <a:t>?</a:t>
            </a:r>
          </a:p>
        </p:txBody>
      </p:sp>
      <p:sp>
        <p:nvSpPr>
          <p:cNvPr id="8" name="AutoShape 53"/>
          <p:cNvSpPr>
            <a:spLocks noChangeArrowheads="1"/>
          </p:cNvSpPr>
          <p:nvPr/>
        </p:nvSpPr>
        <p:spPr bwMode="auto">
          <a:xfrm>
            <a:off x="2438755" y="3301794"/>
            <a:ext cx="3426520" cy="547544"/>
          </a:xfrm>
          <a:prstGeom prst="roundRect">
            <a:avLst>
              <a:gd name="adj" fmla="val 50000"/>
            </a:avLst>
          </a:prstGeom>
          <a:solidFill>
            <a:schemeClr val="accent6">
              <a:lumMod val="60000"/>
              <a:lumOff val="40000"/>
            </a:schemeClr>
          </a:solidFill>
          <a:ln w="28575">
            <a:noFill/>
            <a:round/>
            <a:headEnd/>
            <a:tailEnd/>
          </a:ln>
          <a:effectLst/>
        </p:spPr>
        <p:txBody>
          <a:bodyPr wrap="none" anchor="ctr"/>
          <a:lstStyle>
            <a:lvl1pPr defTabSz="13001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defTabSz="13001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defTabSz="13001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defTabSz="13001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defTabSz="13001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defTabSz="13001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defTabSz="13001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defTabSz="13001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defTabSz="13001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sz="2799" spc="-1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SolaimanLipi" panose="02000500020000020004" pitchFamily="2" charset="0"/>
              </a:rPr>
              <a:t>ক.  OR</a:t>
            </a:r>
          </a:p>
        </p:txBody>
      </p:sp>
      <p:sp>
        <p:nvSpPr>
          <p:cNvPr id="9" name="AutoShape 54"/>
          <p:cNvSpPr>
            <a:spLocks noChangeArrowheads="1"/>
          </p:cNvSpPr>
          <p:nvPr/>
        </p:nvSpPr>
        <p:spPr bwMode="auto">
          <a:xfrm>
            <a:off x="2433994" y="4034281"/>
            <a:ext cx="3426519" cy="547544"/>
          </a:xfrm>
          <a:prstGeom prst="roundRect">
            <a:avLst>
              <a:gd name="adj" fmla="val 50000"/>
            </a:avLst>
          </a:prstGeom>
          <a:solidFill>
            <a:schemeClr val="accent6">
              <a:lumMod val="60000"/>
              <a:lumOff val="40000"/>
            </a:schemeClr>
          </a:solidFill>
          <a:ln w="28575">
            <a:noFill/>
            <a:round/>
            <a:headEnd/>
            <a:tailEnd/>
          </a:ln>
          <a:effectLst/>
        </p:spPr>
        <p:txBody>
          <a:bodyPr wrap="none" anchor="ctr"/>
          <a:lstStyle>
            <a:lvl1pPr defTabSz="13001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defTabSz="13001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defTabSz="13001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defTabSz="13001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defTabSz="13001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defTabSz="13001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defTabSz="13001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defTabSz="13001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defTabSz="13001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bn-BD" sz="2799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SolaimanLipi" panose="02000500020000020004" pitchFamily="2" charset="0"/>
              </a:rPr>
              <a:t>গ</a:t>
            </a:r>
            <a:r>
              <a:rPr lang="en-US" sz="2799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SolaimanLipi" panose="02000500020000020004" pitchFamily="2" charset="0"/>
              </a:rPr>
              <a:t>. NOR</a:t>
            </a:r>
          </a:p>
        </p:txBody>
      </p:sp>
      <p:sp>
        <p:nvSpPr>
          <p:cNvPr id="10" name="AutoShape 57"/>
          <p:cNvSpPr>
            <a:spLocks noChangeArrowheads="1"/>
          </p:cNvSpPr>
          <p:nvPr/>
        </p:nvSpPr>
        <p:spPr bwMode="auto">
          <a:xfrm>
            <a:off x="2430842" y="4039485"/>
            <a:ext cx="3426519" cy="547545"/>
          </a:xfrm>
          <a:prstGeom prst="roundRect">
            <a:avLst>
              <a:gd name="adj" fmla="val 50000"/>
            </a:avLst>
          </a:prstGeom>
          <a:solidFill>
            <a:srgbClr val="006600"/>
          </a:solidFill>
          <a:ln w="28575">
            <a:noFill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defTabSz="13001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defTabSz="13001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defTabSz="13001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defTabSz="13001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defTabSz="13001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defTabSz="13001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defTabSz="13001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defTabSz="13001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defTabSz="13001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sz="2799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SolaimanLipi" panose="02000500020000020004" pitchFamily="2" charset="0"/>
              </a:rPr>
              <a:t>গ. </a:t>
            </a:r>
            <a:r>
              <a:rPr lang="en-US" sz="2799" spc="-15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SolaimanLipi" panose="02000500020000020004" pitchFamily="2" charset="0"/>
              </a:rPr>
              <a:t>NOR</a:t>
            </a:r>
          </a:p>
        </p:txBody>
      </p:sp>
      <p:sp>
        <p:nvSpPr>
          <p:cNvPr id="11" name="AutoShape 53"/>
          <p:cNvSpPr>
            <a:spLocks noChangeArrowheads="1"/>
          </p:cNvSpPr>
          <p:nvPr/>
        </p:nvSpPr>
        <p:spPr bwMode="auto">
          <a:xfrm>
            <a:off x="2431902" y="3298434"/>
            <a:ext cx="3426520" cy="547544"/>
          </a:xfrm>
          <a:prstGeom prst="roundRect">
            <a:avLst>
              <a:gd name="adj" fmla="val 50000"/>
            </a:avLst>
          </a:prstGeom>
          <a:solidFill>
            <a:srgbClr val="FF0000"/>
          </a:solidFill>
          <a:ln w="28575">
            <a:noFill/>
            <a:round/>
            <a:headEnd/>
            <a:tailEnd/>
          </a:ln>
          <a:effectLst/>
        </p:spPr>
        <p:txBody>
          <a:bodyPr wrap="none" anchor="ctr"/>
          <a:lstStyle>
            <a:lvl1pPr defTabSz="13001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defTabSz="13001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defTabSz="13001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defTabSz="13001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defTabSz="13001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defTabSz="13001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defTabSz="13001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defTabSz="13001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defTabSz="13001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sz="2799" spc="-15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SolaimanLipi" panose="02000500020000020004" pitchFamily="2" charset="0"/>
              </a:rPr>
              <a:t>ক. OR</a:t>
            </a:r>
          </a:p>
        </p:txBody>
      </p:sp>
    </p:spTree>
    <p:extLst>
      <p:ext uri="{BB962C8B-B14F-4D97-AF65-F5344CB8AC3E}">
        <p14:creationId xmlns:p14="http://schemas.microsoft.com/office/powerpoint/2010/main" val="34329148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3" presetClass="entr" presetSubtype="1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3" presetClass="entr" presetSubtype="1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5" grpId="1" animBg="1"/>
      <p:bldP spid="6" grpId="0" animBg="1"/>
      <p:bldP spid="6" grpId="1" animBg="1"/>
      <p:bldP spid="7" grpId="0" animBg="1"/>
      <p:bldP spid="8" grpId="0" animBg="1"/>
      <p:bldP spid="9" grpId="0" animBg="1"/>
      <p:bldP spid="10" grpId="0" animBg="1"/>
      <p:bldP spid="11" grpId="0" animBg="1"/>
      <p:bldP spid="11" grpId="1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 txBox="1">
            <a:spLocks/>
          </p:cNvSpPr>
          <p:nvPr/>
        </p:nvSpPr>
        <p:spPr>
          <a:xfrm>
            <a:off x="620129" y="1334371"/>
            <a:ext cx="8894932" cy="576313"/>
          </a:xfrm>
          <a:prstGeom prst="rect">
            <a:avLst/>
          </a:prstGeom>
          <a:noFill/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buNone/>
            </a:pPr>
            <a:r>
              <a:rPr lang="bn-BD" sz="3500" b="1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SolaimanLipi" panose="02000500020000020004" pitchFamily="2" charset="0"/>
              </a:rPr>
              <a:t>নিচের প্রতীকগুলো দেখে তাদের নাম ও সত্যক সারণি</a:t>
            </a:r>
            <a:r>
              <a:rPr lang="en-US" sz="3500" b="1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SolaimanLipi" panose="02000500020000020004" pitchFamily="2" charset="0"/>
              </a:rPr>
              <a:t> লিখ :</a:t>
            </a:r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781271" y="2183893"/>
          <a:ext cx="6800364" cy="3872356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231829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3539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04667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968089">
                <a:tc>
                  <a:txBody>
                    <a:bodyPr/>
                    <a:lstStyle/>
                    <a:p>
                      <a:pPr algn="ctr"/>
                      <a:r>
                        <a:rPr lang="bn-BD" sz="3500" b="1" kern="1200" dirty="0">
                          <a:ln w="0"/>
                          <a:solidFill>
                            <a:srgbClr val="002060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+mn-lt"/>
                          <a:ea typeface="+mn-ea"/>
                          <a:cs typeface="SolaimanLipi" panose="02000500020000020004" pitchFamily="2" charset="0"/>
                        </a:rPr>
                        <a:t>দলের নাম</a:t>
                      </a:r>
                      <a:r>
                        <a:rPr lang="en-US" sz="3500" b="1" kern="1200" dirty="0">
                          <a:ln w="0"/>
                          <a:solidFill>
                            <a:srgbClr val="002060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+mn-lt"/>
                          <a:ea typeface="+mn-ea"/>
                          <a:cs typeface="SolaimanLipi" panose="02000500020000020004" pitchFamily="2" charset="0"/>
                        </a:rPr>
                        <a:t> </a:t>
                      </a:r>
                    </a:p>
                  </a:txBody>
                  <a:tcPr marL="121888" marR="121888"/>
                </a:tc>
                <a:tc>
                  <a:txBody>
                    <a:bodyPr/>
                    <a:lstStyle/>
                    <a:p>
                      <a:pPr algn="ctr"/>
                      <a:endParaRPr lang="en-US" sz="36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marL="121888" marR="121888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3600" baseline="0" dirty="0"/>
                        <a:t> </a:t>
                      </a:r>
                      <a:r>
                        <a:rPr lang="bn-BD" sz="3500" b="1" kern="1200" dirty="0">
                          <a:ln w="0"/>
                          <a:solidFill>
                            <a:srgbClr val="002060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+mn-lt"/>
                          <a:ea typeface="+mn-ea"/>
                          <a:cs typeface="SolaimanLipi" panose="02000500020000020004" pitchFamily="2" charset="0"/>
                        </a:rPr>
                        <a:t>প্রতীক</a:t>
                      </a:r>
                      <a:endParaRPr lang="en-US" sz="3500" b="1" kern="1200" dirty="0">
                        <a:ln w="0"/>
                        <a:solidFill>
                          <a:srgbClr val="00206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+mn-lt"/>
                        <a:ea typeface="+mn-ea"/>
                        <a:cs typeface="SolaimanLipi" panose="02000500020000020004" pitchFamily="2" charset="0"/>
                      </a:endParaRPr>
                    </a:p>
                  </a:txBody>
                  <a:tcPr marL="121888" marR="121888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68089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3500" b="1" kern="1200" dirty="0" err="1">
                          <a:ln w="0"/>
                          <a:solidFill>
                            <a:srgbClr val="0070C0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+mn-lt"/>
                          <a:ea typeface="+mn-ea"/>
                          <a:cs typeface="SolaimanLipi" panose="02000500020000020004" pitchFamily="2" charset="0"/>
                        </a:rPr>
                        <a:t>বিজ্ঞান</a:t>
                      </a:r>
                      <a:endParaRPr lang="en-US" sz="3500" b="1" kern="1200" dirty="0">
                        <a:ln w="0"/>
                        <a:solidFill>
                          <a:srgbClr val="0070C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+mn-lt"/>
                        <a:ea typeface="+mn-ea"/>
                        <a:cs typeface="SolaimanLipi" panose="02000500020000020004" pitchFamily="2" charset="0"/>
                      </a:endParaRPr>
                    </a:p>
                  </a:txBody>
                  <a:tcPr marL="121888" marR="121888"/>
                </a:tc>
                <a:tc>
                  <a:txBody>
                    <a:bodyPr/>
                    <a:lstStyle/>
                    <a:p>
                      <a:pPr algn="ctr"/>
                      <a:endParaRPr lang="en-US" sz="36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marL="121888" marR="121888"/>
                </a:tc>
                <a:tc>
                  <a:txBody>
                    <a:bodyPr/>
                    <a:lstStyle/>
                    <a:p>
                      <a:pPr algn="ctr"/>
                      <a:endParaRPr lang="en-US" sz="36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marL="121888" marR="121888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68089">
                <a:tc>
                  <a:txBody>
                    <a:bodyPr/>
                    <a:lstStyle/>
                    <a:p>
                      <a:pPr algn="ctr"/>
                      <a:r>
                        <a:rPr lang="en-US" sz="3500" b="1" kern="1200" dirty="0" err="1">
                          <a:ln w="0"/>
                          <a:solidFill>
                            <a:srgbClr val="0070C0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+mn-lt"/>
                          <a:ea typeface="+mn-ea"/>
                          <a:cs typeface="SolaimanLipi" panose="02000500020000020004" pitchFamily="2" charset="0"/>
                        </a:rPr>
                        <a:t>মানবিক</a:t>
                      </a:r>
                      <a:endParaRPr lang="en-US" sz="3500" b="1" kern="1200" dirty="0">
                        <a:ln w="0"/>
                        <a:solidFill>
                          <a:srgbClr val="0070C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+mn-lt"/>
                        <a:ea typeface="+mn-ea"/>
                        <a:cs typeface="SolaimanLipi" panose="02000500020000020004" pitchFamily="2" charset="0"/>
                      </a:endParaRPr>
                    </a:p>
                  </a:txBody>
                  <a:tcPr marL="121888" marR="121888"/>
                </a:tc>
                <a:tc>
                  <a:txBody>
                    <a:bodyPr/>
                    <a:lstStyle/>
                    <a:p>
                      <a:pPr algn="ctr"/>
                      <a:endParaRPr lang="en-US" sz="36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marL="121888" marR="121888"/>
                </a:tc>
                <a:tc>
                  <a:txBody>
                    <a:bodyPr/>
                    <a:lstStyle/>
                    <a:p>
                      <a:pPr algn="ctr"/>
                      <a:endParaRPr lang="en-US" sz="36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marL="121888" marR="121888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68089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500" b="1" kern="1200" dirty="0" err="1">
                          <a:ln w="0"/>
                          <a:solidFill>
                            <a:srgbClr val="0070C0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+mn-lt"/>
                          <a:ea typeface="+mn-ea"/>
                          <a:cs typeface="SolaimanLipi" panose="02000500020000020004" pitchFamily="2" charset="0"/>
                        </a:rPr>
                        <a:t>ব্যবসায়</a:t>
                      </a:r>
                      <a:r>
                        <a:rPr lang="en-US" sz="3500" b="1" kern="1200" dirty="0">
                          <a:ln w="0"/>
                          <a:solidFill>
                            <a:srgbClr val="0070C0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+mn-lt"/>
                          <a:ea typeface="+mn-ea"/>
                          <a:cs typeface="SolaimanLipi" panose="02000500020000020004" pitchFamily="2" charset="0"/>
                        </a:rPr>
                        <a:t> </a:t>
                      </a:r>
                      <a:r>
                        <a:rPr lang="en-US" sz="3500" b="1" kern="1200" dirty="0" err="1">
                          <a:ln w="0"/>
                          <a:solidFill>
                            <a:srgbClr val="0070C0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+mn-lt"/>
                          <a:ea typeface="+mn-ea"/>
                          <a:cs typeface="SolaimanLipi" panose="02000500020000020004" pitchFamily="2" charset="0"/>
                        </a:rPr>
                        <a:t>শিক্ষা</a:t>
                      </a:r>
                      <a:endParaRPr lang="en-US" sz="3500" b="1" kern="1200" dirty="0">
                        <a:ln w="0"/>
                        <a:solidFill>
                          <a:srgbClr val="0070C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+mn-lt"/>
                        <a:ea typeface="+mn-ea"/>
                        <a:cs typeface="SolaimanLipi" panose="02000500020000020004" pitchFamily="2" charset="0"/>
                      </a:endParaRPr>
                    </a:p>
                  </a:txBody>
                  <a:tcPr marL="121888" marR="121888"/>
                </a:tc>
                <a:tc>
                  <a:txBody>
                    <a:bodyPr/>
                    <a:lstStyle/>
                    <a:p>
                      <a:pPr algn="ctr"/>
                      <a:endParaRPr lang="en-US" sz="36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marL="121888" marR="121888"/>
                </a:tc>
                <a:tc>
                  <a:txBody>
                    <a:bodyPr/>
                    <a:lstStyle/>
                    <a:p>
                      <a:pPr algn="ctr"/>
                      <a:endParaRPr lang="en-US" sz="36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marL="121888" marR="121888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9" name="AutoShape 8"/>
          <p:cNvSpPr>
            <a:spLocks noChangeArrowheads="1"/>
          </p:cNvSpPr>
          <p:nvPr/>
        </p:nvSpPr>
        <p:spPr bwMode="auto">
          <a:xfrm>
            <a:off x="4404683" y="152598"/>
            <a:ext cx="2541803" cy="882654"/>
          </a:xfrm>
          <a:prstGeom prst="roundRect">
            <a:avLst/>
          </a:prstGeom>
          <a:ln w="76200"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lIns="91418" tIns="45710" rIns="91418" bIns="45710" anchor="ctr"/>
          <a:lstStyle/>
          <a:p>
            <a:r>
              <a:rPr lang="en-US" sz="4500" b="1" dirty="0" err="1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SolaimanLipi" panose="02000500020000020004" pitchFamily="2" charset="0"/>
              </a:rPr>
              <a:t>দলীয়</a:t>
            </a:r>
            <a:r>
              <a:rPr lang="en-US" sz="4500" b="1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SolaimanLipi" panose="02000500020000020004" pitchFamily="2" charset="0"/>
              </a:rPr>
              <a:t> </a:t>
            </a:r>
            <a:r>
              <a:rPr lang="en-US" sz="4500" b="1" dirty="0" err="1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SolaimanLipi" panose="02000500020000020004" pitchFamily="2" charset="0"/>
              </a:rPr>
              <a:t>কাজ</a:t>
            </a:r>
            <a:endParaRPr lang="en-US" sz="4500" b="1" dirty="0">
              <a:ln w="0"/>
              <a:solidFill>
                <a:srgbClr val="00206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cs typeface="SolaimanLipi" panose="02000500020000020004" pitchFamily="2" charset="0"/>
            </a:endParaRPr>
          </a:p>
        </p:txBody>
      </p:sp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96200" y="2209803"/>
            <a:ext cx="4320408" cy="38100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4" name="Picture 2" descr="https://i.ytimg.com/vi/QnhTZlFrkOo/maxresdefault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106" t="38150" r="21591" b="13837"/>
          <a:stretch/>
        </p:blipFill>
        <p:spPr bwMode="auto">
          <a:xfrm>
            <a:off x="4682359" y="3102402"/>
            <a:ext cx="1986455" cy="9357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s://upload.wikimedia.org/wikipedia/commons/c/cc/Logic-gate-nand-us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4807" y="4135176"/>
            <a:ext cx="1741557" cy="7673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https://upload.wikimedia.org/wikipedia/commons/thumb/9/94/Nor-gate-en.svg/2000px-Nor-gate-en.svg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9305" y="5159372"/>
            <a:ext cx="2270025" cy="8175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827576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3309730" y="165653"/>
            <a:ext cx="4736576" cy="2653681"/>
            <a:chOff x="7008812" y="287621"/>
            <a:chExt cx="4736576" cy="2653681"/>
          </a:xfrm>
        </p:grpSpPr>
        <p:sp>
          <p:nvSpPr>
            <p:cNvPr id="4" name="Cloud Callout 3"/>
            <p:cNvSpPr/>
            <p:nvPr/>
          </p:nvSpPr>
          <p:spPr>
            <a:xfrm>
              <a:off x="8530933" y="287621"/>
              <a:ext cx="2302650" cy="914400"/>
            </a:xfrm>
            <a:prstGeom prst="cloudCallout">
              <a:avLst>
                <a:gd name="adj1" fmla="val -22423"/>
                <a:gd name="adj2" fmla="val 103048"/>
              </a:avLst>
            </a:prstGeom>
            <a:noFill/>
            <a:ln>
              <a:solidFill>
                <a:srgbClr val="FFFF00"/>
              </a:solidFill>
            </a:ln>
            <a:effectLst>
              <a:glow rad="228600">
                <a:schemeClr val="accent2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8761412" y="360101"/>
              <a:ext cx="1845419" cy="769441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bn-BD" sz="4400" b="1" dirty="0">
                  <a:ln w="1905"/>
                  <a:gradFill>
                    <a:gsLst>
                      <a:gs pos="0">
                        <a:srgbClr val="7D3C4A">
                          <a:shade val="20000"/>
                          <a:satMod val="200000"/>
                        </a:srgbClr>
                      </a:gs>
                      <a:gs pos="78000">
                        <a:srgbClr val="7D3C4A">
                          <a:tint val="90000"/>
                          <a:shade val="89000"/>
                          <a:satMod val="220000"/>
                        </a:srgbClr>
                      </a:gs>
                      <a:gs pos="100000">
                        <a:srgbClr val="7D3C4A">
                          <a:tint val="12000"/>
                          <a:satMod val="255000"/>
                        </a:srgb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r>
                <a:rPr lang="bn-BD" sz="4000" b="1" dirty="0">
                  <a:ln w="0"/>
                  <a:solidFill>
                    <a:srgbClr val="FF000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cs typeface="SolaimanLipi" panose="02000500020000020004" pitchFamily="2" charset="0"/>
                </a:rPr>
                <a:t>মূল্যায়ন</a:t>
              </a:r>
              <a:endParaRPr lang="en-US" sz="4000" b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SolaimanLipi" panose="02000500020000020004" pitchFamily="2" charset="0"/>
              </a:endParaRPr>
            </a:p>
          </p:txBody>
        </p:sp>
        <p:grpSp>
          <p:nvGrpSpPr>
            <p:cNvPr id="6" name="Group 5"/>
            <p:cNvGrpSpPr/>
            <p:nvPr/>
          </p:nvGrpSpPr>
          <p:grpSpPr>
            <a:xfrm>
              <a:off x="7008812" y="1383136"/>
              <a:ext cx="4736576" cy="1558166"/>
              <a:chOff x="1338309" y="1075881"/>
              <a:chExt cx="5867400" cy="1295400"/>
            </a:xfrm>
          </p:grpSpPr>
          <p:grpSp>
            <p:nvGrpSpPr>
              <p:cNvPr id="7" name="Group 6"/>
              <p:cNvGrpSpPr/>
              <p:nvPr/>
            </p:nvGrpSpPr>
            <p:grpSpPr>
              <a:xfrm>
                <a:off x="1338309" y="1075881"/>
                <a:ext cx="5867400" cy="1295400"/>
                <a:chOff x="1371600" y="1371600"/>
                <a:chExt cx="6453882" cy="1989517"/>
              </a:xfrm>
            </p:grpSpPr>
            <p:pic>
              <p:nvPicPr>
                <p:cNvPr id="10" name="Picture 3" descr="C:\Documents and Settings\Lab 47\My Documents\My Pictures\New Folder (2)\Teacher_4.gif"/>
                <p:cNvPicPr>
                  <a:picLocks noChangeAspect="1" noChangeArrowheads="1" noCrop="1"/>
                </p:cNvPicPr>
                <p:nvPr/>
              </p:nvPicPr>
              <p:blipFill>
                <a:blip r:embed="rId3"/>
                <a:srcRect/>
                <a:stretch>
                  <a:fillRect/>
                </a:stretch>
              </p:blipFill>
              <p:spPr bwMode="auto">
                <a:xfrm>
                  <a:off x="3880610" y="1447800"/>
                  <a:ext cx="1074800" cy="1827160"/>
                </a:xfrm>
                <a:prstGeom prst="rect">
                  <a:avLst/>
                </a:prstGeom>
                <a:noFill/>
              </p:spPr>
            </p:pic>
            <p:pic>
              <p:nvPicPr>
                <p:cNvPr id="11" name="Picture 2"/>
                <p:cNvPicPr>
                  <a:picLocks noChangeAspect="1" noChangeArrowheads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871210" y="1371600"/>
                  <a:ext cx="2954272" cy="1989517"/>
                </a:xfrm>
                <a:prstGeom prst="rect">
                  <a:avLst/>
                </a:prstGeom>
                <a:ln>
                  <a:noFill/>
                </a:ln>
                <a:effectLst>
                  <a:softEdge rad="112500"/>
                </a:effectLst>
                <a:scene3d>
                  <a:camera prst="perspectiveHeroicExtremeLeftFacing"/>
                  <a:lightRig rig="threePt" dir="t"/>
                </a:scene3d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12" name="Picture 3"/>
                <p:cNvPicPr>
                  <a:picLocks noChangeAspect="1" noChangeArrowheads="1"/>
                </p:cNvPicPr>
                <p:nvPr/>
              </p:nvPicPr>
              <p:blipFill>
                <a:blip r:embed="rId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371600" y="1447800"/>
                  <a:ext cx="2432810" cy="1725121"/>
                </a:xfrm>
                <a:prstGeom prst="rect">
                  <a:avLst/>
                </a:prstGeom>
                <a:ln>
                  <a:noFill/>
                </a:ln>
                <a:effectLst>
                  <a:softEdge rad="112500"/>
                </a:effectLst>
                <a:scene3d>
                  <a:camera prst="isometricOffAxis1Right"/>
                  <a:lightRig rig="threePt" dir="t"/>
                </a:scene3d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grpSp>
          <p:cxnSp>
            <p:nvCxnSpPr>
              <p:cNvPr id="9" name="Straight Connector 8"/>
              <p:cNvCxnSpPr/>
              <p:nvPr/>
            </p:nvCxnSpPr>
            <p:spPr>
              <a:xfrm>
                <a:off x="2379373" y="2362200"/>
                <a:ext cx="3411827" cy="9081"/>
              </a:xfrm>
              <a:prstGeom prst="line">
                <a:avLst/>
              </a:prstGeom>
              <a:ln/>
            </p:spPr>
            <p:style>
              <a:lnRef idx="3">
                <a:schemeClr val="accent2"/>
              </a:lnRef>
              <a:fillRef idx="0">
                <a:schemeClr val="accent2"/>
              </a:fillRef>
              <a:effectRef idx="2">
                <a:schemeClr val="accent2"/>
              </a:effectRef>
              <a:fontRef idx="minor">
                <a:schemeClr val="tx1"/>
              </a:fontRef>
            </p:style>
          </p:cxnSp>
        </p:grpSp>
      </p:grpSp>
      <p:sp>
        <p:nvSpPr>
          <p:cNvPr id="2" name="Rectangle 1"/>
          <p:cNvSpPr/>
          <p:nvPr/>
        </p:nvSpPr>
        <p:spPr>
          <a:xfrm>
            <a:off x="593035" y="3596296"/>
            <a:ext cx="11005930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itchFamily="34" charset="0"/>
              <a:buChar char="•"/>
            </a:pPr>
            <a:r>
              <a:rPr lang="en-US" sz="44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যৌগিক</a:t>
            </a:r>
            <a:r>
              <a:rPr lang="bn-BD" sz="44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 গে</a:t>
            </a:r>
            <a:r>
              <a:rPr lang="en-US" sz="44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ই</a:t>
            </a:r>
            <a:r>
              <a:rPr lang="bn-BD" sz="44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ট কী?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sz="44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সার্বজনীন</a:t>
            </a:r>
            <a:r>
              <a:rPr lang="en-US" sz="44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44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গেইট</a:t>
            </a:r>
            <a:r>
              <a:rPr lang="en-US" sz="44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44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কী</a:t>
            </a:r>
            <a:r>
              <a:rPr lang="bn-BD" sz="44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?</a:t>
            </a:r>
            <a:endParaRPr lang="en-US" sz="44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olaimanLipi" pitchFamily="2" charset="0"/>
              <a:cs typeface="SolaimanLipi" pitchFamily="2" charset="0"/>
            </a:endParaRPr>
          </a:p>
          <a:p>
            <a:pPr marL="457200" indent="-457200">
              <a:buFont typeface="Arial" pitchFamily="34" charset="0"/>
              <a:buChar char="•"/>
            </a:pPr>
            <a:r>
              <a:rPr lang="en-US" sz="44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এক্স-অর</a:t>
            </a:r>
            <a:r>
              <a:rPr lang="en-US" sz="44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44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গেইট</a:t>
            </a:r>
            <a:r>
              <a:rPr lang="en-US" sz="44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44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কিভাবে</a:t>
            </a:r>
            <a:r>
              <a:rPr lang="en-US" sz="44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44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সার্কিটের</a:t>
            </a:r>
            <a:r>
              <a:rPr lang="en-US" sz="44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44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জটিলতা</a:t>
            </a:r>
            <a:r>
              <a:rPr lang="en-US" sz="44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44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কমায়</a:t>
            </a:r>
            <a:r>
              <a:rPr lang="en-US" sz="44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? </a:t>
            </a:r>
            <a:r>
              <a:rPr lang="en-US" sz="44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ব্যাখ্যা</a:t>
            </a:r>
            <a:r>
              <a:rPr lang="en-US" sz="44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44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করো</a:t>
            </a:r>
            <a:r>
              <a:rPr lang="en-US" sz="44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 ।</a:t>
            </a:r>
          </a:p>
        </p:txBody>
      </p:sp>
    </p:spTree>
    <p:extLst>
      <p:ext uri="{BB962C8B-B14F-4D97-AF65-F5344CB8AC3E}">
        <p14:creationId xmlns:p14="http://schemas.microsoft.com/office/powerpoint/2010/main" val="5883522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hom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5078" y="1931143"/>
            <a:ext cx="5231411" cy="358139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9"/>
          <p:cNvSpPr/>
          <p:nvPr/>
        </p:nvSpPr>
        <p:spPr>
          <a:xfrm>
            <a:off x="2831541" y="631214"/>
            <a:ext cx="3460078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4500" b="1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SolaimanLipi" panose="02000500020000020004" pitchFamily="2" charset="0"/>
              </a:rPr>
              <a:t>বাড়ির</a:t>
            </a:r>
            <a:r>
              <a:rPr lang="bn-BD" sz="4500" b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SolaimanLipi" panose="02000500020000020004" pitchFamily="2" charset="0"/>
              </a:rPr>
              <a:t> কাজ</a:t>
            </a:r>
            <a:endParaRPr lang="en-US" sz="4500" b="1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cs typeface="SolaimanLipi" panose="02000500020000020004" pitchFamily="2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835925" y="3066197"/>
            <a:ext cx="5396948" cy="17081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500" b="1" dirty="0" err="1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SolaimanLipi" panose="02000500020000020004" pitchFamily="2" charset="0"/>
              </a:rPr>
              <a:t>যৌগিক</a:t>
            </a:r>
            <a:r>
              <a:rPr lang="en-US" sz="3500" b="1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SolaimanLipi" panose="02000500020000020004" pitchFamily="2" charset="0"/>
              </a:rPr>
              <a:t> </a:t>
            </a:r>
            <a:r>
              <a:rPr lang="en-US" sz="3500" b="1" dirty="0" err="1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SolaimanLipi" panose="02000500020000020004" pitchFamily="2" charset="0"/>
              </a:rPr>
              <a:t>গেইটগুলোর</a:t>
            </a:r>
            <a:r>
              <a:rPr lang="en-US" sz="3500" b="1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SolaimanLipi" panose="02000500020000020004" pitchFamily="2" charset="0"/>
              </a:rPr>
              <a:t> </a:t>
            </a:r>
            <a:r>
              <a:rPr lang="en-US" sz="3500" b="1" dirty="0" err="1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SolaimanLipi" panose="02000500020000020004" pitchFamily="2" charset="0"/>
              </a:rPr>
              <a:t>সত্যক</a:t>
            </a:r>
            <a:r>
              <a:rPr lang="en-US" sz="3500" b="1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SolaimanLipi" panose="02000500020000020004" pitchFamily="2" charset="0"/>
              </a:rPr>
              <a:t> </a:t>
            </a:r>
            <a:r>
              <a:rPr lang="en-US" sz="3500" b="1" dirty="0" err="1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SolaimanLipi" panose="02000500020000020004" pitchFamily="2" charset="0"/>
              </a:rPr>
              <a:t>সার</a:t>
            </a:r>
            <a:r>
              <a:rPr lang="bn-IN" sz="3500" b="1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SolaimanLipi" panose="02000500020000020004" pitchFamily="2" charset="0"/>
              </a:rPr>
              <a:t>ণি</a:t>
            </a:r>
            <a:r>
              <a:rPr lang="en-US" sz="3500" b="1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SolaimanLipi" panose="02000500020000020004" pitchFamily="2" charset="0"/>
              </a:rPr>
              <a:t>, </a:t>
            </a:r>
            <a:r>
              <a:rPr lang="en-US" sz="3500" b="1" dirty="0" err="1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SolaimanLipi" panose="02000500020000020004" pitchFamily="2" charset="0"/>
              </a:rPr>
              <a:t>লজিক</a:t>
            </a:r>
            <a:r>
              <a:rPr lang="en-US" sz="3500" b="1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SolaimanLipi" panose="02000500020000020004" pitchFamily="2" charset="0"/>
              </a:rPr>
              <a:t> </a:t>
            </a:r>
            <a:r>
              <a:rPr lang="en-US" sz="3500" b="1" dirty="0" err="1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SolaimanLipi" panose="02000500020000020004" pitchFamily="2" charset="0"/>
              </a:rPr>
              <a:t>ফাংশন</a:t>
            </a:r>
            <a:r>
              <a:rPr lang="en-US" sz="3500" b="1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SolaimanLipi" panose="02000500020000020004" pitchFamily="2" charset="0"/>
              </a:rPr>
              <a:t> ও </a:t>
            </a:r>
            <a:r>
              <a:rPr lang="en-US" sz="3500" b="1" dirty="0" err="1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SolaimanLipi" panose="02000500020000020004" pitchFamily="2" charset="0"/>
              </a:rPr>
              <a:t>লজিক</a:t>
            </a:r>
            <a:r>
              <a:rPr lang="en-US" sz="3500" b="1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SolaimanLipi" panose="02000500020000020004" pitchFamily="2" charset="0"/>
              </a:rPr>
              <a:t> </a:t>
            </a:r>
            <a:r>
              <a:rPr lang="en-US" sz="3500" b="1" dirty="0" err="1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SolaimanLipi" panose="02000500020000020004" pitchFamily="2" charset="0"/>
              </a:rPr>
              <a:t>সার্কিট</a:t>
            </a:r>
            <a:r>
              <a:rPr lang="en-US" sz="3500" b="1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SolaimanLipi" panose="02000500020000020004" pitchFamily="2" charset="0"/>
              </a:rPr>
              <a:t> </a:t>
            </a:r>
            <a:r>
              <a:rPr lang="en-US" sz="3500" b="1" dirty="0" err="1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SolaimanLipi" panose="02000500020000020004" pitchFamily="2" charset="0"/>
              </a:rPr>
              <a:t>ছকের</a:t>
            </a:r>
            <a:r>
              <a:rPr lang="en-US" sz="3500" b="1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SolaimanLipi" panose="02000500020000020004" pitchFamily="2" charset="0"/>
              </a:rPr>
              <a:t> </a:t>
            </a:r>
            <a:r>
              <a:rPr lang="en-US" sz="3500" b="1" dirty="0" err="1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SolaimanLipi" panose="02000500020000020004" pitchFamily="2" charset="0"/>
              </a:rPr>
              <a:t>মাধ্যমে</a:t>
            </a:r>
            <a:r>
              <a:rPr lang="en-US" sz="3500" b="1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SolaimanLipi" panose="02000500020000020004" pitchFamily="2" charset="0"/>
              </a:rPr>
              <a:t> </a:t>
            </a:r>
            <a:r>
              <a:rPr lang="en-US" sz="3500" b="1" dirty="0" err="1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SolaimanLipi" panose="02000500020000020004" pitchFamily="2" charset="0"/>
              </a:rPr>
              <a:t>লিখে</a:t>
            </a:r>
            <a:r>
              <a:rPr lang="en-US" sz="3500" b="1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SolaimanLipi" panose="02000500020000020004" pitchFamily="2" charset="0"/>
              </a:rPr>
              <a:t> </a:t>
            </a:r>
            <a:r>
              <a:rPr lang="en-US" sz="3500" b="1" dirty="0" err="1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SolaimanLipi" panose="02000500020000020004" pitchFamily="2" charset="0"/>
              </a:rPr>
              <a:t>আনবে</a:t>
            </a:r>
            <a:r>
              <a:rPr lang="en-US" sz="3500" b="1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SolaimanLipi" panose="02000500020000020004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25678909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66564" y="857920"/>
            <a:ext cx="11566135" cy="92309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5398" dirty="0" err="1"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135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66563" y="1757932"/>
            <a:ext cx="11566135" cy="404620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en-US" sz="4499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আবু</a:t>
            </a:r>
            <a:r>
              <a:rPr lang="en-US" sz="4499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99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নাছির</a:t>
            </a:r>
            <a:r>
              <a:rPr lang="en-US" sz="4499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99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মোঃ</a:t>
            </a:r>
            <a:r>
              <a:rPr lang="en-US" sz="4499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99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নুরুল্লা</a:t>
            </a:r>
            <a:endParaRPr lang="en-US" sz="4499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599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প্রভাষক</a:t>
            </a:r>
            <a:r>
              <a:rPr lang="en-US" sz="3599" dirty="0">
                <a:latin typeface="NikoshBAN" panose="02000000000000000000" pitchFamily="2" charset="0"/>
                <a:cs typeface="NikoshBAN" panose="02000000000000000000" pitchFamily="2" charset="0"/>
              </a:rPr>
              <a:t>, ত</a:t>
            </a:r>
            <a:r>
              <a:rPr lang="bn-IN" sz="3599" dirty="0">
                <a:latin typeface="NikoshBAN" panose="02000000000000000000" pitchFamily="2" charset="0"/>
                <a:cs typeface="NikoshBAN" panose="02000000000000000000" pitchFamily="2" charset="0"/>
              </a:rPr>
              <a:t>থ্য ও যোগাযোগ প্রযুক্তি </a:t>
            </a:r>
          </a:p>
          <a:p>
            <a:r>
              <a:rPr lang="en-US" sz="3999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সোমপাড়া</a:t>
            </a:r>
            <a:r>
              <a:rPr lang="en-US" sz="3999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999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কলেজ</a:t>
            </a:r>
            <a:endParaRPr lang="en-US" sz="3999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599" dirty="0" err="1">
                <a:latin typeface="NikoshBAN" panose="02000000000000000000" pitchFamily="2" charset="0"/>
                <a:cs typeface="NikoshBAN" panose="02000000000000000000" pitchFamily="2" charset="0"/>
              </a:rPr>
              <a:t>চাটখিল</a:t>
            </a:r>
            <a:r>
              <a:rPr lang="en-US" sz="3599" dirty="0"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r>
              <a:rPr lang="bn-IN" sz="3599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599" dirty="0" err="1">
                <a:latin typeface="NikoshBAN" panose="02000000000000000000" pitchFamily="2" charset="0"/>
                <a:cs typeface="NikoshBAN" panose="02000000000000000000" pitchFamily="2" charset="0"/>
              </a:rPr>
              <a:t>নোয়াখালী</a:t>
            </a:r>
            <a:r>
              <a:rPr lang="bn-IN" sz="3599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599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599" dirty="0" err="1">
                <a:latin typeface="NikoshBAN" panose="02000000000000000000" pitchFamily="2" charset="0"/>
                <a:cs typeface="NikoshBAN" panose="02000000000000000000" pitchFamily="2" charset="0"/>
              </a:rPr>
              <a:t>মোবাইল</a:t>
            </a:r>
            <a:r>
              <a:rPr lang="bn-IN" sz="3599" dirty="0">
                <a:latin typeface="NikoshBAN" panose="02000000000000000000" pitchFamily="2" charset="0"/>
                <a:cs typeface="NikoshBAN" panose="02000000000000000000" pitchFamily="2" charset="0"/>
              </a:rPr>
              <a:t>ঃ</a:t>
            </a:r>
            <a:r>
              <a:rPr lang="en-US" sz="3599" dirty="0"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r>
              <a:rPr lang="bn-IN" sz="3599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599" dirty="0">
                <a:latin typeface="NikoshBAN" panose="02000000000000000000" pitchFamily="2" charset="0"/>
                <a:cs typeface="NikoshBAN" panose="02000000000000000000" pitchFamily="2" charset="0"/>
              </a:rPr>
              <a:t>01</a:t>
            </a:r>
            <a:r>
              <a:rPr lang="bn-IN" sz="3599" dirty="0">
                <a:latin typeface="NikoshBAN" panose="02000000000000000000" pitchFamily="2" charset="0"/>
                <a:cs typeface="NikoshBAN" panose="02000000000000000000" pitchFamily="2" charset="0"/>
              </a:rPr>
              <a:t>৮</a:t>
            </a:r>
            <a:r>
              <a:rPr lang="en-US" sz="3599" dirty="0">
                <a:latin typeface="NikoshBAN" panose="02000000000000000000" pitchFamily="2" charset="0"/>
                <a:cs typeface="NikoshBAN" panose="02000000000000000000" pitchFamily="2" charset="0"/>
              </a:rPr>
              <a:t>1</a:t>
            </a:r>
            <a:r>
              <a:rPr lang="bn-IN" sz="3599" dirty="0">
                <a:latin typeface="NikoshBAN" panose="02000000000000000000" pitchFamily="2" charset="0"/>
                <a:cs typeface="NikoshBAN" panose="02000000000000000000" pitchFamily="2" charset="0"/>
              </a:rPr>
              <a:t>৮৬০৬৪৪৬</a:t>
            </a:r>
            <a:endParaRPr lang="en-US" sz="3599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199" dirty="0">
                <a:solidFill>
                  <a:srgbClr val="7030A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ই</a:t>
            </a:r>
            <a:r>
              <a:rPr lang="bn-IN" sz="3199" dirty="0">
                <a:solidFill>
                  <a:srgbClr val="7030A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-</a:t>
            </a:r>
            <a:r>
              <a:rPr lang="en-US" sz="3199" dirty="0" err="1">
                <a:solidFill>
                  <a:srgbClr val="7030A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মেইল</a:t>
            </a:r>
            <a:r>
              <a:rPr lang="bn-IN" sz="3199" dirty="0">
                <a:solidFill>
                  <a:srgbClr val="7030A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ঃ</a:t>
            </a:r>
            <a:r>
              <a:rPr lang="bn-IN" sz="3199" dirty="0">
                <a:solidFill>
                  <a:srgbClr val="7030A0"/>
                </a:solidFill>
                <a:latin typeface="Times New Roman" panose="02020603050405020304" pitchFamily="18" charset="0"/>
                <a:cs typeface="Nikosh" panose="02000000000000000000" pitchFamily="2" charset="0"/>
              </a:rPr>
              <a:t> </a:t>
            </a:r>
            <a:r>
              <a:rPr lang="en-US" sz="3199" dirty="0">
                <a:solidFill>
                  <a:srgbClr val="7030A0"/>
                </a:solidFill>
                <a:latin typeface="Times New Roman" panose="02020603050405020304" pitchFamily="18" charset="0"/>
                <a:cs typeface="Nikosh" panose="02000000000000000000" pitchFamily="2" charset="0"/>
                <a:hlinkClick r:id="rId2"/>
              </a:rPr>
              <a:t>amdnurulla</a:t>
            </a:r>
            <a:r>
              <a:rPr lang="en-US" sz="3199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@gmail.com</a:t>
            </a:r>
            <a:endParaRPr lang="en-US" sz="3199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bn-BD" sz="3199" dirty="0">
              <a:solidFill>
                <a:srgbClr val="7030A0"/>
              </a:solidFill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222" y="926334"/>
            <a:ext cx="856714" cy="85467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2757" y="1843943"/>
            <a:ext cx="3168997" cy="3960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37331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1">
            <a:extLst>
              <a:ext uri="{FF2B5EF4-FFF2-40B4-BE49-F238E27FC236}">
                <a16:creationId xmlns:a16="http://schemas.microsoft.com/office/drawing/2014/main" id="{D5920799-32FB-4163-85AC-F0B975CB1670}"/>
              </a:ext>
            </a:extLst>
          </p:cNvPr>
          <p:cNvSpPr/>
          <p:nvPr/>
        </p:nvSpPr>
        <p:spPr>
          <a:xfrm>
            <a:off x="0" y="0"/>
            <a:ext cx="12191999" cy="6858000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 descr="tenor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63142" y="1604356"/>
            <a:ext cx="4865716" cy="3649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45558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1312718"/>
            <a:ext cx="8458200" cy="4652698"/>
          </a:xfrm>
          <a:prstGeom prst="rect">
            <a:avLst/>
          </a:prstGeom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4274744" y="308057"/>
            <a:ext cx="3354356" cy="6858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bn-BD" sz="5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ea typeface="+mj-ea"/>
                <a:cs typeface="SolaimanLipi" pitchFamily="2" charset="0"/>
              </a:rPr>
              <a:t>ছবি</a:t>
            </a:r>
            <a:r>
              <a:rPr lang="en-US" sz="50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ea typeface="+mj-ea"/>
                <a:cs typeface="SolaimanLipi" pitchFamily="2" charset="0"/>
              </a:rPr>
              <a:t>টি</a:t>
            </a:r>
            <a:r>
              <a:rPr lang="bn-BD" sz="5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ea typeface="+mj-ea"/>
                <a:cs typeface="SolaimanLipi" pitchFamily="2" charset="0"/>
              </a:rPr>
              <a:t> দে</a:t>
            </a:r>
            <a:r>
              <a:rPr lang="en-US" sz="50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ea typeface="+mj-ea"/>
                <a:cs typeface="SolaimanLipi" pitchFamily="2" charset="0"/>
              </a:rPr>
              <a:t>খো</a:t>
            </a:r>
            <a:endParaRPr lang="en-US" sz="50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olaimanLipi" pitchFamily="2" charset="0"/>
              <a:ea typeface="+mj-ea"/>
              <a:cs typeface="SolaimanLipi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8516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EC2ACABE-D596-459C-B65D-79ADBF0BB4BA}"/>
              </a:ext>
            </a:extLst>
          </p:cNvPr>
          <p:cNvSpPr txBox="1"/>
          <p:nvPr/>
        </p:nvSpPr>
        <p:spPr>
          <a:xfrm>
            <a:off x="176681" y="1319994"/>
            <a:ext cx="7483779" cy="4677242"/>
          </a:xfrm>
          <a:prstGeom prst="rect">
            <a:avLst/>
          </a:prstGeom>
          <a:noFill/>
          <a:ln w="57150">
            <a:solidFill>
              <a:schemeClr val="tx1"/>
            </a:solidFill>
            <a:prstDash val="solid"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5998" b="1" u="sng" dirty="0" err="1"/>
              <a:t>পাঠ</a:t>
            </a:r>
            <a:r>
              <a:rPr lang="en-US" sz="5998" b="1" u="sng" dirty="0"/>
              <a:t> </a:t>
            </a:r>
            <a:r>
              <a:rPr lang="en-US" sz="5998" b="1" u="sng" dirty="0" err="1"/>
              <a:t>পরিচিতি</a:t>
            </a:r>
            <a:endParaRPr lang="en-US" sz="5998" b="1" u="sng" dirty="0"/>
          </a:p>
          <a:p>
            <a:r>
              <a:rPr lang="bn-BD" sz="4399" dirty="0">
                <a:latin typeface="NikoshBAN" pitchFamily="2" charset="0"/>
                <a:cs typeface="NikoshBAN" pitchFamily="2" charset="0"/>
              </a:rPr>
              <a:t>শ্রেণি</a:t>
            </a:r>
            <a:r>
              <a:rPr lang="en-US" sz="4399" dirty="0">
                <a:latin typeface="NikoshBAN" pitchFamily="2" charset="0"/>
                <a:cs typeface="NikoshBAN" pitchFamily="2" charset="0"/>
              </a:rPr>
              <a:t>		     	: </a:t>
            </a:r>
            <a:r>
              <a:rPr lang="en-US" sz="4399" dirty="0" err="1">
                <a:latin typeface="NikoshBAN" pitchFamily="2" charset="0"/>
                <a:cs typeface="NikoshBAN" pitchFamily="2" charset="0"/>
              </a:rPr>
              <a:t>একাদশ</a:t>
            </a:r>
            <a:r>
              <a:rPr lang="en-US" sz="4399" dirty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4399" dirty="0" err="1">
                <a:latin typeface="NikoshBAN" pitchFamily="2" charset="0"/>
                <a:cs typeface="NikoshBAN" pitchFamily="2" charset="0"/>
              </a:rPr>
              <a:t>দ্বাদশ</a:t>
            </a:r>
            <a:endParaRPr lang="en-US" sz="4399" dirty="0">
              <a:latin typeface="NikoshBAN" pitchFamily="2" charset="0"/>
              <a:cs typeface="NikoshBAN" pitchFamily="2" charset="0"/>
            </a:endParaRPr>
          </a:p>
          <a:p>
            <a:r>
              <a:rPr lang="bn-BD" sz="4399" dirty="0">
                <a:latin typeface="NikoshBAN" pitchFamily="2" charset="0"/>
                <a:cs typeface="NikoshBAN" pitchFamily="2" charset="0"/>
              </a:rPr>
              <a:t>বিষয়</a:t>
            </a:r>
            <a:r>
              <a:rPr lang="bn-IN" sz="4399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399" dirty="0">
                <a:latin typeface="NikoshBAN" pitchFamily="2" charset="0"/>
                <a:cs typeface="NikoshBAN" pitchFamily="2" charset="0"/>
              </a:rPr>
              <a:t>           	: </a:t>
            </a:r>
            <a:r>
              <a:rPr lang="en-US" sz="4399" dirty="0" err="1">
                <a:latin typeface="NikoshBAN" pitchFamily="2" charset="0"/>
                <a:cs typeface="NikoshBAN" pitchFamily="2" charset="0"/>
              </a:rPr>
              <a:t>তথ্য</a:t>
            </a:r>
            <a:r>
              <a:rPr lang="en-US" sz="4399" dirty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4399" dirty="0" err="1">
                <a:latin typeface="NikoshBAN" pitchFamily="2" charset="0"/>
                <a:cs typeface="NikoshBAN" pitchFamily="2" charset="0"/>
              </a:rPr>
              <a:t>যোগাযোগ</a:t>
            </a:r>
            <a:r>
              <a:rPr lang="en-US" sz="4399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399" dirty="0" err="1">
                <a:latin typeface="NikoshBAN" pitchFamily="2" charset="0"/>
                <a:cs typeface="NikoshBAN" pitchFamily="2" charset="0"/>
              </a:rPr>
              <a:t>প্রযুক্তি</a:t>
            </a:r>
            <a:r>
              <a:rPr lang="bn-BD" sz="4399" dirty="0"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4399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4399" dirty="0">
                <a:latin typeface="NikoshBAN" pitchFamily="2" charset="0"/>
                <a:cs typeface="NikoshBAN" pitchFamily="2" charset="0"/>
              </a:rPr>
              <a:t>শিরোনাম</a:t>
            </a:r>
            <a:r>
              <a:rPr lang="en-US" sz="4399" dirty="0">
                <a:latin typeface="NikoshBAN" pitchFamily="2" charset="0"/>
                <a:cs typeface="NikoshBAN" pitchFamily="2" charset="0"/>
              </a:rPr>
              <a:t>	: </a:t>
            </a:r>
            <a:r>
              <a:rPr lang="en-US" sz="4399" b="1" dirty="0">
                <a:latin typeface="NikoshBAN" pitchFamily="2" charset="0"/>
                <a:cs typeface="NikoshBAN" pitchFamily="2" charset="0"/>
              </a:rPr>
              <a:t>৩য় </a:t>
            </a:r>
            <a:r>
              <a:rPr lang="en-US" sz="4399" b="1" dirty="0" err="1">
                <a:latin typeface="NikoshBAN" pitchFamily="2" charset="0"/>
                <a:cs typeface="NikoshBAN" pitchFamily="2" charset="0"/>
              </a:rPr>
              <a:t>অধ্যায়</a:t>
            </a:r>
            <a:r>
              <a:rPr lang="en-US" sz="4399" b="1" dirty="0">
                <a:latin typeface="NikoshBAN" pitchFamily="2" charset="0"/>
                <a:cs typeface="NikoshBAN" pitchFamily="2" charset="0"/>
              </a:rPr>
              <a:t>-   </a:t>
            </a:r>
          </a:p>
          <a:p>
            <a:r>
              <a:rPr lang="en-US" sz="4399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                    </a:t>
            </a:r>
            <a:r>
              <a:rPr lang="en-US" sz="44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সার্বজনীন</a:t>
            </a:r>
            <a:r>
              <a:rPr lang="en-US" sz="4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 ও </a:t>
            </a:r>
            <a:r>
              <a:rPr lang="en-US" sz="44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বিশেষ</a:t>
            </a:r>
            <a:r>
              <a:rPr lang="en-US" sz="4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44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গেইট</a:t>
            </a:r>
            <a:endParaRPr lang="en-US" sz="36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olaimanLipi" pitchFamily="2" charset="0"/>
              <a:cs typeface="SolaimanLipi" pitchFamily="2" charset="0"/>
            </a:endParaRPr>
          </a:p>
          <a:p>
            <a:r>
              <a:rPr lang="bn-BD" sz="4399" dirty="0">
                <a:latin typeface="NikoshBAN" pitchFamily="2" charset="0"/>
                <a:cs typeface="NikoshBAN" pitchFamily="2" charset="0"/>
              </a:rPr>
              <a:t>সময়</a:t>
            </a:r>
            <a:r>
              <a:rPr lang="en-US" sz="4399" dirty="0">
                <a:latin typeface="NikoshBAN" pitchFamily="2" charset="0"/>
                <a:cs typeface="NikoshBAN" pitchFamily="2" charset="0"/>
              </a:rPr>
              <a:t>	</a:t>
            </a:r>
            <a:r>
              <a:rPr lang="bn-IN" sz="4399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399" dirty="0">
                <a:latin typeface="NikoshBAN" pitchFamily="2" charset="0"/>
                <a:cs typeface="NikoshBAN" pitchFamily="2" charset="0"/>
              </a:rPr>
              <a:t>           	</a:t>
            </a:r>
            <a:r>
              <a:rPr lang="en-US" sz="4399">
                <a:latin typeface="NikoshBAN" pitchFamily="2" charset="0"/>
                <a:cs typeface="NikoshBAN" pitchFamily="2" charset="0"/>
              </a:rPr>
              <a:t>: 50 </a:t>
            </a:r>
            <a:r>
              <a:rPr lang="bn-BD" sz="4399" dirty="0">
                <a:latin typeface="NikoshBAN" pitchFamily="2" charset="0"/>
                <a:cs typeface="NikoshBAN" pitchFamily="2" charset="0"/>
              </a:rPr>
              <a:t>মিনিট</a:t>
            </a:r>
            <a:endParaRPr lang="en-US" sz="4399" dirty="0"/>
          </a:p>
          <a:p>
            <a:endParaRPr lang="en-US" sz="1799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8C3A103-E41A-4BFB-A1BD-CF7FAA797D7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8942" y="1319993"/>
            <a:ext cx="4136379" cy="47077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13910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912" y="838200"/>
            <a:ext cx="4648200" cy="349737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0379" y="1320690"/>
            <a:ext cx="7032812" cy="43434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732434" y="5257800"/>
            <a:ext cx="37849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ছবিতে</a:t>
            </a:r>
            <a:r>
              <a:rPr lang="en-US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কী</a:t>
            </a:r>
            <a:r>
              <a:rPr lang="en-US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দেখতে</a:t>
            </a:r>
            <a:r>
              <a:rPr lang="en-US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পাচ্ছি</a:t>
            </a:r>
            <a:r>
              <a:rPr lang="en-US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953596" y="5185399"/>
            <a:ext cx="363706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ছবিতে</a:t>
            </a:r>
            <a:r>
              <a:rPr lang="en-US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কী</a:t>
            </a:r>
            <a:r>
              <a:rPr lang="en-US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দেখতে পাচ্ছি?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37FC55E-B69E-49D1-B099-ECCF19A946CD}"/>
              </a:ext>
            </a:extLst>
          </p:cNvPr>
          <p:cNvSpPr txBox="1"/>
          <p:nvPr/>
        </p:nvSpPr>
        <p:spPr>
          <a:xfrm>
            <a:off x="294688" y="53923"/>
            <a:ext cx="51986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 </a:t>
            </a:r>
            <a:r>
              <a:rPr lang="en-US" sz="3600" b="1" dirty="0">
                <a:solidFill>
                  <a:srgbClr val="FF0000"/>
                </a:solidFill>
              </a:rPr>
              <a:t>‍নিচের </a:t>
            </a:r>
            <a:r>
              <a:rPr lang="en-US" sz="3600" b="1" dirty="0" err="1">
                <a:solidFill>
                  <a:srgbClr val="FF0000"/>
                </a:solidFill>
              </a:rPr>
              <a:t>ছবিগুলো</a:t>
            </a:r>
            <a:r>
              <a:rPr lang="en-US" sz="3600" b="1" dirty="0">
                <a:solidFill>
                  <a:srgbClr val="FF0000"/>
                </a:solidFill>
              </a:rPr>
              <a:t> </a:t>
            </a:r>
            <a:r>
              <a:rPr lang="en-US" sz="3600" b="1" dirty="0" err="1">
                <a:solidFill>
                  <a:srgbClr val="FF0000"/>
                </a:solidFill>
              </a:rPr>
              <a:t>লক্ষ্য</a:t>
            </a:r>
            <a:r>
              <a:rPr lang="en-US" sz="3600" b="1" dirty="0">
                <a:solidFill>
                  <a:srgbClr val="FF0000"/>
                </a:solidFill>
              </a:rPr>
              <a:t> </a:t>
            </a:r>
            <a:r>
              <a:rPr lang="en-US" sz="3600" b="1" dirty="0" err="1">
                <a:solidFill>
                  <a:srgbClr val="FF0000"/>
                </a:solidFill>
              </a:rPr>
              <a:t>কর</a:t>
            </a:r>
            <a:r>
              <a:rPr lang="en-US" sz="3600" b="1" dirty="0">
                <a:solidFill>
                  <a:srgbClr val="FF0000"/>
                </a:solidFill>
              </a:rPr>
              <a:t>-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40424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D0D7FF5-2451-4705-BCB7-DCFCAEAF2C6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34957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81541" y="781276"/>
            <a:ext cx="6516046" cy="938719"/>
          </a:xfrm>
          <a:prstGeom prst="rect">
            <a:avLst/>
          </a:prstGeom>
          <a:noFill/>
        </p:spPr>
        <p:style>
          <a:lnRef idx="1">
            <a:schemeClr val="accent5"/>
          </a:lnRef>
          <a:fillRef idx="1001">
            <a:schemeClr val="lt1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55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আমাদের</a:t>
            </a:r>
            <a:r>
              <a:rPr lang="en-US" sz="55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55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আজকের</a:t>
            </a:r>
            <a:r>
              <a:rPr lang="en-US" sz="55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55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পাঠ</a:t>
            </a:r>
            <a:r>
              <a:rPr lang="en-US" sz="55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-</a:t>
            </a:r>
          </a:p>
        </p:txBody>
      </p:sp>
      <p:sp>
        <p:nvSpPr>
          <p:cNvPr id="4" name="Rectangle 3"/>
          <p:cNvSpPr/>
          <p:nvPr/>
        </p:nvSpPr>
        <p:spPr>
          <a:xfrm>
            <a:off x="2649934" y="3226591"/>
            <a:ext cx="6692849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en-US" sz="52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সার্বজনীন</a:t>
            </a:r>
            <a:r>
              <a:rPr lang="en-US" sz="5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 ও </a:t>
            </a:r>
            <a:r>
              <a:rPr lang="en-US" sz="52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বিশেষ</a:t>
            </a:r>
            <a:r>
              <a:rPr lang="en-US" sz="5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52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গেইট</a:t>
            </a:r>
            <a:r>
              <a:rPr lang="en-US" sz="5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।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5595651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876275" y="1400454"/>
            <a:ext cx="593534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bn-BD" sz="48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এই পাঠ শেষে শিক্ষার্থীরা</a:t>
            </a:r>
            <a:r>
              <a:rPr lang="en-US" sz="48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...</a:t>
            </a:r>
            <a:endParaRPr lang="bn-BD" sz="4800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olaimanLipi" pitchFamily="2" charset="0"/>
              <a:cs typeface="SolaimanLipi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733296" y="2312122"/>
            <a:ext cx="751359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spcBef>
                <a:spcPct val="20000"/>
              </a:spcBef>
            </a:pPr>
            <a:r>
              <a:rPr lang="en-US" sz="40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১. </a:t>
            </a:r>
            <a:r>
              <a:rPr lang="en-US" sz="40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সার্বজনীন</a:t>
            </a:r>
            <a:r>
              <a:rPr lang="en-US" sz="40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গেইট</a:t>
            </a:r>
            <a:r>
              <a:rPr lang="en-US" sz="40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কাকে</a:t>
            </a:r>
            <a:r>
              <a:rPr lang="en-US" sz="40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বলে</a:t>
            </a:r>
            <a:r>
              <a:rPr lang="en-US" sz="40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-</a:t>
            </a:r>
            <a:r>
              <a:rPr lang="bn-BD" sz="40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 তা বলতে পারবে। </a:t>
            </a:r>
          </a:p>
        </p:txBody>
      </p:sp>
      <p:sp>
        <p:nvSpPr>
          <p:cNvPr id="9" name="Rectangle 8"/>
          <p:cNvSpPr/>
          <p:nvPr/>
        </p:nvSpPr>
        <p:spPr>
          <a:xfrm>
            <a:off x="1733296" y="2981776"/>
            <a:ext cx="77724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ct val="20000"/>
              </a:spcBef>
            </a:pPr>
            <a:r>
              <a:rPr lang="en-US" sz="40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২. </a:t>
            </a:r>
            <a:r>
              <a:rPr lang="en-US" sz="40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বিশেষ</a:t>
            </a:r>
            <a:r>
              <a:rPr lang="en-US" sz="40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গেইট</a:t>
            </a:r>
            <a:r>
              <a:rPr lang="en-US" sz="40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চিহিৃত</a:t>
            </a:r>
            <a:r>
              <a:rPr lang="en-US" sz="40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করতে</a:t>
            </a:r>
            <a:r>
              <a:rPr lang="en-US" sz="40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পারবে</a:t>
            </a:r>
            <a:r>
              <a:rPr lang="en-US" sz="40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।</a:t>
            </a:r>
            <a:endParaRPr lang="bn-BD" sz="40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olaimanLipi" pitchFamily="2" charset="0"/>
              <a:cs typeface="SolaimanLipi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733296" y="3733800"/>
            <a:ext cx="851548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ct val="20000"/>
              </a:spcBef>
            </a:pPr>
            <a:r>
              <a:rPr lang="en-US" sz="40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৩. </a:t>
            </a:r>
            <a:r>
              <a:rPr lang="en-US" sz="40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সকল</a:t>
            </a:r>
            <a:r>
              <a:rPr lang="bn-BD" sz="40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 লজিক গেটের সত্যক সারণি লিখতে পারবে</a:t>
            </a:r>
            <a:r>
              <a:rPr lang="en-US" sz="40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।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1E07D70-A93E-4BC1-98C3-F4FF90D749AE}"/>
              </a:ext>
            </a:extLst>
          </p:cNvPr>
          <p:cNvSpPr txBox="1"/>
          <p:nvPr/>
        </p:nvSpPr>
        <p:spPr>
          <a:xfrm>
            <a:off x="4108747" y="315301"/>
            <a:ext cx="270286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err="1"/>
              <a:t>শিখনফল</a:t>
            </a:r>
            <a:endParaRPr lang="en-US" sz="5400" b="1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7114374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/>
      <p:bldP spid="1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6486" y="1538610"/>
            <a:ext cx="2895600" cy="3022649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154" y="1295401"/>
            <a:ext cx="3524273" cy="324153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Title 1"/>
          <p:cNvSpPr txBox="1">
            <a:spLocks/>
          </p:cNvSpPr>
          <p:nvPr/>
        </p:nvSpPr>
        <p:spPr>
          <a:xfrm>
            <a:off x="4274744" y="308057"/>
            <a:ext cx="3354356" cy="6858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bn-BD" sz="5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ea typeface="+mj-ea"/>
                <a:cs typeface="SolaimanLipi" pitchFamily="2" charset="0"/>
              </a:rPr>
              <a:t>ছবিগু</a:t>
            </a:r>
            <a:r>
              <a:rPr lang="en-US" sz="50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ea typeface="+mj-ea"/>
                <a:cs typeface="SolaimanLipi" pitchFamily="2" charset="0"/>
              </a:rPr>
              <a:t>লো</a:t>
            </a:r>
            <a:r>
              <a:rPr lang="bn-BD" sz="5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ea typeface="+mj-ea"/>
                <a:cs typeface="SolaimanLipi" pitchFamily="2" charset="0"/>
              </a:rPr>
              <a:t> দে</a:t>
            </a:r>
            <a:r>
              <a:rPr lang="en-US" sz="50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ea typeface="+mj-ea"/>
                <a:cs typeface="SolaimanLipi" pitchFamily="2" charset="0"/>
              </a:rPr>
              <a:t>খো</a:t>
            </a:r>
            <a:endParaRPr lang="en-US" sz="50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olaimanLipi" pitchFamily="2" charset="0"/>
              <a:ea typeface="+mj-ea"/>
              <a:cs typeface="SolaimanLipi" pitchFamily="2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5764" y="1548075"/>
            <a:ext cx="3766317" cy="2638258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539922" y="5216237"/>
            <a:ext cx="10899776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1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ছবিগুলোতে</a:t>
            </a:r>
            <a:r>
              <a:rPr lang="en-US" sz="31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31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আইসি</a:t>
            </a:r>
            <a:r>
              <a:rPr lang="en-US" sz="31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3100" dirty="0">
                <a:solidFill>
                  <a:srgbClr val="002060"/>
                </a:solidFill>
                <a:latin typeface="SolaimanLipi" pitchFamily="2" charset="0"/>
                <a:cs typeface="SolaimanLipi" pitchFamily="2" charset="0"/>
              </a:rPr>
              <a:t>(</a:t>
            </a:r>
            <a:r>
              <a:rPr lang="en-US" sz="31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IC-Integrated </a:t>
            </a:r>
            <a:r>
              <a:rPr lang="en-US" sz="31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Curcuit</a:t>
            </a:r>
            <a:r>
              <a:rPr lang="en-US" sz="3100" dirty="0">
                <a:solidFill>
                  <a:srgbClr val="002060"/>
                </a:solidFill>
                <a:latin typeface="SolaimanLipi" pitchFamily="2" charset="0"/>
                <a:cs typeface="SolaimanLipi" pitchFamily="2" charset="0"/>
              </a:rPr>
              <a:t>) </a:t>
            </a:r>
            <a:r>
              <a:rPr lang="en-US" sz="31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দেখা</a:t>
            </a:r>
            <a:r>
              <a:rPr lang="en-US" sz="31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31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যাচ্ছে</a:t>
            </a:r>
            <a:r>
              <a:rPr lang="en-US" sz="31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। </a:t>
            </a:r>
            <a:r>
              <a:rPr lang="en-US" sz="31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আইসি-এর</a:t>
            </a:r>
            <a:r>
              <a:rPr lang="en-US" sz="31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31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মূলে</a:t>
            </a:r>
            <a:r>
              <a:rPr lang="en-US" sz="31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31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রয়েছে</a:t>
            </a:r>
            <a:r>
              <a:rPr lang="en-US" sz="31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31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লজিক</a:t>
            </a:r>
            <a:r>
              <a:rPr lang="en-US" sz="31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31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গেইট</a:t>
            </a:r>
            <a:r>
              <a:rPr lang="en-US" sz="31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 । </a:t>
            </a:r>
            <a:r>
              <a:rPr lang="en-US" sz="31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লজিক</a:t>
            </a:r>
            <a:r>
              <a:rPr lang="en-US" sz="31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31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গেইট</a:t>
            </a:r>
            <a:r>
              <a:rPr lang="en-US" sz="31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31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হচ্ছে</a:t>
            </a:r>
            <a:r>
              <a:rPr lang="en-US" sz="31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31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বুলিয়ান</a:t>
            </a:r>
            <a:r>
              <a:rPr lang="en-US" sz="31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31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অ্যালজেবরার</a:t>
            </a:r>
            <a:r>
              <a:rPr lang="en-US" sz="31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31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ব্যবহারিক</a:t>
            </a:r>
            <a:r>
              <a:rPr lang="en-US" sz="31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31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প্রয়োগ</a:t>
            </a:r>
            <a:r>
              <a:rPr lang="en-US" sz="31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।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1AFCB52-C7EB-4122-B0EF-933F3B8990AB}"/>
              </a:ext>
            </a:extLst>
          </p:cNvPr>
          <p:cNvSpPr txBox="1"/>
          <p:nvPr/>
        </p:nvSpPr>
        <p:spPr>
          <a:xfrm rot="20425613">
            <a:off x="6240290" y="3442612"/>
            <a:ext cx="3392364" cy="144655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sz="4400" dirty="0" err="1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সার্বজনীন</a:t>
            </a:r>
            <a:r>
              <a:rPr lang="en-US" sz="4400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 ও </a:t>
            </a:r>
            <a:r>
              <a:rPr lang="en-US" sz="4400" dirty="0" err="1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বিশেষ</a:t>
            </a:r>
            <a:r>
              <a:rPr lang="en-US" sz="4400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4400" dirty="0" err="1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গেইট</a:t>
            </a:r>
            <a:endParaRPr lang="en-US" sz="4400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98506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9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9CD259CB-D416-4E74-8E45-87063B4E5865}"/>
              </a:ext>
            </a:extLst>
          </p:cNvPr>
          <p:cNvSpPr txBox="1"/>
          <p:nvPr/>
        </p:nvSpPr>
        <p:spPr>
          <a:xfrm>
            <a:off x="3922641" y="94453"/>
            <a:ext cx="55129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solidFill>
                  <a:srgbClr val="FF0000"/>
                </a:solidFill>
              </a:rPr>
              <a:t>এবার</a:t>
            </a:r>
            <a:r>
              <a:rPr lang="en-US" sz="3600" b="1" dirty="0">
                <a:solidFill>
                  <a:srgbClr val="FF0000"/>
                </a:solidFill>
              </a:rPr>
              <a:t> </a:t>
            </a:r>
            <a:r>
              <a:rPr lang="en-US" sz="3600" b="1" dirty="0" err="1">
                <a:solidFill>
                  <a:srgbClr val="FF0000"/>
                </a:solidFill>
              </a:rPr>
              <a:t>চলো</a:t>
            </a:r>
            <a:r>
              <a:rPr lang="en-US" sz="3600" b="1" dirty="0">
                <a:solidFill>
                  <a:srgbClr val="FF0000"/>
                </a:solidFill>
              </a:rPr>
              <a:t> </a:t>
            </a:r>
            <a:r>
              <a:rPr lang="en-US" sz="3600" b="1" dirty="0" err="1">
                <a:solidFill>
                  <a:srgbClr val="FF0000"/>
                </a:solidFill>
              </a:rPr>
              <a:t>একটি</a:t>
            </a:r>
            <a:r>
              <a:rPr lang="en-US" sz="3600" b="1" dirty="0">
                <a:solidFill>
                  <a:srgbClr val="FF0000"/>
                </a:solidFill>
              </a:rPr>
              <a:t> </a:t>
            </a:r>
            <a:r>
              <a:rPr lang="en-US" sz="3600" b="1" dirty="0" err="1">
                <a:solidFill>
                  <a:srgbClr val="FF0000"/>
                </a:solidFill>
              </a:rPr>
              <a:t>ভিডিও</a:t>
            </a:r>
            <a:r>
              <a:rPr lang="en-US" sz="3600" b="1" dirty="0">
                <a:solidFill>
                  <a:srgbClr val="FF0000"/>
                </a:solidFill>
              </a:rPr>
              <a:t> </a:t>
            </a:r>
            <a:r>
              <a:rPr lang="en-US" sz="3600" b="1" dirty="0" err="1">
                <a:solidFill>
                  <a:srgbClr val="FF0000"/>
                </a:solidFill>
              </a:rPr>
              <a:t>দেখি</a:t>
            </a:r>
            <a:r>
              <a:rPr lang="en-US" sz="3600" b="1" dirty="0">
                <a:solidFill>
                  <a:srgbClr val="FF0000"/>
                </a:solidFill>
              </a:rPr>
              <a:t>-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BED5E14-7AB3-481A-B67A-042CEDA5459C}"/>
              </a:ext>
            </a:extLst>
          </p:cNvPr>
          <p:cNvSpPr txBox="1"/>
          <p:nvPr/>
        </p:nvSpPr>
        <p:spPr>
          <a:xfrm>
            <a:off x="3922641" y="5249549"/>
            <a:ext cx="38828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/>
              <a:t>ভিডিওটিতে</a:t>
            </a:r>
            <a:r>
              <a:rPr lang="en-US" sz="3600" b="1" dirty="0"/>
              <a:t> </a:t>
            </a:r>
            <a:r>
              <a:rPr lang="en-US" sz="3600" b="1" dirty="0" err="1"/>
              <a:t>কি</a:t>
            </a:r>
            <a:r>
              <a:rPr lang="en-US" sz="3600" b="1" dirty="0"/>
              <a:t> </a:t>
            </a:r>
            <a:r>
              <a:rPr lang="en-US" sz="3600" b="1" dirty="0" err="1"/>
              <a:t>দেখলাম</a:t>
            </a:r>
            <a:r>
              <a:rPr lang="en-US" sz="3600" b="1" dirty="0"/>
              <a:t>?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E9F28AF-E67C-4EFE-9EFD-EC0898DBAD6F}"/>
              </a:ext>
            </a:extLst>
          </p:cNvPr>
          <p:cNvSpPr txBox="1"/>
          <p:nvPr/>
        </p:nvSpPr>
        <p:spPr>
          <a:xfrm>
            <a:off x="3220279" y="3244334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hlinkClick r:id="rId2"/>
              </a:rPr>
              <a:t>https://www.youtube.com/watch?v=t_HFW0YFvls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59682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</TotalTime>
  <Words>697</Words>
  <Application>Microsoft Office PowerPoint</Application>
  <PresentationFormat>Widescreen</PresentationFormat>
  <Paragraphs>404</Paragraphs>
  <Slides>21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9" baseType="lpstr">
      <vt:lpstr>Arial</vt:lpstr>
      <vt:lpstr>Calibri</vt:lpstr>
      <vt:lpstr>Calibri Light</vt:lpstr>
      <vt:lpstr>Nikosh</vt:lpstr>
      <vt:lpstr>NikoshBAN</vt:lpstr>
      <vt:lpstr>SolaimanLipi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একক কাজ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rumpur</dc:creator>
  <cp:lastModifiedBy>rumpur</cp:lastModifiedBy>
  <cp:revision>1</cp:revision>
  <dcterms:created xsi:type="dcterms:W3CDTF">2021-03-28T02:55:18Z</dcterms:created>
  <dcterms:modified xsi:type="dcterms:W3CDTF">2021-03-28T03:10:07Z</dcterms:modified>
</cp:coreProperties>
</file>