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0033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69" d="100"/>
          <a:sy n="69" d="100"/>
        </p:scale>
        <p:origin x="-136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3/26/2021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F3F26E7-5A4D-4569-88F0-779E96A17F99}" type="datetimeFigureOut">
              <a:rPr lang="en-US" smtClean="0"/>
              <a:t>3/26/2021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8565042-B00E-450E-99AD-4CA7EC71F0A8}" type="slidenum">
              <a:rPr lang="en-US" smtClean="0"/>
              <a:t>‹#›</a:t>
            </a:fld>
            <a:endParaRPr lang="en-US"/>
          </a:p>
        </p:txBody>
      </p:sp>
      <p:sp>
        <p:nvSpPr>
          <p:cNvPr id="10" name="TextBox 9"/>
          <p:cNvSpPr txBox="1"/>
          <p:nvPr userDrawn="1"/>
        </p:nvSpPr>
        <p:spPr>
          <a:xfrm>
            <a:off x="289560" y="6366748"/>
            <a:ext cx="8534400" cy="369332"/>
          </a:xfrm>
          <a:prstGeom prst="rect">
            <a:avLst/>
          </a:prstGeom>
          <a:noFill/>
        </p:spPr>
        <p:txBody>
          <a:bodyPr wrap="square" rtlCol="0">
            <a:spAutoFit/>
          </a:bodyPr>
          <a:lstStyle/>
          <a:p>
            <a:r>
              <a:rPr lang="en-US" dirty="0" smtClean="0"/>
              <a:t>            </a:t>
            </a:r>
            <a:r>
              <a:rPr lang="en-US" dirty="0" smtClean="0">
                <a:solidFill>
                  <a:schemeClr val="bg2">
                    <a:lumMod val="75000"/>
                  </a:schemeClr>
                </a:solidFill>
              </a:rPr>
              <a:t>MD MAINUL ISLAM SARKAR,MAJHIRA MODEL</a:t>
            </a:r>
            <a:r>
              <a:rPr lang="en-US" baseline="0" dirty="0" smtClean="0">
                <a:solidFill>
                  <a:schemeClr val="bg2">
                    <a:lumMod val="75000"/>
                  </a:schemeClr>
                </a:solidFill>
              </a:rPr>
              <a:t> HIGH SCHOOL,01724 623684</a:t>
            </a:r>
            <a:endParaRPr lang="en-US" dirty="0">
              <a:solidFill>
                <a:schemeClr val="bg2">
                  <a:lumMod val="75000"/>
                </a:schemeClr>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hyperlink" Target="http://www.goole.com/" TargetMode="Externa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8153400" cy="830997"/>
          </a:xfrm>
          <a:prstGeom prst="rect">
            <a:avLst/>
          </a:prstGeom>
          <a:noFill/>
        </p:spPr>
        <p:txBody>
          <a:bodyPr wrap="square" rtlCol="0">
            <a:spAutoFit/>
          </a:bodyPr>
          <a:lstStyle/>
          <a:p>
            <a:r>
              <a:rPr lang="bn-IN" sz="4800" dirty="0" smtClean="0">
                <a:solidFill>
                  <a:srgbClr val="00B050"/>
                </a:solidFill>
              </a:rPr>
              <a:t>তোমাদের  আন্তরিক শুভেচ্ছা</a:t>
            </a:r>
            <a:endParaRPr lang="en-US" sz="4800" dirty="0">
              <a:solidFill>
                <a:srgbClr val="00B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981200"/>
            <a:ext cx="5867399" cy="4114800"/>
          </a:xfrm>
          <a:prstGeom prst="rect">
            <a:avLst/>
          </a:prstGeom>
        </p:spPr>
      </p:pic>
    </p:spTree>
    <p:extLst>
      <p:ext uri="{BB962C8B-B14F-4D97-AF65-F5344CB8AC3E}">
        <p14:creationId xmlns:p14="http://schemas.microsoft.com/office/powerpoint/2010/main" val="37220722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444" y="374073"/>
            <a:ext cx="7595756" cy="1200329"/>
          </a:xfrm>
          <a:prstGeom prst="rect">
            <a:avLst/>
          </a:prstGeom>
        </p:spPr>
        <p:txBody>
          <a:bodyPr wrap="square">
            <a:spAutoFit/>
          </a:bodyPr>
          <a:lstStyle/>
          <a:p>
            <a:r>
              <a:rPr lang="bn-IN" sz="2000" dirty="0" smtClean="0"/>
              <a:t>       </a:t>
            </a:r>
            <a:r>
              <a:rPr lang="bn-IN" sz="3600" dirty="0" smtClean="0">
                <a:solidFill>
                  <a:srgbClr val="002060"/>
                </a:solidFill>
              </a:rPr>
              <a:t>একটি </a:t>
            </a:r>
            <a:r>
              <a:rPr lang="bn-IN" sz="3600" dirty="0">
                <a:solidFill>
                  <a:srgbClr val="002060"/>
                </a:solidFill>
              </a:rPr>
              <a:t>ই-মেইল অ্যাকাউন্ট </a:t>
            </a:r>
            <a:r>
              <a:rPr lang="bn-IN" sz="3600" dirty="0" smtClean="0">
                <a:solidFill>
                  <a:srgbClr val="002060"/>
                </a:solidFill>
              </a:rPr>
              <a:t>খুলে সহ     </a:t>
            </a:r>
          </a:p>
          <a:p>
            <a:r>
              <a:rPr lang="bn-IN" sz="3600" dirty="0">
                <a:solidFill>
                  <a:srgbClr val="002060"/>
                </a:solidFill>
              </a:rPr>
              <a:t> </a:t>
            </a:r>
            <a:r>
              <a:rPr lang="bn-IN" sz="3600" dirty="0" smtClean="0">
                <a:solidFill>
                  <a:srgbClr val="002060"/>
                </a:solidFill>
              </a:rPr>
              <a:t>   পাটীদের  সাথে </a:t>
            </a:r>
            <a:r>
              <a:rPr lang="bn-IN" sz="3600" dirty="0">
                <a:solidFill>
                  <a:srgbClr val="002060"/>
                </a:solidFill>
              </a:rPr>
              <a:t>যোগাযোগ </a:t>
            </a:r>
            <a:r>
              <a:rPr lang="bn-IN" sz="3600" dirty="0" smtClean="0">
                <a:solidFill>
                  <a:srgbClr val="002060"/>
                </a:solidFill>
              </a:rPr>
              <a:t>স্থাপন</a:t>
            </a:r>
            <a:endParaRPr lang="en-US" sz="36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637" y="1918855"/>
            <a:ext cx="2244436" cy="169436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544" y="1852396"/>
            <a:ext cx="1981200" cy="17469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806721"/>
            <a:ext cx="2124075" cy="1785720"/>
          </a:xfrm>
          <a:prstGeom prst="rect">
            <a:avLst/>
          </a:prstGeom>
        </p:spPr>
      </p:pic>
      <p:sp>
        <p:nvSpPr>
          <p:cNvPr id="6" name="TextBox 5"/>
          <p:cNvSpPr txBox="1"/>
          <p:nvPr/>
        </p:nvSpPr>
        <p:spPr>
          <a:xfrm>
            <a:off x="964622" y="4038600"/>
            <a:ext cx="7391399" cy="1815882"/>
          </a:xfrm>
          <a:prstGeom prst="rect">
            <a:avLst/>
          </a:prstGeom>
          <a:noFill/>
        </p:spPr>
        <p:txBody>
          <a:bodyPr wrap="square" rtlCol="0">
            <a:spAutoFit/>
          </a:bodyPr>
          <a:lstStyle/>
          <a:p>
            <a:pPr algn="just"/>
            <a:r>
              <a:rPr lang="bn-IN" sz="2800" dirty="0" smtClean="0">
                <a:solidFill>
                  <a:srgbClr val="00B0F0"/>
                </a:solidFill>
              </a:rPr>
              <a:t>ই-মেইল পাঠাতে হলে আমার ই-মেইল ঠিকানা যেই ওয়েব সাইটের সেই ওয়েবসাইটে প্রবেশ করতে হবে।যেমন-ইয়াহু মেইল ব্যবহার করে ই-মেইল পাঠাতে হয়। </a:t>
            </a:r>
            <a:endParaRPr lang="en-US" sz="2800" dirty="0">
              <a:solidFill>
                <a:srgbClr val="00B0F0"/>
              </a:solidFill>
            </a:endParaRPr>
          </a:p>
        </p:txBody>
      </p:sp>
    </p:spTree>
    <p:extLst>
      <p:ext uri="{BB962C8B-B14F-4D97-AF65-F5344CB8AC3E}">
        <p14:creationId xmlns:p14="http://schemas.microsoft.com/office/powerpoint/2010/main" val="31225687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by="(-#ppt_w*2)" calcmode="lin" valueType="num">
                                      <p:cBhvr rctx="PPT">
                                        <p:cTn id="31" dur="500" autoRev="1" fill="hold">
                                          <p:stCondLst>
                                            <p:cond delay="0"/>
                                          </p:stCondLst>
                                        </p:cTn>
                                        <p:tgtEl>
                                          <p:spTgt spid="6"/>
                                        </p:tgtEl>
                                        <p:attrNameLst>
                                          <p:attrName>ppt_w</p:attrName>
                                        </p:attrNameLst>
                                      </p:cBhvr>
                                    </p:anim>
                                    <p:anim by="(#ppt_w*0.50)" calcmode="lin" valueType="num">
                                      <p:cBhvr>
                                        <p:cTn id="32" dur="500" decel="50000" autoRev="1" fill="hold">
                                          <p:stCondLst>
                                            <p:cond delay="0"/>
                                          </p:stCondLst>
                                        </p:cTn>
                                        <p:tgtEl>
                                          <p:spTgt spid="6"/>
                                        </p:tgtEl>
                                        <p:attrNameLst>
                                          <p:attrName>ppt_x</p:attrName>
                                        </p:attrNameLst>
                                      </p:cBhvr>
                                    </p:anim>
                                    <p:anim from="(-#ppt_h/2)" to="(#ppt_y)" calcmode="lin" valueType="num">
                                      <p:cBhvr>
                                        <p:cTn id="33" dur="1000" fill="hold">
                                          <p:stCondLst>
                                            <p:cond delay="0"/>
                                          </p:stCondLst>
                                        </p:cTn>
                                        <p:tgtEl>
                                          <p:spTgt spid="6"/>
                                        </p:tgtEl>
                                        <p:attrNameLst>
                                          <p:attrName>ppt_y</p:attrName>
                                        </p:attrNameLst>
                                      </p:cBhvr>
                                    </p:anim>
                                    <p:animRot by="21600000">
                                      <p:cBhvr>
                                        <p:cTn id="34"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
            <a:ext cx="7239000" cy="2667000"/>
          </a:xfrm>
          <a:prstGeom prst="rect">
            <a:avLst/>
          </a:prstGeom>
        </p:spPr>
      </p:pic>
      <p:sp>
        <p:nvSpPr>
          <p:cNvPr id="3" name="TextBox 2"/>
          <p:cNvSpPr txBox="1"/>
          <p:nvPr/>
        </p:nvSpPr>
        <p:spPr>
          <a:xfrm>
            <a:off x="685800" y="2971800"/>
            <a:ext cx="7772400" cy="3416320"/>
          </a:xfrm>
          <a:prstGeom prst="rect">
            <a:avLst/>
          </a:prstGeom>
          <a:noFill/>
        </p:spPr>
        <p:txBody>
          <a:bodyPr wrap="square" rtlCol="0">
            <a:spAutoFit/>
          </a:bodyPr>
          <a:lstStyle/>
          <a:p>
            <a:r>
              <a:rPr lang="bn-IN" sz="2800" dirty="0" smtClean="0"/>
              <a:t>*প্রথমে ব্রাউজার চালু করে ইয়াহু সাইটে</a:t>
            </a:r>
            <a:r>
              <a:rPr lang="en-US" sz="2800" dirty="0" smtClean="0"/>
              <a:t> </a:t>
            </a:r>
            <a:r>
              <a:rPr lang="en-US" sz="3200" dirty="0" smtClean="0"/>
              <a:t>Mail</a:t>
            </a:r>
            <a:r>
              <a:rPr lang="bn-IN" sz="2800" dirty="0" smtClean="0"/>
              <a:t> লেখর </a:t>
            </a:r>
          </a:p>
          <a:p>
            <a:r>
              <a:rPr lang="bn-IN" sz="2800" dirty="0"/>
              <a:t> </a:t>
            </a:r>
            <a:r>
              <a:rPr lang="bn-IN" sz="2800" dirty="0" smtClean="0"/>
              <a:t>যায়গায় ক্লিক করি</a:t>
            </a:r>
            <a:r>
              <a:rPr lang="en-US" sz="2800" dirty="0" smtClean="0"/>
              <a:t>.</a:t>
            </a:r>
          </a:p>
          <a:p>
            <a:r>
              <a:rPr lang="en-US" sz="2800" dirty="0" smtClean="0"/>
              <a:t>*</a:t>
            </a:r>
            <a:r>
              <a:rPr lang="bn-IN" sz="2800" dirty="0" smtClean="0"/>
              <a:t>আমরা ইয়াহু আইডি ও পাসওয়ার্ড লিখে </a:t>
            </a:r>
            <a:r>
              <a:rPr lang="en-US" sz="3600" dirty="0" smtClean="0"/>
              <a:t>Sign In</a:t>
            </a:r>
            <a:r>
              <a:rPr lang="bn-IN" sz="3600" dirty="0" smtClean="0"/>
              <a:t> </a:t>
            </a:r>
            <a:r>
              <a:rPr lang="bn-IN" sz="2400" dirty="0" smtClean="0"/>
              <a:t>এ </a:t>
            </a:r>
          </a:p>
          <a:p>
            <a:r>
              <a:rPr lang="bn-IN" sz="2400" dirty="0"/>
              <a:t> </a:t>
            </a:r>
            <a:r>
              <a:rPr lang="bn-IN" sz="2800" dirty="0" smtClean="0"/>
              <a:t>ক্লিক করি।</a:t>
            </a:r>
          </a:p>
          <a:p>
            <a:r>
              <a:rPr lang="bn-IN" sz="2400" dirty="0" smtClean="0"/>
              <a:t>*</a:t>
            </a:r>
            <a:r>
              <a:rPr lang="bn-IN" sz="2800" dirty="0" smtClean="0"/>
              <a:t>এখন</a:t>
            </a:r>
            <a:r>
              <a:rPr lang="en-US" sz="2800" dirty="0" smtClean="0"/>
              <a:t> </a:t>
            </a:r>
            <a:r>
              <a:rPr lang="en-US" sz="3600" dirty="0" smtClean="0"/>
              <a:t>Compose</a:t>
            </a:r>
            <a:r>
              <a:rPr lang="bn-IN" sz="2800" dirty="0" smtClean="0"/>
              <a:t> লেখা যায়গায় মাউস ক্লিক করে একটু অপেক্ষা করি এবং প্রয়োজনীয় লেখা টাইপ </a:t>
            </a:r>
          </a:p>
          <a:p>
            <a:r>
              <a:rPr lang="bn-IN" sz="2800" dirty="0"/>
              <a:t> </a:t>
            </a:r>
            <a:r>
              <a:rPr lang="bn-IN" sz="2800" dirty="0" smtClean="0"/>
              <a:t>করি।</a:t>
            </a:r>
          </a:p>
        </p:txBody>
      </p:sp>
    </p:spTree>
    <p:extLst>
      <p:ext uri="{BB962C8B-B14F-4D97-AF65-F5344CB8AC3E}">
        <p14:creationId xmlns:p14="http://schemas.microsoft.com/office/powerpoint/2010/main" val="1188848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7924800" cy="5262979"/>
          </a:xfrm>
          <a:prstGeom prst="rect">
            <a:avLst/>
          </a:prstGeom>
        </p:spPr>
        <p:txBody>
          <a:bodyPr wrap="square">
            <a:spAutoFit/>
          </a:bodyPr>
          <a:lstStyle/>
          <a:p>
            <a:r>
              <a:rPr lang="bn-IN" sz="2000" dirty="0"/>
              <a:t>*</a:t>
            </a:r>
            <a:r>
              <a:rPr lang="bn-IN" sz="2800" dirty="0"/>
              <a:t>এখন</a:t>
            </a:r>
            <a:r>
              <a:rPr lang="en-US" sz="2800" dirty="0"/>
              <a:t> </a:t>
            </a:r>
            <a:r>
              <a:rPr lang="en-US" sz="3200" dirty="0"/>
              <a:t>To</a:t>
            </a:r>
            <a:r>
              <a:rPr lang="bn-IN" sz="2800" dirty="0"/>
              <a:t> এর পাশে আমি যাকে মেইল পাঠাতে চাই </a:t>
            </a:r>
            <a:endParaRPr lang="bn-IN" sz="2800" dirty="0" smtClean="0"/>
          </a:p>
          <a:p>
            <a:r>
              <a:rPr lang="bn-IN" sz="2800" dirty="0"/>
              <a:t> </a:t>
            </a:r>
            <a:r>
              <a:rPr lang="bn-IN" sz="2800" dirty="0" smtClean="0"/>
              <a:t>তার ই-মেইল </a:t>
            </a:r>
            <a:r>
              <a:rPr lang="bn-IN" sz="2800" dirty="0"/>
              <a:t>ঠিকানা </a:t>
            </a:r>
            <a:r>
              <a:rPr lang="bn-IN" sz="2800" dirty="0" smtClean="0"/>
              <a:t>টাইপ </a:t>
            </a:r>
            <a:r>
              <a:rPr lang="bn-IN" sz="2800" dirty="0"/>
              <a:t>করি এবং </a:t>
            </a:r>
            <a:r>
              <a:rPr lang="en-US" sz="3600" dirty="0"/>
              <a:t>Subjec</a:t>
            </a:r>
            <a:r>
              <a:rPr lang="en-US" sz="3200" dirty="0"/>
              <a:t>t</a:t>
            </a:r>
            <a:r>
              <a:rPr lang="bn-IN" sz="3200" dirty="0" smtClean="0"/>
              <a:t>–</a:t>
            </a:r>
            <a:r>
              <a:rPr lang="bn-IN" sz="2800" dirty="0" smtClean="0"/>
              <a:t>বক্স  </a:t>
            </a:r>
          </a:p>
          <a:p>
            <a:r>
              <a:rPr lang="bn-IN" sz="2800" dirty="0"/>
              <a:t> </a:t>
            </a:r>
            <a:r>
              <a:rPr lang="bn-IN" sz="2800" dirty="0" smtClean="0"/>
              <a:t>এ </a:t>
            </a:r>
            <a:r>
              <a:rPr lang="bn-IN" sz="2800" dirty="0"/>
              <a:t>কিছু লিখি।</a:t>
            </a:r>
          </a:p>
          <a:p>
            <a:r>
              <a:rPr lang="bn-IN" sz="2800" dirty="0"/>
              <a:t>*এখন</a:t>
            </a:r>
            <a:r>
              <a:rPr lang="en-US" sz="2800" dirty="0"/>
              <a:t> </a:t>
            </a:r>
            <a:r>
              <a:rPr lang="en-US" sz="3600" dirty="0"/>
              <a:t>Sent</a:t>
            </a:r>
            <a:r>
              <a:rPr lang="bn-IN" sz="2800" dirty="0"/>
              <a:t> এটাচমেন্ট যুক্ত করার জন্য বাটনের </a:t>
            </a:r>
            <a:r>
              <a:rPr lang="bn-IN" sz="2800" dirty="0" smtClean="0"/>
              <a:t>  </a:t>
            </a:r>
          </a:p>
          <a:p>
            <a:r>
              <a:rPr lang="bn-IN" sz="2800" dirty="0"/>
              <a:t> </a:t>
            </a:r>
            <a:r>
              <a:rPr lang="bn-IN" sz="2800" dirty="0" smtClean="0"/>
              <a:t>পাশে এটাচমেন্ট আইকনে  </a:t>
            </a:r>
            <a:r>
              <a:rPr lang="bn-IN" sz="2800" dirty="0"/>
              <a:t>ক্লিক করে ফাইলটি</a:t>
            </a:r>
            <a:r>
              <a:rPr lang="en-US" sz="2800" dirty="0"/>
              <a:t> </a:t>
            </a:r>
            <a:endParaRPr lang="bn-IN" sz="2800" dirty="0" smtClean="0"/>
          </a:p>
          <a:p>
            <a:r>
              <a:rPr lang="bn-IN" sz="2800" dirty="0"/>
              <a:t> </a:t>
            </a:r>
            <a:r>
              <a:rPr lang="en-US" sz="4000" dirty="0" smtClean="0"/>
              <a:t>Location</a:t>
            </a:r>
            <a:r>
              <a:rPr lang="bn-IN" sz="2800" dirty="0" smtClean="0"/>
              <a:t> </a:t>
            </a:r>
            <a:r>
              <a:rPr lang="bn-IN" sz="2800" dirty="0"/>
              <a:t>নির্বাচন </a:t>
            </a:r>
            <a:r>
              <a:rPr lang="bn-IN" sz="2800" dirty="0" smtClean="0"/>
              <a:t>করতে </a:t>
            </a:r>
            <a:r>
              <a:rPr lang="bn-IN" sz="2800" dirty="0"/>
              <a:t>হবে।</a:t>
            </a:r>
          </a:p>
          <a:p>
            <a:r>
              <a:rPr lang="bn-IN" sz="2800" dirty="0"/>
              <a:t>*এরপর</a:t>
            </a:r>
            <a:r>
              <a:rPr lang="en-US" sz="2800" dirty="0"/>
              <a:t> </a:t>
            </a:r>
            <a:r>
              <a:rPr lang="en-US" sz="3600" dirty="0"/>
              <a:t>Open Button-</a:t>
            </a:r>
            <a:r>
              <a:rPr lang="bn-IN" sz="2800" dirty="0"/>
              <a:t>এ</a:t>
            </a:r>
            <a:r>
              <a:rPr lang="en-US" sz="2800" dirty="0"/>
              <a:t> </a:t>
            </a:r>
            <a:r>
              <a:rPr lang="en-US" sz="3200" dirty="0"/>
              <a:t>Clic</a:t>
            </a:r>
            <a:r>
              <a:rPr lang="en-US" sz="2800" dirty="0"/>
              <a:t>k</a:t>
            </a:r>
            <a:r>
              <a:rPr lang="bn-IN" sz="2800" dirty="0"/>
              <a:t>করলে ফাইলটি </a:t>
            </a:r>
            <a:r>
              <a:rPr lang="bn-IN" sz="2800" dirty="0" smtClean="0"/>
              <a:t>ই-</a:t>
            </a:r>
          </a:p>
          <a:p>
            <a:r>
              <a:rPr lang="bn-IN" sz="2800" dirty="0"/>
              <a:t> </a:t>
            </a:r>
            <a:r>
              <a:rPr lang="bn-IN" sz="2800" dirty="0" smtClean="0"/>
              <a:t>মেইলের সাথে </a:t>
            </a:r>
            <a:r>
              <a:rPr lang="bn-IN" sz="2800" dirty="0"/>
              <a:t>যুক্ত </a:t>
            </a:r>
            <a:r>
              <a:rPr lang="en-US" sz="2800" dirty="0" smtClean="0"/>
              <a:t> </a:t>
            </a:r>
            <a:r>
              <a:rPr lang="bn-IN" sz="2800" dirty="0"/>
              <a:t>হয়ে(</a:t>
            </a:r>
            <a:r>
              <a:rPr lang="en-US" sz="3600" dirty="0"/>
              <a:t>Attach</a:t>
            </a:r>
            <a:r>
              <a:rPr lang="bn-IN" sz="2800" dirty="0"/>
              <a:t>) যাবে।</a:t>
            </a:r>
            <a:endParaRPr lang="en-US" sz="2800" dirty="0"/>
          </a:p>
          <a:p>
            <a:r>
              <a:rPr lang="bn-IN" sz="2800" dirty="0" smtClean="0"/>
              <a:t>*এখন </a:t>
            </a:r>
            <a:r>
              <a:rPr lang="en-US" sz="3600" dirty="0"/>
              <a:t>Send</a:t>
            </a:r>
            <a:r>
              <a:rPr lang="bn-IN" sz="2800" dirty="0"/>
              <a:t> ক্লিক করে পাঠিয়ে দেই আমার ই-মেল </a:t>
            </a:r>
            <a:endParaRPr lang="bn-IN" sz="2800" dirty="0" smtClean="0"/>
          </a:p>
          <a:p>
            <a:r>
              <a:rPr lang="bn-IN" sz="2800" dirty="0"/>
              <a:t> </a:t>
            </a:r>
            <a:r>
              <a:rPr lang="bn-IN" sz="2800" dirty="0" smtClean="0"/>
              <a:t>টি</a:t>
            </a:r>
            <a:r>
              <a:rPr lang="bn-IN" sz="2800" dirty="0"/>
              <a:t>।</a:t>
            </a:r>
            <a:endParaRPr lang="en-US" sz="2800" dirty="0"/>
          </a:p>
        </p:txBody>
      </p:sp>
    </p:spTree>
    <p:extLst>
      <p:ext uri="{BB962C8B-B14F-4D97-AF65-F5344CB8AC3E}">
        <p14:creationId xmlns:p14="http://schemas.microsoft.com/office/powerpoint/2010/main" val="25898534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8077200" cy="523220"/>
          </a:xfrm>
          <a:prstGeom prst="rect">
            <a:avLst/>
          </a:prstGeom>
        </p:spPr>
        <p:txBody>
          <a:bodyPr wrap="square">
            <a:spAutoFit/>
          </a:bodyPr>
          <a:lstStyle/>
          <a:p>
            <a:r>
              <a:rPr lang="bn-IN" sz="2800" dirty="0" smtClean="0">
                <a:solidFill>
                  <a:srgbClr val="7030A0"/>
                </a:solidFill>
              </a:rPr>
              <a:t> দৈনন্দিন </a:t>
            </a:r>
            <a:r>
              <a:rPr lang="bn-IN" sz="2800" dirty="0">
                <a:solidFill>
                  <a:srgbClr val="7030A0"/>
                </a:solidFill>
              </a:rPr>
              <a:t>জীবনে সমস্যা সমাধানে ইন্টারনেট</a:t>
            </a:r>
            <a:r>
              <a:rPr lang="en-US" sz="2800" dirty="0">
                <a:solidFill>
                  <a:srgbClr val="7030A0"/>
                </a:solidFill>
              </a:rPr>
              <a:t> </a:t>
            </a:r>
            <a:r>
              <a:rPr lang="bn-IN" sz="2800" dirty="0">
                <a:solidFill>
                  <a:srgbClr val="7030A0"/>
                </a:solidFill>
              </a:rPr>
              <a:t>ব্যবহার </a:t>
            </a:r>
            <a:endParaRPr lang="en-US" sz="2800" dirty="0">
              <a:solidFill>
                <a:srgbClr val="7030A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545" y="1101435"/>
            <a:ext cx="2315441" cy="16002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66800"/>
            <a:ext cx="2247900" cy="1600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2356" y="1094509"/>
            <a:ext cx="2224087" cy="1607127"/>
          </a:xfrm>
          <a:prstGeom prst="rect">
            <a:avLst/>
          </a:prstGeom>
        </p:spPr>
      </p:pic>
      <p:sp>
        <p:nvSpPr>
          <p:cNvPr id="6" name="TextBox 5"/>
          <p:cNvSpPr txBox="1"/>
          <p:nvPr/>
        </p:nvSpPr>
        <p:spPr>
          <a:xfrm>
            <a:off x="845126" y="3124200"/>
            <a:ext cx="7613073" cy="2800767"/>
          </a:xfrm>
          <a:prstGeom prst="rect">
            <a:avLst/>
          </a:prstGeom>
          <a:noFill/>
        </p:spPr>
        <p:txBody>
          <a:bodyPr wrap="square" rtlCol="0">
            <a:spAutoFit/>
          </a:bodyPr>
          <a:lstStyle/>
          <a:p>
            <a:pPr algn="just"/>
            <a:r>
              <a:rPr lang="bn-IN" sz="2800" dirty="0" smtClean="0"/>
              <a:t>দৈনন্দিন জীবনের নানা সমস্যা সমাধানের প্রথম হাতিয়ার হচ্ছে তথ্য।ইন্টারনেট থেকে তথ্য সংগ্রহ করে সেটি ব্যবহার করে অনেক সমস্যাকে সমাধান করা যায়।তথ্য খোঁজার জনপ্রিয় সাইট বা সার্চ ইঞ্জিনের অন্যতম হলো গুগল (</a:t>
            </a:r>
            <a:r>
              <a:rPr lang="en-US" sz="3600" dirty="0" smtClean="0">
                <a:hlinkClick r:id="rId5"/>
              </a:rPr>
              <a:t>www.goole.com</a:t>
            </a:r>
            <a:r>
              <a:rPr lang="bn-IN" sz="2800" dirty="0" smtClean="0"/>
              <a:t>) সমস্যা সমাধানেইন্টারনেটের ব্যবহার নিম্নরুপঃ</a:t>
            </a:r>
          </a:p>
        </p:txBody>
      </p:sp>
    </p:spTree>
    <p:extLst>
      <p:ext uri="{BB962C8B-B14F-4D97-AF65-F5344CB8AC3E}">
        <p14:creationId xmlns:p14="http://schemas.microsoft.com/office/powerpoint/2010/main" val="23652719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6"/>
                                        </p:tgtEl>
                                        <p:attrNameLst>
                                          <p:attrName>style.visibility</p:attrName>
                                        </p:attrNameLst>
                                      </p:cBhvr>
                                      <p:to>
                                        <p:strVal val="visible"/>
                                      </p:to>
                                    </p:set>
                                    <p:anim by="(-#ppt_w*2)" calcmode="lin" valueType="num">
                                      <p:cBhvr rctx="PPT">
                                        <p:cTn id="34" dur="500" autoRev="1" fill="hold">
                                          <p:stCondLst>
                                            <p:cond delay="0"/>
                                          </p:stCondLst>
                                        </p:cTn>
                                        <p:tgtEl>
                                          <p:spTgt spid="6"/>
                                        </p:tgtEl>
                                        <p:attrNameLst>
                                          <p:attrName>ppt_w</p:attrName>
                                        </p:attrNameLst>
                                      </p:cBhvr>
                                    </p:anim>
                                    <p:anim by="(#ppt_w*0.50)" calcmode="lin" valueType="num">
                                      <p:cBhvr>
                                        <p:cTn id="35" dur="500" decel="50000" autoRev="1" fill="hold">
                                          <p:stCondLst>
                                            <p:cond delay="0"/>
                                          </p:stCondLst>
                                        </p:cTn>
                                        <p:tgtEl>
                                          <p:spTgt spid="6"/>
                                        </p:tgtEl>
                                        <p:attrNameLst>
                                          <p:attrName>ppt_x</p:attrName>
                                        </p:attrNameLst>
                                      </p:cBhvr>
                                    </p:anim>
                                    <p:anim from="(-#ppt_h/2)" to="(#ppt_y)" calcmode="lin" valueType="num">
                                      <p:cBhvr>
                                        <p:cTn id="36" dur="1000" fill="hold">
                                          <p:stCondLst>
                                            <p:cond delay="0"/>
                                          </p:stCondLst>
                                        </p:cTn>
                                        <p:tgtEl>
                                          <p:spTgt spid="6"/>
                                        </p:tgtEl>
                                        <p:attrNameLst>
                                          <p:attrName>ppt_y</p:attrName>
                                        </p:attrNameLst>
                                      </p:cBhvr>
                                    </p:anim>
                                    <p:animRot by="21600000">
                                      <p:cBhvr>
                                        <p:cTn id="37"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1999"/>
            <a:ext cx="8229600" cy="4524315"/>
          </a:xfrm>
          <a:prstGeom prst="rect">
            <a:avLst/>
          </a:prstGeom>
          <a:noFill/>
        </p:spPr>
        <p:txBody>
          <a:bodyPr wrap="square" rtlCol="0">
            <a:spAutoFit/>
          </a:bodyPr>
          <a:lstStyle/>
          <a:p>
            <a:pPr algn="just"/>
            <a:r>
              <a:rPr lang="bn-IN" sz="2400" dirty="0" smtClean="0"/>
              <a:t>*একজন শিক্ষার্থী তার পড়ালেখার যেকোনো তথ্য ইন্টারনেটের মাধ্যমে সহজেই খুঁজে নিতে পারে।* ইন্টারনেটে সামাজিক নেটওয়ার্কের মাধ্যমে একে অপরের সাথে ভিডিও কলের মাধ্যমে যোগাযোগ করতে পারে।*অনেক সময় জরুরি ভিত্তিতে এক দেশ থেকে অন্যদেশে তথ্য আদান-প্রদানের প্রয়োজন হয়।সে ক্ষেত্রে ইন্টারনেটের ই-মেইল ভিত্তিক সেবার মাধ্যমে তা যেকোনো সময় প্রেরণ করা যায়।*মোবাইল অপারেটর কোম্পানির গ্রাহকদের বিভিন্ন সমস্যা সমাধান ইন্টারনেট সাপোর্ট সেন্টারের মাধ্যমে সমাধান দিচ্ছে।*কোনো অপরিচিত যায়গায় নির্দিস্ট ঠিকানা খুজে বের করতে ইন্টারনেট গ্লোবাল পজিশনিং সিস্টেমের মাধ্যমে বের করা যায়। এছাড়াও নানাবিধ কাজে ইন্টারনেটের ব্যবহার করে  সমস্যার সমাধান করা হচ্ছে।</a:t>
            </a:r>
            <a:endParaRPr lang="en-US" sz="2400" dirty="0"/>
          </a:p>
        </p:txBody>
      </p:sp>
    </p:spTree>
    <p:extLst>
      <p:ext uri="{BB962C8B-B14F-4D97-AF65-F5344CB8AC3E}">
        <p14:creationId xmlns:p14="http://schemas.microsoft.com/office/powerpoint/2010/main" val="8763819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3700" y="87638"/>
            <a:ext cx="3352800" cy="646331"/>
          </a:xfrm>
          <a:prstGeom prst="rect">
            <a:avLst/>
          </a:prstGeom>
          <a:noFill/>
        </p:spPr>
        <p:txBody>
          <a:bodyPr wrap="square" rtlCol="0">
            <a:spAutoFit/>
          </a:bodyPr>
          <a:lstStyle/>
          <a:p>
            <a:pPr algn="ctr"/>
            <a:r>
              <a:rPr lang="bn-IN" sz="3600" dirty="0" smtClean="0">
                <a:solidFill>
                  <a:schemeClr val="accent5">
                    <a:lumMod val="75000"/>
                  </a:schemeClr>
                </a:solidFill>
              </a:rPr>
              <a:t>    একক কাজ</a:t>
            </a:r>
            <a:endParaRPr lang="en-US" sz="3600" dirty="0">
              <a:solidFill>
                <a:schemeClr val="accent5">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733969"/>
            <a:ext cx="2057400" cy="1152667"/>
          </a:xfrm>
          <a:prstGeom prst="rect">
            <a:avLst/>
          </a:prstGeom>
        </p:spPr>
      </p:pic>
      <p:sp>
        <p:nvSpPr>
          <p:cNvPr id="4" name="TextBox 3"/>
          <p:cNvSpPr txBox="1"/>
          <p:nvPr/>
        </p:nvSpPr>
        <p:spPr>
          <a:xfrm>
            <a:off x="3314700" y="1981428"/>
            <a:ext cx="3048000" cy="461665"/>
          </a:xfrm>
          <a:prstGeom prst="rect">
            <a:avLst/>
          </a:prstGeom>
          <a:noFill/>
        </p:spPr>
        <p:txBody>
          <a:bodyPr wrap="square" rtlCol="0">
            <a:spAutoFit/>
          </a:bodyPr>
          <a:lstStyle/>
          <a:p>
            <a:pPr algn="ctr"/>
            <a:r>
              <a:rPr lang="bn-IN" dirty="0" smtClean="0"/>
              <a:t> </a:t>
            </a:r>
            <a:r>
              <a:rPr lang="bn-IN" sz="2400" dirty="0" smtClean="0"/>
              <a:t>প্রশ্নঃ ই-মেল কী ?</a:t>
            </a:r>
            <a:endParaRPr lang="en-US" sz="2400" dirty="0"/>
          </a:p>
        </p:txBody>
      </p:sp>
      <p:sp>
        <p:nvSpPr>
          <p:cNvPr id="5" name="TextBox 4"/>
          <p:cNvSpPr txBox="1"/>
          <p:nvPr/>
        </p:nvSpPr>
        <p:spPr>
          <a:xfrm>
            <a:off x="609600" y="2443093"/>
            <a:ext cx="8001000" cy="830997"/>
          </a:xfrm>
          <a:prstGeom prst="rect">
            <a:avLst/>
          </a:prstGeom>
          <a:noFill/>
        </p:spPr>
        <p:txBody>
          <a:bodyPr wrap="square" rtlCol="0">
            <a:spAutoFit/>
          </a:bodyPr>
          <a:lstStyle/>
          <a:p>
            <a:pPr algn="just"/>
            <a:r>
              <a:rPr lang="bn-IN" sz="2400" dirty="0" smtClean="0"/>
              <a:t>উত্তরঃ ই-মেল হলো ইলেক্ট্রনিক মেইল।এর মাধ্যমে ইলেক্ট্রনিক </a:t>
            </a:r>
          </a:p>
          <a:p>
            <a:pPr algn="just"/>
            <a:r>
              <a:rPr lang="bn-IN" sz="2400" dirty="0" smtClean="0"/>
              <a:t> উপায়ে চিঠি পত্র ও ফাইল আদান-প্রদান করা যায়।</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291" y="3274090"/>
            <a:ext cx="2265218" cy="1219477"/>
          </a:xfrm>
          <a:prstGeom prst="rect">
            <a:avLst/>
          </a:prstGeom>
        </p:spPr>
      </p:pic>
      <p:sp>
        <p:nvSpPr>
          <p:cNvPr id="9" name="Rectangle 8"/>
          <p:cNvSpPr/>
          <p:nvPr/>
        </p:nvSpPr>
        <p:spPr>
          <a:xfrm>
            <a:off x="2667000" y="4590547"/>
            <a:ext cx="4572000" cy="461665"/>
          </a:xfrm>
          <a:prstGeom prst="rect">
            <a:avLst/>
          </a:prstGeom>
        </p:spPr>
        <p:txBody>
          <a:bodyPr wrap="square">
            <a:spAutoFit/>
          </a:bodyPr>
          <a:lstStyle/>
          <a:p>
            <a:pPr algn="ctr"/>
            <a:r>
              <a:rPr lang="bn-IN" sz="2400" dirty="0" smtClean="0"/>
              <a:t>    প্রশ্নঃ ইন্টারনেট ব্রাউজ কী ?</a:t>
            </a:r>
            <a:endParaRPr lang="en-US" sz="2400" dirty="0"/>
          </a:p>
        </p:txBody>
      </p:sp>
      <p:sp>
        <p:nvSpPr>
          <p:cNvPr id="10" name="TextBox 9"/>
          <p:cNvSpPr txBox="1"/>
          <p:nvPr/>
        </p:nvSpPr>
        <p:spPr>
          <a:xfrm>
            <a:off x="651164" y="5052212"/>
            <a:ext cx="8001000" cy="1200329"/>
          </a:xfrm>
          <a:prstGeom prst="rect">
            <a:avLst/>
          </a:prstGeom>
          <a:noFill/>
        </p:spPr>
        <p:txBody>
          <a:bodyPr wrap="square" rtlCol="0">
            <a:spAutoFit/>
          </a:bodyPr>
          <a:lstStyle/>
          <a:p>
            <a:pPr algn="just"/>
            <a:r>
              <a:rPr lang="bn-IN" sz="2400" dirty="0" smtClean="0"/>
              <a:t>উত্তরঃ</a:t>
            </a:r>
            <a:r>
              <a:rPr lang="bn-IN" sz="2400" dirty="0"/>
              <a:t> ইন্টারনেট </a:t>
            </a:r>
            <a:r>
              <a:rPr lang="bn-IN" sz="2400" dirty="0" smtClean="0"/>
              <a:t>ব্রাউজ হলো ওয়েবসাইটের বিভিন্ন পেজে পরিভ্রমন অর্থাৎ ওয়েবসাইটের এক পেজ থেকে অন্য পেজে,  এক সাইট থেকে অন্য সাইটে গমনকে ইন্টারনেট ব্রাউজ বলে। </a:t>
            </a:r>
            <a:endParaRPr lang="en-US" sz="2400" dirty="0"/>
          </a:p>
        </p:txBody>
      </p:sp>
    </p:spTree>
    <p:extLst>
      <p:ext uri="{BB962C8B-B14F-4D97-AF65-F5344CB8AC3E}">
        <p14:creationId xmlns:p14="http://schemas.microsoft.com/office/powerpoint/2010/main" val="42028287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500" autoRev="1" fill="hold">
                                          <p:stCondLst>
                                            <p:cond delay="0"/>
                                          </p:stCondLst>
                                        </p:cTn>
                                        <p:tgtEl>
                                          <p:spTgt spid="4"/>
                                        </p:tgtEl>
                                        <p:attrNameLst>
                                          <p:attrName>ppt_w</p:attrName>
                                        </p:attrNameLst>
                                      </p:cBhvr>
                                    </p:anim>
                                    <p:anim by="(#ppt_w*0.50)" calcmode="lin" valueType="num">
                                      <p:cBhvr>
                                        <p:cTn id="21" dur="500" decel="50000" autoRev="1" fill="hold">
                                          <p:stCondLst>
                                            <p:cond delay="0"/>
                                          </p:stCondLst>
                                        </p:cTn>
                                        <p:tgtEl>
                                          <p:spTgt spid="4"/>
                                        </p:tgtEl>
                                        <p:attrNameLst>
                                          <p:attrName>ppt_x</p:attrName>
                                        </p:attrNameLst>
                                      </p:cBhvr>
                                    </p:anim>
                                    <p:anim from="(-#ppt_h/2)" to="(#ppt_y)" calcmode="lin" valueType="num">
                                      <p:cBhvr>
                                        <p:cTn id="22" dur="1000" fill="hold">
                                          <p:stCondLst>
                                            <p:cond delay="0"/>
                                          </p:stCondLst>
                                        </p:cTn>
                                        <p:tgtEl>
                                          <p:spTgt spid="4"/>
                                        </p:tgtEl>
                                        <p:attrNameLst>
                                          <p:attrName>ppt_y</p:attrName>
                                        </p:attrNameLst>
                                      </p:cBhvr>
                                    </p:anim>
                                    <p:animRot by="21600000">
                                      <p:cBhvr>
                                        <p:cTn id="23" dur="1000" fill="hold">
                                          <p:stCondLst>
                                            <p:cond delay="0"/>
                                          </p:stCondLst>
                                        </p:cTn>
                                        <p:tgtEl>
                                          <p:spTgt spid="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9"/>
                                        </p:tgtEl>
                                        <p:attrNameLst>
                                          <p:attrName>style.visibility</p:attrName>
                                        </p:attrNameLst>
                                      </p:cBhvr>
                                      <p:to>
                                        <p:strVal val="visible"/>
                                      </p:to>
                                    </p:set>
                                    <p:anim by="(-#ppt_w*2)" calcmode="lin" valueType="num">
                                      <p:cBhvr rctx="PPT">
                                        <p:cTn id="44" dur="500" autoRev="1" fill="hold">
                                          <p:stCondLst>
                                            <p:cond delay="0"/>
                                          </p:stCondLst>
                                        </p:cTn>
                                        <p:tgtEl>
                                          <p:spTgt spid="9"/>
                                        </p:tgtEl>
                                        <p:attrNameLst>
                                          <p:attrName>ppt_w</p:attrName>
                                        </p:attrNameLst>
                                      </p:cBhvr>
                                    </p:anim>
                                    <p:anim by="(#ppt_w*0.50)" calcmode="lin" valueType="num">
                                      <p:cBhvr>
                                        <p:cTn id="45" dur="500" decel="50000" autoRev="1" fill="hold">
                                          <p:stCondLst>
                                            <p:cond delay="0"/>
                                          </p:stCondLst>
                                        </p:cTn>
                                        <p:tgtEl>
                                          <p:spTgt spid="9"/>
                                        </p:tgtEl>
                                        <p:attrNameLst>
                                          <p:attrName>ppt_x</p:attrName>
                                        </p:attrNameLst>
                                      </p:cBhvr>
                                    </p:anim>
                                    <p:anim from="(-#ppt_h/2)" to="(#ppt_y)" calcmode="lin" valueType="num">
                                      <p:cBhvr>
                                        <p:cTn id="46" dur="1000" fill="hold">
                                          <p:stCondLst>
                                            <p:cond delay="0"/>
                                          </p:stCondLst>
                                        </p:cTn>
                                        <p:tgtEl>
                                          <p:spTgt spid="9"/>
                                        </p:tgtEl>
                                        <p:attrNameLst>
                                          <p:attrName>ppt_y</p:attrName>
                                        </p:attrNameLst>
                                      </p:cBhvr>
                                    </p:anim>
                                    <p:animRot by="21600000">
                                      <p:cBhvr>
                                        <p:cTn id="47" dur="1000" fill="hold">
                                          <p:stCondLst>
                                            <p:cond delay="0"/>
                                          </p:stCondLst>
                                        </p:cTn>
                                        <p:tgtEl>
                                          <p:spTgt spid="9"/>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0"/>
                                        </p:tgtEl>
                                        <p:attrNameLst>
                                          <p:attrName>ppt_y</p:attrName>
                                        </p:attrNameLst>
                                      </p:cBhvr>
                                      <p:tavLst>
                                        <p:tav tm="0">
                                          <p:val>
                                            <p:strVal val="#ppt_y"/>
                                          </p:val>
                                        </p:tav>
                                        <p:tav tm="100000">
                                          <p:val>
                                            <p:strVal val="#ppt_y"/>
                                          </p:val>
                                        </p:tav>
                                      </p:tavLst>
                                    </p:anim>
                                    <p:anim calcmode="lin" valueType="num">
                                      <p:cBhvr>
                                        <p:cTn id="5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62066"/>
            <a:ext cx="3352800" cy="646331"/>
          </a:xfrm>
          <a:prstGeom prst="rect">
            <a:avLst/>
          </a:prstGeom>
          <a:noFill/>
        </p:spPr>
        <p:txBody>
          <a:bodyPr wrap="square" rtlCol="0">
            <a:spAutoFit/>
          </a:bodyPr>
          <a:lstStyle/>
          <a:p>
            <a:pPr algn="ctr"/>
            <a:r>
              <a:rPr lang="bn-IN" sz="3600" dirty="0" smtClean="0">
                <a:solidFill>
                  <a:schemeClr val="accent3">
                    <a:lumMod val="50000"/>
                  </a:schemeClr>
                </a:solidFill>
              </a:rPr>
              <a:t>দলগত কাজ</a:t>
            </a:r>
            <a:endParaRPr lang="en-US" sz="3600" dirty="0">
              <a:solidFill>
                <a:schemeClr val="accent3">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625" y="685800"/>
            <a:ext cx="2495550" cy="1447800"/>
          </a:xfrm>
          <a:prstGeom prst="rect">
            <a:avLst/>
          </a:prstGeom>
        </p:spPr>
      </p:pic>
      <p:sp>
        <p:nvSpPr>
          <p:cNvPr id="4" name="TextBox 3"/>
          <p:cNvSpPr txBox="1"/>
          <p:nvPr/>
        </p:nvSpPr>
        <p:spPr>
          <a:xfrm>
            <a:off x="3733800" y="2260065"/>
            <a:ext cx="1981200" cy="461665"/>
          </a:xfrm>
          <a:prstGeom prst="rect">
            <a:avLst/>
          </a:prstGeom>
          <a:noFill/>
        </p:spPr>
        <p:txBody>
          <a:bodyPr wrap="square" rtlCol="0">
            <a:spAutoFit/>
          </a:bodyPr>
          <a:lstStyle/>
          <a:p>
            <a:pPr algn="ctr"/>
            <a:r>
              <a:rPr lang="bn-IN" sz="2400" dirty="0" smtClean="0">
                <a:solidFill>
                  <a:schemeClr val="accent3">
                    <a:lumMod val="50000"/>
                  </a:schemeClr>
                </a:solidFill>
              </a:rPr>
              <a:t>ক-দল</a:t>
            </a:r>
            <a:endParaRPr lang="en-US" sz="2400" dirty="0">
              <a:solidFill>
                <a:schemeClr val="accent3">
                  <a:lumMod val="50000"/>
                </a:schemeClr>
              </a:solidFill>
            </a:endParaRPr>
          </a:p>
        </p:txBody>
      </p:sp>
      <p:sp>
        <p:nvSpPr>
          <p:cNvPr id="5" name="TextBox 4"/>
          <p:cNvSpPr txBox="1"/>
          <p:nvPr/>
        </p:nvSpPr>
        <p:spPr>
          <a:xfrm>
            <a:off x="571500" y="2640376"/>
            <a:ext cx="8305800" cy="461665"/>
          </a:xfrm>
          <a:prstGeom prst="rect">
            <a:avLst/>
          </a:prstGeom>
          <a:noFill/>
        </p:spPr>
        <p:txBody>
          <a:bodyPr wrap="square" rtlCol="0">
            <a:spAutoFit/>
          </a:bodyPr>
          <a:lstStyle/>
          <a:p>
            <a:r>
              <a:rPr lang="bn-IN" sz="2400" dirty="0" smtClean="0">
                <a:solidFill>
                  <a:schemeClr val="accent3">
                    <a:lumMod val="50000"/>
                  </a:schemeClr>
                </a:solidFill>
              </a:rPr>
              <a:t>প্রশ্নঃপাসওয়ার্ডকে সুরক্ষিত ও সংরক্ষণের জন্য কী করতে হবে? </a:t>
            </a:r>
            <a:endParaRPr lang="en-US" sz="2400" dirty="0">
              <a:solidFill>
                <a:schemeClr val="accent3">
                  <a:lumMod val="50000"/>
                </a:schemeClr>
              </a:solidFill>
            </a:endParaRPr>
          </a:p>
        </p:txBody>
      </p:sp>
      <p:sp>
        <p:nvSpPr>
          <p:cNvPr id="6" name="Rectangle 5"/>
          <p:cNvSpPr/>
          <p:nvPr/>
        </p:nvSpPr>
        <p:spPr>
          <a:xfrm>
            <a:off x="637309" y="3050628"/>
            <a:ext cx="7848600" cy="3416320"/>
          </a:xfrm>
          <a:prstGeom prst="rect">
            <a:avLst/>
          </a:prstGeom>
        </p:spPr>
        <p:txBody>
          <a:bodyPr wrap="square">
            <a:spAutoFit/>
          </a:bodyPr>
          <a:lstStyle/>
          <a:p>
            <a:r>
              <a:rPr lang="bn-IN" sz="2400" dirty="0" smtClean="0">
                <a:solidFill>
                  <a:srgbClr val="7030A0"/>
                </a:solidFill>
              </a:rPr>
              <a:t>উত্তরঃ প্রশ্নঃপাসওয়ার্ডকে </a:t>
            </a:r>
            <a:r>
              <a:rPr lang="bn-IN" sz="2400" dirty="0">
                <a:solidFill>
                  <a:srgbClr val="7030A0"/>
                </a:solidFill>
              </a:rPr>
              <a:t>সুরক্ষিত ও সংরক্ষণের জন্য </a:t>
            </a:r>
            <a:r>
              <a:rPr lang="bn-IN" sz="2400" dirty="0" smtClean="0">
                <a:solidFill>
                  <a:srgbClr val="7030A0"/>
                </a:solidFill>
              </a:rPr>
              <a:t>যা করতে হবে তা হলো-</a:t>
            </a:r>
          </a:p>
          <a:p>
            <a:r>
              <a:rPr lang="bn-IN" sz="2400" dirty="0" smtClean="0">
                <a:solidFill>
                  <a:srgbClr val="7030A0"/>
                </a:solidFill>
              </a:rPr>
              <a:t>*পাসওয়ার্ডে বর্ণ ও সংখ্যা ব্যবহার করতে হবে।</a:t>
            </a:r>
          </a:p>
          <a:p>
            <a:r>
              <a:rPr lang="bn-IN" sz="2400" dirty="0" smtClean="0">
                <a:solidFill>
                  <a:srgbClr val="7030A0"/>
                </a:solidFill>
              </a:rPr>
              <a:t>*বিশেষ ক্যারেক্টার যেমন @ ব্যবহার করতে হবে।</a:t>
            </a:r>
          </a:p>
          <a:p>
            <a:r>
              <a:rPr lang="bn-IN" sz="2400" dirty="0" smtClean="0">
                <a:solidFill>
                  <a:srgbClr val="7030A0"/>
                </a:solidFill>
              </a:rPr>
              <a:t>*পাসওয়ার্ডে ছোট হাতের অক্ষর ও বড় হাতের অক্ষরে মিশ্রণ </a:t>
            </a:r>
          </a:p>
          <a:p>
            <a:r>
              <a:rPr lang="bn-IN" sz="2400" dirty="0">
                <a:solidFill>
                  <a:srgbClr val="7030A0"/>
                </a:solidFill>
              </a:rPr>
              <a:t> </a:t>
            </a:r>
            <a:r>
              <a:rPr lang="bn-IN" sz="2400" dirty="0" smtClean="0">
                <a:solidFill>
                  <a:srgbClr val="7030A0"/>
                </a:solidFill>
              </a:rPr>
              <a:t>রাখা উচিত।</a:t>
            </a:r>
          </a:p>
          <a:p>
            <a:r>
              <a:rPr lang="bn-IN" sz="2400" dirty="0" smtClean="0">
                <a:solidFill>
                  <a:srgbClr val="7030A0"/>
                </a:solidFill>
              </a:rPr>
              <a:t>*পাসওয়ার্ড ৬ থেকে ৩২  অক্ষরের মধ্যে হতে হবে।</a:t>
            </a:r>
          </a:p>
          <a:p>
            <a:r>
              <a:rPr lang="bn-IN" sz="2400" dirty="0" smtClean="0">
                <a:solidFill>
                  <a:srgbClr val="7030A0"/>
                </a:solidFill>
              </a:rPr>
              <a:t>*কোনো যায়গার নাম,ব্যক্তির নাম,ফোন নাম্বার ইত্তাদি পাস </a:t>
            </a:r>
          </a:p>
          <a:p>
            <a:r>
              <a:rPr lang="bn-IN" sz="2400" dirty="0">
                <a:solidFill>
                  <a:srgbClr val="7030A0"/>
                </a:solidFill>
              </a:rPr>
              <a:t> </a:t>
            </a:r>
            <a:r>
              <a:rPr lang="bn-IN" sz="2400" dirty="0" smtClean="0">
                <a:solidFill>
                  <a:srgbClr val="7030A0"/>
                </a:solidFill>
              </a:rPr>
              <a:t>ওয়ার্ডে ব্যবহার না করাই উত্তম,</a:t>
            </a:r>
            <a:endParaRPr lang="en-US" sz="2400" dirty="0">
              <a:solidFill>
                <a:srgbClr val="7030A0"/>
              </a:solidFill>
            </a:endParaRPr>
          </a:p>
        </p:txBody>
      </p:sp>
    </p:spTree>
    <p:extLst>
      <p:ext uri="{BB962C8B-B14F-4D97-AF65-F5344CB8AC3E}">
        <p14:creationId xmlns:p14="http://schemas.microsoft.com/office/powerpoint/2010/main" val="34045081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by="(-#ppt_w*2)" calcmode="lin" valueType="num">
                                      <p:cBhvr rctx="PPT">
                                        <p:cTn id="23" dur="500" autoRev="1" fill="hold">
                                          <p:stCondLst>
                                            <p:cond delay="0"/>
                                          </p:stCondLst>
                                        </p:cTn>
                                        <p:tgtEl>
                                          <p:spTgt spid="4"/>
                                        </p:tgtEl>
                                        <p:attrNameLst>
                                          <p:attrName>ppt_w</p:attrName>
                                        </p:attrNameLst>
                                      </p:cBhvr>
                                    </p:anim>
                                    <p:anim by="(#ppt_w*0.50)" calcmode="lin" valueType="num">
                                      <p:cBhvr>
                                        <p:cTn id="24" dur="500" decel="50000" autoRev="1" fill="hold">
                                          <p:stCondLst>
                                            <p:cond delay="0"/>
                                          </p:stCondLst>
                                        </p:cTn>
                                        <p:tgtEl>
                                          <p:spTgt spid="4"/>
                                        </p:tgtEl>
                                        <p:attrNameLst>
                                          <p:attrName>ppt_x</p:attrName>
                                        </p:attrNameLst>
                                      </p:cBhvr>
                                    </p:anim>
                                    <p:anim from="(-#ppt_h/2)" to="(#ppt_y)" calcmode="lin" valueType="num">
                                      <p:cBhvr>
                                        <p:cTn id="25" dur="1000" fill="hold">
                                          <p:stCondLst>
                                            <p:cond delay="0"/>
                                          </p:stCondLst>
                                        </p:cTn>
                                        <p:tgtEl>
                                          <p:spTgt spid="4"/>
                                        </p:tgtEl>
                                        <p:attrNameLst>
                                          <p:attrName>ppt_y</p:attrName>
                                        </p:attrNameLst>
                                      </p:cBhvr>
                                    </p:anim>
                                    <p:animRot by="21600000">
                                      <p:cBhvr>
                                        <p:cTn id="26" dur="1000" fill="hold">
                                          <p:stCondLst>
                                            <p:cond delay="0"/>
                                          </p:stCondLst>
                                        </p:cTn>
                                        <p:tgtEl>
                                          <p:spTgt spid="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by="(-#ppt_w*2)" calcmode="lin" valueType="num">
                                      <p:cBhvr rctx="PPT">
                                        <p:cTn id="31" dur="500" autoRev="1" fill="hold">
                                          <p:stCondLst>
                                            <p:cond delay="0"/>
                                          </p:stCondLst>
                                        </p:cTn>
                                        <p:tgtEl>
                                          <p:spTgt spid="5"/>
                                        </p:tgtEl>
                                        <p:attrNameLst>
                                          <p:attrName>ppt_w</p:attrName>
                                        </p:attrNameLst>
                                      </p:cBhvr>
                                    </p:anim>
                                    <p:anim by="(#ppt_w*0.50)" calcmode="lin" valueType="num">
                                      <p:cBhvr>
                                        <p:cTn id="32" dur="500" decel="50000" autoRev="1" fill="hold">
                                          <p:stCondLst>
                                            <p:cond delay="0"/>
                                          </p:stCondLst>
                                        </p:cTn>
                                        <p:tgtEl>
                                          <p:spTgt spid="5"/>
                                        </p:tgtEl>
                                        <p:attrNameLst>
                                          <p:attrName>ppt_x</p:attrName>
                                        </p:attrNameLst>
                                      </p:cBhvr>
                                    </p:anim>
                                    <p:anim from="(-#ppt_h/2)" to="(#ppt_y)" calcmode="lin" valueType="num">
                                      <p:cBhvr>
                                        <p:cTn id="33" dur="1000" fill="hold">
                                          <p:stCondLst>
                                            <p:cond delay="0"/>
                                          </p:stCondLst>
                                        </p:cTn>
                                        <p:tgtEl>
                                          <p:spTgt spid="5"/>
                                        </p:tgtEl>
                                        <p:attrNameLst>
                                          <p:attrName>ppt_y</p:attrName>
                                        </p:attrNameLst>
                                      </p:cBhvr>
                                    </p:anim>
                                    <p:animRot by="21600000">
                                      <p:cBhvr>
                                        <p:cTn id="34" dur="1000" fill="hold">
                                          <p:stCondLst>
                                            <p:cond delay="0"/>
                                          </p:stCondLst>
                                        </p:cTn>
                                        <p:tgtEl>
                                          <p:spTgt spid="5"/>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655" y="304801"/>
            <a:ext cx="2619375" cy="1371600"/>
          </a:xfrm>
          <a:prstGeom prst="rect">
            <a:avLst/>
          </a:prstGeom>
        </p:spPr>
      </p:pic>
      <p:sp>
        <p:nvSpPr>
          <p:cNvPr id="3" name="TextBox 2"/>
          <p:cNvSpPr txBox="1"/>
          <p:nvPr/>
        </p:nvSpPr>
        <p:spPr>
          <a:xfrm>
            <a:off x="3429000" y="1733445"/>
            <a:ext cx="2452687" cy="523220"/>
          </a:xfrm>
          <a:prstGeom prst="rect">
            <a:avLst/>
          </a:prstGeom>
          <a:noFill/>
        </p:spPr>
        <p:txBody>
          <a:bodyPr wrap="square" rtlCol="0">
            <a:spAutoFit/>
          </a:bodyPr>
          <a:lstStyle/>
          <a:p>
            <a:pPr algn="ctr"/>
            <a:r>
              <a:rPr lang="bn-IN" sz="2800" dirty="0" smtClean="0">
                <a:solidFill>
                  <a:srgbClr val="9900CC"/>
                </a:solidFill>
              </a:rPr>
              <a:t>খ-দল</a:t>
            </a:r>
            <a:endParaRPr lang="en-US" sz="2800" dirty="0">
              <a:solidFill>
                <a:srgbClr val="9900CC"/>
              </a:solidFill>
            </a:endParaRPr>
          </a:p>
        </p:txBody>
      </p:sp>
      <p:sp>
        <p:nvSpPr>
          <p:cNvPr id="4" name="TextBox 3"/>
          <p:cNvSpPr txBox="1"/>
          <p:nvPr/>
        </p:nvSpPr>
        <p:spPr>
          <a:xfrm>
            <a:off x="533400" y="2159684"/>
            <a:ext cx="8077200" cy="830997"/>
          </a:xfrm>
          <a:prstGeom prst="rect">
            <a:avLst/>
          </a:prstGeom>
          <a:noFill/>
        </p:spPr>
        <p:txBody>
          <a:bodyPr wrap="square" rtlCol="0">
            <a:spAutoFit/>
          </a:bodyPr>
          <a:lstStyle/>
          <a:p>
            <a:r>
              <a:rPr lang="bn-IN" sz="2400" dirty="0" smtClean="0">
                <a:solidFill>
                  <a:schemeClr val="accent5">
                    <a:lumMod val="50000"/>
                  </a:schemeClr>
                </a:solidFill>
              </a:rPr>
              <a:t>প্রশ্নঃ প্লূটো গ্রহ নয়,এ বিষয়টি জানতে তথ্য ও যোগাযোগ প্রযুক্তি কীভাবে সাহায্য করবে বর্ণনা কর।</a:t>
            </a:r>
            <a:endParaRPr lang="en-US" sz="2400" dirty="0">
              <a:solidFill>
                <a:schemeClr val="accent5">
                  <a:lumMod val="50000"/>
                </a:schemeClr>
              </a:solidFill>
            </a:endParaRPr>
          </a:p>
        </p:txBody>
      </p:sp>
      <p:sp>
        <p:nvSpPr>
          <p:cNvPr id="5" name="TextBox 4"/>
          <p:cNvSpPr txBox="1"/>
          <p:nvPr/>
        </p:nvSpPr>
        <p:spPr>
          <a:xfrm>
            <a:off x="587193" y="2976826"/>
            <a:ext cx="7969613" cy="4154984"/>
          </a:xfrm>
          <a:prstGeom prst="rect">
            <a:avLst/>
          </a:prstGeom>
          <a:noFill/>
        </p:spPr>
        <p:txBody>
          <a:bodyPr wrap="square" rtlCol="0">
            <a:spAutoFit/>
          </a:bodyPr>
          <a:lstStyle/>
          <a:p>
            <a:pPr algn="just"/>
            <a:r>
              <a:rPr lang="bn-IN" sz="2400" dirty="0" smtClean="0">
                <a:solidFill>
                  <a:srgbClr val="9900CC"/>
                </a:solidFill>
              </a:rPr>
              <a:t>উত্তরঃইন্টারনেটে প্রায় সকল বিষয় সম্পর্কেই তথ্য সংরক্ষিত থাকে।এখন কেউ যদি প্লূটো সম্পর্কে জানতে চায় তাহলে সে সহজেই ইন্টারনেটে এ সম্পর্কে তথ্য পাবে।ইন্টারনেট ঘেটে সে জানতে পারবে যে, গ্রহ হতে যে সমস্ত বৈশিষ্ট্যের প্রয়োজন হয় তার সবগুলো প্লূটোর নেই। তাই ২০০৬ সালে তাকে সৌর জগ তের গ্রহ তালিকা থেকে বাদ দেবার সিদ্ধান্ত হয়।তবে প্লূটোকে বামন গ্রহন (</a:t>
            </a:r>
            <a:r>
              <a:rPr lang="en-US" sz="2400" dirty="0" smtClean="0">
                <a:solidFill>
                  <a:srgbClr val="9900CC"/>
                </a:solidFill>
              </a:rPr>
              <a:t>Minor Plants</a:t>
            </a:r>
            <a:r>
              <a:rPr lang="bn-IN" sz="2400" dirty="0" smtClean="0">
                <a:solidFill>
                  <a:srgbClr val="9900CC"/>
                </a:solidFill>
              </a:rPr>
              <a:t>)-এর স্বীকৃতি দেয়া হয়েছে। সুতরাং প্লূটো গ্রহ নয়-এ বিষয়টি জানতে তথ্য ও যোগাযোগ প্রযুক্তি আমাদে সাহায্য করতে পারে।</a:t>
            </a:r>
            <a:endParaRPr lang="en-US" sz="2400" dirty="0" smtClean="0">
              <a:solidFill>
                <a:srgbClr val="9900CC"/>
              </a:solidFill>
            </a:endParaRPr>
          </a:p>
          <a:p>
            <a:endParaRPr lang="bn-IN" sz="2400" dirty="0" smtClean="0"/>
          </a:p>
          <a:p>
            <a:endParaRPr lang="en-US" sz="2400" dirty="0"/>
          </a:p>
        </p:txBody>
      </p:sp>
    </p:spTree>
    <p:extLst>
      <p:ext uri="{BB962C8B-B14F-4D97-AF65-F5344CB8AC3E}">
        <p14:creationId xmlns:p14="http://schemas.microsoft.com/office/powerpoint/2010/main" val="12731677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5"/>
                                        </p:tgtEl>
                                        <p:attrNameLst>
                                          <p:attrName>style.visibility</p:attrName>
                                        </p:attrNameLst>
                                      </p:cBhvr>
                                      <p:to>
                                        <p:strVal val="visible"/>
                                      </p:to>
                                    </p:set>
                                    <p:anim by="(-#ppt_w*2)" calcmode="lin" valueType="num">
                                      <p:cBhvr rctx="PPT">
                                        <p:cTn id="30" dur="500" autoRev="1" fill="hold">
                                          <p:stCondLst>
                                            <p:cond delay="0"/>
                                          </p:stCondLst>
                                        </p:cTn>
                                        <p:tgtEl>
                                          <p:spTgt spid="5"/>
                                        </p:tgtEl>
                                        <p:attrNameLst>
                                          <p:attrName>ppt_w</p:attrName>
                                        </p:attrNameLst>
                                      </p:cBhvr>
                                    </p:anim>
                                    <p:anim by="(#ppt_w*0.50)" calcmode="lin" valueType="num">
                                      <p:cBhvr>
                                        <p:cTn id="31" dur="500" decel="50000" autoRev="1" fill="hold">
                                          <p:stCondLst>
                                            <p:cond delay="0"/>
                                          </p:stCondLst>
                                        </p:cTn>
                                        <p:tgtEl>
                                          <p:spTgt spid="5"/>
                                        </p:tgtEl>
                                        <p:attrNameLst>
                                          <p:attrName>ppt_x</p:attrName>
                                        </p:attrNameLst>
                                      </p:cBhvr>
                                    </p:anim>
                                    <p:anim from="(-#ppt_h/2)" to="(#ppt_y)" calcmode="lin" valueType="num">
                                      <p:cBhvr>
                                        <p:cTn id="32" dur="1000" fill="hold">
                                          <p:stCondLst>
                                            <p:cond delay="0"/>
                                          </p:stCondLst>
                                        </p:cTn>
                                        <p:tgtEl>
                                          <p:spTgt spid="5"/>
                                        </p:tgtEl>
                                        <p:attrNameLst>
                                          <p:attrName>ppt_y</p:attrName>
                                        </p:attrNameLst>
                                      </p:cBhvr>
                                    </p:anim>
                                    <p:animRot by="21600000">
                                      <p:cBhvr>
                                        <p:cTn id="33"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210234"/>
            <a:ext cx="3810000" cy="646331"/>
          </a:xfrm>
          <a:prstGeom prst="rect">
            <a:avLst/>
          </a:prstGeom>
          <a:noFill/>
        </p:spPr>
        <p:txBody>
          <a:bodyPr wrap="square" rtlCol="0">
            <a:spAutoFit/>
          </a:bodyPr>
          <a:lstStyle/>
          <a:p>
            <a:pPr algn="ctr"/>
            <a:r>
              <a:rPr lang="bn-IN" sz="3600" dirty="0" smtClean="0">
                <a:solidFill>
                  <a:srgbClr val="00B0F0"/>
                </a:solidFill>
              </a:rPr>
              <a:t>মূল্যায়ন</a:t>
            </a:r>
            <a:endParaRPr lang="en-US" sz="3600" dirty="0">
              <a:solidFill>
                <a:srgbClr val="00B0F0"/>
              </a:solidFill>
            </a:endParaRPr>
          </a:p>
        </p:txBody>
      </p:sp>
      <p:sp>
        <p:nvSpPr>
          <p:cNvPr id="3" name="TextBox 2"/>
          <p:cNvSpPr txBox="1"/>
          <p:nvPr/>
        </p:nvSpPr>
        <p:spPr>
          <a:xfrm>
            <a:off x="304800" y="2819400"/>
            <a:ext cx="8229600" cy="461665"/>
          </a:xfrm>
          <a:prstGeom prst="rect">
            <a:avLst/>
          </a:prstGeom>
          <a:noFill/>
        </p:spPr>
        <p:txBody>
          <a:bodyPr wrap="square" rtlCol="0">
            <a:spAutoFit/>
          </a:bodyPr>
          <a:lstStyle/>
          <a:p>
            <a:pPr algn="ctr"/>
            <a:r>
              <a:rPr lang="bn-IN" sz="2400" dirty="0" smtClean="0">
                <a:solidFill>
                  <a:srgbClr val="0070C0"/>
                </a:solidFill>
              </a:rPr>
              <a:t>ই-মেইল-এর জন্য কোনটি গোপনীয়ভাবে  সংরক্ষণ করতে হয়?</a:t>
            </a:r>
            <a:endParaRPr lang="en-US" sz="2400" dirty="0">
              <a:solidFill>
                <a:srgbClr val="0070C0"/>
              </a:solidFill>
            </a:endParaRPr>
          </a:p>
        </p:txBody>
      </p:sp>
      <p:sp>
        <p:nvSpPr>
          <p:cNvPr id="4" name="Flowchart: Connector 3"/>
          <p:cNvSpPr/>
          <p:nvPr/>
        </p:nvSpPr>
        <p:spPr>
          <a:xfrm>
            <a:off x="571500" y="3439396"/>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bg1"/>
                </a:solidFill>
              </a:rPr>
              <a:t>ক</a:t>
            </a:r>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849638"/>
            <a:ext cx="2400300" cy="1741162"/>
          </a:xfrm>
          <a:prstGeom prst="rect">
            <a:avLst/>
          </a:prstGeom>
        </p:spPr>
      </p:pic>
      <p:sp>
        <p:nvSpPr>
          <p:cNvPr id="6" name="Flowchart: Connector 5"/>
          <p:cNvSpPr/>
          <p:nvPr/>
        </p:nvSpPr>
        <p:spPr>
          <a:xfrm>
            <a:off x="4610100" y="350521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bg1"/>
                </a:solidFill>
              </a:rPr>
              <a:t>খ</a:t>
            </a:r>
            <a:endParaRPr lang="en-US" dirty="0">
              <a:solidFill>
                <a:schemeClr val="bg1"/>
              </a:solidFill>
            </a:endParaRPr>
          </a:p>
        </p:txBody>
      </p:sp>
      <p:sp>
        <p:nvSpPr>
          <p:cNvPr id="7" name="Flowchart: Connector 6"/>
          <p:cNvSpPr/>
          <p:nvPr/>
        </p:nvSpPr>
        <p:spPr>
          <a:xfrm>
            <a:off x="571500" y="41148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bg1"/>
                </a:solidFill>
              </a:rPr>
              <a:t>গ</a:t>
            </a:r>
            <a:endParaRPr lang="en-US" dirty="0">
              <a:solidFill>
                <a:schemeClr val="bg1"/>
              </a:solidFill>
            </a:endParaRPr>
          </a:p>
        </p:txBody>
      </p:sp>
      <p:sp>
        <p:nvSpPr>
          <p:cNvPr id="8" name="Flowchart: Connector 7"/>
          <p:cNvSpPr/>
          <p:nvPr/>
        </p:nvSpPr>
        <p:spPr>
          <a:xfrm>
            <a:off x="4610100" y="418061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solidFill>
                  <a:schemeClr val="bg1"/>
                </a:solidFill>
              </a:rPr>
              <a:t>ঘ</a:t>
            </a:r>
            <a:endParaRPr lang="en-US" dirty="0">
              <a:solidFill>
                <a:schemeClr val="bg1"/>
              </a:solidFill>
            </a:endParaRPr>
          </a:p>
        </p:txBody>
      </p:sp>
      <p:sp>
        <p:nvSpPr>
          <p:cNvPr id="9" name="TextBox 8"/>
          <p:cNvSpPr txBox="1"/>
          <p:nvPr/>
        </p:nvSpPr>
        <p:spPr>
          <a:xfrm>
            <a:off x="914400" y="3388677"/>
            <a:ext cx="2609850" cy="461665"/>
          </a:xfrm>
          <a:prstGeom prst="rect">
            <a:avLst/>
          </a:prstGeom>
          <a:noFill/>
        </p:spPr>
        <p:txBody>
          <a:bodyPr wrap="square" rtlCol="0">
            <a:spAutoFit/>
          </a:bodyPr>
          <a:lstStyle/>
          <a:p>
            <a:r>
              <a:rPr lang="bn-IN" sz="2400" dirty="0"/>
              <a:t>ই</a:t>
            </a:r>
            <a:r>
              <a:rPr lang="bn-IN" sz="2400" dirty="0" smtClean="0"/>
              <a:t>-মেইল আইডি</a:t>
            </a:r>
            <a:endParaRPr lang="en-US" sz="2400" dirty="0"/>
          </a:p>
        </p:txBody>
      </p:sp>
      <p:sp>
        <p:nvSpPr>
          <p:cNvPr id="10" name="TextBox 9"/>
          <p:cNvSpPr txBox="1"/>
          <p:nvPr/>
        </p:nvSpPr>
        <p:spPr>
          <a:xfrm>
            <a:off x="5257800" y="3434843"/>
            <a:ext cx="2895600" cy="461665"/>
          </a:xfrm>
          <a:prstGeom prst="rect">
            <a:avLst/>
          </a:prstGeom>
          <a:noFill/>
        </p:spPr>
        <p:txBody>
          <a:bodyPr wrap="square" rtlCol="0">
            <a:spAutoFit/>
          </a:bodyPr>
          <a:lstStyle/>
          <a:p>
            <a:r>
              <a:rPr lang="bn-IN" sz="2400" dirty="0" smtClean="0"/>
              <a:t>ই-মেল অ্যাড্রেস</a:t>
            </a:r>
            <a:endParaRPr lang="en-US" sz="2400" dirty="0"/>
          </a:p>
        </p:txBody>
      </p:sp>
      <p:sp>
        <p:nvSpPr>
          <p:cNvPr id="11" name="TextBox 10"/>
          <p:cNvSpPr txBox="1"/>
          <p:nvPr/>
        </p:nvSpPr>
        <p:spPr>
          <a:xfrm>
            <a:off x="914400" y="4044433"/>
            <a:ext cx="3000376" cy="461665"/>
          </a:xfrm>
          <a:prstGeom prst="rect">
            <a:avLst/>
          </a:prstGeom>
          <a:noFill/>
        </p:spPr>
        <p:txBody>
          <a:bodyPr wrap="square" rtlCol="0">
            <a:spAutoFit/>
          </a:bodyPr>
          <a:lstStyle/>
          <a:p>
            <a:r>
              <a:rPr lang="bn-IN" sz="2400" dirty="0" smtClean="0"/>
              <a:t>ই-মেইল পাসওয়ার্ড</a:t>
            </a:r>
            <a:endParaRPr lang="en-US" sz="2400" dirty="0"/>
          </a:p>
        </p:txBody>
      </p:sp>
      <p:sp>
        <p:nvSpPr>
          <p:cNvPr id="12" name="TextBox 11"/>
          <p:cNvSpPr txBox="1"/>
          <p:nvPr/>
        </p:nvSpPr>
        <p:spPr>
          <a:xfrm>
            <a:off x="5257800" y="4114800"/>
            <a:ext cx="2895600" cy="461665"/>
          </a:xfrm>
          <a:prstGeom prst="rect">
            <a:avLst/>
          </a:prstGeom>
          <a:noFill/>
        </p:spPr>
        <p:txBody>
          <a:bodyPr wrap="square" rtlCol="0">
            <a:spAutoFit/>
          </a:bodyPr>
          <a:lstStyle/>
          <a:p>
            <a:r>
              <a:rPr lang="bn-IN" sz="2400" dirty="0"/>
              <a:t>ই</a:t>
            </a:r>
            <a:r>
              <a:rPr lang="bn-IN" sz="2400" dirty="0" smtClean="0"/>
              <a:t>-মেইল অ্যাকাউন্ট</a:t>
            </a:r>
            <a:endParaRPr lang="en-US" sz="2400" dirty="0"/>
          </a:p>
        </p:txBody>
      </p:sp>
      <p:sp>
        <p:nvSpPr>
          <p:cNvPr id="13" name="TextBox 12"/>
          <p:cNvSpPr txBox="1"/>
          <p:nvPr/>
        </p:nvSpPr>
        <p:spPr>
          <a:xfrm>
            <a:off x="685800" y="5073134"/>
            <a:ext cx="2286000" cy="461665"/>
          </a:xfrm>
          <a:prstGeom prst="rect">
            <a:avLst/>
          </a:prstGeom>
          <a:noFill/>
        </p:spPr>
        <p:txBody>
          <a:bodyPr wrap="square" rtlCol="0">
            <a:spAutoFit/>
          </a:bodyPr>
          <a:lstStyle/>
          <a:p>
            <a:r>
              <a:rPr lang="bn-IN" sz="2400" dirty="0" smtClean="0">
                <a:solidFill>
                  <a:srgbClr val="002060"/>
                </a:solidFill>
              </a:rPr>
              <a:t>উত্তরঃ</a:t>
            </a:r>
            <a:endParaRPr lang="en-US" sz="2400" dirty="0">
              <a:solidFill>
                <a:srgbClr val="002060"/>
              </a:solidFill>
            </a:endParaRPr>
          </a:p>
        </p:txBody>
      </p:sp>
      <p:sp>
        <p:nvSpPr>
          <p:cNvPr id="14" name="Flowchart: Connector 13"/>
          <p:cNvSpPr/>
          <p:nvPr/>
        </p:nvSpPr>
        <p:spPr>
          <a:xfrm>
            <a:off x="4659458" y="516428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bg1"/>
                </a:solidFill>
              </a:rPr>
              <a:t>গ</a:t>
            </a:r>
            <a:endParaRPr lang="en-US" dirty="0">
              <a:solidFill>
                <a:schemeClr val="bg1"/>
              </a:solidFill>
            </a:endParaRPr>
          </a:p>
        </p:txBody>
      </p:sp>
      <p:sp>
        <p:nvSpPr>
          <p:cNvPr id="15" name="TextBox 14"/>
          <p:cNvSpPr txBox="1"/>
          <p:nvPr/>
        </p:nvSpPr>
        <p:spPr>
          <a:xfrm>
            <a:off x="5002358" y="5093916"/>
            <a:ext cx="3000376" cy="461665"/>
          </a:xfrm>
          <a:prstGeom prst="rect">
            <a:avLst/>
          </a:prstGeom>
          <a:noFill/>
        </p:spPr>
        <p:txBody>
          <a:bodyPr wrap="square" rtlCol="0">
            <a:spAutoFit/>
          </a:bodyPr>
          <a:lstStyle/>
          <a:p>
            <a:r>
              <a:rPr lang="bn-IN" sz="2400" dirty="0" smtClean="0">
                <a:solidFill>
                  <a:srgbClr val="00B050"/>
                </a:solidFill>
              </a:rPr>
              <a:t>ই-মেইল পাসওয়ার্ড</a:t>
            </a:r>
            <a:endParaRPr lang="en-US" sz="2400" dirty="0">
              <a:solidFill>
                <a:srgbClr val="00B050"/>
              </a:solidFill>
            </a:endParaRPr>
          </a:p>
        </p:txBody>
      </p:sp>
    </p:spTree>
    <p:extLst>
      <p:ext uri="{BB962C8B-B14F-4D97-AF65-F5344CB8AC3E}">
        <p14:creationId xmlns:p14="http://schemas.microsoft.com/office/powerpoint/2010/main" val="16152024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4"/>
                                        </p:tgtEl>
                                        <p:attrNameLst>
                                          <p:attrName>style.visibility</p:attrName>
                                        </p:attrNameLst>
                                      </p:cBhvr>
                                      <p:to>
                                        <p:strVal val="visible"/>
                                      </p:to>
                                    </p:set>
                                    <p:anim by="(-#ppt_w*2)" calcmode="lin" valueType="num">
                                      <p:cBhvr rctx="PPT">
                                        <p:cTn id="32" dur="500" autoRev="1" fill="hold">
                                          <p:stCondLst>
                                            <p:cond delay="0"/>
                                          </p:stCondLst>
                                        </p:cTn>
                                        <p:tgtEl>
                                          <p:spTgt spid="4"/>
                                        </p:tgtEl>
                                        <p:attrNameLst>
                                          <p:attrName>ppt_w</p:attrName>
                                        </p:attrNameLst>
                                      </p:cBhvr>
                                    </p:anim>
                                    <p:anim by="(#ppt_w*0.50)" calcmode="lin" valueType="num">
                                      <p:cBhvr>
                                        <p:cTn id="33" dur="500" decel="50000" autoRev="1" fill="hold">
                                          <p:stCondLst>
                                            <p:cond delay="0"/>
                                          </p:stCondLst>
                                        </p:cTn>
                                        <p:tgtEl>
                                          <p:spTgt spid="4"/>
                                        </p:tgtEl>
                                        <p:attrNameLst>
                                          <p:attrName>ppt_x</p:attrName>
                                        </p:attrNameLst>
                                      </p:cBhvr>
                                    </p:anim>
                                    <p:anim from="(-#ppt_h/2)" to="(#ppt_y)" calcmode="lin" valueType="num">
                                      <p:cBhvr>
                                        <p:cTn id="34" dur="1000" fill="hold">
                                          <p:stCondLst>
                                            <p:cond delay="0"/>
                                          </p:stCondLst>
                                        </p:cTn>
                                        <p:tgtEl>
                                          <p:spTgt spid="4"/>
                                        </p:tgtEl>
                                        <p:attrNameLst>
                                          <p:attrName>ppt_y</p:attrName>
                                        </p:attrNameLst>
                                      </p:cBhvr>
                                    </p:anim>
                                    <p:animRot by="21600000">
                                      <p:cBhvr>
                                        <p:cTn id="35" dur="1000" fill="hold">
                                          <p:stCondLst>
                                            <p:cond delay="0"/>
                                          </p:stCondLst>
                                        </p:cTn>
                                        <p:tgtEl>
                                          <p:spTgt spid="4"/>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9"/>
                                        </p:tgtEl>
                                        <p:attrNameLst>
                                          <p:attrName>ppt_y</p:attrName>
                                        </p:attrNameLst>
                                      </p:cBhvr>
                                      <p:tavLst>
                                        <p:tav tm="0">
                                          <p:val>
                                            <p:strVal val="#ppt_y"/>
                                          </p:val>
                                        </p:tav>
                                        <p:tav tm="100000">
                                          <p:val>
                                            <p:strVal val="#ppt_y"/>
                                          </p:val>
                                        </p:tav>
                                      </p:tavLst>
                                    </p:anim>
                                    <p:anim calcmode="lin" valueType="num">
                                      <p:cBhvr>
                                        <p:cTn id="4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6"/>
                                        </p:tgtEl>
                                        <p:attrNameLst>
                                          <p:attrName>style.visibility</p:attrName>
                                        </p:attrNameLst>
                                      </p:cBhvr>
                                      <p:to>
                                        <p:strVal val="visible"/>
                                      </p:to>
                                    </p:set>
                                    <p:anim by="(-#ppt_w*2)" calcmode="lin" valueType="num">
                                      <p:cBhvr rctx="PPT">
                                        <p:cTn id="49" dur="500" autoRev="1" fill="hold">
                                          <p:stCondLst>
                                            <p:cond delay="0"/>
                                          </p:stCondLst>
                                        </p:cTn>
                                        <p:tgtEl>
                                          <p:spTgt spid="6"/>
                                        </p:tgtEl>
                                        <p:attrNameLst>
                                          <p:attrName>ppt_w</p:attrName>
                                        </p:attrNameLst>
                                      </p:cBhvr>
                                    </p:anim>
                                    <p:anim by="(#ppt_w*0.50)" calcmode="lin" valueType="num">
                                      <p:cBhvr>
                                        <p:cTn id="50" dur="500" decel="50000" autoRev="1" fill="hold">
                                          <p:stCondLst>
                                            <p:cond delay="0"/>
                                          </p:stCondLst>
                                        </p:cTn>
                                        <p:tgtEl>
                                          <p:spTgt spid="6"/>
                                        </p:tgtEl>
                                        <p:attrNameLst>
                                          <p:attrName>ppt_x</p:attrName>
                                        </p:attrNameLst>
                                      </p:cBhvr>
                                    </p:anim>
                                    <p:anim from="(-#ppt_h/2)" to="(#ppt_y)" calcmode="lin" valueType="num">
                                      <p:cBhvr>
                                        <p:cTn id="51" dur="1000" fill="hold">
                                          <p:stCondLst>
                                            <p:cond delay="0"/>
                                          </p:stCondLst>
                                        </p:cTn>
                                        <p:tgtEl>
                                          <p:spTgt spid="6"/>
                                        </p:tgtEl>
                                        <p:attrNameLst>
                                          <p:attrName>ppt_y</p:attrName>
                                        </p:attrNameLst>
                                      </p:cBhvr>
                                    </p:anim>
                                    <p:animRot by="21600000">
                                      <p:cBhvr>
                                        <p:cTn id="52" dur="1000" fill="hold">
                                          <p:stCondLst>
                                            <p:cond delay="0"/>
                                          </p:stCondLst>
                                        </p:cTn>
                                        <p:tgtEl>
                                          <p:spTgt spid="6"/>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0"/>
                                        </p:tgtEl>
                                        <p:attrNameLst>
                                          <p:attrName>ppt_y</p:attrName>
                                        </p:attrNameLst>
                                      </p:cBhvr>
                                      <p:tavLst>
                                        <p:tav tm="0">
                                          <p:val>
                                            <p:strVal val="#ppt_y"/>
                                          </p:val>
                                        </p:tav>
                                        <p:tav tm="100000">
                                          <p:val>
                                            <p:strVal val="#ppt_y"/>
                                          </p:val>
                                        </p:tav>
                                      </p:tavLst>
                                    </p:anim>
                                    <p:anim calcmode="lin" valueType="num">
                                      <p:cBhvr>
                                        <p:cTn id="5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56" presetClass="entr" presetSubtype="0" fill="hold" grpId="0" nodeType="clickEffect">
                                  <p:stCondLst>
                                    <p:cond delay="0"/>
                                  </p:stCondLst>
                                  <p:iterate type="lt">
                                    <p:tmPct val="10000"/>
                                  </p:iterate>
                                  <p:childTnLst>
                                    <p:set>
                                      <p:cBhvr>
                                        <p:cTn id="65" dur="1" fill="hold">
                                          <p:stCondLst>
                                            <p:cond delay="0"/>
                                          </p:stCondLst>
                                        </p:cTn>
                                        <p:tgtEl>
                                          <p:spTgt spid="7"/>
                                        </p:tgtEl>
                                        <p:attrNameLst>
                                          <p:attrName>style.visibility</p:attrName>
                                        </p:attrNameLst>
                                      </p:cBhvr>
                                      <p:to>
                                        <p:strVal val="visible"/>
                                      </p:to>
                                    </p:set>
                                    <p:anim by="(-#ppt_w*2)" calcmode="lin" valueType="num">
                                      <p:cBhvr rctx="PPT">
                                        <p:cTn id="66" dur="500" autoRev="1" fill="hold">
                                          <p:stCondLst>
                                            <p:cond delay="0"/>
                                          </p:stCondLst>
                                        </p:cTn>
                                        <p:tgtEl>
                                          <p:spTgt spid="7"/>
                                        </p:tgtEl>
                                        <p:attrNameLst>
                                          <p:attrName>ppt_w</p:attrName>
                                        </p:attrNameLst>
                                      </p:cBhvr>
                                    </p:anim>
                                    <p:anim by="(#ppt_w*0.50)" calcmode="lin" valueType="num">
                                      <p:cBhvr>
                                        <p:cTn id="67" dur="500" decel="50000" autoRev="1" fill="hold">
                                          <p:stCondLst>
                                            <p:cond delay="0"/>
                                          </p:stCondLst>
                                        </p:cTn>
                                        <p:tgtEl>
                                          <p:spTgt spid="7"/>
                                        </p:tgtEl>
                                        <p:attrNameLst>
                                          <p:attrName>ppt_x</p:attrName>
                                        </p:attrNameLst>
                                      </p:cBhvr>
                                    </p:anim>
                                    <p:anim from="(-#ppt_h/2)" to="(#ppt_y)" calcmode="lin" valueType="num">
                                      <p:cBhvr>
                                        <p:cTn id="68" dur="1000" fill="hold">
                                          <p:stCondLst>
                                            <p:cond delay="0"/>
                                          </p:stCondLst>
                                        </p:cTn>
                                        <p:tgtEl>
                                          <p:spTgt spid="7"/>
                                        </p:tgtEl>
                                        <p:attrNameLst>
                                          <p:attrName>ppt_y</p:attrName>
                                        </p:attrNameLst>
                                      </p:cBhvr>
                                    </p:anim>
                                    <p:animRot by="21600000">
                                      <p:cBhvr>
                                        <p:cTn id="69" dur="1000" fill="hold">
                                          <p:stCondLst>
                                            <p:cond delay="0"/>
                                          </p:stCondLst>
                                        </p:cTn>
                                        <p:tgtEl>
                                          <p:spTgt spid="7"/>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grpId="0" nodeType="clickEffect">
                                  <p:stCondLst>
                                    <p:cond delay="0"/>
                                  </p:stCondLst>
                                  <p:iterate type="lt">
                                    <p:tmPct val="10000"/>
                                  </p:iterate>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11"/>
                                        </p:tgtEl>
                                        <p:attrNameLst>
                                          <p:attrName>ppt_y</p:attrName>
                                        </p:attrNameLst>
                                      </p:cBhvr>
                                      <p:tavLst>
                                        <p:tav tm="0">
                                          <p:val>
                                            <p:strVal val="#ppt_y"/>
                                          </p:val>
                                        </p:tav>
                                        <p:tav tm="100000">
                                          <p:val>
                                            <p:strVal val="#ppt_y"/>
                                          </p:val>
                                        </p:tav>
                                      </p:tavLst>
                                    </p:anim>
                                    <p:anim calcmode="lin" valueType="num">
                                      <p:cBhvr>
                                        <p:cTn id="7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56" presetClass="entr" presetSubtype="0" fill="hold" grpId="0" nodeType="clickEffect">
                                  <p:stCondLst>
                                    <p:cond delay="0"/>
                                  </p:stCondLst>
                                  <p:iterate type="lt">
                                    <p:tmPct val="10000"/>
                                  </p:iterate>
                                  <p:childTnLst>
                                    <p:set>
                                      <p:cBhvr>
                                        <p:cTn id="82" dur="1" fill="hold">
                                          <p:stCondLst>
                                            <p:cond delay="0"/>
                                          </p:stCondLst>
                                        </p:cTn>
                                        <p:tgtEl>
                                          <p:spTgt spid="8"/>
                                        </p:tgtEl>
                                        <p:attrNameLst>
                                          <p:attrName>style.visibility</p:attrName>
                                        </p:attrNameLst>
                                      </p:cBhvr>
                                      <p:to>
                                        <p:strVal val="visible"/>
                                      </p:to>
                                    </p:set>
                                    <p:anim by="(-#ppt_w*2)" calcmode="lin" valueType="num">
                                      <p:cBhvr rctx="PPT">
                                        <p:cTn id="83" dur="500" autoRev="1" fill="hold">
                                          <p:stCondLst>
                                            <p:cond delay="0"/>
                                          </p:stCondLst>
                                        </p:cTn>
                                        <p:tgtEl>
                                          <p:spTgt spid="8"/>
                                        </p:tgtEl>
                                        <p:attrNameLst>
                                          <p:attrName>ppt_w</p:attrName>
                                        </p:attrNameLst>
                                      </p:cBhvr>
                                    </p:anim>
                                    <p:anim by="(#ppt_w*0.50)" calcmode="lin" valueType="num">
                                      <p:cBhvr>
                                        <p:cTn id="84" dur="500" decel="50000" autoRev="1" fill="hold">
                                          <p:stCondLst>
                                            <p:cond delay="0"/>
                                          </p:stCondLst>
                                        </p:cTn>
                                        <p:tgtEl>
                                          <p:spTgt spid="8"/>
                                        </p:tgtEl>
                                        <p:attrNameLst>
                                          <p:attrName>ppt_x</p:attrName>
                                        </p:attrNameLst>
                                      </p:cBhvr>
                                    </p:anim>
                                    <p:anim from="(-#ppt_h/2)" to="(#ppt_y)" calcmode="lin" valueType="num">
                                      <p:cBhvr>
                                        <p:cTn id="85" dur="1000" fill="hold">
                                          <p:stCondLst>
                                            <p:cond delay="0"/>
                                          </p:stCondLst>
                                        </p:cTn>
                                        <p:tgtEl>
                                          <p:spTgt spid="8"/>
                                        </p:tgtEl>
                                        <p:attrNameLst>
                                          <p:attrName>ppt_y</p:attrName>
                                        </p:attrNameLst>
                                      </p:cBhvr>
                                    </p:anim>
                                    <p:animRot by="21600000">
                                      <p:cBhvr>
                                        <p:cTn id="86" dur="1000" fill="hold">
                                          <p:stCondLst>
                                            <p:cond delay="0"/>
                                          </p:stCondLst>
                                        </p:cTn>
                                        <p:tgtEl>
                                          <p:spTgt spid="8"/>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41" presetClass="entr" presetSubtype="0" fill="hold" grpId="0" nodeType="clickEffect">
                                  <p:stCondLst>
                                    <p:cond delay="0"/>
                                  </p:stCondLst>
                                  <p:iterate type="lt">
                                    <p:tmPct val="10000"/>
                                  </p:iterate>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2"/>
                                        </p:tgtEl>
                                        <p:attrNameLst>
                                          <p:attrName>ppt_y</p:attrName>
                                        </p:attrNameLst>
                                      </p:cBhvr>
                                      <p:tavLst>
                                        <p:tav tm="0">
                                          <p:val>
                                            <p:strVal val="#ppt_y"/>
                                          </p:val>
                                        </p:tav>
                                        <p:tav tm="100000">
                                          <p:val>
                                            <p:strVal val="#ppt_y"/>
                                          </p:val>
                                        </p:tav>
                                      </p:tavLst>
                                    </p:anim>
                                    <p:anim calcmode="lin" valueType="num">
                                      <p:cBhvr>
                                        <p:cTn id="9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2"/>
                                        </p:tgtEl>
                                      </p:cBhvr>
                                    </p:animEffect>
                                  </p:childTnLst>
                                </p:cTn>
                              </p:par>
                            </p:childTnLst>
                          </p:cTn>
                        </p:par>
                      </p:childTnLst>
                    </p:cTn>
                  </p:par>
                  <p:par>
                    <p:cTn id="96" fill="hold">
                      <p:stCondLst>
                        <p:cond delay="indefinite"/>
                      </p:stCondLst>
                      <p:childTnLst>
                        <p:par>
                          <p:cTn id="97" fill="hold">
                            <p:stCondLst>
                              <p:cond delay="0"/>
                            </p:stCondLst>
                            <p:childTnLst>
                              <p:par>
                                <p:cTn id="98" presetID="41" presetClass="entr" presetSubtype="0" fill="hold" grpId="0" nodeType="clickEffect">
                                  <p:stCondLst>
                                    <p:cond delay="0"/>
                                  </p:stCondLst>
                                  <p:iterate type="lt">
                                    <p:tmPct val="10000"/>
                                  </p:iterate>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13"/>
                                        </p:tgtEl>
                                        <p:attrNameLst>
                                          <p:attrName>ppt_y</p:attrName>
                                        </p:attrNameLst>
                                      </p:cBhvr>
                                      <p:tavLst>
                                        <p:tav tm="0">
                                          <p:val>
                                            <p:strVal val="#ppt_y"/>
                                          </p:val>
                                        </p:tav>
                                        <p:tav tm="100000">
                                          <p:val>
                                            <p:strVal val="#ppt_y"/>
                                          </p:val>
                                        </p:tav>
                                      </p:tavLst>
                                    </p:anim>
                                    <p:anim calcmode="lin" valueType="num">
                                      <p:cBhvr>
                                        <p:cTn id="10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56" presetClass="entr" presetSubtype="0" fill="hold" grpId="0" nodeType="clickEffect">
                                  <p:stCondLst>
                                    <p:cond delay="0"/>
                                  </p:stCondLst>
                                  <p:iterate type="lt">
                                    <p:tmPct val="10000"/>
                                  </p:iterate>
                                  <p:childTnLst>
                                    <p:set>
                                      <p:cBhvr>
                                        <p:cTn id="108" dur="1" fill="hold">
                                          <p:stCondLst>
                                            <p:cond delay="0"/>
                                          </p:stCondLst>
                                        </p:cTn>
                                        <p:tgtEl>
                                          <p:spTgt spid="14"/>
                                        </p:tgtEl>
                                        <p:attrNameLst>
                                          <p:attrName>style.visibility</p:attrName>
                                        </p:attrNameLst>
                                      </p:cBhvr>
                                      <p:to>
                                        <p:strVal val="visible"/>
                                      </p:to>
                                    </p:set>
                                    <p:anim by="(-#ppt_w*2)" calcmode="lin" valueType="num">
                                      <p:cBhvr rctx="PPT">
                                        <p:cTn id="109" dur="500" autoRev="1" fill="hold">
                                          <p:stCondLst>
                                            <p:cond delay="0"/>
                                          </p:stCondLst>
                                        </p:cTn>
                                        <p:tgtEl>
                                          <p:spTgt spid="14"/>
                                        </p:tgtEl>
                                        <p:attrNameLst>
                                          <p:attrName>ppt_w</p:attrName>
                                        </p:attrNameLst>
                                      </p:cBhvr>
                                    </p:anim>
                                    <p:anim by="(#ppt_w*0.50)" calcmode="lin" valueType="num">
                                      <p:cBhvr>
                                        <p:cTn id="110" dur="500" decel="50000" autoRev="1" fill="hold">
                                          <p:stCondLst>
                                            <p:cond delay="0"/>
                                          </p:stCondLst>
                                        </p:cTn>
                                        <p:tgtEl>
                                          <p:spTgt spid="14"/>
                                        </p:tgtEl>
                                        <p:attrNameLst>
                                          <p:attrName>ppt_x</p:attrName>
                                        </p:attrNameLst>
                                      </p:cBhvr>
                                    </p:anim>
                                    <p:anim from="(-#ppt_h/2)" to="(#ppt_y)" calcmode="lin" valueType="num">
                                      <p:cBhvr>
                                        <p:cTn id="111" dur="1000" fill="hold">
                                          <p:stCondLst>
                                            <p:cond delay="0"/>
                                          </p:stCondLst>
                                        </p:cTn>
                                        <p:tgtEl>
                                          <p:spTgt spid="14"/>
                                        </p:tgtEl>
                                        <p:attrNameLst>
                                          <p:attrName>ppt_y</p:attrName>
                                        </p:attrNameLst>
                                      </p:cBhvr>
                                    </p:anim>
                                    <p:animRot by="21600000">
                                      <p:cBhvr>
                                        <p:cTn id="112" dur="1000" fill="hold">
                                          <p:stCondLst>
                                            <p:cond delay="0"/>
                                          </p:stCondLst>
                                        </p:cTn>
                                        <p:tgtEl>
                                          <p:spTgt spid="14"/>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41" presetClass="entr" presetSubtype="0" fill="hold" grpId="0" nodeType="clickEffect">
                                  <p:stCondLst>
                                    <p:cond delay="0"/>
                                  </p:stCondLst>
                                  <p:iterate type="lt">
                                    <p:tmPct val="10000"/>
                                  </p:iterate>
                                  <p:childTnLst>
                                    <p:set>
                                      <p:cBhvr>
                                        <p:cTn id="116" dur="1" fill="hold">
                                          <p:stCondLst>
                                            <p:cond delay="0"/>
                                          </p:stCondLst>
                                        </p:cTn>
                                        <p:tgtEl>
                                          <p:spTgt spid="15"/>
                                        </p:tgtEl>
                                        <p:attrNameLst>
                                          <p:attrName>style.visibility</p:attrName>
                                        </p:attrNameLst>
                                      </p:cBhvr>
                                      <p:to>
                                        <p:strVal val="visible"/>
                                      </p:to>
                                    </p:set>
                                    <p:anim calcmode="lin" valueType="num">
                                      <p:cBhvr>
                                        <p:cTn id="11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15"/>
                                        </p:tgtEl>
                                        <p:attrNameLst>
                                          <p:attrName>ppt_y</p:attrName>
                                        </p:attrNameLst>
                                      </p:cBhvr>
                                      <p:tavLst>
                                        <p:tav tm="0">
                                          <p:val>
                                            <p:strVal val="#ppt_y"/>
                                          </p:val>
                                        </p:tav>
                                        <p:tav tm="100000">
                                          <p:val>
                                            <p:strVal val="#ppt_y"/>
                                          </p:val>
                                        </p:tav>
                                      </p:tavLst>
                                    </p:anim>
                                    <p:anim calcmode="lin" valueType="num">
                                      <p:cBhvr>
                                        <p:cTn id="11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animBg="1"/>
      <p:bldP spid="7" grpId="0" animBg="1"/>
      <p:bldP spid="8" grpId="0" animBg="1"/>
      <p:bldP spid="9" grpId="0"/>
      <p:bldP spid="10" grpId="0"/>
      <p:bldP spid="11" grpId="0"/>
      <p:bldP spid="12" grpId="0"/>
      <p:bldP spid="13" grpId="0"/>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7736" y="845126"/>
            <a:ext cx="3657600" cy="584775"/>
          </a:xfrm>
          <a:prstGeom prst="rect">
            <a:avLst/>
          </a:prstGeom>
          <a:noFill/>
        </p:spPr>
        <p:txBody>
          <a:bodyPr wrap="square" rtlCol="0">
            <a:spAutoFit/>
          </a:bodyPr>
          <a:lstStyle/>
          <a:p>
            <a:pPr algn="ctr"/>
            <a:r>
              <a:rPr lang="bn-IN" sz="3200" dirty="0" smtClean="0"/>
              <a:t>সার্চ ইঞ্জিন কোনটি ?</a:t>
            </a:r>
            <a:endParaRPr lang="en-US" sz="3200" dirty="0"/>
          </a:p>
        </p:txBody>
      </p:sp>
      <p:sp>
        <p:nvSpPr>
          <p:cNvPr id="3" name="TextBox 2"/>
          <p:cNvSpPr txBox="1"/>
          <p:nvPr/>
        </p:nvSpPr>
        <p:spPr>
          <a:xfrm>
            <a:off x="2743200" y="3886200"/>
            <a:ext cx="3200400" cy="461665"/>
          </a:xfrm>
          <a:prstGeom prst="rect">
            <a:avLst/>
          </a:prstGeom>
          <a:noFill/>
        </p:spPr>
        <p:txBody>
          <a:bodyPr wrap="square" rtlCol="0">
            <a:spAutoFit/>
          </a:bodyPr>
          <a:lstStyle/>
          <a:p>
            <a:r>
              <a:rPr lang="bn-IN" sz="2400" dirty="0" smtClean="0"/>
              <a:t>নিচের কোনটি সঠিক ?</a:t>
            </a:r>
            <a:endParaRPr lang="en-US" sz="2400" dirty="0"/>
          </a:p>
        </p:txBody>
      </p:sp>
      <p:sp>
        <p:nvSpPr>
          <p:cNvPr id="4" name="TextBox 3"/>
          <p:cNvSpPr txBox="1"/>
          <p:nvPr/>
        </p:nvSpPr>
        <p:spPr>
          <a:xfrm>
            <a:off x="2895600" y="1796534"/>
            <a:ext cx="2895600" cy="584775"/>
          </a:xfrm>
          <a:prstGeom prst="rect">
            <a:avLst/>
          </a:prstGeom>
          <a:noFill/>
        </p:spPr>
        <p:txBody>
          <a:bodyPr wrap="square" rtlCol="0">
            <a:spAutoFit/>
          </a:bodyPr>
          <a:lstStyle/>
          <a:p>
            <a:r>
              <a:rPr lang="en-US" sz="3200" dirty="0" err="1" smtClean="0"/>
              <a:t>i.Yahoo</a:t>
            </a:r>
            <a:endParaRPr lang="en-US" sz="3200" dirty="0"/>
          </a:p>
        </p:txBody>
      </p:sp>
      <p:sp>
        <p:nvSpPr>
          <p:cNvPr id="5" name="TextBox 4"/>
          <p:cNvSpPr txBox="1"/>
          <p:nvPr/>
        </p:nvSpPr>
        <p:spPr>
          <a:xfrm>
            <a:off x="2895600" y="2514600"/>
            <a:ext cx="1676400" cy="523220"/>
          </a:xfrm>
          <a:prstGeom prst="rect">
            <a:avLst/>
          </a:prstGeom>
          <a:noFill/>
        </p:spPr>
        <p:txBody>
          <a:bodyPr wrap="square" rtlCol="0">
            <a:spAutoFit/>
          </a:bodyPr>
          <a:lstStyle/>
          <a:p>
            <a:r>
              <a:rPr lang="en-US" sz="2800" dirty="0" smtClean="0"/>
              <a:t>ii. Google</a:t>
            </a:r>
            <a:endParaRPr lang="en-US" sz="2800" dirty="0"/>
          </a:p>
        </p:txBody>
      </p:sp>
      <p:sp>
        <p:nvSpPr>
          <p:cNvPr id="6" name="TextBox 5"/>
          <p:cNvSpPr txBox="1"/>
          <p:nvPr/>
        </p:nvSpPr>
        <p:spPr>
          <a:xfrm>
            <a:off x="2895600" y="3260375"/>
            <a:ext cx="1752600" cy="523220"/>
          </a:xfrm>
          <a:prstGeom prst="rect">
            <a:avLst/>
          </a:prstGeom>
          <a:noFill/>
        </p:spPr>
        <p:txBody>
          <a:bodyPr wrap="square" rtlCol="0">
            <a:spAutoFit/>
          </a:bodyPr>
          <a:lstStyle/>
          <a:p>
            <a:r>
              <a:rPr lang="en-US" sz="2800" dirty="0" smtClean="0"/>
              <a:t>iii. </a:t>
            </a:r>
            <a:r>
              <a:rPr lang="en-US" sz="2800" dirty="0" err="1" smtClean="0"/>
              <a:t>Pipilika</a:t>
            </a:r>
            <a:endParaRPr lang="en-US" sz="2800" dirty="0"/>
          </a:p>
        </p:txBody>
      </p:sp>
      <p:sp>
        <p:nvSpPr>
          <p:cNvPr id="7" name="Flowchart: Connector 6"/>
          <p:cNvSpPr/>
          <p:nvPr/>
        </p:nvSpPr>
        <p:spPr>
          <a:xfrm>
            <a:off x="1371600" y="468976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ক</a:t>
            </a:r>
            <a:endParaRPr lang="en-US" dirty="0"/>
          </a:p>
        </p:txBody>
      </p:sp>
      <p:sp>
        <p:nvSpPr>
          <p:cNvPr id="8" name="Flowchart: Connector 7"/>
          <p:cNvSpPr/>
          <p:nvPr/>
        </p:nvSpPr>
        <p:spPr>
          <a:xfrm>
            <a:off x="1371600" y="51816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গ</a:t>
            </a:r>
            <a:endParaRPr lang="en-US" dirty="0"/>
          </a:p>
        </p:txBody>
      </p:sp>
      <p:sp>
        <p:nvSpPr>
          <p:cNvPr id="9" name="Flowchart: Connector 8"/>
          <p:cNvSpPr/>
          <p:nvPr/>
        </p:nvSpPr>
        <p:spPr>
          <a:xfrm>
            <a:off x="4603173" y="468976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খ</a:t>
            </a:r>
            <a:endParaRPr lang="en-US" dirty="0"/>
          </a:p>
        </p:txBody>
      </p:sp>
      <p:sp>
        <p:nvSpPr>
          <p:cNvPr id="10" name="Flowchart: Connector 9"/>
          <p:cNvSpPr/>
          <p:nvPr/>
        </p:nvSpPr>
        <p:spPr>
          <a:xfrm>
            <a:off x="4610100" y="5198918"/>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ঘ</a:t>
            </a:r>
            <a:endParaRPr lang="en-US" dirty="0"/>
          </a:p>
        </p:txBody>
      </p:sp>
      <p:sp>
        <p:nvSpPr>
          <p:cNvPr id="11" name="TextBox 10"/>
          <p:cNvSpPr txBox="1"/>
          <p:nvPr/>
        </p:nvSpPr>
        <p:spPr>
          <a:xfrm>
            <a:off x="1905000" y="4542454"/>
            <a:ext cx="1752600" cy="523220"/>
          </a:xfrm>
          <a:prstGeom prst="rect">
            <a:avLst/>
          </a:prstGeom>
          <a:noFill/>
        </p:spPr>
        <p:txBody>
          <a:bodyPr wrap="square" rtlCol="0">
            <a:spAutoFit/>
          </a:bodyPr>
          <a:lstStyle/>
          <a:p>
            <a:r>
              <a:rPr lang="en-US" sz="2800" dirty="0" smtClean="0"/>
              <a:t>i </a:t>
            </a:r>
            <a:r>
              <a:rPr lang="bn-IN" dirty="0" smtClean="0"/>
              <a:t>ও</a:t>
            </a:r>
            <a:r>
              <a:rPr lang="en-US" dirty="0" smtClean="0"/>
              <a:t> </a:t>
            </a:r>
            <a:r>
              <a:rPr lang="en-US" sz="2800" dirty="0" smtClean="0"/>
              <a:t> ii</a:t>
            </a:r>
            <a:endParaRPr lang="en-US" sz="2800" dirty="0"/>
          </a:p>
        </p:txBody>
      </p:sp>
      <p:sp>
        <p:nvSpPr>
          <p:cNvPr id="12" name="TextBox 11"/>
          <p:cNvSpPr txBox="1"/>
          <p:nvPr/>
        </p:nvSpPr>
        <p:spPr>
          <a:xfrm>
            <a:off x="5188527" y="4542454"/>
            <a:ext cx="1752600" cy="523220"/>
          </a:xfrm>
          <a:prstGeom prst="rect">
            <a:avLst/>
          </a:prstGeom>
          <a:noFill/>
        </p:spPr>
        <p:txBody>
          <a:bodyPr wrap="square" rtlCol="0">
            <a:spAutoFit/>
          </a:bodyPr>
          <a:lstStyle/>
          <a:p>
            <a:r>
              <a:rPr lang="en-US" sz="2800" dirty="0"/>
              <a:t>i</a:t>
            </a:r>
            <a:r>
              <a:rPr lang="en-US" sz="2800" dirty="0" smtClean="0"/>
              <a:t> </a:t>
            </a:r>
            <a:r>
              <a:rPr lang="bn-IN" dirty="0" smtClean="0"/>
              <a:t>ও</a:t>
            </a:r>
            <a:r>
              <a:rPr lang="en-US" sz="2800" dirty="0" smtClean="0"/>
              <a:t> iii</a:t>
            </a:r>
            <a:endParaRPr lang="en-US" sz="2800" dirty="0"/>
          </a:p>
        </p:txBody>
      </p:sp>
      <p:sp>
        <p:nvSpPr>
          <p:cNvPr id="13" name="TextBox 12"/>
          <p:cNvSpPr txBox="1"/>
          <p:nvPr/>
        </p:nvSpPr>
        <p:spPr>
          <a:xfrm>
            <a:off x="1943100" y="5082385"/>
            <a:ext cx="1600200" cy="461665"/>
          </a:xfrm>
          <a:prstGeom prst="rect">
            <a:avLst/>
          </a:prstGeom>
          <a:noFill/>
        </p:spPr>
        <p:txBody>
          <a:bodyPr wrap="square" rtlCol="0">
            <a:spAutoFit/>
          </a:bodyPr>
          <a:lstStyle/>
          <a:p>
            <a:r>
              <a:rPr lang="en-US" sz="2400" dirty="0"/>
              <a:t>i</a:t>
            </a:r>
            <a:r>
              <a:rPr lang="en-US" sz="2400" dirty="0" smtClean="0"/>
              <a:t>i </a:t>
            </a:r>
            <a:r>
              <a:rPr lang="bn-IN" dirty="0"/>
              <a:t>ও</a:t>
            </a:r>
            <a:r>
              <a:rPr lang="en-US" sz="2400" dirty="0" smtClean="0"/>
              <a:t> iii</a:t>
            </a:r>
            <a:endParaRPr lang="en-US" sz="2400" dirty="0"/>
          </a:p>
        </p:txBody>
      </p:sp>
      <p:sp>
        <p:nvSpPr>
          <p:cNvPr id="14" name="TextBox 13"/>
          <p:cNvSpPr txBox="1"/>
          <p:nvPr/>
        </p:nvSpPr>
        <p:spPr>
          <a:xfrm>
            <a:off x="5105399" y="5065067"/>
            <a:ext cx="1898073" cy="461665"/>
          </a:xfrm>
          <a:prstGeom prst="rect">
            <a:avLst/>
          </a:prstGeom>
          <a:noFill/>
        </p:spPr>
        <p:txBody>
          <a:bodyPr wrap="square" rtlCol="0">
            <a:spAutoFit/>
          </a:bodyPr>
          <a:lstStyle/>
          <a:p>
            <a:r>
              <a:rPr lang="en-US" sz="2400" dirty="0" smtClean="0"/>
              <a:t>i,  ii </a:t>
            </a:r>
            <a:r>
              <a:rPr lang="bn-IN" dirty="0"/>
              <a:t>ও</a:t>
            </a:r>
            <a:r>
              <a:rPr lang="en-US" sz="2400" dirty="0" smtClean="0"/>
              <a:t>  iii</a:t>
            </a:r>
            <a:endParaRPr lang="en-US" sz="2400" dirty="0"/>
          </a:p>
        </p:txBody>
      </p:sp>
      <p:sp>
        <p:nvSpPr>
          <p:cNvPr id="15" name="TextBox 14"/>
          <p:cNvSpPr txBox="1"/>
          <p:nvPr/>
        </p:nvSpPr>
        <p:spPr>
          <a:xfrm>
            <a:off x="1371600" y="5763491"/>
            <a:ext cx="982521" cy="369332"/>
          </a:xfrm>
          <a:prstGeom prst="rect">
            <a:avLst/>
          </a:prstGeom>
          <a:noFill/>
        </p:spPr>
        <p:txBody>
          <a:bodyPr wrap="square" rtlCol="0">
            <a:spAutoFit/>
          </a:bodyPr>
          <a:lstStyle/>
          <a:p>
            <a:r>
              <a:rPr lang="bn-IN" dirty="0" smtClean="0"/>
              <a:t>উত্তরঃ</a:t>
            </a:r>
            <a:endParaRPr lang="en-US" dirty="0"/>
          </a:p>
        </p:txBody>
      </p:sp>
      <p:sp>
        <p:nvSpPr>
          <p:cNvPr id="16" name="Flowchart: Connector 15"/>
          <p:cNvSpPr/>
          <p:nvPr/>
        </p:nvSpPr>
        <p:spPr>
          <a:xfrm>
            <a:off x="4610099" y="5827601"/>
            <a:ext cx="238612"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ঘ</a:t>
            </a:r>
            <a:endParaRPr lang="en-US" dirty="0"/>
          </a:p>
        </p:txBody>
      </p:sp>
      <p:sp>
        <p:nvSpPr>
          <p:cNvPr id="17" name="TextBox 16"/>
          <p:cNvSpPr txBox="1"/>
          <p:nvPr/>
        </p:nvSpPr>
        <p:spPr>
          <a:xfrm>
            <a:off x="5188527" y="5717324"/>
            <a:ext cx="1981201" cy="461665"/>
          </a:xfrm>
          <a:prstGeom prst="rect">
            <a:avLst/>
          </a:prstGeom>
          <a:noFill/>
        </p:spPr>
        <p:txBody>
          <a:bodyPr wrap="square" rtlCol="0">
            <a:spAutoFit/>
          </a:bodyPr>
          <a:lstStyle/>
          <a:p>
            <a:r>
              <a:rPr lang="en-US" sz="2400" dirty="0" smtClean="0"/>
              <a:t>i,  ii </a:t>
            </a:r>
            <a:r>
              <a:rPr lang="bn-IN" dirty="0"/>
              <a:t>ও</a:t>
            </a:r>
            <a:r>
              <a:rPr lang="en-US" sz="2400" dirty="0" smtClean="0"/>
              <a:t>  iii</a:t>
            </a:r>
            <a:endParaRPr lang="en-US" sz="2400" dirty="0"/>
          </a:p>
        </p:txBody>
      </p:sp>
    </p:spTree>
    <p:extLst>
      <p:ext uri="{BB962C8B-B14F-4D97-AF65-F5344CB8AC3E}">
        <p14:creationId xmlns:p14="http://schemas.microsoft.com/office/powerpoint/2010/main" val="10801366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500" autoRev="1" fill="hold">
                                          <p:stCondLst>
                                            <p:cond delay="0"/>
                                          </p:stCondLst>
                                        </p:cTn>
                                        <p:tgtEl>
                                          <p:spTgt spid="5"/>
                                        </p:tgtEl>
                                        <p:attrNameLst>
                                          <p:attrName>ppt_w</p:attrName>
                                        </p:attrNameLst>
                                      </p:cBhvr>
                                    </p:anim>
                                    <p:anim by="(#ppt_w*0.50)" calcmode="lin" valueType="num">
                                      <p:cBhvr>
                                        <p:cTn id="25" dur="500" decel="50000" autoRev="1" fill="hold">
                                          <p:stCondLst>
                                            <p:cond delay="0"/>
                                          </p:stCondLst>
                                        </p:cTn>
                                        <p:tgtEl>
                                          <p:spTgt spid="5"/>
                                        </p:tgtEl>
                                        <p:attrNameLst>
                                          <p:attrName>ppt_x</p:attrName>
                                        </p:attrNameLst>
                                      </p:cBhvr>
                                    </p:anim>
                                    <p:anim from="(-#ppt_h/2)" to="(#ppt_y)" calcmode="lin" valueType="num">
                                      <p:cBhvr>
                                        <p:cTn id="26" dur="1000" fill="hold">
                                          <p:stCondLst>
                                            <p:cond delay="0"/>
                                          </p:stCondLst>
                                        </p:cTn>
                                        <p:tgtEl>
                                          <p:spTgt spid="5"/>
                                        </p:tgtEl>
                                        <p:attrNameLst>
                                          <p:attrName>ppt_y</p:attrName>
                                        </p:attrNameLst>
                                      </p:cBhvr>
                                    </p:anim>
                                    <p:animRot by="21600000">
                                      <p:cBhvr>
                                        <p:cTn id="27" dur="1000" fill="hold">
                                          <p:stCondLst>
                                            <p:cond delay="0"/>
                                          </p:stCondLst>
                                        </p:cTn>
                                        <p:tgtEl>
                                          <p:spTgt spid="5"/>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 calcmode="lin" valueType="num">
                                      <p:cBhvr>
                                        <p:cTn id="3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3"/>
                                        </p:tgtEl>
                                        <p:attrNameLst>
                                          <p:attrName>style.visibility</p:attrName>
                                        </p:attrNameLst>
                                      </p:cBhvr>
                                      <p:to>
                                        <p:strVal val="visible"/>
                                      </p:to>
                                    </p:set>
                                    <p:anim by="(-#ppt_w*2)" calcmode="lin" valueType="num">
                                      <p:cBhvr rctx="PPT">
                                        <p:cTn id="41" dur="500" autoRev="1" fill="hold">
                                          <p:stCondLst>
                                            <p:cond delay="0"/>
                                          </p:stCondLst>
                                        </p:cTn>
                                        <p:tgtEl>
                                          <p:spTgt spid="3"/>
                                        </p:tgtEl>
                                        <p:attrNameLst>
                                          <p:attrName>ppt_w</p:attrName>
                                        </p:attrNameLst>
                                      </p:cBhvr>
                                    </p:anim>
                                    <p:anim by="(#ppt_w*0.50)" calcmode="lin" valueType="num">
                                      <p:cBhvr>
                                        <p:cTn id="42" dur="500" decel="50000" autoRev="1" fill="hold">
                                          <p:stCondLst>
                                            <p:cond delay="0"/>
                                          </p:stCondLst>
                                        </p:cTn>
                                        <p:tgtEl>
                                          <p:spTgt spid="3"/>
                                        </p:tgtEl>
                                        <p:attrNameLst>
                                          <p:attrName>ppt_x</p:attrName>
                                        </p:attrNameLst>
                                      </p:cBhvr>
                                    </p:anim>
                                    <p:anim from="(-#ppt_h/2)" to="(#ppt_y)" calcmode="lin" valueType="num">
                                      <p:cBhvr>
                                        <p:cTn id="43" dur="1000" fill="hold">
                                          <p:stCondLst>
                                            <p:cond delay="0"/>
                                          </p:stCondLst>
                                        </p:cTn>
                                        <p:tgtEl>
                                          <p:spTgt spid="3"/>
                                        </p:tgtEl>
                                        <p:attrNameLst>
                                          <p:attrName>ppt_y</p:attrName>
                                        </p:attrNameLst>
                                      </p:cBhvr>
                                    </p:anim>
                                    <p:animRot by="21600000">
                                      <p:cBhvr>
                                        <p:cTn id="44" dur="1000" fill="hold">
                                          <p:stCondLst>
                                            <p:cond delay="0"/>
                                          </p:stCondLst>
                                        </p:cTn>
                                        <p:tgtEl>
                                          <p:spTgt spid="3"/>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7"/>
                                        </p:tgtEl>
                                        <p:attrNameLst>
                                          <p:attrName>style.visibility</p:attrName>
                                        </p:attrNameLst>
                                      </p:cBhvr>
                                      <p:to>
                                        <p:strVal val="visible"/>
                                      </p:to>
                                    </p:set>
                                    <p:anim by="(-#ppt_w*2)" calcmode="lin" valueType="num">
                                      <p:cBhvr rctx="PPT">
                                        <p:cTn id="49" dur="500" autoRev="1" fill="hold">
                                          <p:stCondLst>
                                            <p:cond delay="0"/>
                                          </p:stCondLst>
                                        </p:cTn>
                                        <p:tgtEl>
                                          <p:spTgt spid="7"/>
                                        </p:tgtEl>
                                        <p:attrNameLst>
                                          <p:attrName>ppt_w</p:attrName>
                                        </p:attrNameLst>
                                      </p:cBhvr>
                                    </p:anim>
                                    <p:anim by="(#ppt_w*0.50)" calcmode="lin" valueType="num">
                                      <p:cBhvr>
                                        <p:cTn id="50" dur="500" decel="50000" autoRev="1" fill="hold">
                                          <p:stCondLst>
                                            <p:cond delay="0"/>
                                          </p:stCondLst>
                                        </p:cTn>
                                        <p:tgtEl>
                                          <p:spTgt spid="7"/>
                                        </p:tgtEl>
                                        <p:attrNameLst>
                                          <p:attrName>ppt_x</p:attrName>
                                        </p:attrNameLst>
                                      </p:cBhvr>
                                    </p:anim>
                                    <p:anim from="(-#ppt_h/2)" to="(#ppt_y)" calcmode="lin" valueType="num">
                                      <p:cBhvr>
                                        <p:cTn id="51" dur="1000" fill="hold">
                                          <p:stCondLst>
                                            <p:cond delay="0"/>
                                          </p:stCondLst>
                                        </p:cTn>
                                        <p:tgtEl>
                                          <p:spTgt spid="7"/>
                                        </p:tgtEl>
                                        <p:attrNameLst>
                                          <p:attrName>ppt_y</p:attrName>
                                        </p:attrNameLst>
                                      </p:cBhvr>
                                    </p:anim>
                                    <p:animRot by="21600000">
                                      <p:cBhvr>
                                        <p:cTn id="52" dur="1000" fill="hold">
                                          <p:stCondLst>
                                            <p:cond delay="0"/>
                                          </p:stCondLst>
                                        </p:cTn>
                                        <p:tgtEl>
                                          <p:spTgt spid="7"/>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1"/>
                                        </p:tgtEl>
                                        <p:attrNameLst>
                                          <p:attrName>ppt_y</p:attrName>
                                        </p:attrNameLst>
                                      </p:cBhvr>
                                      <p:tavLst>
                                        <p:tav tm="0">
                                          <p:val>
                                            <p:strVal val="#ppt_y"/>
                                          </p:val>
                                        </p:tav>
                                        <p:tav tm="100000">
                                          <p:val>
                                            <p:strVal val="#ppt_y"/>
                                          </p:val>
                                        </p:tav>
                                      </p:tavLst>
                                    </p:anim>
                                    <p:anim calcmode="lin" valueType="num">
                                      <p:cBhvr>
                                        <p:cTn id="5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56" presetClass="entr" presetSubtype="0" fill="hold" grpId="0" nodeType="clickEffect">
                                  <p:stCondLst>
                                    <p:cond delay="0"/>
                                  </p:stCondLst>
                                  <p:iterate type="lt">
                                    <p:tmPct val="10000"/>
                                  </p:iterate>
                                  <p:childTnLst>
                                    <p:set>
                                      <p:cBhvr>
                                        <p:cTn id="65" dur="1" fill="hold">
                                          <p:stCondLst>
                                            <p:cond delay="0"/>
                                          </p:stCondLst>
                                        </p:cTn>
                                        <p:tgtEl>
                                          <p:spTgt spid="9"/>
                                        </p:tgtEl>
                                        <p:attrNameLst>
                                          <p:attrName>style.visibility</p:attrName>
                                        </p:attrNameLst>
                                      </p:cBhvr>
                                      <p:to>
                                        <p:strVal val="visible"/>
                                      </p:to>
                                    </p:set>
                                    <p:anim by="(-#ppt_w*2)" calcmode="lin" valueType="num">
                                      <p:cBhvr rctx="PPT">
                                        <p:cTn id="66" dur="500" autoRev="1" fill="hold">
                                          <p:stCondLst>
                                            <p:cond delay="0"/>
                                          </p:stCondLst>
                                        </p:cTn>
                                        <p:tgtEl>
                                          <p:spTgt spid="9"/>
                                        </p:tgtEl>
                                        <p:attrNameLst>
                                          <p:attrName>ppt_w</p:attrName>
                                        </p:attrNameLst>
                                      </p:cBhvr>
                                    </p:anim>
                                    <p:anim by="(#ppt_w*0.50)" calcmode="lin" valueType="num">
                                      <p:cBhvr>
                                        <p:cTn id="67" dur="500" decel="50000" autoRev="1" fill="hold">
                                          <p:stCondLst>
                                            <p:cond delay="0"/>
                                          </p:stCondLst>
                                        </p:cTn>
                                        <p:tgtEl>
                                          <p:spTgt spid="9"/>
                                        </p:tgtEl>
                                        <p:attrNameLst>
                                          <p:attrName>ppt_x</p:attrName>
                                        </p:attrNameLst>
                                      </p:cBhvr>
                                    </p:anim>
                                    <p:anim from="(-#ppt_h/2)" to="(#ppt_y)" calcmode="lin" valueType="num">
                                      <p:cBhvr>
                                        <p:cTn id="68" dur="1000" fill="hold">
                                          <p:stCondLst>
                                            <p:cond delay="0"/>
                                          </p:stCondLst>
                                        </p:cTn>
                                        <p:tgtEl>
                                          <p:spTgt spid="9"/>
                                        </p:tgtEl>
                                        <p:attrNameLst>
                                          <p:attrName>ppt_y</p:attrName>
                                        </p:attrNameLst>
                                      </p:cBhvr>
                                    </p:anim>
                                    <p:animRot by="21600000">
                                      <p:cBhvr>
                                        <p:cTn id="69" dur="1000" fill="hold">
                                          <p:stCondLst>
                                            <p:cond delay="0"/>
                                          </p:stCondLst>
                                        </p:cTn>
                                        <p:tgtEl>
                                          <p:spTgt spid="9"/>
                                        </p:tgtEl>
                                        <p:attrNameLst>
                                          <p:attrName>r</p:attrName>
                                        </p:attrNameLst>
                                      </p:cBhvr>
                                    </p:animRot>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grpId="0" nodeType="clickEffect">
                                  <p:stCondLst>
                                    <p:cond delay="0"/>
                                  </p:stCondLst>
                                  <p:iterate type="lt">
                                    <p:tmPct val="10000"/>
                                  </p:iterate>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12"/>
                                        </p:tgtEl>
                                        <p:attrNameLst>
                                          <p:attrName>ppt_y</p:attrName>
                                        </p:attrNameLst>
                                      </p:cBhvr>
                                      <p:tavLst>
                                        <p:tav tm="0">
                                          <p:val>
                                            <p:strVal val="#ppt_y"/>
                                          </p:val>
                                        </p:tav>
                                        <p:tav tm="100000">
                                          <p:val>
                                            <p:strVal val="#ppt_y"/>
                                          </p:val>
                                        </p:tav>
                                      </p:tavLst>
                                    </p:anim>
                                    <p:anim calcmode="lin" valueType="num">
                                      <p:cBhvr>
                                        <p:cTn id="7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56" presetClass="entr" presetSubtype="0" fill="hold" grpId="0" nodeType="clickEffect">
                                  <p:stCondLst>
                                    <p:cond delay="0"/>
                                  </p:stCondLst>
                                  <p:iterate type="lt">
                                    <p:tmPct val="10000"/>
                                  </p:iterate>
                                  <p:childTnLst>
                                    <p:set>
                                      <p:cBhvr>
                                        <p:cTn id="82" dur="1" fill="hold">
                                          <p:stCondLst>
                                            <p:cond delay="0"/>
                                          </p:stCondLst>
                                        </p:cTn>
                                        <p:tgtEl>
                                          <p:spTgt spid="8"/>
                                        </p:tgtEl>
                                        <p:attrNameLst>
                                          <p:attrName>style.visibility</p:attrName>
                                        </p:attrNameLst>
                                      </p:cBhvr>
                                      <p:to>
                                        <p:strVal val="visible"/>
                                      </p:to>
                                    </p:set>
                                    <p:anim by="(-#ppt_w*2)" calcmode="lin" valueType="num">
                                      <p:cBhvr rctx="PPT">
                                        <p:cTn id="83" dur="500" autoRev="1" fill="hold">
                                          <p:stCondLst>
                                            <p:cond delay="0"/>
                                          </p:stCondLst>
                                        </p:cTn>
                                        <p:tgtEl>
                                          <p:spTgt spid="8"/>
                                        </p:tgtEl>
                                        <p:attrNameLst>
                                          <p:attrName>ppt_w</p:attrName>
                                        </p:attrNameLst>
                                      </p:cBhvr>
                                    </p:anim>
                                    <p:anim by="(#ppt_w*0.50)" calcmode="lin" valueType="num">
                                      <p:cBhvr>
                                        <p:cTn id="84" dur="500" decel="50000" autoRev="1" fill="hold">
                                          <p:stCondLst>
                                            <p:cond delay="0"/>
                                          </p:stCondLst>
                                        </p:cTn>
                                        <p:tgtEl>
                                          <p:spTgt spid="8"/>
                                        </p:tgtEl>
                                        <p:attrNameLst>
                                          <p:attrName>ppt_x</p:attrName>
                                        </p:attrNameLst>
                                      </p:cBhvr>
                                    </p:anim>
                                    <p:anim from="(-#ppt_h/2)" to="(#ppt_y)" calcmode="lin" valueType="num">
                                      <p:cBhvr>
                                        <p:cTn id="85" dur="1000" fill="hold">
                                          <p:stCondLst>
                                            <p:cond delay="0"/>
                                          </p:stCondLst>
                                        </p:cTn>
                                        <p:tgtEl>
                                          <p:spTgt spid="8"/>
                                        </p:tgtEl>
                                        <p:attrNameLst>
                                          <p:attrName>ppt_y</p:attrName>
                                        </p:attrNameLst>
                                      </p:cBhvr>
                                    </p:anim>
                                    <p:animRot by="21600000">
                                      <p:cBhvr>
                                        <p:cTn id="86" dur="1000" fill="hold">
                                          <p:stCondLst>
                                            <p:cond delay="0"/>
                                          </p:stCondLst>
                                        </p:cTn>
                                        <p:tgtEl>
                                          <p:spTgt spid="8"/>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41" presetClass="entr" presetSubtype="0" fill="hold" grpId="0" nodeType="clickEffect">
                                  <p:stCondLst>
                                    <p:cond delay="0"/>
                                  </p:stCondLst>
                                  <p:iterate type="lt">
                                    <p:tmPct val="10000"/>
                                  </p:iterate>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3"/>
                                        </p:tgtEl>
                                        <p:attrNameLst>
                                          <p:attrName>ppt_y</p:attrName>
                                        </p:attrNameLst>
                                      </p:cBhvr>
                                      <p:tavLst>
                                        <p:tav tm="0">
                                          <p:val>
                                            <p:strVal val="#ppt_y"/>
                                          </p:val>
                                        </p:tav>
                                        <p:tav tm="100000">
                                          <p:val>
                                            <p:strVal val="#ppt_y"/>
                                          </p:val>
                                        </p:tav>
                                      </p:tavLst>
                                    </p:anim>
                                    <p:anim calcmode="lin" valueType="num">
                                      <p:cBhvr>
                                        <p:cTn id="9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3"/>
                                        </p:tgtEl>
                                      </p:cBhvr>
                                    </p:animEffect>
                                  </p:childTnLst>
                                </p:cTn>
                              </p:par>
                            </p:childTnLst>
                          </p:cTn>
                        </p:par>
                      </p:childTnLst>
                    </p:cTn>
                  </p:par>
                  <p:par>
                    <p:cTn id="96" fill="hold">
                      <p:stCondLst>
                        <p:cond delay="indefinite"/>
                      </p:stCondLst>
                      <p:childTnLst>
                        <p:par>
                          <p:cTn id="97" fill="hold">
                            <p:stCondLst>
                              <p:cond delay="0"/>
                            </p:stCondLst>
                            <p:childTnLst>
                              <p:par>
                                <p:cTn id="98" presetID="56" presetClass="entr" presetSubtype="0" fill="hold" grpId="0" nodeType="clickEffect">
                                  <p:stCondLst>
                                    <p:cond delay="0"/>
                                  </p:stCondLst>
                                  <p:iterate type="lt">
                                    <p:tmPct val="10000"/>
                                  </p:iterate>
                                  <p:childTnLst>
                                    <p:set>
                                      <p:cBhvr>
                                        <p:cTn id="99" dur="1" fill="hold">
                                          <p:stCondLst>
                                            <p:cond delay="0"/>
                                          </p:stCondLst>
                                        </p:cTn>
                                        <p:tgtEl>
                                          <p:spTgt spid="10"/>
                                        </p:tgtEl>
                                        <p:attrNameLst>
                                          <p:attrName>style.visibility</p:attrName>
                                        </p:attrNameLst>
                                      </p:cBhvr>
                                      <p:to>
                                        <p:strVal val="visible"/>
                                      </p:to>
                                    </p:set>
                                    <p:anim by="(-#ppt_w*2)" calcmode="lin" valueType="num">
                                      <p:cBhvr rctx="PPT">
                                        <p:cTn id="100" dur="500" autoRev="1" fill="hold">
                                          <p:stCondLst>
                                            <p:cond delay="0"/>
                                          </p:stCondLst>
                                        </p:cTn>
                                        <p:tgtEl>
                                          <p:spTgt spid="10"/>
                                        </p:tgtEl>
                                        <p:attrNameLst>
                                          <p:attrName>ppt_w</p:attrName>
                                        </p:attrNameLst>
                                      </p:cBhvr>
                                    </p:anim>
                                    <p:anim by="(#ppt_w*0.50)" calcmode="lin" valueType="num">
                                      <p:cBhvr>
                                        <p:cTn id="101" dur="500" decel="50000" autoRev="1" fill="hold">
                                          <p:stCondLst>
                                            <p:cond delay="0"/>
                                          </p:stCondLst>
                                        </p:cTn>
                                        <p:tgtEl>
                                          <p:spTgt spid="10"/>
                                        </p:tgtEl>
                                        <p:attrNameLst>
                                          <p:attrName>ppt_x</p:attrName>
                                        </p:attrNameLst>
                                      </p:cBhvr>
                                    </p:anim>
                                    <p:anim from="(-#ppt_h/2)" to="(#ppt_y)" calcmode="lin" valueType="num">
                                      <p:cBhvr>
                                        <p:cTn id="102" dur="1000" fill="hold">
                                          <p:stCondLst>
                                            <p:cond delay="0"/>
                                          </p:stCondLst>
                                        </p:cTn>
                                        <p:tgtEl>
                                          <p:spTgt spid="10"/>
                                        </p:tgtEl>
                                        <p:attrNameLst>
                                          <p:attrName>ppt_y</p:attrName>
                                        </p:attrNameLst>
                                      </p:cBhvr>
                                    </p:anim>
                                    <p:animRot by="21600000">
                                      <p:cBhvr>
                                        <p:cTn id="103" dur="1000" fill="hold">
                                          <p:stCondLst>
                                            <p:cond delay="0"/>
                                          </p:stCondLst>
                                        </p:cTn>
                                        <p:tgtEl>
                                          <p:spTgt spid="10"/>
                                        </p:tgtEl>
                                        <p:attrNameLst>
                                          <p:attrName>r</p:attrName>
                                        </p:attrNameLst>
                                      </p:cBhvr>
                                    </p:animRot>
                                  </p:childTnLst>
                                </p:cTn>
                              </p:par>
                            </p:childTnLst>
                          </p:cTn>
                        </p:par>
                      </p:childTnLst>
                    </p:cTn>
                  </p:par>
                  <p:par>
                    <p:cTn id="104" fill="hold">
                      <p:stCondLst>
                        <p:cond delay="indefinite"/>
                      </p:stCondLst>
                      <p:childTnLst>
                        <p:par>
                          <p:cTn id="105" fill="hold">
                            <p:stCondLst>
                              <p:cond delay="0"/>
                            </p:stCondLst>
                            <p:childTnLst>
                              <p:par>
                                <p:cTn id="106" presetID="41" presetClass="entr" presetSubtype="0" fill="hold" grpId="0" nodeType="clickEffect">
                                  <p:stCondLst>
                                    <p:cond delay="0"/>
                                  </p:stCondLst>
                                  <p:iterate type="lt">
                                    <p:tmPct val="10000"/>
                                  </p:iterate>
                                  <p:childTnLst>
                                    <p:set>
                                      <p:cBhvr>
                                        <p:cTn id="107" dur="1" fill="hold">
                                          <p:stCondLst>
                                            <p:cond delay="0"/>
                                          </p:stCondLst>
                                        </p:cTn>
                                        <p:tgtEl>
                                          <p:spTgt spid="14"/>
                                        </p:tgtEl>
                                        <p:attrNameLst>
                                          <p:attrName>style.visibility</p:attrName>
                                        </p:attrNameLst>
                                      </p:cBhvr>
                                      <p:to>
                                        <p:strVal val="visible"/>
                                      </p:to>
                                    </p:set>
                                    <p:anim calcmode="lin" valueType="num">
                                      <p:cBhvr>
                                        <p:cTn id="10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14"/>
                                        </p:tgtEl>
                                        <p:attrNameLst>
                                          <p:attrName>ppt_y</p:attrName>
                                        </p:attrNameLst>
                                      </p:cBhvr>
                                      <p:tavLst>
                                        <p:tav tm="0">
                                          <p:val>
                                            <p:strVal val="#ppt_y"/>
                                          </p:val>
                                        </p:tav>
                                        <p:tav tm="100000">
                                          <p:val>
                                            <p:strVal val="#ppt_y"/>
                                          </p:val>
                                        </p:tav>
                                      </p:tavLst>
                                    </p:anim>
                                    <p:anim calcmode="lin" valueType="num">
                                      <p:cBhvr>
                                        <p:cTn id="11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14"/>
                                        </p:tgtEl>
                                      </p:cBhvr>
                                    </p:animEffect>
                                  </p:childTnLst>
                                </p:cTn>
                              </p:par>
                            </p:childTnLst>
                          </p:cTn>
                        </p:par>
                      </p:childTnLst>
                    </p:cTn>
                  </p:par>
                  <p:par>
                    <p:cTn id="113" fill="hold">
                      <p:stCondLst>
                        <p:cond delay="indefinite"/>
                      </p:stCondLst>
                      <p:childTnLst>
                        <p:par>
                          <p:cTn id="114" fill="hold">
                            <p:stCondLst>
                              <p:cond delay="0"/>
                            </p:stCondLst>
                            <p:childTnLst>
                              <p:par>
                                <p:cTn id="115" presetID="41" presetClass="entr" presetSubtype="0" fill="hold" grpId="0" nodeType="clickEffect">
                                  <p:stCondLst>
                                    <p:cond delay="0"/>
                                  </p:stCondLst>
                                  <p:iterate type="lt">
                                    <p:tmPct val="10000"/>
                                  </p:iterate>
                                  <p:childTnLst>
                                    <p:set>
                                      <p:cBhvr>
                                        <p:cTn id="116" dur="1" fill="hold">
                                          <p:stCondLst>
                                            <p:cond delay="0"/>
                                          </p:stCondLst>
                                        </p:cTn>
                                        <p:tgtEl>
                                          <p:spTgt spid="15"/>
                                        </p:tgtEl>
                                        <p:attrNameLst>
                                          <p:attrName>style.visibility</p:attrName>
                                        </p:attrNameLst>
                                      </p:cBhvr>
                                      <p:to>
                                        <p:strVal val="visible"/>
                                      </p:to>
                                    </p:set>
                                    <p:anim calcmode="lin" valueType="num">
                                      <p:cBhvr>
                                        <p:cTn id="11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15"/>
                                        </p:tgtEl>
                                        <p:attrNameLst>
                                          <p:attrName>ppt_y</p:attrName>
                                        </p:attrNameLst>
                                      </p:cBhvr>
                                      <p:tavLst>
                                        <p:tav tm="0">
                                          <p:val>
                                            <p:strVal val="#ppt_y"/>
                                          </p:val>
                                        </p:tav>
                                        <p:tav tm="100000">
                                          <p:val>
                                            <p:strVal val="#ppt_y"/>
                                          </p:val>
                                        </p:tav>
                                      </p:tavLst>
                                    </p:anim>
                                    <p:anim calcmode="lin" valueType="num">
                                      <p:cBhvr>
                                        <p:cTn id="11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15"/>
                                        </p:tgtEl>
                                      </p:cBhvr>
                                    </p:animEffect>
                                  </p:childTnLst>
                                </p:cTn>
                              </p:par>
                            </p:childTnLst>
                          </p:cTn>
                        </p:par>
                      </p:childTnLst>
                    </p:cTn>
                  </p:par>
                  <p:par>
                    <p:cTn id="122" fill="hold">
                      <p:stCondLst>
                        <p:cond delay="indefinite"/>
                      </p:stCondLst>
                      <p:childTnLst>
                        <p:par>
                          <p:cTn id="123" fill="hold">
                            <p:stCondLst>
                              <p:cond delay="0"/>
                            </p:stCondLst>
                            <p:childTnLst>
                              <p:par>
                                <p:cTn id="124" presetID="56" presetClass="entr" presetSubtype="0" fill="hold" grpId="0" nodeType="clickEffect">
                                  <p:stCondLst>
                                    <p:cond delay="0"/>
                                  </p:stCondLst>
                                  <p:iterate type="lt">
                                    <p:tmPct val="10000"/>
                                  </p:iterate>
                                  <p:childTnLst>
                                    <p:set>
                                      <p:cBhvr>
                                        <p:cTn id="125" dur="1" fill="hold">
                                          <p:stCondLst>
                                            <p:cond delay="0"/>
                                          </p:stCondLst>
                                        </p:cTn>
                                        <p:tgtEl>
                                          <p:spTgt spid="16"/>
                                        </p:tgtEl>
                                        <p:attrNameLst>
                                          <p:attrName>style.visibility</p:attrName>
                                        </p:attrNameLst>
                                      </p:cBhvr>
                                      <p:to>
                                        <p:strVal val="visible"/>
                                      </p:to>
                                    </p:set>
                                    <p:anim by="(-#ppt_w*2)" calcmode="lin" valueType="num">
                                      <p:cBhvr rctx="PPT">
                                        <p:cTn id="126" dur="500" autoRev="1" fill="hold">
                                          <p:stCondLst>
                                            <p:cond delay="0"/>
                                          </p:stCondLst>
                                        </p:cTn>
                                        <p:tgtEl>
                                          <p:spTgt spid="16"/>
                                        </p:tgtEl>
                                        <p:attrNameLst>
                                          <p:attrName>ppt_w</p:attrName>
                                        </p:attrNameLst>
                                      </p:cBhvr>
                                    </p:anim>
                                    <p:anim by="(#ppt_w*0.50)" calcmode="lin" valueType="num">
                                      <p:cBhvr>
                                        <p:cTn id="127" dur="500" decel="50000" autoRev="1" fill="hold">
                                          <p:stCondLst>
                                            <p:cond delay="0"/>
                                          </p:stCondLst>
                                        </p:cTn>
                                        <p:tgtEl>
                                          <p:spTgt spid="16"/>
                                        </p:tgtEl>
                                        <p:attrNameLst>
                                          <p:attrName>ppt_x</p:attrName>
                                        </p:attrNameLst>
                                      </p:cBhvr>
                                    </p:anim>
                                    <p:anim from="(-#ppt_h/2)" to="(#ppt_y)" calcmode="lin" valueType="num">
                                      <p:cBhvr>
                                        <p:cTn id="128" dur="1000" fill="hold">
                                          <p:stCondLst>
                                            <p:cond delay="0"/>
                                          </p:stCondLst>
                                        </p:cTn>
                                        <p:tgtEl>
                                          <p:spTgt spid="16"/>
                                        </p:tgtEl>
                                        <p:attrNameLst>
                                          <p:attrName>ppt_y</p:attrName>
                                        </p:attrNameLst>
                                      </p:cBhvr>
                                    </p:anim>
                                    <p:animRot by="21600000">
                                      <p:cBhvr>
                                        <p:cTn id="129" dur="1000" fill="hold">
                                          <p:stCondLst>
                                            <p:cond delay="0"/>
                                          </p:stCondLst>
                                        </p:cTn>
                                        <p:tgtEl>
                                          <p:spTgt spid="16"/>
                                        </p:tgtEl>
                                        <p:attrNameLst>
                                          <p:attrName>r</p:attrName>
                                        </p:attrNameLst>
                                      </p:cBhvr>
                                    </p:animRot>
                                  </p:childTnLst>
                                </p:cTn>
                              </p:par>
                            </p:childTnLst>
                          </p:cTn>
                        </p:par>
                      </p:childTnLst>
                    </p:cTn>
                  </p:par>
                  <p:par>
                    <p:cTn id="130" fill="hold">
                      <p:stCondLst>
                        <p:cond delay="indefinite"/>
                      </p:stCondLst>
                      <p:childTnLst>
                        <p:par>
                          <p:cTn id="131" fill="hold">
                            <p:stCondLst>
                              <p:cond delay="0"/>
                            </p:stCondLst>
                            <p:childTnLst>
                              <p:par>
                                <p:cTn id="132" presetID="41" presetClass="entr" presetSubtype="0" fill="hold" grpId="0" nodeType="clickEffect">
                                  <p:stCondLst>
                                    <p:cond delay="0"/>
                                  </p:stCondLst>
                                  <p:iterate type="lt">
                                    <p:tmPct val="10000"/>
                                  </p:iterate>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5" dur="500" fill="hold"/>
                                        <p:tgtEl>
                                          <p:spTgt spid="17"/>
                                        </p:tgtEl>
                                        <p:attrNameLst>
                                          <p:attrName>ppt_y</p:attrName>
                                        </p:attrNameLst>
                                      </p:cBhvr>
                                      <p:tavLst>
                                        <p:tav tm="0">
                                          <p:val>
                                            <p:strVal val="#ppt_y"/>
                                          </p:val>
                                        </p:tav>
                                        <p:tav tm="100000">
                                          <p:val>
                                            <p:strVal val="#ppt_y"/>
                                          </p:val>
                                        </p:tav>
                                      </p:tavLst>
                                    </p:anim>
                                    <p:anim calcmode="lin" valueType="num">
                                      <p:cBhvr>
                                        <p:cTn id="13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3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38"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animBg="1"/>
      <p:bldP spid="9" grpId="0" animBg="1"/>
      <p:bldP spid="10" grpId="0" animBg="1"/>
      <p:bldP spid="11" grpId="0"/>
      <p:bldP spid="12" grpId="0"/>
      <p:bldP spid="13" grpId="0"/>
      <p:bldP spid="14" grpId="0"/>
      <p:bldP spid="15" grpId="0"/>
      <p:bldP spid="16"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0" y="528247"/>
            <a:ext cx="3733800" cy="707886"/>
          </a:xfrm>
          <a:prstGeom prst="rect">
            <a:avLst/>
          </a:prstGeom>
          <a:noFill/>
        </p:spPr>
        <p:txBody>
          <a:bodyPr wrap="square" rtlCol="0">
            <a:spAutoFit/>
          </a:bodyPr>
          <a:lstStyle/>
          <a:p>
            <a:r>
              <a:rPr lang="bn-IN" sz="4000" dirty="0" smtClean="0">
                <a:solidFill>
                  <a:schemeClr val="accent3">
                    <a:lumMod val="50000"/>
                  </a:schemeClr>
                </a:solidFill>
              </a:rPr>
              <a:t>শিক্ষক পরিচিতি</a:t>
            </a:r>
            <a:endParaRPr lang="en-US" sz="4000" dirty="0">
              <a:solidFill>
                <a:schemeClr val="accent3">
                  <a:lumMod val="50000"/>
                </a:schemeClr>
              </a:solidFill>
            </a:endParaRPr>
          </a:p>
        </p:txBody>
      </p:sp>
      <p:sp>
        <p:nvSpPr>
          <p:cNvPr id="3" name="TextBox 2"/>
          <p:cNvSpPr txBox="1"/>
          <p:nvPr/>
        </p:nvSpPr>
        <p:spPr>
          <a:xfrm>
            <a:off x="2178846" y="3429000"/>
            <a:ext cx="5029200" cy="2985433"/>
          </a:xfrm>
          <a:prstGeom prst="rect">
            <a:avLst/>
          </a:prstGeom>
          <a:noFill/>
        </p:spPr>
        <p:txBody>
          <a:bodyPr wrap="square" rtlCol="0">
            <a:spAutoFit/>
          </a:bodyPr>
          <a:lstStyle/>
          <a:p>
            <a:pPr algn="just"/>
            <a:r>
              <a:rPr lang="bn-IN" sz="3200" dirty="0" smtClean="0">
                <a:solidFill>
                  <a:schemeClr val="accent3">
                    <a:lumMod val="50000"/>
                  </a:schemeClr>
                </a:solidFill>
              </a:rPr>
              <a:t>মোঃ মাইনুল ইসলাম সরকার</a:t>
            </a:r>
          </a:p>
          <a:p>
            <a:pPr algn="just"/>
            <a:r>
              <a:rPr lang="bn-IN" sz="2800" dirty="0" smtClean="0">
                <a:solidFill>
                  <a:schemeClr val="accent3">
                    <a:lumMod val="50000"/>
                  </a:schemeClr>
                </a:solidFill>
              </a:rPr>
              <a:t>সহকারিঃ শিক্ষক( আই সি টি )</a:t>
            </a:r>
          </a:p>
          <a:p>
            <a:pPr algn="just"/>
            <a:r>
              <a:rPr lang="bn-IN" sz="2800" dirty="0" smtClean="0">
                <a:solidFill>
                  <a:schemeClr val="accent3">
                    <a:lumMod val="50000"/>
                  </a:schemeClr>
                </a:solidFill>
              </a:rPr>
              <a:t>মাঝিড়া মডেল উচ্চ বিদ্যালয়</a:t>
            </a:r>
          </a:p>
          <a:p>
            <a:pPr algn="just"/>
            <a:r>
              <a:rPr lang="bn-IN" sz="2800" dirty="0" smtClean="0">
                <a:solidFill>
                  <a:schemeClr val="accent3">
                    <a:lumMod val="50000"/>
                  </a:schemeClr>
                </a:solidFill>
              </a:rPr>
              <a:t>মাঝিড়া,শাজাহানপুর-বগুড়া</a:t>
            </a:r>
          </a:p>
          <a:p>
            <a:pPr algn="just"/>
            <a:r>
              <a:rPr lang="bn-IN" sz="2800" dirty="0" smtClean="0">
                <a:solidFill>
                  <a:schemeClr val="accent3">
                    <a:lumMod val="50000"/>
                  </a:schemeClr>
                </a:solidFill>
              </a:rPr>
              <a:t>কলঃ ০১৭২৪৬২৩৬৮৪</a:t>
            </a:r>
          </a:p>
          <a:p>
            <a:pPr algn="just"/>
            <a:r>
              <a:rPr lang="bn-IN" sz="2000" dirty="0" smtClean="0">
                <a:solidFill>
                  <a:srgbClr val="002060"/>
                </a:solidFill>
              </a:rPr>
              <a:t> </a:t>
            </a:r>
            <a:r>
              <a:rPr lang="en-US" sz="2000" dirty="0" smtClean="0">
                <a:solidFill>
                  <a:srgbClr val="002060"/>
                </a:solidFill>
              </a:rPr>
              <a:t>Email:mainul70sarkar@gmail.com</a:t>
            </a:r>
            <a:endParaRPr lang="bn-IN" sz="2000" dirty="0" smtClean="0">
              <a:solidFill>
                <a:srgbClr val="002060"/>
              </a:solidFill>
            </a:endParaRPr>
          </a:p>
          <a:p>
            <a:pPr algn="just"/>
            <a:endParaRPr lang="en-US" sz="2000"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399" y="1236133"/>
            <a:ext cx="1985431" cy="2133599"/>
          </a:xfrm>
          <a:prstGeom prst="rect">
            <a:avLst/>
          </a:prstGeom>
        </p:spPr>
      </p:pic>
      <p:sp>
        <p:nvSpPr>
          <p:cNvPr id="5" name="TextBox 4"/>
          <p:cNvSpPr txBox="1"/>
          <p:nvPr/>
        </p:nvSpPr>
        <p:spPr>
          <a:xfrm>
            <a:off x="2807855" y="528246"/>
            <a:ext cx="3733800" cy="707886"/>
          </a:xfrm>
          <a:prstGeom prst="rect">
            <a:avLst/>
          </a:prstGeom>
          <a:noFill/>
        </p:spPr>
        <p:txBody>
          <a:bodyPr wrap="square" rtlCol="0">
            <a:spAutoFit/>
          </a:bodyPr>
          <a:lstStyle/>
          <a:p>
            <a:r>
              <a:rPr lang="bn-IN" sz="4000" dirty="0" smtClean="0">
                <a:solidFill>
                  <a:schemeClr val="accent3">
                    <a:lumMod val="50000"/>
                  </a:schemeClr>
                </a:solidFill>
              </a:rPr>
              <a:t>শিক্ষক পরিচিতি</a:t>
            </a:r>
            <a:endParaRPr lang="en-US" sz="4000" dirty="0">
              <a:solidFill>
                <a:schemeClr val="accent3">
                  <a:lumMod val="5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5254" y="1236132"/>
            <a:ext cx="1985431" cy="2133599"/>
          </a:xfrm>
          <a:prstGeom prst="rect">
            <a:avLst/>
          </a:prstGeom>
        </p:spPr>
      </p:pic>
    </p:spTree>
    <p:extLst>
      <p:ext uri="{BB962C8B-B14F-4D97-AF65-F5344CB8AC3E}">
        <p14:creationId xmlns:p14="http://schemas.microsoft.com/office/powerpoint/2010/main" val="15124386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429491"/>
            <a:ext cx="4267200" cy="646331"/>
          </a:xfrm>
          <a:prstGeom prst="rect">
            <a:avLst/>
          </a:prstGeom>
          <a:noFill/>
        </p:spPr>
        <p:txBody>
          <a:bodyPr wrap="square" rtlCol="0">
            <a:spAutoFit/>
          </a:bodyPr>
          <a:lstStyle/>
          <a:p>
            <a:pPr algn="ctr"/>
            <a:r>
              <a:rPr lang="bn-IN" sz="3600" dirty="0" smtClean="0">
                <a:solidFill>
                  <a:srgbClr val="7030A0"/>
                </a:solidFill>
              </a:rPr>
              <a:t>বাড়ির কাজ</a:t>
            </a:r>
            <a:endParaRPr lang="en-US" sz="3600"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0" y="1149061"/>
            <a:ext cx="2971800" cy="1543050"/>
          </a:xfrm>
          <a:prstGeom prst="rect">
            <a:avLst/>
          </a:prstGeom>
        </p:spPr>
      </p:pic>
      <p:sp>
        <p:nvSpPr>
          <p:cNvPr id="5" name="TextBox 4"/>
          <p:cNvSpPr txBox="1"/>
          <p:nvPr/>
        </p:nvSpPr>
        <p:spPr>
          <a:xfrm>
            <a:off x="1371600" y="3616036"/>
            <a:ext cx="6934200" cy="830997"/>
          </a:xfrm>
          <a:prstGeom prst="rect">
            <a:avLst/>
          </a:prstGeom>
          <a:noFill/>
        </p:spPr>
        <p:txBody>
          <a:bodyPr wrap="square" rtlCol="0">
            <a:spAutoFit/>
          </a:bodyPr>
          <a:lstStyle/>
          <a:p>
            <a:r>
              <a:rPr lang="bn-IN" sz="2400" dirty="0" smtClean="0">
                <a:solidFill>
                  <a:srgbClr val="7030A0"/>
                </a:solidFill>
              </a:rPr>
              <a:t>ইন্টারনেটে দৈনন্দিন সমস্যা সমাধানে কী ধরনের সহায়তা পেতে চাও ? বর্ণনা কর।</a:t>
            </a:r>
            <a:endParaRPr lang="en-US" sz="2400" dirty="0">
              <a:solidFill>
                <a:srgbClr val="7030A0"/>
              </a:solidFill>
            </a:endParaRPr>
          </a:p>
        </p:txBody>
      </p:sp>
    </p:spTree>
    <p:extLst>
      <p:ext uri="{BB962C8B-B14F-4D97-AF65-F5344CB8AC3E}">
        <p14:creationId xmlns:p14="http://schemas.microsoft.com/office/powerpoint/2010/main" val="16665663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500" autoRev="1" fill="hold">
                                          <p:stCondLst>
                                            <p:cond delay="0"/>
                                          </p:stCondLst>
                                        </p:cTn>
                                        <p:tgtEl>
                                          <p:spTgt spid="5"/>
                                        </p:tgtEl>
                                        <p:attrNameLst>
                                          <p:attrName>ppt_w</p:attrName>
                                        </p:attrNameLst>
                                      </p:cBhvr>
                                    </p:anim>
                                    <p:anim by="(#ppt_w*0.50)" calcmode="lin" valueType="num">
                                      <p:cBhvr>
                                        <p:cTn id="24" dur="500" decel="50000" autoRev="1" fill="hold">
                                          <p:stCondLst>
                                            <p:cond delay="0"/>
                                          </p:stCondLst>
                                        </p:cTn>
                                        <p:tgtEl>
                                          <p:spTgt spid="5"/>
                                        </p:tgtEl>
                                        <p:attrNameLst>
                                          <p:attrName>ppt_x</p:attrName>
                                        </p:attrNameLst>
                                      </p:cBhvr>
                                    </p:anim>
                                    <p:anim from="(-#ppt_h/2)" to="(#ppt_y)" calcmode="lin" valueType="num">
                                      <p:cBhvr>
                                        <p:cTn id="25" dur="1000" fill="hold">
                                          <p:stCondLst>
                                            <p:cond delay="0"/>
                                          </p:stCondLst>
                                        </p:cTn>
                                        <p:tgtEl>
                                          <p:spTgt spid="5"/>
                                        </p:tgtEl>
                                        <p:attrNameLst>
                                          <p:attrName>ppt_y</p:attrName>
                                        </p:attrNameLst>
                                      </p:cBhvr>
                                    </p:anim>
                                    <p:animRot by="21600000">
                                      <p:cBhvr>
                                        <p:cTn id="2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106269"/>
            <a:ext cx="4343400" cy="646331"/>
          </a:xfrm>
          <a:prstGeom prst="rect">
            <a:avLst/>
          </a:prstGeom>
          <a:noFill/>
        </p:spPr>
        <p:txBody>
          <a:bodyPr wrap="square" rtlCol="0">
            <a:spAutoFit/>
          </a:bodyPr>
          <a:lstStyle/>
          <a:p>
            <a:pPr algn="ctr"/>
            <a:r>
              <a:rPr lang="bn-IN" sz="3600" dirty="0" smtClean="0">
                <a:solidFill>
                  <a:srgbClr val="7030A0"/>
                </a:solidFill>
              </a:rPr>
              <a:t>আল্লাহ হাফেজ</a:t>
            </a:r>
            <a:endParaRPr lang="en-US" sz="3600" dirty="0">
              <a:solidFill>
                <a:srgbClr val="7030A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819399"/>
            <a:ext cx="5715000" cy="2819401"/>
          </a:xfrm>
          <a:prstGeom prst="rect">
            <a:avLst/>
          </a:prstGeom>
        </p:spPr>
      </p:pic>
    </p:spTree>
    <p:extLst>
      <p:ext uri="{BB962C8B-B14F-4D97-AF65-F5344CB8AC3E}">
        <p14:creationId xmlns:p14="http://schemas.microsoft.com/office/powerpoint/2010/main" val="14339717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0" y="457200"/>
            <a:ext cx="4648200" cy="769441"/>
          </a:xfrm>
          <a:prstGeom prst="rect">
            <a:avLst/>
          </a:prstGeom>
          <a:noFill/>
        </p:spPr>
        <p:txBody>
          <a:bodyPr wrap="square" rtlCol="0">
            <a:spAutoFit/>
          </a:bodyPr>
          <a:lstStyle/>
          <a:p>
            <a:pPr algn="ctr"/>
            <a:r>
              <a:rPr lang="bn-IN" sz="4400" dirty="0" smtClean="0">
                <a:solidFill>
                  <a:schemeClr val="accent3">
                    <a:lumMod val="50000"/>
                  </a:schemeClr>
                </a:solidFill>
              </a:rPr>
              <a:t>পাঠ পরিচিতি</a:t>
            </a:r>
            <a:endParaRPr lang="en-US" sz="4400" dirty="0">
              <a:solidFill>
                <a:schemeClr val="accent3">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109" y="1226641"/>
            <a:ext cx="1759527" cy="1959114"/>
          </a:xfrm>
          <a:prstGeom prst="rect">
            <a:avLst/>
          </a:prstGeom>
        </p:spPr>
      </p:pic>
      <p:sp>
        <p:nvSpPr>
          <p:cNvPr id="4" name="TextBox 3"/>
          <p:cNvSpPr txBox="1"/>
          <p:nvPr/>
        </p:nvSpPr>
        <p:spPr>
          <a:xfrm>
            <a:off x="1371600" y="3505200"/>
            <a:ext cx="6096000" cy="2954655"/>
          </a:xfrm>
          <a:prstGeom prst="rect">
            <a:avLst/>
          </a:prstGeom>
          <a:noFill/>
        </p:spPr>
        <p:txBody>
          <a:bodyPr wrap="square" rtlCol="0">
            <a:spAutoFit/>
          </a:bodyPr>
          <a:lstStyle/>
          <a:p>
            <a:pPr algn="ctr"/>
            <a:r>
              <a:rPr lang="bn-IN" sz="3600" dirty="0">
                <a:solidFill>
                  <a:srgbClr val="7030A0"/>
                </a:solidFill>
              </a:rPr>
              <a:t>শ্রেণিঃ অষ্টম</a:t>
            </a:r>
          </a:p>
          <a:p>
            <a:pPr algn="ctr"/>
            <a:r>
              <a:rPr lang="bn-IN" sz="3200" dirty="0">
                <a:solidFill>
                  <a:srgbClr val="7030A0"/>
                </a:solidFill>
              </a:rPr>
              <a:t>বিষয়ঃ তথ্য ও যোগাযোগ প্রযুক্তি</a:t>
            </a:r>
          </a:p>
          <a:p>
            <a:pPr algn="ctr"/>
            <a:r>
              <a:rPr lang="bn-IN" sz="3200" dirty="0">
                <a:solidFill>
                  <a:srgbClr val="7030A0"/>
                </a:solidFill>
              </a:rPr>
              <a:t>অধ্যায়ঃ </a:t>
            </a:r>
            <a:r>
              <a:rPr lang="bn-IN" sz="3200" dirty="0" smtClean="0">
                <a:solidFill>
                  <a:srgbClr val="7030A0"/>
                </a:solidFill>
              </a:rPr>
              <a:t>পঞ্চম</a:t>
            </a:r>
            <a:endParaRPr lang="bn-IN" sz="3200" dirty="0">
              <a:solidFill>
                <a:srgbClr val="7030A0"/>
              </a:solidFill>
            </a:endParaRPr>
          </a:p>
          <a:p>
            <a:pPr algn="ctr"/>
            <a:r>
              <a:rPr lang="bn-IN" sz="3200" dirty="0" smtClean="0">
                <a:solidFill>
                  <a:srgbClr val="7030A0"/>
                </a:solidFill>
              </a:rPr>
              <a:t>সময়ঃ </a:t>
            </a:r>
            <a:r>
              <a:rPr lang="bn-IN" sz="3200" dirty="0">
                <a:solidFill>
                  <a:srgbClr val="7030A0"/>
                </a:solidFill>
              </a:rPr>
              <a:t>৪৫ </a:t>
            </a:r>
            <a:r>
              <a:rPr lang="bn-IN" sz="3200" dirty="0" smtClean="0">
                <a:solidFill>
                  <a:srgbClr val="7030A0"/>
                </a:solidFill>
              </a:rPr>
              <a:t>মিনিট</a:t>
            </a:r>
            <a:endParaRPr lang="bn-IN" sz="3600" dirty="0" smtClean="0">
              <a:solidFill>
                <a:srgbClr val="7030A0"/>
              </a:solidFill>
            </a:endParaRPr>
          </a:p>
          <a:p>
            <a:pPr algn="ctr"/>
            <a:r>
              <a:rPr lang="bn-IN" sz="3600" dirty="0" smtClean="0">
                <a:solidFill>
                  <a:srgbClr val="7030A0"/>
                </a:solidFill>
              </a:rPr>
              <a:t>তারিখ-২৫০৩-২০২১</a:t>
            </a:r>
            <a:endParaRPr lang="en-US" sz="3600" dirty="0" smtClean="0">
              <a:solidFill>
                <a:srgbClr val="7030A0"/>
              </a:solidFill>
            </a:endParaRPr>
          </a:p>
          <a:p>
            <a:endParaRPr lang="en-US" dirty="0"/>
          </a:p>
        </p:txBody>
      </p:sp>
    </p:spTree>
    <p:extLst>
      <p:ext uri="{BB962C8B-B14F-4D97-AF65-F5344CB8AC3E}">
        <p14:creationId xmlns:p14="http://schemas.microsoft.com/office/powerpoint/2010/main" val="41512962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by="(-#ppt_w*2)" calcmode="lin" valueType="num">
                                      <p:cBhvr rctx="PPT">
                                        <p:cTn id="24" dur="500" autoRev="1" fill="hold">
                                          <p:stCondLst>
                                            <p:cond delay="0"/>
                                          </p:stCondLst>
                                        </p:cTn>
                                        <p:tgtEl>
                                          <p:spTgt spid="4"/>
                                        </p:tgtEl>
                                        <p:attrNameLst>
                                          <p:attrName>ppt_w</p:attrName>
                                        </p:attrNameLst>
                                      </p:cBhvr>
                                    </p:anim>
                                    <p:anim by="(#ppt_w*0.50)" calcmode="lin" valueType="num">
                                      <p:cBhvr>
                                        <p:cTn id="25" dur="500" decel="50000" autoRev="1" fill="hold">
                                          <p:stCondLst>
                                            <p:cond delay="0"/>
                                          </p:stCondLst>
                                        </p:cTn>
                                        <p:tgtEl>
                                          <p:spTgt spid="4"/>
                                        </p:tgtEl>
                                        <p:attrNameLst>
                                          <p:attrName>ppt_x</p:attrName>
                                        </p:attrNameLst>
                                      </p:cBhvr>
                                    </p:anim>
                                    <p:anim from="(-#ppt_h/2)" to="(#ppt_y)" calcmode="lin" valueType="num">
                                      <p:cBhvr>
                                        <p:cTn id="26" dur="1000" fill="hold">
                                          <p:stCondLst>
                                            <p:cond delay="0"/>
                                          </p:stCondLst>
                                        </p:cTn>
                                        <p:tgtEl>
                                          <p:spTgt spid="4"/>
                                        </p:tgtEl>
                                        <p:attrNameLst>
                                          <p:attrName>ppt_y</p:attrName>
                                        </p:attrNameLst>
                                      </p:cBhvr>
                                    </p:anim>
                                    <p:animRot by="21600000">
                                      <p:cBhvr>
                                        <p:cTn id="27"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761999"/>
            <a:ext cx="5714999" cy="769441"/>
          </a:xfrm>
          <a:prstGeom prst="rect">
            <a:avLst/>
          </a:prstGeom>
        </p:spPr>
        <p:txBody>
          <a:bodyPr wrap="square">
            <a:spAutoFit/>
          </a:bodyPr>
          <a:lstStyle/>
          <a:p>
            <a:pPr algn="ctr"/>
            <a:r>
              <a:rPr lang="bn-IN" sz="4400" dirty="0">
                <a:solidFill>
                  <a:srgbClr val="000066"/>
                </a:solidFill>
              </a:rPr>
              <a:t>এসো কিছু ছবি দেখি</a:t>
            </a:r>
            <a:endParaRPr lang="en-US" sz="4400" dirty="0">
              <a:solidFill>
                <a:srgbClr val="00006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1905000"/>
            <a:ext cx="2728912" cy="2438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144182"/>
            <a:ext cx="2438400" cy="196003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867" y="2144183"/>
            <a:ext cx="2506133" cy="1960034"/>
          </a:xfrm>
          <a:prstGeom prst="rect">
            <a:avLst/>
          </a:prstGeom>
        </p:spPr>
      </p:pic>
    </p:spTree>
    <p:extLst>
      <p:ext uri="{BB962C8B-B14F-4D97-AF65-F5344CB8AC3E}">
        <p14:creationId xmlns:p14="http://schemas.microsoft.com/office/powerpoint/2010/main" val="2706169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472001"/>
            <a:ext cx="8153400" cy="584775"/>
          </a:xfrm>
          <a:prstGeom prst="rect">
            <a:avLst/>
          </a:prstGeom>
          <a:noFill/>
        </p:spPr>
        <p:txBody>
          <a:bodyPr wrap="square" rtlCol="0">
            <a:spAutoFit/>
          </a:bodyPr>
          <a:lstStyle/>
          <a:p>
            <a:pPr algn="ctr"/>
            <a:r>
              <a:rPr lang="bn-IN" sz="3200" dirty="0" smtClean="0">
                <a:solidFill>
                  <a:srgbClr val="0070C0"/>
                </a:solidFill>
              </a:rPr>
              <a:t>শিক্ষা ও দৈনন্দিন জীবনে ইন্টারনেটের ব্যবহার</a:t>
            </a:r>
            <a:endParaRPr lang="en-US" sz="3200" dirty="0">
              <a:solidFill>
                <a:srgbClr val="0070C0"/>
              </a:solidFill>
            </a:endParaRPr>
          </a:p>
        </p:txBody>
      </p:sp>
      <p:sp>
        <p:nvSpPr>
          <p:cNvPr id="3" name="TextBox 2"/>
          <p:cNvSpPr txBox="1"/>
          <p:nvPr/>
        </p:nvSpPr>
        <p:spPr>
          <a:xfrm>
            <a:off x="1981200" y="694266"/>
            <a:ext cx="4953000" cy="769441"/>
          </a:xfrm>
          <a:prstGeom prst="rect">
            <a:avLst/>
          </a:prstGeom>
          <a:noFill/>
        </p:spPr>
        <p:txBody>
          <a:bodyPr wrap="square" rtlCol="0">
            <a:spAutoFit/>
          </a:bodyPr>
          <a:lstStyle/>
          <a:p>
            <a:pPr algn="ctr"/>
            <a:r>
              <a:rPr lang="bn-IN" sz="4400" dirty="0" smtClean="0">
                <a:solidFill>
                  <a:srgbClr val="0099CC"/>
                </a:solidFill>
              </a:rPr>
              <a:t>আজকের পাঠ</a:t>
            </a:r>
            <a:endParaRPr lang="en-US" sz="4400" dirty="0">
              <a:solidFill>
                <a:srgbClr val="0099C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905001"/>
            <a:ext cx="3048000" cy="21335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05000"/>
            <a:ext cx="3028950" cy="2133600"/>
          </a:xfrm>
          <a:prstGeom prst="rect">
            <a:avLst/>
          </a:prstGeom>
        </p:spPr>
      </p:pic>
    </p:spTree>
    <p:extLst>
      <p:ext uri="{BB962C8B-B14F-4D97-AF65-F5344CB8AC3E}">
        <p14:creationId xmlns:p14="http://schemas.microsoft.com/office/powerpoint/2010/main" val="19834734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
                                        </p:tgtEl>
                                        <p:attrNameLst>
                                          <p:attrName>ppt_y</p:attrName>
                                        </p:attrNameLst>
                                      </p:cBhvr>
                                      <p:tavLst>
                                        <p:tav tm="0">
                                          <p:val>
                                            <p:strVal val="#ppt_y"/>
                                          </p:val>
                                        </p:tav>
                                        <p:tav tm="100000">
                                          <p:val>
                                            <p:strVal val="#ppt_y"/>
                                          </p:val>
                                        </p:tav>
                                      </p:tavLst>
                                    </p:anim>
                                    <p:anim calcmode="lin" valueType="num">
                                      <p:cBhvr>
                                        <p:cTn id="3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665018"/>
            <a:ext cx="3404658" cy="769441"/>
          </a:xfrm>
          <a:prstGeom prst="rect">
            <a:avLst/>
          </a:prstGeom>
        </p:spPr>
        <p:txBody>
          <a:bodyPr wrap="square">
            <a:spAutoFit/>
          </a:bodyPr>
          <a:lstStyle/>
          <a:p>
            <a:pPr algn="ctr"/>
            <a:r>
              <a:rPr lang="bn-IN" sz="4400" dirty="0" smtClean="0">
                <a:solidFill>
                  <a:srgbClr val="451EB2"/>
                </a:solidFill>
              </a:rPr>
              <a:t>  শিখন </a:t>
            </a:r>
            <a:r>
              <a:rPr lang="bn-IN" sz="4400" dirty="0">
                <a:solidFill>
                  <a:srgbClr val="451EB2"/>
                </a:solidFill>
              </a:rPr>
              <a:t>ফল</a:t>
            </a:r>
            <a:endParaRPr lang="en-US" sz="4400" dirty="0">
              <a:solidFill>
                <a:srgbClr val="451EB2"/>
              </a:solidFill>
            </a:endParaRPr>
          </a:p>
        </p:txBody>
      </p:sp>
      <p:sp>
        <p:nvSpPr>
          <p:cNvPr id="3" name="TextBox 2"/>
          <p:cNvSpPr txBox="1"/>
          <p:nvPr/>
        </p:nvSpPr>
        <p:spPr>
          <a:xfrm>
            <a:off x="457200" y="2159000"/>
            <a:ext cx="8077200" cy="2677656"/>
          </a:xfrm>
          <a:prstGeom prst="rect">
            <a:avLst/>
          </a:prstGeom>
          <a:noFill/>
        </p:spPr>
        <p:txBody>
          <a:bodyPr wrap="square" rtlCol="0">
            <a:spAutoFit/>
          </a:bodyPr>
          <a:lstStyle/>
          <a:p>
            <a:r>
              <a:rPr lang="bn-IN" sz="2400" dirty="0" smtClean="0">
                <a:solidFill>
                  <a:srgbClr val="002060"/>
                </a:solidFill>
              </a:rPr>
              <a:t>এ পাঠ শেষে শিক্ষার্থীরা-</a:t>
            </a:r>
          </a:p>
          <a:p>
            <a:r>
              <a:rPr lang="bn-IN" sz="2400" dirty="0" smtClean="0">
                <a:solidFill>
                  <a:srgbClr val="002060"/>
                </a:solidFill>
              </a:rPr>
              <a:t>*শিক্ষাক্ষেত্রে ইন্টারনেটের ব্যবহার ব্যাখ্যা করতে পারবে।</a:t>
            </a:r>
          </a:p>
          <a:p>
            <a:r>
              <a:rPr lang="bn-IN" sz="2400" dirty="0" smtClean="0">
                <a:solidFill>
                  <a:srgbClr val="002060"/>
                </a:solidFill>
              </a:rPr>
              <a:t>*দৈনন্দিন জীবনে ইন্টারনেটের গুরুত্ব মূল্যায়ন করতে পারবে,</a:t>
            </a:r>
          </a:p>
          <a:p>
            <a:r>
              <a:rPr lang="bn-IN" sz="2400" dirty="0" smtClean="0">
                <a:solidFill>
                  <a:srgbClr val="002060"/>
                </a:solidFill>
              </a:rPr>
              <a:t>*একটি ই-মেইল অ্যাকাউন্ট খুলে সহপাটীদের সাথে যোগাযোগ </a:t>
            </a:r>
          </a:p>
          <a:p>
            <a:r>
              <a:rPr lang="bn-IN" sz="2400" dirty="0">
                <a:solidFill>
                  <a:srgbClr val="002060"/>
                </a:solidFill>
              </a:rPr>
              <a:t> </a:t>
            </a:r>
            <a:r>
              <a:rPr lang="bn-IN" sz="2400" dirty="0" smtClean="0">
                <a:solidFill>
                  <a:srgbClr val="002060"/>
                </a:solidFill>
              </a:rPr>
              <a:t>স্থাপন করতে পারবে।</a:t>
            </a:r>
          </a:p>
          <a:p>
            <a:r>
              <a:rPr lang="bn-IN" sz="2400" dirty="0" smtClean="0">
                <a:solidFill>
                  <a:srgbClr val="002060"/>
                </a:solidFill>
              </a:rPr>
              <a:t>*দৈনন্দিন জীবনে সমস্যা সমাধানে ইন্টারনেট</a:t>
            </a:r>
            <a:r>
              <a:rPr lang="en-US" sz="2400" dirty="0" smtClean="0">
                <a:solidFill>
                  <a:srgbClr val="002060"/>
                </a:solidFill>
              </a:rPr>
              <a:t> </a:t>
            </a:r>
            <a:r>
              <a:rPr lang="bn-IN" sz="2400" dirty="0" smtClean="0">
                <a:solidFill>
                  <a:srgbClr val="002060"/>
                </a:solidFill>
              </a:rPr>
              <a:t>ব্যবহার করতে </a:t>
            </a:r>
          </a:p>
          <a:p>
            <a:r>
              <a:rPr lang="bn-IN" sz="2400" dirty="0">
                <a:solidFill>
                  <a:srgbClr val="002060"/>
                </a:solidFill>
              </a:rPr>
              <a:t> </a:t>
            </a:r>
            <a:r>
              <a:rPr lang="bn-IN" sz="2400" dirty="0" smtClean="0">
                <a:solidFill>
                  <a:srgbClr val="002060"/>
                </a:solidFill>
              </a:rPr>
              <a:t>পারবে।</a:t>
            </a:r>
            <a:endParaRPr lang="en-US" sz="2400" dirty="0">
              <a:solidFill>
                <a:srgbClr val="002060"/>
              </a:solidFill>
            </a:endParaRPr>
          </a:p>
        </p:txBody>
      </p:sp>
    </p:spTree>
    <p:extLst>
      <p:ext uri="{BB962C8B-B14F-4D97-AF65-F5344CB8AC3E}">
        <p14:creationId xmlns:p14="http://schemas.microsoft.com/office/powerpoint/2010/main" val="39360785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6772685" cy="646331"/>
          </a:xfrm>
          <a:prstGeom prst="rect">
            <a:avLst/>
          </a:prstGeom>
        </p:spPr>
        <p:txBody>
          <a:bodyPr wrap="square">
            <a:spAutoFit/>
          </a:bodyPr>
          <a:lstStyle/>
          <a:p>
            <a:r>
              <a:rPr lang="bn-IN" sz="3600" dirty="0">
                <a:solidFill>
                  <a:schemeClr val="accent5">
                    <a:lumMod val="50000"/>
                  </a:schemeClr>
                </a:solidFill>
              </a:rPr>
              <a:t>শিক্ষাক্ষেত্রে ইন্টারনেটের ব্যবহার</a:t>
            </a:r>
            <a:endParaRPr lang="en-US" sz="3600" dirty="0">
              <a:solidFill>
                <a:schemeClr val="accent5">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798731"/>
            <a:ext cx="2485821" cy="15716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658" y="827306"/>
            <a:ext cx="2362200" cy="1543050"/>
          </a:xfrm>
          <a:prstGeom prst="rect">
            <a:avLst/>
          </a:prstGeom>
        </p:spPr>
      </p:pic>
      <p:sp>
        <p:nvSpPr>
          <p:cNvPr id="6" name="TextBox 5"/>
          <p:cNvSpPr txBox="1"/>
          <p:nvPr/>
        </p:nvSpPr>
        <p:spPr>
          <a:xfrm>
            <a:off x="587049" y="2724202"/>
            <a:ext cx="8144934" cy="3785652"/>
          </a:xfrm>
          <a:prstGeom prst="rect">
            <a:avLst/>
          </a:prstGeom>
          <a:noFill/>
        </p:spPr>
        <p:txBody>
          <a:bodyPr wrap="square" rtlCol="0">
            <a:spAutoFit/>
          </a:bodyPr>
          <a:lstStyle/>
          <a:p>
            <a:pPr algn="just"/>
            <a:r>
              <a:rPr lang="bn-IN" sz="2400" dirty="0" smtClean="0">
                <a:solidFill>
                  <a:schemeClr val="accent5">
                    <a:lumMod val="50000"/>
                  </a:schemeClr>
                </a:solidFill>
              </a:rPr>
              <a:t>বর্তমানে শিক্ষাক্ষেত্রে শিক্ষার্থীরা ইন্টারনেট ব্যবহার করে সকল পাঠ্যবই এন সিটিবির ওয়েবসাইট থেকে সহজে ডাউনলোড করতে পারে। স্কুল কলেজবিশ্ব বিদ্যালয়সহ বিভিন্ন শিক্ষা প্রতিষ্ঠানে এখন ইন্টারনেট ব্যবহার করে এক জন শিক্ষার্থী খুব সহজেই ভর্তির আবেদন করতে পারে। এছাড়া প্রয়োজনীয় তথ্য    ও গাণিতিক সমস্যা সমাধান করতে পারছে।একজন শিক্ষার্থী ইন্টারনেট ব্যব হার করে মহাকাশে স্পেস স্টেশনের একজন মহাকাশ চারীকে পৃথিবী থেকে প্রশ্ন করে বিভিন্ন মহাকশ তথ্য জেনে নিতে পারে। তাই শিক্ষা ক্ষেত্রে ইন্টার নেটের ব্যবহার অপরিসীম। </a:t>
            </a:r>
            <a:endParaRPr lang="en-US" sz="2400" dirty="0">
              <a:solidFill>
                <a:schemeClr val="accent5">
                  <a:lumMod val="50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7272" y="798731"/>
            <a:ext cx="2308632" cy="1543050"/>
          </a:xfrm>
          <a:prstGeom prst="rect">
            <a:avLst/>
          </a:prstGeom>
        </p:spPr>
      </p:pic>
      <p:sp>
        <p:nvSpPr>
          <p:cNvPr id="9" name="Rectangle 8"/>
          <p:cNvSpPr/>
          <p:nvPr/>
        </p:nvSpPr>
        <p:spPr>
          <a:xfrm>
            <a:off x="1156761" y="2446709"/>
            <a:ext cx="1696298" cy="369332"/>
          </a:xfrm>
          <a:prstGeom prst="rect">
            <a:avLst/>
          </a:prstGeom>
        </p:spPr>
        <p:txBody>
          <a:bodyPr wrap="none">
            <a:spAutoFit/>
          </a:bodyPr>
          <a:lstStyle/>
          <a:p>
            <a:r>
              <a:rPr lang="bn-IN" dirty="0">
                <a:solidFill>
                  <a:schemeClr val="accent5">
                    <a:lumMod val="50000"/>
                  </a:schemeClr>
                </a:solidFill>
              </a:rPr>
              <a:t>ভর্তির আবেদন </a:t>
            </a:r>
            <a:endParaRPr lang="en-US" dirty="0"/>
          </a:p>
        </p:txBody>
      </p:sp>
      <p:sp>
        <p:nvSpPr>
          <p:cNvPr id="10" name="Rectangle 9"/>
          <p:cNvSpPr/>
          <p:nvPr/>
        </p:nvSpPr>
        <p:spPr>
          <a:xfrm>
            <a:off x="4003603" y="2424786"/>
            <a:ext cx="1611339" cy="369332"/>
          </a:xfrm>
          <a:prstGeom prst="rect">
            <a:avLst/>
          </a:prstGeom>
        </p:spPr>
        <p:txBody>
          <a:bodyPr wrap="none">
            <a:spAutoFit/>
          </a:bodyPr>
          <a:lstStyle/>
          <a:p>
            <a:r>
              <a:rPr lang="bn-IN" dirty="0" smtClean="0">
                <a:solidFill>
                  <a:schemeClr val="accent5">
                    <a:lumMod val="50000"/>
                  </a:schemeClr>
                </a:solidFill>
              </a:rPr>
              <a:t>বই ডাউনলোড</a:t>
            </a:r>
            <a:endParaRPr lang="en-US" dirty="0"/>
          </a:p>
        </p:txBody>
      </p:sp>
      <p:sp>
        <p:nvSpPr>
          <p:cNvPr id="11" name="TextBox 10"/>
          <p:cNvSpPr txBox="1"/>
          <p:nvPr/>
        </p:nvSpPr>
        <p:spPr>
          <a:xfrm>
            <a:off x="6477000" y="2446709"/>
            <a:ext cx="1295400" cy="369332"/>
          </a:xfrm>
          <a:prstGeom prst="rect">
            <a:avLst/>
          </a:prstGeom>
          <a:noFill/>
        </p:spPr>
        <p:txBody>
          <a:bodyPr wrap="square" rtlCol="0">
            <a:spAutoFit/>
          </a:bodyPr>
          <a:lstStyle/>
          <a:p>
            <a:r>
              <a:rPr lang="bn-IN" dirty="0" smtClean="0"/>
              <a:t>   রেজাল্ট</a:t>
            </a:r>
            <a:endParaRPr lang="en-US" dirty="0"/>
          </a:p>
        </p:txBody>
      </p:sp>
    </p:spTree>
    <p:extLst>
      <p:ext uri="{BB962C8B-B14F-4D97-AF65-F5344CB8AC3E}">
        <p14:creationId xmlns:p14="http://schemas.microsoft.com/office/powerpoint/2010/main" val="21516888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 by="(-#ppt_w*2)" calcmode="lin" valueType="num">
                                      <p:cBhvr rctx="PPT">
                                        <p:cTn id="39" dur="500" autoRev="1" fill="hold">
                                          <p:stCondLst>
                                            <p:cond delay="0"/>
                                          </p:stCondLst>
                                        </p:cTn>
                                        <p:tgtEl>
                                          <p:spTgt spid="9"/>
                                        </p:tgtEl>
                                        <p:attrNameLst>
                                          <p:attrName>ppt_w</p:attrName>
                                        </p:attrNameLst>
                                      </p:cBhvr>
                                    </p:anim>
                                    <p:anim by="(#ppt_w*0.50)" calcmode="lin" valueType="num">
                                      <p:cBhvr>
                                        <p:cTn id="40" dur="500" decel="50000" autoRev="1" fill="hold">
                                          <p:stCondLst>
                                            <p:cond delay="0"/>
                                          </p:stCondLst>
                                        </p:cTn>
                                        <p:tgtEl>
                                          <p:spTgt spid="9"/>
                                        </p:tgtEl>
                                        <p:attrNameLst>
                                          <p:attrName>ppt_x</p:attrName>
                                        </p:attrNameLst>
                                      </p:cBhvr>
                                    </p:anim>
                                    <p:anim from="(-#ppt_h/2)" to="(#ppt_y)" calcmode="lin" valueType="num">
                                      <p:cBhvr>
                                        <p:cTn id="41" dur="1000" fill="hold">
                                          <p:stCondLst>
                                            <p:cond delay="0"/>
                                          </p:stCondLst>
                                        </p:cTn>
                                        <p:tgtEl>
                                          <p:spTgt spid="9"/>
                                        </p:tgtEl>
                                        <p:attrNameLst>
                                          <p:attrName>ppt_y</p:attrName>
                                        </p:attrNameLst>
                                      </p:cBhvr>
                                    </p:anim>
                                    <p:animRot by="21600000">
                                      <p:cBhvr>
                                        <p:cTn id="42" dur="1000" fill="hold">
                                          <p:stCondLst>
                                            <p:cond delay="0"/>
                                          </p:stCondLst>
                                        </p:cTn>
                                        <p:tgtEl>
                                          <p:spTgt spid="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10"/>
                                        </p:tgtEl>
                                        <p:attrNameLst>
                                          <p:attrName>style.visibility</p:attrName>
                                        </p:attrNameLst>
                                      </p:cBhvr>
                                      <p:to>
                                        <p:strVal val="visible"/>
                                      </p:to>
                                    </p:set>
                                    <p:anim by="(-#ppt_w*2)" calcmode="lin" valueType="num">
                                      <p:cBhvr rctx="PPT">
                                        <p:cTn id="47" dur="500" autoRev="1" fill="hold">
                                          <p:stCondLst>
                                            <p:cond delay="0"/>
                                          </p:stCondLst>
                                        </p:cTn>
                                        <p:tgtEl>
                                          <p:spTgt spid="10"/>
                                        </p:tgtEl>
                                        <p:attrNameLst>
                                          <p:attrName>ppt_w</p:attrName>
                                        </p:attrNameLst>
                                      </p:cBhvr>
                                    </p:anim>
                                    <p:anim by="(#ppt_w*0.50)" calcmode="lin" valueType="num">
                                      <p:cBhvr>
                                        <p:cTn id="48" dur="500" decel="50000" autoRev="1" fill="hold">
                                          <p:stCondLst>
                                            <p:cond delay="0"/>
                                          </p:stCondLst>
                                        </p:cTn>
                                        <p:tgtEl>
                                          <p:spTgt spid="10"/>
                                        </p:tgtEl>
                                        <p:attrNameLst>
                                          <p:attrName>ppt_x</p:attrName>
                                        </p:attrNameLst>
                                      </p:cBhvr>
                                    </p:anim>
                                    <p:anim from="(-#ppt_h/2)" to="(#ppt_y)" calcmode="lin" valueType="num">
                                      <p:cBhvr>
                                        <p:cTn id="49" dur="1000" fill="hold">
                                          <p:stCondLst>
                                            <p:cond delay="0"/>
                                          </p:stCondLst>
                                        </p:cTn>
                                        <p:tgtEl>
                                          <p:spTgt spid="10"/>
                                        </p:tgtEl>
                                        <p:attrNameLst>
                                          <p:attrName>ppt_y</p:attrName>
                                        </p:attrNameLst>
                                      </p:cBhvr>
                                    </p:anim>
                                    <p:animRot by="21600000">
                                      <p:cBhvr>
                                        <p:cTn id="50" dur="1000" fill="hold">
                                          <p:stCondLst>
                                            <p:cond delay="0"/>
                                          </p:stCondLst>
                                        </p:cTn>
                                        <p:tgtEl>
                                          <p:spTgt spid="10"/>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11"/>
                                        </p:tgtEl>
                                        <p:attrNameLst>
                                          <p:attrName>style.visibility</p:attrName>
                                        </p:attrNameLst>
                                      </p:cBhvr>
                                      <p:to>
                                        <p:strVal val="visible"/>
                                      </p:to>
                                    </p:set>
                                    <p:anim by="(-#ppt_w*2)" calcmode="lin" valueType="num">
                                      <p:cBhvr rctx="PPT">
                                        <p:cTn id="55" dur="500" autoRev="1" fill="hold">
                                          <p:stCondLst>
                                            <p:cond delay="0"/>
                                          </p:stCondLst>
                                        </p:cTn>
                                        <p:tgtEl>
                                          <p:spTgt spid="11"/>
                                        </p:tgtEl>
                                        <p:attrNameLst>
                                          <p:attrName>ppt_w</p:attrName>
                                        </p:attrNameLst>
                                      </p:cBhvr>
                                    </p:anim>
                                    <p:anim by="(#ppt_w*0.50)" calcmode="lin" valueType="num">
                                      <p:cBhvr>
                                        <p:cTn id="56" dur="500" decel="50000" autoRev="1" fill="hold">
                                          <p:stCondLst>
                                            <p:cond delay="0"/>
                                          </p:stCondLst>
                                        </p:cTn>
                                        <p:tgtEl>
                                          <p:spTgt spid="11"/>
                                        </p:tgtEl>
                                        <p:attrNameLst>
                                          <p:attrName>ppt_x</p:attrName>
                                        </p:attrNameLst>
                                      </p:cBhvr>
                                    </p:anim>
                                    <p:anim from="(-#ppt_h/2)" to="(#ppt_y)" calcmode="lin" valueType="num">
                                      <p:cBhvr>
                                        <p:cTn id="57" dur="1000" fill="hold">
                                          <p:stCondLst>
                                            <p:cond delay="0"/>
                                          </p:stCondLst>
                                        </p:cTn>
                                        <p:tgtEl>
                                          <p:spTgt spid="11"/>
                                        </p:tgtEl>
                                        <p:attrNameLst>
                                          <p:attrName>ppt_y</p:attrName>
                                        </p:attrNameLst>
                                      </p:cBhvr>
                                    </p:anim>
                                    <p:animRot by="21600000">
                                      <p:cBhvr>
                                        <p:cTn id="58" dur="1000" fill="hold">
                                          <p:stCondLst>
                                            <p:cond delay="0"/>
                                          </p:stCondLst>
                                        </p:cTn>
                                        <p:tgtEl>
                                          <p:spTgt spid="11"/>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6"/>
                                        </p:tgtEl>
                                        <p:attrNameLst>
                                          <p:attrName>ppt_y</p:attrName>
                                        </p:attrNameLst>
                                      </p:cBhvr>
                                      <p:tavLst>
                                        <p:tav tm="0">
                                          <p:val>
                                            <p:strVal val="#ppt_y"/>
                                          </p:val>
                                        </p:tav>
                                        <p:tav tm="100000">
                                          <p:val>
                                            <p:strVal val="#ppt_y"/>
                                          </p:val>
                                        </p:tav>
                                      </p:tavLst>
                                    </p:anim>
                                    <p:anim calcmode="lin" valueType="num">
                                      <p:cBhvr>
                                        <p:cTn id="6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564" y="381000"/>
            <a:ext cx="7848600" cy="584775"/>
          </a:xfrm>
          <a:prstGeom prst="rect">
            <a:avLst/>
          </a:prstGeom>
        </p:spPr>
        <p:txBody>
          <a:bodyPr wrap="square">
            <a:spAutoFit/>
          </a:bodyPr>
          <a:lstStyle/>
          <a:p>
            <a:r>
              <a:rPr lang="bn-IN" sz="3200" dirty="0">
                <a:solidFill>
                  <a:srgbClr val="003366"/>
                </a:solidFill>
              </a:rPr>
              <a:t>দৈনন্দিন জীবনে ইন্টারনেটের গুরুত্ব মূল্যায়ন </a:t>
            </a:r>
            <a:endParaRPr lang="en-US" sz="3200" dirty="0">
              <a:solidFill>
                <a:srgbClr val="003366"/>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846" y="965775"/>
            <a:ext cx="2261754" cy="12440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950184"/>
            <a:ext cx="2209800" cy="12596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965774"/>
            <a:ext cx="2514600" cy="1244025"/>
          </a:xfrm>
          <a:prstGeom prst="rect">
            <a:avLst/>
          </a:prstGeom>
        </p:spPr>
      </p:pic>
      <p:sp>
        <p:nvSpPr>
          <p:cNvPr id="3" name="TextBox 2"/>
          <p:cNvSpPr txBox="1"/>
          <p:nvPr/>
        </p:nvSpPr>
        <p:spPr>
          <a:xfrm>
            <a:off x="685800" y="2362200"/>
            <a:ext cx="7966364" cy="3539430"/>
          </a:xfrm>
          <a:prstGeom prst="rect">
            <a:avLst/>
          </a:prstGeom>
          <a:noFill/>
        </p:spPr>
        <p:txBody>
          <a:bodyPr wrap="square" rtlCol="0">
            <a:spAutoFit/>
          </a:bodyPr>
          <a:lstStyle/>
          <a:p>
            <a:pPr algn="just"/>
            <a:r>
              <a:rPr lang="bn-IN" sz="2000" dirty="0"/>
              <a:t> </a:t>
            </a:r>
            <a:r>
              <a:rPr lang="bn-IN" sz="2800" dirty="0" smtClean="0">
                <a:solidFill>
                  <a:srgbClr val="002060"/>
                </a:solidFill>
              </a:rPr>
              <a:t>আমরা দৈনন্দিন জীবনে অধিকাংশ কাজে ইন্টারনেট ব্যবহার করি। ইন্টারনেট  আমাদের দৈনন্দিন জীবন কে   অনেক সহজ করে দিয়েছেন নিচে আলো চনা করা হলো-</a:t>
            </a:r>
          </a:p>
          <a:p>
            <a:pPr algn="just"/>
            <a:r>
              <a:rPr lang="bn-IN" sz="2800" dirty="0" smtClean="0">
                <a:solidFill>
                  <a:srgbClr val="002060"/>
                </a:solidFill>
              </a:rPr>
              <a:t>*ইন্টারনেটের মাধ্যমে গ্লোবাল পজিশনিং সিস্টেম ব্যবহার   করে আমরা যে কোনো অপরিচিত জায় গায় চলে যেতে পারি। জিপিএস কোন পথে কীভাবে যেতে হবে তার নির্দেশনা দিতে পারে।</a:t>
            </a:r>
          </a:p>
        </p:txBody>
      </p:sp>
    </p:spTree>
    <p:extLst>
      <p:ext uri="{BB962C8B-B14F-4D97-AF65-F5344CB8AC3E}">
        <p14:creationId xmlns:p14="http://schemas.microsoft.com/office/powerpoint/2010/main" val="34678315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3"/>
                                        </p:tgtEl>
                                        <p:attrNameLst>
                                          <p:attrName>style.visibility</p:attrName>
                                        </p:attrNameLst>
                                      </p:cBhvr>
                                      <p:to>
                                        <p:strVal val="visible"/>
                                      </p:to>
                                    </p:set>
                                    <p:anim by="(-#ppt_w*2)" calcmode="lin" valueType="num">
                                      <p:cBhvr rctx="PPT">
                                        <p:cTn id="37" dur="500" autoRev="1" fill="hold">
                                          <p:stCondLst>
                                            <p:cond delay="0"/>
                                          </p:stCondLst>
                                        </p:cTn>
                                        <p:tgtEl>
                                          <p:spTgt spid="3"/>
                                        </p:tgtEl>
                                        <p:attrNameLst>
                                          <p:attrName>ppt_w</p:attrName>
                                        </p:attrNameLst>
                                      </p:cBhvr>
                                    </p:anim>
                                    <p:anim by="(#ppt_w*0.50)" calcmode="lin" valueType="num">
                                      <p:cBhvr>
                                        <p:cTn id="38" dur="500" decel="50000" autoRev="1" fill="hold">
                                          <p:stCondLst>
                                            <p:cond delay="0"/>
                                          </p:stCondLst>
                                        </p:cTn>
                                        <p:tgtEl>
                                          <p:spTgt spid="3"/>
                                        </p:tgtEl>
                                        <p:attrNameLst>
                                          <p:attrName>ppt_x</p:attrName>
                                        </p:attrNameLst>
                                      </p:cBhvr>
                                    </p:anim>
                                    <p:anim from="(-#ppt_h/2)" to="(#ppt_y)" calcmode="lin" valueType="num">
                                      <p:cBhvr>
                                        <p:cTn id="39" dur="1000" fill="hold">
                                          <p:stCondLst>
                                            <p:cond delay="0"/>
                                          </p:stCondLst>
                                        </p:cTn>
                                        <p:tgtEl>
                                          <p:spTgt spid="3"/>
                                        </p:tgtEl>
                                        <p:attrNameLst>
                                          <p:attrName>ppt_y</p:attrName>
                                        </p:attrNameLst>
                                      </p:cBhvr>
                                    </p:anim>
                                    <p:animRot by="21600000">
                                      <p:cBhvr>
                                        <p:cTn id="4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0329" y="838200"/>
            <a:ext cx="8208818" cy="4401205"/>
          </a:xfrm>
          <a:prstGeom prst="rect">
            <a:avLst/>
          </a:prstGeom>
        </p:spPr>
        <p:txBody>
          <a:bodyPr wrap="square">
            <a:spAutoFit/>
          </a:bodyPr>
          <a:lstStyle/>
          <a:p>
            <a:r>
              <a:rPr lang="bn-IN" sz="2000" dirty="0" smtClean="0">
                <a:solidFill>
                  <a:srgbClr val="002060"/>
                </a:solidFill>
              </a:rPr>
              <a:t> </a:t>
            </a:r>
            <a:r>
              <a:rPr lang="bn-IN" sz="2400" dirty="0" smtClean="0">
                <a:solidFill>
                  <a:srgbClr val="002060"/>
                </a:solidFill>
              </a:rPr>
              <a:t>*</a:t>
            </a:r>
            <a:r>
              <a:rPr lang="bn-IN" sz="2800" dirty="0" smtClean="0">
                <a:solidFill>
                  <a:srgbClr val="002060"/>
                </a:solidFill>
              </a:rPr>
              <a:t>ইন্টারনেটে </a:t>
            </a:r>
            <a:r>
              <a:rPr lang="bn-IN" sz="2800" dirty="0">
                <a:solidFill>
                  <a:srgbClr val="002060"/>
                </a:solidFill>
              </a:rPr>
              <a:t>সামাজিক যোগাযোগ সাইট ব্যবহার করে </a:t>
            </a:r>
            <a:endParaRPr lang="bn-IN" sz="2800" dirty="0" smtClean="0">
              <a:solidFill>
                <a:srgbClr val="002060"/>
              </a:solidFill>
            </a:endParaRPr>
          </a:p>
          <a:p>
            <a:r>
              <a:rPr lang="bn-IN" sz="2800" dirty="0">
                <a:solidFill>
                  <a:srgbClr val="002060"/>
                </a:solidFill>
              </a:rPr>
              <a:t> </a:t>
            </a:r>
            <a:r>
              <a:rPr lang="bn-IN" sz="2800" dirty="0" smtClean="0">
                <a:solidFill>
                  <a:srgbClr val="002060"/>
                </a:solidFill>
              </a:rPr>
              <a:t> আমরা </a:t>
            </a:r>
            <a:r>
              <a:rPr lang="bn-IN" sz="2800" dirty="0">
                <a:solidFill>
                  <a:srgbClr val="002060"/>
                </a:solidFill>
              </a:rPr>
              <a:t>একে </a:t>
            </a:r>
            <a:r>
              <a:rPr lang="bn-IN" sz="2800" dirty="0" smtClean="0">
                <a:solidFill>
                  <a:srgbClr val="002060"/>
                </a:solidFill>
              </a:rPr>
              <a:t>অপরকে </a:t>
            </a:r>
            <a:r>
              <a:rPr lang="bn-IN" sz="2800" dirty="0">
                <a:solidFill>
                  <a:srgbClr val="002060"/>
                </a:solidFill>
              </a:rPr>
              <a:t>সাথে যোগাযোগ,ছবি ভিডিও </a:t>
            </a:r>
            <a:endParaRPr lang="bn-IN" sz="2800" dirty="0" smtClean="0">
              <a:solidFill>
                <a:srgbClr val="002060"/>
              </a:solidFill>
            </a:endParaRPr>
          </a:p>
          <a:p>
            <a:r>
              <a:rPr lang="bn-IN" sz="2800" dirty="0">
                <a:solidFill>
                  <a:srgbClr val="002060"/>
                </a:solidFill>
              </a:rPr>
              <a:t> </a:t>
            </a:r>
            <a:r>
              <a:rPr lang="bn-IN" sz="2800" dirty="0" smtClean="0">
                <a:solidFill>
                  <a:srgbClr val="002060"/>
                </a:solidFill>
              </a:rPr>
              <a:t> বিনিময় </a:t>
            </a:r>
            <a:r>
              <a:rPr lang="bn-IN" sz="2800" dirty="0">
                <a:solidFill>
                  <a:srgbClr val="002060"/>
                </a:solidFill>
              </a:rPr>
              <a:t>এবং বিভিন্ন </a:t>
            </a:r>
            <a:r>
              <a:rPr lang="bn-IN" sz="2800" dirty="0" smtClean="0">
                <a:solidFill>
                  <a:srgbClr val="002060"/>
                </a:solidFill>
              </a:rPr>
              <a:t>  </a:t>
            </a:r>
          </a:p>
          <a:p>
            <a:r>
              <a:rPr lang="bn-IN" sz="2800" dirty="0">
                <a:solidFill>
                  <a:srgbClr val="002060"/>
                </a:solidFill>
              </a:rPr>
              <a:t> </a:t>
            </a:r>
            <a:r>
              <a:rPr lang="bn-IN" sz="2800" dirty="0" smtClean="0">
                <a:solidFill>
                  <a:srgbClr val="002060"/>
                </a:solidFill>
              </a:rPr>
              <a:t>বিনোদন মূলক </a:t>
            </a:r>
            <a:r>
              <a:rPr lang="bn-IN" sz="2800" dirty="0">
                <a:solidFill>
                  <a:srgbClr val="002060"/>
                </a:solidFill>
              </a:rPr>
              <a:t>কাজ করতে পারে।</a:t>
            </a:r>
          </a:p>
          <a:p>
            <a:r>
              <a:rPr lang="bn-IN" sz="2800" dirty="0">
                <a:solidFill>
                  <a:srgbClr val="002060"/>
                </a:solidFill>
              </a:rPr>
              <a:t>*ইন্টারনেটের মাধ্যমে আমরা অনলাইনে বিভিন্ন কোর্স </a:t>
            </a:r>
            <a:endParaRPr lang="bn-IN" sz="2800" dirty="0" smtClean="0">
              <a:solidFill>
                <a:srgbClr val="002060"/>
              </a:solidFill>
            </a:endParaRPr>
          </a:p>
          <a:p>
            <a:r>
              <a:rPr lang="bn-IN" sz="2800" dirty="0">
                <a:solidFill>
                  <a:srgbClr val="002060"/>
                </a:solidFill>
              </a:rPr>
              <a:t> </a:t>
            </a:r>
            <a:r>
              <a:rPr lang="bn-IN" sz="2800" dirty="0" smtClean="0">
                <a:solidFill>
                  <a:srgbClr val="002060"/>
                </a:solidFill>
              </a:rPr>
              <a:t>করতে </a:t>
            </a:r>
            <a:r>
              <a:rPr lang="bn-IN" sz="2800" dirty="0">
                <a:solidFill>
                  <a:srgbClr val="002060"/>
                </a:solidFill>
              </a:rPr>
              <a:t>পারি এবং </a:t>
            </a:r>
            <a:r>
              <a:rPr lang="bn-IN" sz="2800" dirty="0" smtClean="0">
                <a:solidFill>
                  <a:srgbClr val="002060"/>
                </a:solidFill>
              </a:rPr>
              <a:t>অনলাইনে </a:t>
            </a:r>
            <a:r>
              <a:rPr lang="bn-IN" sz="2800" dirty="0">
                <a:solidFill>
                  <a:srgbClr val="002060"/>
                </a:solidFill>
              </a:rPr>
              <a:t>পণ্য বেচা-কেনা করতে পারি।</a:t>
            </a:r>
          </a:p>
          <a:p>
            <a:r>
              <a:rPr lang="bn-IN" sz="2800" dirty="0">
                <a:solidFill>
                  <a:srgbClr val="002060"/>
                </a:solidFill>
              </a:rPr>
              <a:t>*যে কোনো তথ্য জানার জন্য আমরা ইন্টারনেটে সার্চ </a:t>
            </a:r>
            <a:endParaRPr lang="bn-IN" sz="2800" dirty="0" smtClean="0">
              <a:solidFill>
                <a:srgbClr val="002060"/>
              </a:solidFill>
            </a:endParaRPr>
          </a:p>
          <a:p>
            <a:r>
              <a:rPr lang="bn-IN" sz="2800" dirty="0">
                <a:solidFill>
                  <a:srgbClr val="002060"/>
                </a:solidFill>
              </a:rPr>
              <a:t> </a:t>
            </a:r>
            <a:r>
              <a:rPr lang="bn-IN" sz="2800" dirty="0" smtClean="0">
                <a:solidFill>
                  <a:srgbClr val="002060"/>
                </a:solidFill>
              </a:rPr>
              <a:t>ইঞ্জিনের </a:t>
            </a:r>
            <a:r>
              <a:rPr lang="bn-IN" sz="2800" dirty="0">
                <a:solidFill>
                  <a:srgbClr val="002060"/>
                </a:solidFill>
              </a:rPr>
              <a:t>মাধ্যমে </a:t>
            </a:r>
            <a:r>
              <a:rPr lang="bn-IN" sz="2800" dirty="0" smtClean="0">
                <a:solidFill>
                  <a:srgbClr val="002060"/>
                </a:solidFill>
              </a:rPr>
              <a:t>তা </a:t>
            </a:r>
            <a:r>
              <a:rPr lang="bn-IN" sz="2800" dirty="0">
                <a:solidFill>
                  <a:srgbClr val="002060"/>
                </a:solidFill>
              </a:rPr>
              <a:t>খুজে পেতে পারি।</a:t>
            </a:r>
            <a:r>
              <a:rPr lang="bn-IN" sz="2800" dirty="0" smtClean="0">
                <a:solidFill>
                  <a:srgbClr val="002060"/>
                </a:solidFill>
              </a:rPr>
              <a:t>তাই ইন্টার </a:t>
            </a:r>
          </a:p>
          <a:p>
            <a:r>
              <a:rPr lang="bn-IN" sz="2800" dirty="0">
                <a:solidFill>
                  <a:srgbClr val="002060"/>
                </a:solidFill>
              </a:rPr>
              <a:t> </a:t>
            </a:r>
            <a:r>
              <a:rPr lang="bn-IN" sz="2800" dirty="0" smtClean="0">
                <a:solidFill>
                  <a:srgbClr val="002060"/>
                </a:solidFill>
              </a:rPr>
              <a:t>নেটের </a:t>
            </a:r>
            <a:r>
              <a:rPr lang="bn-IN" sz="2800" dirty="0">
                <a:solidFill>
                  <a:srgbClr val="002060"/>
                </a:solidFill>
              </a:rPr>
              <a:t>ব্যবহার অত্যন্ত গুরুত্বপূর্ণ।</a:t>
            </a:r>
            <a:endParaRPr lang="en-US" sz="2800" dirty="0">
              <a:solidFill>
                <a:srgbClr val="002060"/>
              </a:solidFill>
            </a:endParaRPr>
          </a:p>
        </p:txBody>
      </p:sp>
    </p:spTree>
    <p:extLst>
      <p:ext uri="{BB962C8B-B14F-4D97-AF65-F5344CB8AC3E}">
        <p14:creationId xmlns:p14="http://schemas.microsoft.com/office/powerpoint/2010/main" val="33302677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630</TotalTime>
  <Words>940</Words>
  <Application>Microsoft Office PowerPoint</Application>
  <PresentationFormat>On-screen Show (4:3)</PresentationFormat>
  <Paragraphs>117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Mainul Islam</dc:creator>
  <cp:lastModifiedBy>MITUL MAHI</cp:lastModifiedBy>
  <cp:revision>115</cp:revision>
  <dcterms:created xsi:type="dcterms:W3CDTF">2006-08-16T00:00:00Z</dcterms:created>
  <dcterms:modified xsi:type="dcterms:W3CDTF">2021-03-26T14:46:42Z</dcterms:modified>
</cp:coreProperties>
</file>