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5" r:id="rId19"/>
    <p:sldId id="286" r:id="rId20"/>
    <p:sldId id="274" r:id="rId21"/>
    <p:sldId id="271" r:id="rId22"/>
    <p:sldId id="281" r:id="rId23"/>
    <p:sldId id="273" r:id="rId24"/>
    <p:sldId id="283" r:id="rId25"/>
    <p:sldId id="282" r:id="rId26"/>
    <p:sldId id="275" r:id="rId27"/>
    <p:sldId id="276" r:id="rId28"/>
    <p:sldId id="284" r:id="rId29"/>
    <p:sldId id="278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47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4B3F3-0623-4134-93DA-D3AE749AF2F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B1EAB-F562-47C1-8A97-09B0AB54E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9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8233-A5F7-446B-A8D9-0A138973B5B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9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EDF-9E8A-493A-A2B3-BD6A49D3D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1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D797-7089-4CF1-8A0C-870B1B841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BF60-A693-4935-B534-4A32A6A0F5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564-D33C-4629-AFB4-A5B162022D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A50-A8B6-4BE0-967D-00EA039301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E14-5E21-4A74-A184-946C7E98FA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8487-DE82-4B47-A327-6BAAF3B86D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3010-1923-4263-A533-3EE7498D2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5AC8-8A51-48D3-8B9A-3C5484E7B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BBE-66F8-4B34-AED5-F8557B0AAB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EDF-9E8A-493A-A2B3-BD6A49D3D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D797-7089-4CF1-8A0C-870B1B841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BF60-A693-4935-B534-4A32A6A0F5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564-D33C-4629-AFB4-A5B162022D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A50-A8B6-4BE0-967D-00EA039301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E14-5E21-4A74-A184-946C7E98FA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8487-DE82-4B47-A327-6BAAF3B86D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3010-1923-4263-A533-3EE7498D2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5AC8-8A51-48D3-8B9A-3C5484E7B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BBE-66F8-4B34-AED5-F8557B0AAB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0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7159-C44C-4AB0-A182-7731870CE1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3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7159-C44C-4AB0-A182-7731870CE1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2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034" y="1493371"/>
            <a:ext cx="10825091" cy="44277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BD" sz="138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6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07" flipH="1">
            <a:off x="8528006" y="3904002"/>
            <a:ext cx="2761711" cy="253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8" y="700605"/>
            <a:ext cx="1437164" cy="11839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412">
            <a:off x="1021832" y="3934883"/>
            <a:ext cx="2305050" cy="2533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3" y="560061"/>
            <a:ext cx="1238050" cy="118398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153"/>
            <a:ext cx="12093262" cy="6767847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09183"/>
            <a:ext cx="11832609" cy="6612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4964" y="1919149"/>
            <a:ext cx="1080936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ভাব প্রকাশের জন্য মানুষের ফুসফুসতাড়িত</a:t>
            </a:r>
          </a:p>
          <a:p>
            <a:pPr algn="just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বায়ু গলনালী,মুখবিবর,কন্ঠ,জিহ্বা,তালু,দাঁত, </a:t>
            </a:r>
          </a:p>
          <a:p>
            <a:pPr algn="just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ওষ্ঠ,নাক প্রভৃতি বাগযন্ত্রের সাহায্যে </a:t>
            </a:r>
          </a:p>
          <a:p>
            <a:pPr algn="just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মাধ্যমে বেরিয়ে আসার সময় যে স্বাভাবিক </a:t>
            </a:r>
          </a:p>
          <a:p>
            <a:pPr algn="just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মাফিক ধ্বনি সৃষ্টি হয় তাকে ভাষা বলে ।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F0A-409D-411E-97A4-15F4215432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10527"/>
            <a:ext cx="3717684" cy="110799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সংজ্ঞা </a:t>
            </a:r>
            <a:endParaRPr lang="en-US" sz="6600" b="1" u="sng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-167425"/>
            <a:ext cx="12192000" cy="7025425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88" y="573206"/>
            <a:ext cx="3554791" cy="1375011"/>
          </a:xfrm>
          <a:ln w="38100">
            <a:solidFill>
              <a:srgbClr val="00B0F0"/>
            </a:solidFill>
            <a:prstDash val="lgDash"/>
          </a:ln>
        </p:spPr>
        <p:txBody>
          <a:bodyPr>
            <a:noAutofit/>
          </a:bodyPr>
          <a:lstStyle/>
          <a:p>
            <a:r>
              <a:rPr lang="bn-BD" sz="9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ধরা  </a:t>
            </a:r>
            <a:endParaRPr lang="en-US" sz="9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" b="4879"/>
          <a:stretch>
            <a:fillRect/>
          </a:stretch>
        </p:blipFill>
        <p:spPr>
          <a:xfrm>
            <a:off x="4142013" y="464024"/>
            <a:ext cx="7581414" cy="57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33" y="2289412"/>
            <a:ext cx="3554791" cy="38115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দৃশ্যের  দ্বারা কি মনের ভাব প্রকাশ পায়?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D95E-CA19-4338-A0E5-EEA157250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90152"/>
            <a:ext cx="12080383" cy="6767848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54121" y="947220"/>
            <a:ext cx="7652763" cy="2646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1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1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2448" y="3625849"/>
            <a:ext cx="8901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সংজ্ঞা নিজের মত করে লিখ।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" y="228600"/>
            <a:ext cx="11855285" cy="6492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2256" y="526870"/>
            <a:ext cx="6209732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সংজ্ঞা মিলিয়ে নাও  </a:t>
            </a:r>
            <a:endParaRPr lang="en-US" sz="5400" b="1" u="sng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473" y="1387298"/>
            <a:ext cx="10996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ভাব প্রকাশ করার  জন্য মনুষ্য জাতি অপরের বোধগম্য যে ধ্বনি বা ধ্বনিসমষ্টি উচ্চারণ করে থাকে ,তাকে ভাষা বলে।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86" y="2587682"/>
            <a:ext cx="10445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ড,মুহম্মদ শহীদুল্লাহ্অর মতে,“মনুষ্যজাতি যে ধ্বনি বা ধ্বনিসকল দ্বারা মনের ভাব প্রকাশ করে ,তার নাম ভাষা । </a:t>
            </a:r>
            <a:endParaRPr lang="en-US" sz="44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825" y="3867470"/>
            <a:ext cx="10007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ডক্টর সুনীতিকুমার চট্টোপাধ্যায় বলেছেন,মনের ভাব প্রকাশের জন্য বাগযন্ত্রের সাহায্যে উচ্চারিত,ধ্বনির দ্বারা নিষ্পন্ন,কোনো বিশেষ সমাজে ব্যবহৃত,স্বতন্ত্রভাবে অবস্থিত,তথা বক্যে প্রযুক্ত শব্দ সমষ্টিকে ভাষা বলে।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CCD7-2F88-499A-B495-4C54A3420B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0154" y="0"/>
            <a:ext cx="12091846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2" y="532262"/>
            <a:ext cx="11013902" cy="569111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799" y="103031"/>
            <a:ext cx="11788463" cy="7135969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715906" y="1125342"/>
            <a:ext cx="71104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115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115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5288" y="3013787"/>
            <a:ext cx="8769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বৈশিষ্ট্যগুলো জোড়ায় আলাপ করে খাতায় লিখ। 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103031"/>
            <a:ext cx="12093262" cy="6754969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961" y="573205"/>
            <a:ext cx="5801588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নাও-ভাষার বৈশিষ্ট্য 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6" y="1637731"/>
            <a:ext cx="8486619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১.ভাষা কন্ঠনিঃসৃত ধবনির সাহায্যে গঠিত ; 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8" y="2838733"/>
            <a:ext cx="7790915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২.ভাষার অর্থদ্যোতকতা গুণ বিদ্যমান ; 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24" y="3985146"/>
            <a:ext cx="10496784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৩.ভাষা বিশেষ সম্প্রদায়ের মধ্যে প্রচলিত ও ব্যবহৃত ; 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797" y="5145206"/>
            <a:ext cx="10849970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৪.ভাষা মানুষের স্বেচ্ছাকৃত আচরণ ও অভ্যাসের সমষ্টি। 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35DF-FB10-488C-82D7-7DB1F06DD1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8789" y="1"/>
            <a:ext cx="11964474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27797"/>
            <a:ext cx="10515600" cy="1091821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ভাষার/লিপির পরিবর্তন  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2706"/>
            <a:ext cx="5157787" cy="823912"/>
          </a:xfr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মধ্যযুগ </a:t>
            </a:r>
            <a:endParaRPr lang="en-US" sz="540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5" y="2698636"/>
            <a:ext cx="5159375" cy="362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782706"/>
            <a:ext cx="5183188" cy="823912"/>
          </a:xfr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ln w="12700">
                  <a:solidFill>
                    <a:srgbClr val="00B0F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আধুনিক যুগ</a:t>
            </a:r>
            <a:endParaRPr lang="en-US" sz="5400" dirty="0">
              <a:ln w="12700">
                <a:solidFill>
                  <a:srgbClr val="00B0F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5" y="2657692"/>
            <a:ext cx="5181600" cy="368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A50-A8B6-4BE0-967D-00EA039301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" y="1"/>
            <a:ext cx="12093262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715906" y="1125342"/>
            <a:ext cx="71104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115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115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5288" y="3013787"/>
            <a:ext cx="8769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সংজ্ঞা </a:t>
            </a:r>
            <a:r>
              <a:rPr lang="bn-BD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আলাপ করে খাতায় লিখ। 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1"/>
            <a:ext cx="12093262" cy="6857999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238836"/>
            <a:ext cx="11559653" cy="6489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3569" y="491319"/>
            <a:ext cx="1721946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 </a:t>
            </a:r>
            <a:endParaRPr lang="en-US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2142699"/>
            <a:ext cx="10194878" cy="34778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জন্মলগ্ন থেকে মানুষ নিজের মায়ের কাছে যে ভাষাটি  শিক্ষা পায় তাকে তার মাতৃভাষা বলে।বাঙালী জাতির মাতৃভাষা বাংলা। </a:t>
            </a:r>
          </a:p>
          <a:p>
            <a:r>
              <a:rPr lang="bn-BD" sz="4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ছাড়াওপশ্চিমবঙ্গ,ত্রিপুরা,আসাম,বিহার,উড়িষ্যা,</a:t>
            </a:r>
          </a:p>
          <a:p>
            <a:r>
              <a:rPr lang="bn-BD" sz="4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ঝাড়খন্ড,রাজ্য;মায়ানমারের রাখাইন রাজ্যে বাংলা ভাষার </a:t>
            </a:r>
          </a:p>
          <a:p>
            <a:r>
              <a:rPr lang="bn-BD" sz="4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 আছে।এসব অঞ্চলের অনেকের মাতৃভাষা বাংলা। </a:t>
            </a:r>
            <a:endParaRPr lang="en-US" sz="4400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F:\picture\30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108" y="1451401"/>
            <a:ext cx="1507032" cy="20093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3792" y="3814718"/>
            <a:ext cx="5355060" cy="218521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মানিকোনা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|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IN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01753942214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2" descr="F:\ICT-Hazrat\Flowers\FlowersLiliesPinkSpark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999411"/>
            <a:ext cx="1443138" cy="25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:\ICT-Hazrat\Flowers\FlowersLiliesPinkSpark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4445" y="1063398"/>
            <a:ext cx="1264542" cy="23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0152"/>
            <a:ext cx="12093262" cy="6767848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6418" y="263716"/>
            <a:ext cx="381214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7470" y="4262907"/>
            <a:ext cx="471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৮ম- শ্রেণি</a:t>
            </a:r>
          </a:p>
          <a:p>
            <a:pPr algn="ctr"/>
            <a:r>
              <a:rPr lang="bn-IN" sz="2800" dirty="0" smtClean="0"/>
              <a:t>বাংলা  ব্যাকরণ ও নির্মিতি</a:t>
            </a:r>
          </a:p>
          <a:p>
            <a:pPr algn="ctr"/>
            <a:r>
              <a:rPr lang="bn-IN" sz="2800" dirty="0" smtClean="0"/>
              <a:t>পাঠ -১ </a:t>
            </a:r>
            <a:endParaRPr lang="en-US" sz="2800" dirty="0"/>
          </a:p>
        </p:txBody>
      </p:sp>
      <p:pic>
        <p:nvPicPr>
          <p:cNvPr id="1026" name="Picture 2" descr="C:\Users\Manik Sir\Downloads\image_581400_161445432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1451401"/>
            <a:ext cx="2034861" cy="25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28CF-EF37-4CAE-819A-08EC7C61B7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45" y="1392072"/>
            <a:ext cx="4737100" cy="4839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0" y="1419368"/>
            <a:ext cx="5277136" cy="4812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13845" y="555018"/>
            <a:ext cx="2409634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 কর </a:t>
            </a:r>
            <a:endParaRPr lang="en-US" sz="3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" y="1"/>
            <a:ext cx="12093262" cy="6761408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400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5919-3350-450E-ACBB-1B07F9E469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92" y="1146803"/>
            <a:ext cx="5265056" cy="515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4599"/>
          <a:stretch>
            <a:fillRect/>
          </a:stretch>
        </p:blipFill>
        <p:spPr>
          <a:xfrm>
            <a:off x="659072" y="1133155"/>
            <a:ext cx="5455125" cy="515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18562" y="445837"/>
            <a:ext cx="2409634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 কর </a:t>
            </a:r>
            <a:endParaRPr lang="en-US" sz="3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8789" y="103031"/>
            <a:ext cx="11964473" cy="6754969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400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" y="423081"/>
            <a:ext cx="11185074" cy="6310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092" y="1590877"/>
            <a:ext cx="10931857" cy="42473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পৃথিবীতে সাড়ে তিন হাজারেরবেশি ভাষা প্রচলিত আছে।তার মধ্যে বাংলা একটি ভাষা।</a:t>
            </a:r>
          </a:p>
          <a:p>
            <a:r>
              <a:rPr lang="bn-BD" sz="5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ভাষাভাষী জনসংখ্যার দিক দিয়ে বাংলা পৃথিবীর চতুর্থ বৃহৎ মাতৃভাষা।বর্তমানে পৃথিবীতে প্রায় ত্রিশ কোটি লোকের মুখের ভাষা বাংলা। </a:t>
            </a:r>
            <a:endParaRPr lang="en-US" sz="5400" b="1" dirty="0">
              <a:ln w="1270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73E-1407-4EA5-B32D-A89A8F44C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3031"/>
            <a:ext cx="12191999" cy="6754969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9" y="1582737"/>
            <a:ext cx="5439390" cy="4654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1582737"/>
            <a:ext cx="4967785" cy="4654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895732" y="623258"/>
            <a:ext cx="2409634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 কর </a:t>
            </a:r>
            <a:endParaRPr lang="en-US" sz="3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3031" y="1"/>
            <a:ext cx="11990231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400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06066" y="1070752"/>
            <a:ext cx="64649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138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13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5729" y="3368629"/>
            <a:ext cx="10063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bn-BD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</a:t>
            </a:r>
            <a:r>
              <a:rPr lang="bn-BD" sz="6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ও তাৎপর্য সম্পর্কে </a:t>
            </a:r>
            <a:r>
              <a:rPr lang="bn-BD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দলীয়ভাবে আলোচনা করে খাতায় লিখ। 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103031"/>
            <a:ext cx="12093262" cy="6658377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156-1842-4AA8-BED1-E1024A2380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7067" y="491320"/>
            <a:ext cx="2162772" cy="92333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</a:t>
            </a:r>
            <a:endParaRPr lang="en-US" sz="54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4334" y="1350835"/>
            <a:ext cx="102676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কাজে ব্যবহারের জন্য কোনো দেশের</a:t>
            </a:r>
          </a:p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সংবিধানস্বীকৃত ভাষাকে ঐ দেশের রাষ্ট্রভাষা</a:t>
            </a:r>
          </a:p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বলে।বাংলাদেশের সংবিধানের প্রথম ভাগের </a:t>
            </a:r>
          </a:p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অনুচ্ছেদে লিপিবদ্ধ আছেঃপ্রজাতন্ত্রের </a:t>
            </a:r>
          </a:p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বাংলা। পশ্চিমবঙ্গ ,ত্রিপুরা,ঝাড়খন্ড,</a:t>
            </a:r>
          </a:p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 রাজ্যের বরাক উপত্যকার অন্যতম</a:t>
            </a:r>
          </a:p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প্রশাসনিক ভাষা বাংলা।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0152" y="1"/>
            <a:ext cx="12101847" cy="6857999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512" y="1965476"/>
            <a:ext cx="59073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সংজ্ঞা বল ?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510" y="3056394"/>
            <a:ext cx="70599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 কাকে বলে ?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1510" y="4175673"/>
            <a:ext cx="76129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</a:t>
            </a: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বৈশিষ্ট্য বল ? 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508" y="5191336"/>
            <a:ext cx="918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 দুটি গুরুত্ব বল ?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5582" y="459653"/>
            <a:ext cx="34034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103031"/>
            <a:ext cx="12093262" cy="6754969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7384" y="906978"/>
            <a:ext cx="57007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115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115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0436" y="3000140"/>
            <a:ext cx="9157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কিভাবে আরো সমৃদ্ধ হতে পারে তার </a:t>
            </a: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 যুক্তি উপস্থাপন কর।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547" y="103031"/>
            <a:ext cx="11938716" cy="6754969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9266" y="1713704"/>
            <a:ext cx="10825091" cy="44277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BD" sz="138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6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07" flipH="1">
            <a:off x="8528006" y="3904002"/>
            <a:ext cx="2761711" cy="253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8" y="700605"/>
            <a:ext cx="1437164" cy="11839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412">
            <a:off x="1021832" y="3934883"/>
            <a:ext cx="2305050" cy="2533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3" y="560061"/>
            <a:ext cx="1238050" cy="118398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"/>
            <a:ext cx="12192000" cy="6858001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56" y="556194"/>
            <a:ext cx="10515600" cy="1325563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 দুটির দ্বারা কি ভাব প্রকাশ পাচ্ছে ?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3" y="2006222"/>
            <a:ext cx="5467263" cy="431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56" y="1992573"/>
            <a:ext cx="4683911" cy="431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9B83-62C4-46EC-B057-A066E4AB56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71" y="474938"/>
            <a:ext cx="10803340" cy="5946340"/>
          </a:xfrm>
          <a:prstGeom prst="rect">
            <a:avLst/>
          </a:prstGeom>
          <a:ln w="190500" cap="sq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495" y="0"/>
            <a:ext cx="11955887" cy="6761408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0" b="30690"/>
          <a:stretch>
            <a:fillRect/>
          </a:stretch>
        </p:blipFill>
        <p:spPr>
          <a:xfrm>
            <a:off x="4910232" y="730156"/>
            <a:ext cx="6622125" cy="5411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493" y="552733"/>
            <a:ext cx="3745860" cy="1658203"/>
          </a:xfrm>
          <a:ln w="38100">
            <a:solidFill>
              <a:srgbClr val="00B0F0"/>
            </a:solidFill>
            <a:prstDash val="lgDash"/>
          </a:ln>
        </p:spPr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নাচ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845" y="2275764"/>
            <a:ext cx="3932237" cy="38115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নাচের দ্বারা মানুষ কি করত?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3CF-6F3E-4269-B87C-E18764B82E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2" y="177420"/>
            <a:ext cx="11832608" cy="661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34520" y="1601869"/>
            <a:ext cx="5145206" cy="315471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19900" b="1" u="sng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</a:t>
            </a:r>
            <a:endParaRPr lang="en-US" sz="19900" b="1" u="sng" dirty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C467-E4A2-42EF-8B96-5E87DF255517}" type="datetime1">
              <a:rPr lang="en-US" sz="2000" smtClean="0">
                <a:solidFill>
                  <a:srgbClr val="C00000"/>
                </a:solidFill>
              </a:rPr>
              <a:pPr/>
              <a:t>3/27/2021</a:t>
            </a:fld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2000" smtClean="0">
                <a:solidFill>
                  <a:srgbClr val="C00000"/>
                </a:solidFill>
              </a:rPr>
              <a:t>ডিজিটাল ক্লাসরুম আমাদের অঙ্গীকার 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z="2000" smtClean="0">
                <a:solidFill>
                  <a:srgbClr val="C00000"/>
                </a:solidFill>
              </a:rPr>
              <a:pPr/>
              <a:t>6</a:t>
            </a:fld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8711" y="60932"/>
            <a:ext cx="12010030" cy="6796583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629" y="2558955"/>
            <a:ext cx="10846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বিভিন্ন সংজ্ঞা উল্লেখ করতে পারবে।  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7" y="542547"/>
            <a:ext cx="10515600" cy="945060"/>
          </a:xfrm>
          <a:ln w="38100">
            <a:solidFill>
              <a:srgbClr val="00B050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bn-BD" sz="6600" b="1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মনোযোগ দিয়ে পর্যবেক্ষণ কর।</a:t>
            </a:r>
            <a:endParaRPr lang="en-US" sz="6600" b="1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1583141"/>
            <a:ext cx="11209362" cy="479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5C8D-6563-4250-9D1E-978D216E57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3031" y="90152"/>
            <a:ext cx="11977351" cy="663262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36477"/>
            <a:ext cx="11778018" cy="6547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796" y="2349058"/>
            <a:ext cx="10918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কন্ঠনিঃসৃত বাক সংকেতের সংগঠনকে ভাষা বলা হয়। অর্থাৎ বাগযন্ত্রের দ্বারাসৃষ্টঅর্থবোধক ধ্বনির সংকেতের সাহায্যে মানুষের ভাব প্রকাশের মাধ্যম হল ভাষা। 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39A-A061-4AAF-AA08-4AFCACB484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4383" y="779705"/>
            <a:ext cx="38619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সংজ্ঞা </a:t>
            </a:r>
            <a:endParaRPr lang="en-US" sz="6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546</Words>
  <Application>Microsoft Office PowerPoint</Application>
  <PresentationFormat>Custom</PresentationFormat>
  <Paragraphs>129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3_Office Theme</vt:lpstr>
      <vt:lpstr>1_Office Theme</vt:lpstr>
      <vt:lpstr>4_Office Theme</vt:lpstr>
      <vt:lpstr>2_Office Theme</vt:lpstr>
      <vt:lpstr>PowerPoint Presentation</vt:lpstr>
      <vt:lpstr>PowerPoint Presentation</vt:lpstr>
      <vt:lpstr>এই চিত্র দুটির দ্বারা কি ভাব প্রকাশ পাচ্ছে ? </vt:lpstr>
      <vt:lpstr>PowerPoint Presentation</vt:lpstr>
      <vt:lpstr>  নাচ </vt:lpstr>
      <vt:lpstr>PowerPoint Presentation</vt:lpstr>
      <vt:lpstr>PowerPoint Presentation</vt:lpstr>
      <vt:lpstr>ছবিটি মনোযোগ দিয়ে পর্যবেক্ষণ কর।</vt:lpstr>
      <vt:lpstr>PowerPoint Presentation</vt:lpstr>
      <vt:lpstr>PowerPoint Presentation</vt:lpstr>
      <vt:lpstr>মাছ ধরা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ভাষার/লিপির পরিবর্তন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ASRU</dc:creator>
  <cp:lastModifiedBy>Manik Sir</cp:lastModifiedBy>
  <cp:revision>20</cp:revision>
  <dcterms:created xsi:type="dcterms:W3CDTF">2014-12-25T06:02:05Z</dcterms:created>
  <dcterms:modified xsi:type="dcterms:W3CDTF">2021-03-27T01:03:05Z</dcterms:modified>
</cp:coreProperties>
</file>