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4BD-D699-42EE-B309-D2F90E2F5520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AC85-D4DF-497B-B719-518260020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2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4BD-D699-42EE-B309-D2F90E2F5520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AC85-D4DF-497B-B719-518260020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4BD-D699-42EE-B309-D2F90E2F5520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AC85-D4DF-497B-B719-518260020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2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4BD-D699-42EE-B309-D2F90E2F5520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AC85-D4DF-497B-B719-518260020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5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4BD-D699-42EE-B309-D2F90E2F5520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AC85-D4DF-497B-B719-518260020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4BD-D699-42EE-B309-D2F90E2F5520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AC85-D4DF-497B-B719-518260020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2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4BD-D699-42EE-B309-D2F90E2F5520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AC85-D4DF-497B-B719-518260020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1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4BD-D699-42EE-B309-D2F90E2F5520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AC85-D4DF-497B-B719-518260020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0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4BD-D699-42EE-B309-D2F90E2F5520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AC85-D4DF-497B-B719-518260020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5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4BD-D699-42EE-B309-D2F90E2F5520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AC85-D4DF-497B-B719-518260020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5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4BD-D699-42EE-B309-D2F90E2F5520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AC85-D4DF-497B-B719-518260020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3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E54BD-D699-42EE-B309-D2F90E2F5520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1AC85-D4DF-497B-B719-518260020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1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364" y="720437"/>
            <a:ext cx="9864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সময়গত উৎপাদনঃ 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দ্রব্য উৎপাদনের পর কিছু সময় মজুদ রাখলে উপযোগ বৃদ্ধি পায় , তাকে সময়গত  উৎপাদন বলে ।  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514109" y="3934691"/>
            <a:ext cx="526473" cy="37407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45" y="3117505"/>
            <a:ext cx="4395355" cy="2825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3117505"/>
            <a:ext cx="4223905" cy="282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364" y="720437"/>
            <a:ext cx="9864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সেবাগত উৎপাদনঃ </a:t>
            </a:r>
          </a:p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মানুষ তার মানসিক শ্রম, বুদ্ধিমত্তা, মেধা ইত্যাদির মাধ্যমে যে উপযোগ সৃষ্টি করে , তাকে সেবাগত  উৎপাদন বলে ।   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708079" y="3934691"/>
            <a:ext cx="526473" cy="3740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231" y="3068551"/>
            <a:ext cx="4531975" cy="2826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5" y="3068551"/>
            <a:ext cx="4241036" cy="282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0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364" y="720437"/>
            <a:ext cx="9864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মালিকানাগত বা স্বত্বগত উৎপাদনঃ  </a:t>
            </a:r>
          </a:p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দ্রব্য সামগ্রীর মালিকানা হস্তান্তরিত করার ফলে যে উপযোগের সৃষ্টি হয় , তাকে স্বত্বগত  উৎপাদন বলে ।   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902045" y="3934691"/>
            <a:ext cx="526473" cy="3740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2" y="2692673"/>
            <a:ext cx="4696691" cy="33562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2" y="2692673"/>
            <a:ext cx="4977758" cy="335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4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90904" y="381298"/>
            <a:ext cx="5219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উৎপাদনের উপকরণ ৪টি</a:t>
            </a:r>
            <a:endParaRPr lang="en-US" sz="5400" b="1" cap="none" spc="0" dirty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493" y="1304628"/>
            <a:ext cx="3114286" cy="23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629" y="3995444"/>
            <a:ext cx="2971429" cy="2295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493" y="3836989"/>
            <a:ext cx="3152381" cy="2342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335" y="1461636"/>
            <a:ext cx="2961905" cy="2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0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945" y="1856511"/>
            <a:ext cx="82711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ভূমির বৈশিষ্ট্যঃ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ভূমি প্রকৃতির দান</a:t>
            </a:r>
          </a:p>
          <a:p>
            <a:r>
              <a:rPr lang="bn-IN" sz="2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ভূমির যোগান সীমাবদ্ধ</a:t>
            </a:r>
          </a:p>
          <a:p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ভূমির উৎপাদন ব্যয় নেই</a:t>
            </a:r>
          </a:p>
          <a:p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ভূমি স্থানান্তরযোগ্য নয়</a:t>
            </a:r>
          </a:p>
          <a:p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ভূমির যোগান দাম নেই</a:t>
            </a:r>
          </a:p>
          <a:p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ভূমি চিরস্থায়ী</a:t>
            </a:r>
          </a:p>
          <a:p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বহুবিধ ব্যবহার</a:t>
            </a:r>
          </a:p>
          <a:p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ক্রমহ্রাসমান প্রান্তিক উৎপাদন বিধির প্রভাব 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4945" y="1068658"/>
            <a:ext cx="8271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ভূমিঃ</a:t>
            </a:r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উৎপাদন কাজে ব্যবহৃত সকল প্রাকৃতিক সম্পদকে ভূমি বলে।</a:t>
            </a:r>
          </a:p>
        </p:txBody>
      </p:sp>
    </p:spTree>
    <p:extLst>
      <p:ext uri="{BB962C8B-B14F-4D97-AF65-F5344CB8AC3E}">
        <p14:creationId xmlns:p14="http://schemas.microsoft.com/office/powerpoint/2010/main" val="65669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946" y="2147456"/>
            <a:ext cx="82711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শ্রমের বৈশিষ্ট্যঃ </a:t>
            </a:r>
          </a:p>
          <a:p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মানবিক ও জীবন্ত উপাদান</a:t>
            </a:r>
          </a:p>
          <a:p>
            <a:r>
              <a:rPr lang="bn-IN" sz="2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শ্রম ক্ষণস্থায়ী </a:t>
            </a:r>
          </a:p>
          <a:p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শ্রম ও শ্রমিক অবিচ্ছেদ্য </a:t>
            </a:r>
          </a:p>
          <a:p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শ্রম গতিশীল উপাদান </a:t>
            </a:r>
          </a:p>
          <a:p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দর কষাকষির ক্ষমতা </a:t>
            </a:r>
          </a:p>
          <a:p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শ্রম সক্রিয় উপাদান</a:t>
            </a:r>
          </a:p>
          <a:p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শ্রমের যোগান ও মজুরি হারের সম্প্ররক বিপরীত </a:t>
            </a:r>
          </a:p>
          <a:p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উৎপাদন ক্ষেত্রে উপস্থিত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4945" y="1011383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শ্রমঃ</a:t>
            </a:r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উৎপাদন ও আয় উপার্জনের কাজে নিয়োজিত শারীরিক ও মানসিক সব ধরণের পরিশ্রমকে শ্রম বলে।</a:t>
            </a:r>
          </a:p>
        </p:txBody>
      </p:sp>
    </p:spTree>
    <p:extLst>
      <p:ext uri="{BB962C8B-B14F-4D97-AF65-F5344CB8AC3E}">
        <p14:creationId xmlns:p14="http://schemas.microsoft.com/office/powerpoint/2010/main" val="235964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46" y="1910072"/>
            <a:ext cx="82711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শ্রমের বৈশিষ্ট্যঃ </a:t>
            </a:r>
          </a:p>
          <a:p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মূলধন উৎপাদনশীল </a:t>
            </a:r>
          </a:p>
          <a:p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মূলধন সঞ্চয়ের ফল </a:t>
            </a:r>
          </a:p>
          <a:p>
            <a:r>
              <a:rPr lang="bn-IN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অতীত শ্রমের ফল </a:t>
            </a:r>
          </a:p>
          <a:p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ভবিষ্যৎ আয়ের উৎস </a:t>
            </a:r>
          </a:p>
          <a:p>
            <a:r>
              <a:rPr lang="bn-IN" sz="2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নিস্ক্রিয় উপদান </a:t>
            </a:r>
          </a:p>
          <a:p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মূলধন সমজাতীয় নয় </a:t>
            </a:r>
          </a:p>
          <a:p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অস্থায়ী উপাদান </a:t>
            </a:r>
          </a:p>
          <a:p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মূলধন স্থানান্তর যোগ্য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2546" y="894409"/>
            <a:ext cx="8575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মূলধনঃ</a:t>
            </a:r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উৎপাদনের উৎপাদিত অংশ যা সরাসরি ভোগের ক্ষেত্রে ব্যবহৃত না হয়ে পরবর্তী উৎপাদন কাজে উপকরণ হিসেবে ব্যবহৃত হয় তাকে মূলধন বলে। </a:t>
            </a:r>
          </a:p>
        </p:txBody>
      </p:sp>
    </p:spTree>
    <p:extLst>
      <p:ext uri="{BB962C8B-B14F-4D97-AF65-F5344CB8AC3E}">
        <p14:creationId xmlns:p14="http://schemas.microsoft.com/office/powerpoint/2010/main" val="183938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2" y="2466111"/>
            <a:ext cx="53478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সংগঠনের বৈশিষ্ট্যঃ  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সকল উপকরণের সমন্বয় সাধনকারী</a:t>
            </a:r>
          </a:p>
          <a:p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জীবন্ত উপকরণ </a:t>
            </a:r>
          </a:p>
          <a:p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সংগঠণের উদ্দেশ্য মুনাফা অর্জন </a:t>
            </a:r>
          </a:p>
          <a:p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ঝুঁকি বহনকারী </a:t>
            </a:r>
          </a:p>
          <a:p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বুদ্ধিদিপ্ত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1091" y="1025238"/>
            <a:ext cx="8575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সংগঠনঃ</a:t>
            </a:r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উৎপাদনের অন্যান্য উপকরণগুলোর সমন্বয় সাধন করে উৎপাদন কাজ পরিচালনার যে প্রচেষ্টা তাকে সংগঠন বলে। </a:t>
            </a:r>
          </a:p>
        </p:txBody>
      </p:sp>
    </p:spTree>
    <p:extLst>
      <p:ext uri="{BB962C8B-B14F-4D97-AF65-F5344CB8AC3E}">
        <p14:creationId xmlns:p14="http://schemas.microsoft.com/office/powerpoint/2010/main" val="110801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>
                <a:alpha val="54000"/>
              </a:srgbClr>
            </a:gs>
            <a:gs pos="50000">
              <a:schemeClr val="accent1">
                <a:lumMod val="45000"/>
                <a:lumOff val="55000"/>
              </a:schemeClr>
            </a:gs>
            <a:gs pos="83000">
              <a:srgbClr val="FF0000">
                <a:alpha val="39000"/>
              </a:srgbClr>
            </a:gs>
            <a:gs pos="100000">
              <a:srgbClr val="00B050">
                <a:alpha val="4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7141" y="1540316"/>
            <a:ext cx="7116051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239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</a:t>
            </a:r>
            <a:r>
              <a:rPr lang="bn-IN" sz="239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239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23900" b="1" cap="none" spc="0" dirty="0">
              <a:ln/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218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7" y="222970"/>
            <a:ext cx="6467475" cy="64674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3521" y="1748547"/>
            <a:ext cx="474360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72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</a:t>
            </a:r>
          </a:p>
          <a:p>
            <a:pPr algn="ctr"/>
            <a:r>
              <a:rPr lang="bn-IN" sz="72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ফুলেল </a:t>
            </a:r>
          </a:p>
          <a:p>
            <a:pPr algn="ctr"/>
            <a:r>
              <a:rPr lang="bn-IN" sz="72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শুভেচ্ছা।</a:t>
            </a:r>
            <a:endParaRPr lang="en-US" sz="72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711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5458265" cy="3271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84" y="-1"/>
            <a:ext cx="5582327" cy="32718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71835"/>
            <a:ext cx="5458264" cy="35847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990" y="3271836"/>
            <a:ext cx="5540010" cy="3586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32860" y="5519"/>
            <a:ext cx="952890" cy="6762557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গুলো দেখ এবং বলো</a:t>
            </a:r>
            <a:r>
              <a:rPr lang="bn-IN" sz="4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6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1628775"/>
            <a:ext cx="6191250" cy="52292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46630" y="381298"/>
            <a:ext cx="5508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গুলো দেখ এবং বলো</a:t>
            </a:r>
            <a:endParaRPr lang="en-US" sz="5400" b="1" cap="none" spc="0" dirty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8775"/>
            <a:ext cx="6000749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77777" y="491422"/>
            <a:ext cx="25330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0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60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5582" y="1997613"/>
            <a:ext cx="5435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শিক্ষার্থী-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5582" y="2861900"/>
            <a:ext cx="83702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উৎপাদনের সংজ্ঞা বলতে পারবে।</a:t>
            </a:r>
          </a:p>
          <a:p>
            <a:r>
              <a:rPr lang="bn-IN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উৎপাদনের উপকরণগুলোর চিহ্নিত করতে পারবে।</a:t>
            </a:r>
          </a:p>
          <a:p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উৎপাদনের উপকরণগুলোর বৈশিষ্ট্য ব্যাখ্যা করতে পারবে।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2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2219" y="789708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bn-IN" sz="2400" b="1" dirty="0" smtClean="0">
                <a:solidFill>
                  <a:srgbClr val="00B050"/>
                </a:solidFill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Production ):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2219" y="1551708"/>
            <a:ext cx="9476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ভাবে কোন কিছু সৃষ্টি করাকে উৎপাদন বলে । মানুষ কোন কিছু সৃষ্টি করতে পারে না । শুধুমাত্র প্রকৃতি প্রদত্ত বিভিন্ন বস্তুর রূপগত বা আকারগত পরিবর্তনের মাধ্যেমে যে নতুন উপযোগ সৃষ্ট করে তাকে উৎপাদন বলে।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2218" y="3205332"/>
            <a:ext cx="9476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 ড্যানিয়েল বি. সুইটস এর মতে- উৎপাদন হলো এরূপ একটি পদ্ধতি যার দ্বারা মানুষ প্রকৃতি প্রদত্ত বস্তুকে ভোগের উপযোগী করে তোলে । 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2218" y="4428068"/>
            <a:ext cx="9476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অর্থনীতিবিদ ফ্রেসার এর মতে- যদি ভোগ বলতে উপযোগের ব্যবহারকে বোঝায় তবে  উৎপাদন বলতে উপযোগ সৃষ্টি করা বোঝায়।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49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2219" y="789708"/>
            <a:ext cx="7897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উৎপাদনের শ্রেণি বিভাগ</a:t>
            </a:r>
            <a:r>
              <a:rPr lang="bn-IN" sz="2400" b="1" dirty="0" smtClean="0">
                <a:solidFill>
                  <a:srgbClr val="0070C0"/>
                </a:solidFill>
              </a:rPr>
              <a:t> (</a:t>
            </a:r>
            <a:r>
              <a:rPr lang="en-US" sz="2400" b="1" dirty="0" smtClean="0">
                <a:solidFill>
                  <a:srgbClr val="0070C0"/>
                </a:solidFill>
              </a:rPr>
              <a:t>Classification of</a:t>
            </a:r>
            <a:r>
              <a:rPr lang="bn-IN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Production ):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2219" y="1812854"/>
            <a:ext cx="9476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প্রকৃতি প্রদত্ত বস্তুর রূপগত, স্থানগত, সময়গত, সেবাগত, মালিকানাগত পরিবর্তন করে উৎপাদন সৃষ্টি করতে পারে। ফলে  বিভিন্ন ধরণের হতে পারে।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2219" y="3205332"/>
            <a:ext cx="49737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আকৃতি বা রূপগত উৎপাদন </a:t>
            </a:r>
          </a:p>
          <a:p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স্থানগত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 </a:t>
            </a:r>
          </a:p>
          <a:p>
            <a:r>
              <a:rPr lang="bn-IN" sz="2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সময়গত  উৎপাদন</a:t>
            </a:r>
          </a:p>
          <a:p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সেবাগত </a:t>
            </a:r>
            <a:r>
              <a:rPr lang="bn-IN" sz="2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</a:p>
          <a:p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মালিকানা বা স্বত্বগত উৎপাদন</a:t>
            </a:r>
            <a:endParaRPr lang="bn-IN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77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364" y="720437"/>
            <a:ext cx="9864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আকারগত বা রূপগত উৎপাদনঃ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দ্রব্যের রূপ পরিবর্তন করে নতুন দ্রব্য উৎপাদন করা হলে তাকে রূপগত উৎপাদন বলে ।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91" y="2888672"/>
            <a:ext cx="5112328" cy="3131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0" y="2888673"/>
            <a:ext cx="4525965" cy="313112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583384" y="3934691"/>
            <a:ext cx="526473" cy="37407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1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364" y="720437"/>
            <a:ext cx="9864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স্থানগত উৎপাদনঃ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দ্রব্য একস্থান থেকে অন্য স্থানে স্থানান্তর করেও উপযোগ বৃদ্ধি করা যায় , তাকে স্থানগত  উৎপাদন বলে ।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694222" y="3934691"/>
            <a:ext cx="526473" cy="3740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25" y="2964872"/>
            <a:ext cx="4588666" cy="2979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36" y="2964872"/>
            <a:ext cx="4460677" cy="297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512</Words>
  <Application>Microsoft Office PowerPoint</Application>
  <PresentationFormat>Widescreen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 NET Computers</dc:creator>
  <cp:lastModifiedBy>PC NET Computers</cp:lastModifiedBy>
  <cp:revision>28</cp:revision>
  <dcterms:created xsi:type="dcterms:W3CDTF">2021-03-26T10:28:52Z</dcterms:created>
  <dcterms:modified xsi:type="dcterms:W3CDTF">2021-03-28T01:58:44Z</dcterms:modified>
</cp:coreProperties>
</file>