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27"/>
  </p:notesMasterIdLst>
  <p:sldIdLst>
    <p:sldId id="256" r:id="rId2"/>
    <p:sldId id="257" r:id="rId3"/>
    <p:sldId id="258" r:id="rId4"/>
    <p:sldId id="289" r:id="rId5"/>
    <p:sldId id="340" r:id="rId6"/>
    <p:sldId id="260" r:id="rId7"/>
    <p:sldId id="329" r:id="rId8"/>
    <p:sldId id="341" r:id="rId9"/>
    <p:sldId id="348" r:id="rId10"/>
    <p:sldId id="320" r:id="rId11"/>
    <p:sldId id="328" r:id="rId12"/>
    <p:sldId id="316" r:id="rId13"/>
    <p:sldId id="345" r:id="rId14"/>
    <p:sldId id="347" r:id="rId15"/>
    <p:sldId id="339" r:id="rId16"/>
    <p:sldId id="344" r:id="rId17"/>
    <p:sldId id="343" r:id="rId18"/>
    <p:sldId id="331" r:id="rId19"/>
    <p:sldId id="346" r:id="rId20"/>
    <p:sldId id="332" r:id="rId21"/>
    <p:sldId id="349" r:id="rId22"/>
    <p:sldId id="342" r:id="rId23"/>
    <p:sldId id="337" r:id="rId24"/>
    <p:sldId id="300" r:id="rId25"/>
    <p:sldId id="2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0D0"/>
    <a:srgbClr val="006600"/>
    <a:srgbClr val="990099"/>
    <a:srgbClr val="FF3399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89785" autoAdjust="0"/>
  </p:normalViewPr>
  <p:slideViewPr>
    <p:cSldViewPr snapToGrid="0">
      <p:cViewPr>
        <p:scale>
          <a:sx n="62" d="100"/>
          <a:sy n="62" d="100"/>
        </p:scale>
        <p:origin x="-93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A045-4CA9-4982-B420-2DD31E1A6146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572F-DE81-45F4-A833-7236EC55C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57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FDA2-33CB-4224-9250-F44B425F3348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170496" y="4614738"/>
            <a:ext cx="6073254" cy="2218313"/>
          </a:xfrm>
        </p:spPr>
        <p:txBody>
          <a:bodyPr>
            <a:noAutofit/>
          </a:bodyPr>
          <a:lstStyle/>
          <a:p>
            <a:pPr algn="ctr"/>
            <a:r>
              <a:rPr lang="bn-BD" sz="18000" b="1" dirty="0">
                <a:ln w="38100">
                  <a:solidFill>
                    <a:srgbClr val="00660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8000" b="1" dirty="0">
              <a:ln w="38100">
                <a:solidFill>
                  <a:srgbClr val="006600"/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soshBAN"/>
            </a:endParaRPr>
          </a:p>
        </p:txBody>
      </p:sp>
      <p:pic>
        <p:nvPicPr>
          <p:cNvPr id="6" name="Picture 5" descr="PLANT-TISSUE-CULTURE-TECHNIQU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737" y="893298"/>
            <a:ext cx="5781822" cy="3854548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981200" y="443340"/>
            <a:ext cx="8244840" cy="735943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60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ভাজক</a:t>
            </a:r>
            <a:r>
              <a:rPr kumimoji="0" lang="en-SG" sz="60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60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টিস্যু</a:t>
            </a:r>
            <a:r>
              <a:rPr kumimoji="0" lang="en-SG" sz="60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53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kumimoji="0" lang="en-SG" sz="53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Meristematic</a:t>
            </a:r>
            <a:r>
              <a:rPr kumimoji="0" lang="en-SG" sz="53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Tissue)</a:t>
            </a:r>
            <a:endParaRPr kumimoji="0" lang="en-US" sz="53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" name="Picture 14" descr="th (2).jpg"/>
          <p:cNvPicPr>
            <a:picLocks noChangeAspect="1"/>
          </p:cNvPicPr>
          <p:nvPr/>
        </p:nvPicPr>
        <p:blipFill>
          <a:blip r:embed="rId3"/>
          <a:srcRect l="6787" t="3770" r="5285"/>
          <a:stretch>
            <a:fillRect/>
          </a:stretch>
        </p:blipFill>
        <p:spPr>
          <a:xfrm>
            <a:off x="4831080" y="1234441"/>
            <a:ext cx="2133600" cy="2046306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853440" y="3093720"/>
            <a:ext cx="10728960" cy="335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কোষগুলো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অবিরামভাবে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বিভাজিত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অক্ষুন্ন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ভাজক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বিটপের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শীর্ষে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বর্ধিষ্ণু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অগ্রভাগে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কর্টেক্সে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কর্ক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ক্যাম্বিয়াম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ভাস্কুলার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বান্ডলে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ফ্যাসিকুলার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ক্যাম্বিয়াম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ভাজক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ভাজক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মেরিস্টেম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প্রোমেরিস্টেম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ভাজক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গৌণ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ভাজক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9331" y="3715414"/>
            <a:ext cx="8065720" cy="1169551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কোষগুলো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অবিরামভাবে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বিভাজিত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অক্ষুন্ন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ভাজক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450052" y="1456114"/>
            <a:ext cx="9614188" cy="3033388"/>
            <a:chOff x="1400175" y="591615"/>
            <a:chExt cx="9614188" cy="3033388"/>
          </a:xfrm>
        </p:grpSpPr>
        <p:sp>
          <p:nvSpPr>
            <p:cNvPr id="6" name="Rectangle 5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87019" y="1814997"/>
              <a:ext cx="8227344" cy="728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ভাজক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টিস্যু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কাকে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4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Notched Right Arrow 13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</a:t>
              </a:r>
              <a:endPara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1641" y="1524000"/>
            <a:ext cx="9768839" cy="485878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Tx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কোষগুলো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সজীব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অপরিণত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সর্বদাই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বিভাজনরত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কোষপ্রাচীর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পাতলা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শুধু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সেলুলোজ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দ্বারা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গঠিত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নিউক্লিয়াস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সুস্পষ্ট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বড়ো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কেন্দ্রাংশে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অবস্থিত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সাইটোপ্লাজম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বিদ্যমান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কোষগহ্বর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ক্ষুদ্র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অথবা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অনুপস্থিত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কোষগুলো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মাঝে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আন্তঃকোষীয়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ফাঁক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৬.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আকৃতি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গোলাকার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ডিম্বাকার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আয়তাকার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বহুকোণাকার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৭.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কোষগুলোর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বিপাকীয়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বেশি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সর্বদাই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সক্রিয়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৮.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প্লাস্টিডগুলো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প্রোপ্লাস্টিড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অবস্থায়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68041" y="616518"/>
            <a:ext cx="5486400" cy="735943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ভাজক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টিস্যুর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বৈশিষ্ট্য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4" name="Picture 3" descr="6af952449798d359a11c54e3940b8ef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43840"/>
            <a:ext cx="2885714" cy="16095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xresdefault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9374"/>
            <a:ext cx="12192000" cy="529925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41321" y="615133"/>
            <a:ext cx="6355080" cy="735943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SG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ভাজক</a:t>
            </a:r>
            <a:r>
              <a:rPr lang="en-SG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টিস্যুর</a:t>
            </a:r>
            <a:r>
              <a:rPr lang="en-SG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কাজ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1762298"/>
            <a:ext cx="66446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বিভাজনের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মাধ্যমে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দৈহিক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বৃদ্ধি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ঘটায়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শীর্ষস্থ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দৈর্ঘ্য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বৃদ্ধি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পার্শ্বীয়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বৃদ্ধি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স্থায়ী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সৃষ্টি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ক্ষতস্থান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পূরণ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বিভাজিত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ক্যালাস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সৃষ্টি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4" name="Picture 3" descr="meristems132866862688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015" y="1400838"/>
            <a:ext cx="3761905" cy="5304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1120" y="1539240"/>
            <a:ext cx="187452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ভাজক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" y="2712720"/>
            <a:ext cx="259080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51"/>
          <p:cNvGrpSpPr/>
          <p:nvPr/>
        </p:nvGrpSpPr>
        <p:grpSpPr>
          <a:xfrm>
            <a:off x="1630680" y="2180114"/>
            <a:ext cx="8782832" cy="548790"/>
            <a:chOff x="5196840" y="4161314"/>
            <a:chExt cx="5895953" cy="548790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5196840" y="4390064"/>
              <a:ext cx="5882640" cy="304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6200000" flipH="1">
              <a:off x="5067300" y="451866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16200000" flipH="1">
              <a:off x="9032801" y="454914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16200000" flipH="1">
              <a:off x="7058095" y="454914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16200000" flipH="1">
              <a:off x="10932773" y="4550084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>
              <a:off x="8021886" y="4297680"/>
              <a:ext cx="27432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3230880" y="2712720"/>
            <a:ext cx="257556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111240" y="2712720"/>
            <a:ext cx="257556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839200" y="2712720"/>
            <a:ext cx="303276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বিভাজনতল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7640" y="4404360"/>
            <a:ext cx="3276600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প্রারম্ভিক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ভাজক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SG" sz="30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প্রাইমারি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ভাজক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SG" sz="30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সেকেন্ডারি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ভাজক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50920" y="4404360"/>
            <a:ext cx="3048000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শীর্ষস্থ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ভাজক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SG" sz="30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নিবেশিত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ভাজক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SG" sz="30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পার্শ্বীয়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ভাজক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0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705600" y="4404360"/>
            <a:ext cx="2575560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প্রোটোডার্ম</a:t>
            </a:r>
            <a:endParaRPr lang="en-SG" sz="30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প্রোক্যাম্বিয়াম</a:t>
            </a:r>
            <a:endParaRPr lang="en-SG" sz="30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গ্রাউন্ড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মেরিস্টেম</a:t>
            </a:r>
            <a:endParaRPr lang="en-US" sz="30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387840" y="4389120"/>
            <a:ext cx="2575560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ভাজক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SG" sz="30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প্লেট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ভাজক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SG" sz="30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রিব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ভাজক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0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1" name="Group 51"/>
          <p:cNvGrpSpPr/>
          <p:nvPr/>
        </p:nvGrpSpPr>
        <p:grpSpPr>
          <a:xfrm>
            <a:off x="1683862" y="3339137"/>
            <a:ext cx="8775370" cy="1063655"/>
            <a:chOff x="5212080" y="4400881"/>
            <a:chExt cx="5890945" cy="308767"/>
          </a:xfrm>
        </p:grpSpPr>
        <p:cxnSp>
          <p:nvCxnSpPr>
            <p:cNvPr id="84" name="Straight Arrow Connector 83"/>
            <p:cNvCxnSpPr/>
            <p:nvPr/>
          </p:nvCxnSpPr>
          <p:spPr>
            <a:xfrm rot="16200000" flipH="1">
              <a:off x="5067300" y="4549628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rot="16200000" flipH="1">
              <a:off x="9043032" y="454914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rot="16200000" flipH="1">
              <a:off x="7058095" y="454914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rot="16200000" flipH="1">
              <a:off x="10943005" y="4545661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SG" sz="4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SG" sz="4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endParaRPr lang="en-US" sz="4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5" grpId="0" animBg="1"/>
      <p:bldP spid="68" grpId="0" animBg="1"/>
      <p:bldP spid="69" grpId="0" animBg="1"/>
      <p:bldP spid="71" grpId="0" animBg="1"/>
      <p:bldP spid="78" grpId="0" animBg="1"/>
      <p:bldP spid="79" grpId="0" animBg="1"/>
      <p:bldP spid="80" grpId="0" animBg="1"/>
      <p:bldP spid="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579120"/>
            <a:ext cx="10317481" cy="574685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b="1" spc="-1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ক. </a:t>
            </a:r>
            <a:r>
              <a:rPr lang="en-SG" sz="3500" b="1" spc="-1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উৎপত্তি</a:t>
            </a:r>
            <a:r>
              <a:rPr lang="en-SG" sz="3500" b="1" spc="-1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অনুসারে</a:t>
            </a:r>
            <a:r>
              <a:rPr lang="en-SG" sz="3500" b="1" spc="-1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তিন</a:t>
            </a:r>
            <a:r>
              <a:rPr lang="en-SG" sz="3500" b="1" spc="-1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প্রকার</a:t>
            </a:r>
            <a:r>
              <a:rPr lang="en-SG" sz="3500" b="1" spc="-1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প্রারম্ভিক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SG" sz="3200" b="1" spc="-1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Promeristem</a:t>
            </a:r>
            <a:r>
              <a:rPr lang="en-SG" sz="35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  <a:r>
              <a:rPr lang="en-SG" sz="3500" b="1" spc="-1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: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মূল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বা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কাণ্ডের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শীর্ষে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একটি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ক্ষুদ্র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অংশ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যা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থেকে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পরবর্তী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টিস্যুর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উৎপত্তি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ঘটে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। এ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অঞ্চল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থেকে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প্রাথমিক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সৃষ্টি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হয়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প্রাথমিক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Primary </a:t>
            </a:r>
            <a:r>
              <a:rPr lang="en-SG" sz="3200" b="1" spc="-1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Meristem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প্রারম্ভিক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উৎপত্তি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ঘটে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ভ্রূণ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সরাসরি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সৃষ্টি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মৃত্যু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পর্যন্ত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বিভাজক্ষম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মূল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কাণ্ড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এদের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শাখা-প্রশাখার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শীর্ষে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514350" algn="just">
              <a:spcBef>
                <a:spcPts val="0"/>
              </a:spcBef>
              <a:buFont typeface="Arial" pitchFamily="34" charset="0"/>
              <a:buAutoNum type="arabicPeriod"/>
            </a:pP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গৌণ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Secondary </a:t>
            </a:r>
            <a:r>
              <a:rPr lang="en-SG" sz="3200" b="1" spc="-1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Meristem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স্থায়ী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বিভাজন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ক্ষমতা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প্রাপ্ত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এ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সৃষ্টি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যেমন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-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কর্ক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ক্যাম্বিয়াম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ইন্টারফ্যাসিকুলার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ক্যাম্বিয়াম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এরা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মূল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কাণ্ডের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গৌণ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বৃদ্ধি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পার্শ্বে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ঘটিয়ে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মূল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কাণ্ডের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পরিধি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বৃদ্ধি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521" y="572190"/>
            <a:ext cx="10043160" cy="5920049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b="1" spc="-1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খ. </a:t>
            </a:r>
            <a:r>
              <a:rPr lang="en-SG" sz="3500" b="1" spc="-1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অবস্থান</a:t>
            </a:r>
            <a:r>
              <a:rPr lang="en-SG" sz="3500" b="1" spc="-1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অনুসারে</a:t>
            </a:r>
            <a:r>
              <a:rPr lang="en-SG" sz="3500" b="1" spc="-1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তিন</a:t>
            </a:r>
            <a:r>
              <a:rPr lang="en-SG" sz="3500" b="1" spc="-1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প্রকার</a:t>
            </a:r>
            <a:r>
              <a:rPr lang="en-SG" sz="3500" b="1" spc="-1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</a:p>
          <a:p>
            <a:pPr marL="514350" indent="-51435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শীর্ষস্থ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SG" sz="32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Apical </a:t>
            </a:r>
            <a:r>
              <a:rPr lang="en-SG" sz="3200" b="1" spc="-1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Meristem</a:t>
            </a:r>
            <a:r>
              <a:rPr lang="en-SG" sz="35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  <a:r>
              <a:rPr lang="en-SG" sz="3500" b="1" spc="-1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: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উদ্ভিদের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মূল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,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কাণ্ড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,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শাখাপ্রশাখার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শীর্ষে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এবং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কখনও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পাতার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শীর্ষে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।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এরা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প্রারম্ভিক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ও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প্রাথমিক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নিয়ে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গঠিত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। এ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থেকে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প্রাথমিক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স্থায়ী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‍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সৃষ্টি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হয়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।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ব্রায়োফাইট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ও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টেরিডোফাইটে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একটি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কোষ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হলেও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সপুষ্পক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উদ্ভিদে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একগুচ্ছ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কোষ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দিয়ে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গঠিত</a:t>
            </a:r>
            <a:r>
              <a:rPr lang="en-SG" sz="3500" b="1" spc="-1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। </a:t>
            </a:r>
          </a:p>
          <a:p>
            <a:pPr marL="514350" indent="-514350" algn="just">
              <a:lnSpc>
                <a:spcPct val="8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নিবেশিত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Intercalary </a:t>
            </a:r>
            <a:r>
              <a:rPr lang="en-SG" sz="3200" b="1" spc="-1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Meristem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দুপাশে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স্থায়ী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মাঝে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এ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শীর্ষস্থ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বিচ্ছিন্ন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স্থায়ী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মাঝে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যায়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পত্রবৃন্তের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গোড়ায়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মধ্যপর্বের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পাদদেশে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এদের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দেখা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যায়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</a:p>
          <a:p>
            <a:pPr marL="514350" indent="-514350" algn="just">
              <a:lnSpc>
                <a:spcPct val="8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পার্শ্বীয়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Lateral </a:t>
            </a:r>
            <a:r>
              <a:rPr lang="en-SG" sz="3200" b="1" spc="-1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Meristem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মূল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কাণ্ড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এদের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শাখা-প্রশাখার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পরিধির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সমান্তরালে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বিন্যস্ত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কর্ক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ক্যাম্বিয়াম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ইন্টারফ্যাসিকুলার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ক্যাম্বিয়াম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অন্তর্ভুক্ত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সেকেন্ডারি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অন্তর্ভুক্ত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১১১.jpg"/>
          <p:cNvPicPr>
            <a:picLocks noChangeAspect="1"/>
          </p:cNvPicPr>
          <p:nvPr/>
        </p:nvPicPr>
        <p:blipFill>
          <a:blip r:embed="rId2"/>
          <a:srcRect l="12125" r="32125"/>
          <a:stretch>
            <a:fillRect/>
          </a:stretch>
        </p:blipFill>
        <p:spPr>
          <a:xfrm>
            <a:off x="2667000" y="1673"/>
            <a:ext cx="6797040" cy="685465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9389" y="683525"/>
            <a:ext cx="3935661" cy="104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0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0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3791" y="1674806"/>
            <a:ext cx="5996099" cy="4391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কলেজ,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99" y="2164079"/>
            <a:ext cx="2788779" cy="3413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1881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040" y="1008069"/>
            <a:ext cx="10073640" cy="520154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b="1" spc="-1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গ. </a:t>
            </a:r>
            <a:r>
              <a:rPr lang="en-SG" sz="3500" b="1" spc="-1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কাজের</a:t>
            </a:r>
            <a:r>
              <a:rPr lang="en-SG" sz="3500" b="1" spc="-1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ভিত্তিতে</a:t>
            </a:r>
            <a:r>
              <a:rPr lang="en-SG" sz="3500" b="1" spc="-1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তিন</a:t>
            </a:r>
            <a:r>
              <a:rPr lang="en-SG" sz="3500" b="1" spc="-1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প্রকার</a:t>
            </a:r>
            <a:r>
              <a:rPr lang="en-SG" sz="3500" b="1" spc="-1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প্রোটোডার্ম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6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(</a:t>
            </a:r>
            <a:r>
              <a:rPr lang="en-SG" sz="3200" b="1" spc="-1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Protoderm</a:t>
            </a:r>
            <a:r>
              <a:rPr lang="en-SG" sz="36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শীর্ষস্থ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সবচেয়ে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বাইরের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স্তর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অরীয়তলে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বিভাজিত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উদ্ভিদের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একস্তর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পুরু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এপিডার্মিস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এপিব্লেমা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গঠন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প্রোক্যাম্বিয়াম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6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(</a:t>
            </a:r>
            <a:r>
              <a:rPr lang="en-SG" sz="3200" b="1" spc="-1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Procambium</a:t>
            </a:r>
            <a:r>
              <a:rPr lang="en-SG" sz="36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শীর্ষস্থ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এ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অংশ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বিভাজিত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ভাস্কুলার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বান্ডল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গঠন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পরিবহণ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সৃষ্টিই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এ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কাজ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514350" algn="just">
              <a:spcBef>
                <a:spcPts val="0"/>
              </a:spcBef>
              <a:buFont typeface="Arial" pitchFamily="34" charset="0"/>
              <a:buAutoNum type="arabicPeriod"/>
            </a:pP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ভিত্তি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Ground </a:t>
            </a:r>
            <a:r>
              <a:rPr lang="en-SG" sz="3200" b="1" spc="-1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Meristem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শীর্ষস্থ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এ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অংশ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কর্টেক্স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গ্রাউন্ড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মজ্জা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মজ্জা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রশ্মি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গঠিত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604094"/>
            <a:ext cx="5638800" cy="586696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040" y="1129989"/>
            <a:ext cx="10073640" cy="520154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b="1" spc="-1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ঘ. </a:t>
            </a:r>
            <a:r>
              <a:rPr lang="en-SG" sz="3500" b="1" spc="-1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500" b="1" spc="-1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বিভাজনতল</a:t>
            </a:r>
            <a:r>
              <a:rPr lang="en-SG" sz="3500" b="1" spc="-1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অনুসারে</a:t>
            </a:r>
            <a:r>
              <a:rPr lang="en-SG" sz="3500" b="1" spc="-1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তিন</a:t>
            </a:r>
            <a:r>
              <a:rPr lang="en-SG" sz="3500" b="1" spc="-1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প্রকার</a:t>
            </a:r>
            <a:r>
              <a:rPr lang="en-SG" sz="3500" b="1" spc="-1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মাস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6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(</a:t>
            </a:r>
            <a:r>
              <a:rPr lang="en-SG" sz="32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Mass </a:t>
            </a:r>
            <a:r>
              <a:rPr lang="en-SG" sz="3200" b="1" spc="-1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Meristem</a:t>
            </a:r>
            <a:r>
              <a:rPr lang="en-SG" sz="36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এ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কোষগুলো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সকল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তলে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বিভাজিত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কোষের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স্তূপ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সৃষ্টি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ফলে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অঙ্গ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দৈর্ঘ্য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প্রস্থ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উচ্চতায়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বৃদ্ধি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পায়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যেমন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-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ভ্রূণ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কর্টেক্স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সস্য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প্লেট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6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(</a:t>
            </a:r>
            <a:r>
              <a:rPr lang="en-SG" sz="32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Plate </a:t>
            </a:r>
            <a:r>
              <a:rPr lang="en-SG" sz="3200" b="1" spc="-1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Meristem</a:t>
            </a:r>
            <a:r>
              <a:rPr lang="en-SG" sz="36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এ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কোষগুলো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দুটি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তলে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বিভাজিত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প্লেটের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মতো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চ্যাপ্টা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পাত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গঠন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যেমন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-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ত্বক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পাতা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রিব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6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(</a:t>
            </a:r>
            <a:r>
              <a:rPr lang="en-SG" sz="32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Rib </a:t>
            </a:r>
            <a:r>
              <a:rPr lang="en-SG" sz="3200" b="1" spc="-1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Meristem</a:t>
            </a:r>
            <a:r>
              <a:rPr lang="en-SG" sz="36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এ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কোষগুলো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শুধু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একটি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তলে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বিভাজিত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স্তম্ভাকার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দেহ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গঠন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যেমন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-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তরুণ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মূল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কাণ্ডের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মজ্জারশ্মি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কর্টেক্স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SG" sz="3500" b="1" spc="-1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358765" y="1369796"/>
            <a:ext cx="9962149" cy="5022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"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কোষপ্রাচীরের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indent="3175" algn="just">
              <a:lnSpc>
                <a:spcPct val="9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সেলুলোজ</a:t>
            </a:r>
            <a:endParaRPr lang="bn-IN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lnSpc>
                <a:spcPct val="90000"/>
              </a:lnSpc>
            </a:pPr>
            <a:endParaRPr lang="bn-IN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প্রোক্যাম্বিয়াম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23838" indent="-223838" algn="just">
              <a:lnSpc>
                <a:spcPct val="90000"/>
              </a:lnSpc>
            </a:pP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শীর্ষস্থ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টিস্যুর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অংশ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বিভক্ত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ভাস্কুলার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বান্ডল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গঠন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3838" indent="-223838" algn="just">
              <a:lnSpc>
                <a:spcPct val="90000"/>
              </a:lnSpc>
            </a:pPr>
            <a:endParaRPr lang="en-SG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বিভাজনতল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টিস্যুগুলোর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3838" indent="-223838" algn="just">
              <a:lnSpc>
                <a:spcPct val="90000"/>
              </a:lnSpc>
            </a:pP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23838" indent="-223838" algn="just">
              <a:lnSpc>
                <a:spcPct val="9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ভ্রূণ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সস্য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কর্টেক্সের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23838" indent="-223838" algn="just">
              <a:lnSpc>
                <a:spcPct val="9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প্লেট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223838" indent="-223838" algn="just">
              <a:lnSpc>
                <a:spcPct val="9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তরুণ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কাণ্ডের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মজ্জারশ্মি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77966" y="417095"/>
            <a:ext cx="7267074" cy="7848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৩২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190" y="579120"/>
            <a:ext cx="2000250" cy="2466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35281" y="1820977"/>
            <a:ext cx="11536680" cy="3033388"/>
            <a:chOff x="607899" y="1588227"/>
            <a:chExt cx="10761243" cy="3033388"/>
          </a:xfrm>
        </p:grpSpPr>
        <p:sp>
          <p:nvSpPr>
            <p:cNvPr id="4" name="Rectangle 3"/>
            <p:cNvSpPr/>
            <p:nvPr/>
          </p:nvSpPr>
          <p:spPr>
            <a:xfrm>
              <a:off x="2068673" y="2755900"/>
              <a:ext cx="9300469" cy="660400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843FBDA-4030-4A72-A127-46D4C1E80BF2}"/>
                </a:ext>
              </a:extLst>
            </p:cNvPr>
            <p:cNvSpPr/>
            <p:nvPr/>
          </p:nvSpPr>
          <p:spPr>
            <a:xfrm>
              <a:off x="1759365" y="2742884"/>
              <a:ext cx="9609777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SG" sz="37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উৎপত্তি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অবস্থানের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ভিত্তিতে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ভাজক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টিস্যুর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প্রকারভেদ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5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8a0105-1024x6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" y="3272444"/>
            <a:ext cx="12191999" cy="3311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16000" b="1" dirty="0" err="1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SG" sz="160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000" b="1" dirty="0">
              <a:ln w="28575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682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90" y="237180"/>
            <a:ext cx="8825659" cy="1981200"/>
          </a:xfrm>
        </p:spPr>
        <p:txBody>
          <a:bodyPr>
            <a:normAutofit/>
          </a:bodyPr>
          <a:lstStyle/>
          <a:p>
            <a:pPr algn="ctr"/>
            <a:r>
              <a:rPr lang="bn-BD" sz="5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349496" y="2037809"/>
            <a:ext cx="6699504" cy="385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জীববিজ্ঞান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টিস্যুতন্ত্র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২9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bn-BD" sz="4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৫0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98" y="2244436"/>
            <a:ext cx="2519064" cy="3409604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sam12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263" y="831029"/>
            <a:ext cx="6256004" cy="48260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985" y="400253"/>
            <a:ext cx="11338815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ঘটছে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380" y="5728691"/>
            <a:ext cx="11419004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বিভাজিত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দৈর্ঘ্যে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পাচ্ছে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140" y="5722650"/>
            <a:ext cx="11419004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ভাজক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225" y="400253"/>
            <a:ext cx="11338815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83159" y="586312"/>
            <a:ext cx="3140419" cy="735943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 algn="ctr"/>
            <a:r>
              <a:rPr lang="en-SG" sz="55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SG" sz="55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5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5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3953" y="5720378"/>
            <a:ext cx="77813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ভাজক</a:t>
            </a:r>
            <a:r>
              <a:rPr lang="en-SG" sz="4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SG" sz="4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4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Meristematic</a:t>
            </a:r>
            <a:r>
              <a:rPr lang="en-SG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Tissue</a:t>
            </a:r>
            <a:r>
              <a:rPr lang="en-SG" sz="4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5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plant-tissues-meristematic-tissues-by-universal-learning-aid-12655-300x380.jpg"/>
          <p:cNvPicPr>
            <a:picLocks noChangeAspect="1"/>
          </p:cNvPicPr>
          <p:nvPr/>
        </p:nvPicPr>
        <p:blipFill>
          <a:blip r:embed="rId2"/>
          <a:srcRect t="5325" b="4396"/>
          <a:stretch>
            <a:fillRect/>
          </a:stretch>
        </p:blipFill>
        <p:spPr>
          <a:xfrm>
            <a:off x="2793253" y="1463635"/>
            <a:ext cx="6171452" cy="4184132"/>
          </a:xfrm>
          <a:prstGeom prst="roundRect">
            <a:avLst>
              <a:gd name="adj" fmla="val 16667"/>
            </a:avLst>
          </a:prstGeom>
          <a:ln w="38100"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14304" y="1071562"/>
            <a:ext cx="11685764" cy="4777219"/>
            <a:chOff x="180115" y="1124818"/>
            <a:chExt cx="11685764" cy="4777219"/>
          </a:xfrm>
        </p:grpSpPr>
        <p:grpSp>
          <p:nvGrpSpPr>
            <p:cNvPr id="22" name="Group 23"/>
            <p:cNvGrpSpPr/>
            <p:nvPr/>
          </p:nvGrpSpPr>
          <p:grpSpPr>
            <a:xfrm>
              <a:off x="180115" y="1124818"/>
              <a:ext cx="11685764" cy="4777219"/>
              <a:chOff x="172860" y="942110"/>
              <a:chExt cx="11685764" cy="477721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B225AB4E-9EB4-4B0D-8B51-99C33E5CE775}"/>
                  </a:ext>
                </a:extLst>
              </p:cNvPr>
              <p:cNvSpPr/>
              <p:nvPr/>
            </p:nvSpPr>
            <p:spPr>
              <a:xfrm>
                <a:off x="1782127" y="955960"/>
                <a:ext cx="10076497" cy="4750980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937525" y="942110"/>
                <a:ext cx="816466" cy="47772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="" xmlns:a16="http://schemas.microsoft.com/office/drawing/2014/main" id="{E66CFF82-C205-45CC-9E5B-CF29E78990C6}"/>
                  </a:ext>
                </a:extLst>
              </p:cNvPr>
              <p:cNvSpPr/>
              <p:nvPr/>
            </p:nvSpPr>
            <p:spPr>
              <a:xfrm>
                <a:off x="285750" y="2559254"/>
                <a:ext cx="2089787" cy="201359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" name="Notched Right Arrow 26"/>
              <p:cNvSpPr/>
              <p:nvPr/>
            </p:nvSpPr>
            <p:spPr>
              <a:xfrm rot="16200000">
                <a:off x="277092" y="3566067"/>
                <a:ext cx="2117588" cy="1528761"/>
              </a:xfrm>
              <a:prstGeom prst="notchedRightArrow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="" xmlns:a16="http://schemas.microsoft.com/office/drawing/2014/main" id="{FF2F21DA-04F9-4CAF-8758-9852D1F9674E}"/>
                  </a:ext>
                </a:extLst>
              </p:cNvPr>
              <p:cNvSpPr/>
              <p:nvPr/>
            </p:nvSpPr>
            <p:spPr>
              <a:xfrm>
                <a:off x="426489" y="2713439"/>
                <a:ext cx="1786189" cy="170838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1F8E02A4-19AA-491A-8B8E-198490D326B3}"/>
                  </a:ext>
                </a:extLst>
              </p:cNvPr>
              <p:cNvSpPr/>
              <p:nvPr/>
            </p:nvSpPr>
            <p:spPr>
              <a:xfrm>
                <a:off x="172860" y="2988587"/>
                <a:ext cx="230417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bn-BD" sz="4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শিখনফল</a:t>
                </a:r>
                <a:r>
                  <a:rPr lang="bn-BD" sz="6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6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185009" y="2220082"/>
                <a:ext cx="756788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১. </a:t>
                </a:r>
                <a:endPara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206990" y="2919356"/>
                <a:ext cx="726756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২.</a:t>
                </a:r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173816" y="3664933"/>
                <a:ext cx="767981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bn-BD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flipH="1">
                <a:off x="2853978" y="2403091"/>
                <a:ext cx="11226" cy="3246984"/>
              </a:xfrm>
              <a:prstGeom prst="line">
                <a:avLst/>
              </a:prstGeom>
              <a:ln w="222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/>
              <p:cNvGrpSpPr/>
              <p:nvPr/>
            </p:nvGrpSpPr>
            <p:grpSpPr>
              <a:xfrm>
                <a:off x="2811876" y="1360456"/>
                <a:ext cx="8876857" cy="3706797"/>
                <a:chOff x="1985250" y="1632988"/>
                <a:chExt cx="9002968" cy="3706797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1985250" y="1632988"/>
                  <a:ext cx="496213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  </a:t>
                  </a:r>
                  <a:r>
                    <a:rPr lang="en-US" sz="4000" b="1" u="sng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এই পাঠ শেষে শিক্ষার্থীরা</a:t>
                  </a:r>
                  <a:r>
                    <a:rPr lang="en-US" sz="4000" b="1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..</a:t>
                  </a:r>
                  <a:r>
                    <a:rPr lang="bn-IN" sz="4000" b="1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.</a:t>
                  </a:r>
                  <a:endPara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2030186" y="2476828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টিস্যুকে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সংজ্ঞায়িত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করতে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পারবে;</a:t>
                  </a:r>
                  <a:endParaRPr lang="en-US" sz="35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2030186" y="3196356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ভাজক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টিস্যুর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বৈশিষ্ট্য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 করতে পারবে;</a:t>
                  </a:r>
                  <a:endParaRPr lang="en-US" sz="36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2030186" y="3913613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ভাজক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টিস্যুর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কাজ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 করতে পারবে;</a:t>
                  </a:r>
                  <a:endParaRPr lang="en-US" sz="36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2030186" y="4634050"/>
                  <a:ext cx="8958031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ভাজক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টিস্যুর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প্রকারভেদ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 করতে পারবে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।</a:t>
                  </a:r>
                  <a:endParaRPr lang="en-US" sz="36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2181071" y="4554225"/>
              <a:ext cx="767981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40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47099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75211" y="416859"/>
            <a:ext cx="5486401" cy="753035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en-SG" sz="5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SG" sz="5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(Tissue)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96439" y="1237157"/>
            <a:ext cx="9433561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</a:rPr>
              <a:t>→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</a:rPr>
              <a:t> →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</a:rPr>
              <a:t> →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তন্ত্র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</a:rPr>
              <a:t> →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</a:t>
            </a:r>
            <a:endParaRPr lang="en-US" sz="3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1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উচ্চশ্রেণির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নানাপ্রকার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শারীরবৃত্তীয়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শ্রমবিভাগের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গুচ্ছবদ্ধভাবে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               </a:t>
            </a:r>
          </a:p>
          <a:p>
            <a:pPr algn="just"/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কোষগুচ্ছকে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দু-প্রকার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ভাজক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নানাপ্রকার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সমষ্টিকে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টিস্যুতন্ত্র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১২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2935973"/>
            <a:ext cx="1894921" cy="182843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0" y="213360"/>
            <a:ext cx="187452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উদ্ভিদটিস্যু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9280" y="1386840"/>
            <a:ext cx="298704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ভাজক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1920" y="1386840"/>
            <a:ext cx="295656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2880" y="2499360"/>
            <a:ext cx="219456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38360" y="2499360"/>
            <a:ext cx="227076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ক্ষরণকারী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" y="3672840"/>
            <a:ext cx="210312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প্যারেনকাইমা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7440" y="3672840"/>
            <a:ext cx="220980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কোলেনকাইমা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3672840"/>
            <a:ext cx="205740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স্ক্লেরেনকাইমা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8520" y="3672840"/>
            <a:ext cx="166116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জাইলেম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56520" y="3672840"/>
            <a:ext cx="178308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ফ্লোয়েম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4831080"/>
            <a:ext cx="199644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4892040"/>
            <a:ext cx="147828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স্ক্লেরাইড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4846320"/>
            <a:ext cx="102108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ট্রাকিড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4846320"/>
            <a:ext cx="108204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ভেসেল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52360" y="4846320"/>
            <a:ext cx="257556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জা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প্যারেনকাইমা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73640" y="4846320"/>
            <a:ext cx="17526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জা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0" y="5989320"/>
            <a:ext cx="1554480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সীভনল</a:t>
            </a:r>
            <a:endParaRPr lang="en-US" sz="30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6400" y="5974080"/>
            <a:ext cx="1493520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সঙ্গীকোষ</a:t>
            </a:r>
            <a:endParaRPr lang="en-US" sz="30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84080" y="5974080"/>
            <a:ext cx="2255520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ফ্লো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endParaRPr lang="en-US" sz="30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230880" y="824698"/>
            <a:ext cx="6172200" cy="546902"/>
            <a:chOff x="3230880" y="702778"/>
            <a:chExt cx="6172200" cy="54690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230880" y="944880"/>
              <a:ext cx="6172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16200000" flipH="1">
              <a:off x="3101340" y="108966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 flipH="1">
              <a:off x="9243060" y="108966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>
              <a:off x="6080760" y="839144"/>
              <a:ext cx="27432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120640" y="1997234"/>
            <a:ext cx="5760720" cy="516422"/>
            <a:chOff x="5775960" y="1875314"/>
            <a:chExt cx="4282440" cy="516422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5775960" y="2105008"/>
              <a:ext cx="4282440" cy="70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6200000" flipH="1">
              <a:off x="5646420" y="2225512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16200000" flipH="1">
              <a:off x="9898380" y="2231716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5400000">
              <a:off x="8680386" y="2011680"/>
              <a:ext cx="27432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16200000" flipH="1">
              <a:off x="7712124" y="2210272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8001001" y="3094514"/>
            <a:ext cx="3139440" cy="578326"/>
            <a:chOff x="7536273" y="2972594"/>
            <a:chExt cx="3817527" cy="578326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7543800" y="3230880"/>
              <a:ext cx="3810000" cy="304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 flipH="1">
              <a:off x="7414260" y="339090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16200000" flipH="1">
              <a:off x="11193780" y="339090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>
              <a:off x="7399907" y="3108960"/>
              <a:ext cx="27432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1112520" y="3125938"/>
            <a:ext cx="4632960" cy="547846"/>
            <a:chOff x="1645920" y="3004018"/>
            <a:chExt cx="3850460" cy="547846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1645920" y="3236814"/>
              <a:ext cx="3848572" cy="31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6200000" flipH="1">
              <a:off x="1524472" y="3391844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6200000" flipH="1">
              <a:off x="5336360" y="3383752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6200000" flipH="1">
              <a:off x="3420972" y="3391844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5400000">
              <a:off x="4874448" y="3140384"/>
              <a:ext cx="27432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5745480" y="4283234"/>
            <a:ext cx="5334000" cy="548790"/>
            <a:chOff x="5196840" y="4161314"/>
            <a:chExt cx="5882640" cy="548790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5196840" y="4390064"/>
              <a:ext cx="5882640" cy="304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6200000" flipH="1">
              <a:off x="5067300" y="451866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16200000" flipH="1">
              <a:off x="8294000" y="454914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16200000" flipH="1">
              <a:off x="6282756" y="454914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16200000" flipH="1">
              <a:off x="10912312" y="4550084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>
              <a:off x="7940040" y="4297680"/>
              <a:ext cx="27432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188720" y="4292270"/>
            <a:ext cx="3718560" cy="546902"/>
            <a:chOff x="426720" y="4170350"/>
            <a:chExt cx="3383280" cy="546902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426720" y="4412452"/>
              <a:ext cx="338328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6200000" flipH="1">
              <a:off x="297180" y="4557232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6200000" flipH="1">
              <a:off x="3642832" y="4541992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>
              <a:off x="3655438" y="4306716"/>
              <a:ext cx="27432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4587240" y="4267200"/>
            <a:ext cx="7391401" cy="1737110"/>
            <a:chOff x="4689360" y="4130290"/>
            <a:chExt cx="6923519" cy="1737110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4717911" y="5593080"/>
              <a:ext cx="6894968" cy="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6200000" flipH="1">
              <a:off x="4544580" y="570738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6200000" flipH="1">
              <a:off x="6100619" y="569214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16200000" flipH="1">
              <a:off x="8217753" y="570738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16200000" flipH="1">
              <a:off x="10425038" y="570738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16200000" flipH="1">
              <a:off x="10849668" y="4850478"/>
              <a:ext cx="1448343" cy="796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6979920" y="2468880"/>
            <a:ext cx="201168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101840" y="5958840"/>
            <a:ext cx="257556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ফ্লো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প্যারেনকাইমা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76" grpId="0" animBg="1"/>
      <p:bldP spid="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6133</TotalTime>
  <Words>1045</Words>
  <Application>Microsoft Office PowerPoint</Application>
  <PresentationFormat>Custom</PresentationFormat>
  <Paragraphs>143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স্বাগতম</vt:lpstr>
      <vt:lpstr>Slide 2</vt:lpstr>
      <vt:lpstr>পাঠ পরিচিতি</vt:lpstr>
      <vt:lpstr>Slide 4</vt:lpstr>
      <vt:lpstr>আজকের পাঠ</vt:lpstr>
      <vt:lpstr>Slide 6</vt:lpstr>
      <vt:lpstr>টিস্যু (Tissue)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ভাজক টিস্যুর শ্রেণিবিভাগ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HP</cp:lastModifiedBy>
  <cp:revision>889</cp:revision>
  <dcterms:created xsi:type="dcterms:W3CDTF">2017-05-02T02:18:13Z</dcterms:created>
  <dcterms:modified xsi:type="dcterms:W3CDTF">2021-03-28T18:22:09Z</dcterms:modified>
</cp:coreProperties>
</file>