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93" r:id="rId2"/>
    <p:sldId id="483" r:id="rId3"/>
    <p:sldId id="256" r:id="rId4"/>
    <p:sldId id="259" r:id="rId5"/>
    <p:sldId id="484" r:id="rId6"/>
    <p:sldId id="490" r:id="rId7"/>
    <p:sldId id="265" r:id="rId8"/>
    <p:sldId id="495" r:id="rId9"/>
    <p:sldId id="499" r:id="rId10"/>
    <p:sldId id="263" r:id="rId11"/>
    <p:sldId id="260" r:id="rId12"/>
    <p:sldId id="497" r:id="rId13"/>
    <p:sldId id="505" r:id="rId14"/>
    <p:sldId id="267" r:id="rId15"/>
    <p:sldId id="268" r:id="rId16"/>
    <p:sldId id="498" r:id="rId17"/>
    <p:sldId id="503" r:id="rId18"/>
    <p:sldId id="270" r:id="rId19"/>
    <p:sldId id="500" r:id="rId20"/>
    <p:sldId id="496" r:id="rId21"/>
    <p:sldId id="501" r:id="rId22"/>
    <p:sldId id="504" r:id="rId23"/>
    <p:sldId id="506" r:id="rId24"/>
    <p:sldId id="269"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CC649-A5D0-4061-BDEA-30C2CD2B1E54}" type="datetimeFigureOut">
              <a:rPr lang="en-US" smtClean="0"/>
              <a:t>29-Mar-21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EF96A-4C7F-48DC-9524-B7E85DB3EBCC}" type="slidenum">
              <a:rPr lang="en-US" smtClean="0"/>
              <a:t>‹#›</a:t>
            </a:fld>
            <a:endParaRPr lang="en-US"/>
          </a:p>
        </p:txBody>
      </p:sp>
    </p:spTree>
    <p:extLst>
      <p:ext uri="{BB962C8B-B14F-4D97-AF65-F5344CB8AC3E}">
        <p14:creationId xmlns:p14="http://schemas.microsoft.com/office/powerpoint/2010/main" val="3574186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EF96A-4C7F-48DC-9524-B7E85DB3EBCC}" type="slidenum">
              <a:rPr lang="en-US" smtClean="0"/>
              <a:t>1</a:t>
            </a:fld>
            <a:endParaRPr lang="en-US"/>
          </a:p>
        </p:txBody>
      </p:sp>
    </p:spTree>
    <p:extLst>
      <p:ext uri="{BB962C8B-B14F-4D97-AF65-F5344CB8AC3E}">
        <p14:creationId xmlns:p14="http://schemas.microsoft.com/office/powerpoint/2010/main" val="323828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asiddiqua1912@gmail.com</a:t>
            </a:r>
          </a:p>
        </p:txBody>
      </p:sp>
      <p:sp>
        <p:nvSpPr>
          <p:cNvPr id="4" name="Slide Number Placeholder 3"/>
          <p:cNvSpPr>
            <a:spLocks noGrp="1"/>
          </p:cNvSpPr>
          <p:nvPr>
            <p:ph type="sldNum" sz="quarter" idx="5"/>
          </p:nvPr>
        </p:nvSpPr>
        <p:spPr/>
        <p:txBody>
          <a:bodyPr/>
          <a:lstStyle/>
          <a:p>
            <a:fld id="{389AA233-BAFB-44C4-9A5B-8A157B420D99}" type="slidenum">
              <a:rPr lang="en-US" smtClean="0"/>
              <a:t>2</a:t>
            </a:fld>
            <a:endParaRPr lang="en-US"/>
          </a:p>
        </p:txBody>
      </p:sp>
    </p:spTree>
    <p:extLst>
      <p:ext uri="{BB962C8B-B14F-4D97-AF65-F5344CB8AC3E}">
        <p14:creationId xmlns:p14="http://schemas.microsoft.com/office/powerpoint/2010/main" val="230139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F53E0E-28DA-41BB-9A16-CB60FBEEE158}"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A8B2D-86A9-4564-A0BC-5746DE631816}" type="slidenum">
              <a:rPr lang="en-US" smtClean="0"/>
              <a:t>20</a:t>
            </a:fld>
            <a:endParaRPr lang="en-US"/>
          </a:p>
        </p:txBody>
      </p:sp>
    </p:spTree>
    <p:extLst>
      <p:ext uri="{BB962C8B-B14F-4D97-AF65-F5344CB8AC3E}">
        <p14:creationId xmlns:p14="http://schemas.microsoft.com/office/powerpoint/2010/main" val="117792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EF96A-4C7F-48DC-9524-B7E85DB3EBCC}" type="slidenum">
              <a:rPr lang="en-US" smtClean="0"/>
              <a:t>22</a:t>
            </a:fld>
            <a:endParaRPr lang="en-US"/>
          </a:p>
        </p:txBody>
      </p:sp>
    </p:spTree>
    <p:extLst>
      <p:ext uri="{BB962C8B-B14F-4D97-AF65-F5344CB8AC3E}">
        <p14:creationId xmlns:p14="http://schemas.microsoft.com/office/powerpoint/2010/main" val="28169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6501-CF0B-4046-A298-4490023511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9504B-1DD7-4261-B305-208FA2531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27BDD1-AEE1-4E77-B19A-09266DCF5C7B}"/>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5" name="Footer Placeholder 4">
            <a:extLst>
              <a:ext uri="{FF2B5EF4-FFF2-40B4-BE49-F238E27FC236}">
                <a16:creationId xmlns:a16="http://schemas.microsoft.com/office/drawing/2014/main" id="{93F06CB5-DB4C-45F1-8F8D-2339F8C22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DEA96-CBCD-47ED-B86E-723B367F05A9}"/>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68089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D270-1E74-4E08-A002-47493143AF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3E6625-14DB-4942-95D1-448AB951A4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C913D-ED68-4D82-B53A-FC5C1E4AE216}"/>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5" name="Footer Placeholder 4">
            <a:extLst>
              <a:ext uri="{FF2B5EF4-FFF2-40B4-BE49-F238E27FC236}">
                <a16:creationId xmlns:a16="http://schemas.microsoft.com/office/drawing/2014/main" id="{37AD2459-35DE-4AC6-B83B-7E8C3A143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F15CC-AD83-4A87-8E59-9A371EF9F1EC}"/>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272658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53FA31-06C8-431B-A222-6C78C53A85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369F9D-C2AF-4B30-9B2C-17889F893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08F18-37A3-4AA7-82E0-0D2F34DD4225}"/>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5" name="Footer Placeholder 4">
            <a:extLst>
              <a:ext uri="{FF2B5EF4-FFF2-40B4-BE49-F238E27FC236}">
                <a16:creationId xmlns:a16="http://schemas.microsoft.com/office/drawing/2014/main" id="{42B2C3E6-60EB-42A5-85F3-0A4B97160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54F3A-C1B3-44B0-AD38-FD4C6D107AC1}"/>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259428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B791-1C1F-485D-98C4-0F7BE3E67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AEE9E-9ED3-43F7-911E-DCFDFD67CD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35E2C-5856-4B89-A5E0-787446B8FB43}"/>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5" name="Footer Placeholder 4">
            <a:extLst>
              <a:ext uri="{FF2B5EF4-FFF2-40B4-BE49-F238E27FC236}">
                <a16:creationId xmlns:a16="http://schemas.microsoft.com/office/drawing/2014/main" id="{6B8540AC-91BB-448D-9C8A-3F7F48BFE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B5710-9AC9-4757-832B-E109D188C99B}"/>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328296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5954-9E36-47DB-A3B3-7EDF4B1A81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ED6D5-9121-4FE7-8213-9A220BACAC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3F9B8-465D-4751-A4B9-DA48A3380CC5}"/>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5" name="Footer Placeholder 4">
            <a:extLst>
              <a:ext uri="{FF2B5EF4-FFF2-40B4-BE49-F238E27FC236}">
                <a16:creationId xmlns:a16="http://schemas.microsoft.com/office/drawing/2014/main" id="{EC2DEC6F-EAA3-4924-939D-6894B7C27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BE3B4-ECD0-450E-89C4-2CF952F526F4}"/>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376177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4A69-36D1-4FED-8F96-582B273F66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8AE71-58AD-455A-91DD-E602E31781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7876A5-D77B-47A1-8411-2938F556E0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1357A3-43D5-42E5-9012-8624A66423B8}"/>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6" name="Footer Placeholder 5">
            <a:extLst>
              <a:ext uri="{FF2B5EF4-FFF2-40B4-BE49-F238E27FC236}">
                <a16:creationId xmlns:a16="http://schemas.microsoft.com/office/drawing/2014/main" id="{40168AD5-DF56-4D23-997A-3AAF11F6B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92239-4D63-4832-A483-E682756A0AD6}"/>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239813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1E35-71E1-40A4-A26D-63C3AE93B2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19306A-FDC5-4A3D-A3C0-EF3383C041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DA7D95-A4E9-414E-B438-0E3584E68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F90B72-5EE2-4582-A928-6AE82D068A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5FD91E-99CD-4F62-A9B2-9ECF5A290C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59616A-F2BD-4FE4-9763-AF5F251DE4FA}"/>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8" name="Footer Placeholder 7">
            <a:extLst>
              <a:ext uri="{FF2B5EF4-FFF2-40B4-BE49-F238E27FC236}">
                <a16:creationId xmlns:a16="http://schemas.microsoft.com/office/drawing/2014/main" id="{8141FCD6-813D-4A54-859F-55DE079D29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307578-2908-46A8-87EC-69ECA9DB7CD1}"/>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73904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719B-4FFC-4B8C-90EA-3FBA37926B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806D47-D05A-48EC-A14F-57D4A9F1F91B}"/>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4" name="Footer Placeholder 3">
            <a:extLst>
              <a:ext uri="{FF2B5EF4-FFF2-40B4-BE49-F238E27FC236}">
                <a16:creationId xmlns:a16="http://schemas.microsoft.com/office/drawing/2014/main" id="{CA8662D5-31BF-49FA-B226-22E3C3F7C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08724A-C62B-4C8C-8CB7-3E456DDC3783}"/>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417748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385FA0-3588-40E8-8BA7-88A64BFD82D2}"/>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3" name="Footer Placeholder 2">
            <a:extLst>
              <a:ext uri="{FF2B5EF4-FFF2-40B4-BE49-F238E27FC236}">
                <a16:creationId xmlns:a16="http://schemas.microsoft.com/office/drawing/2014/main" id="{1A218109-8058-4412-AB15-19ADA93A87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C58A3F-D55A-41D1-8002-4B5F086967C6}"/>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121767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AFC1-26C9-4553-BC6C-F33841412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C8A1E-8EDD-4079-B195-A98706A78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8A1FF1-2904-4C73-8667-9B1016C33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23771-CD1C-412C-823B-2C64A6CA248D}"/>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6" name="Footer Placeholder 5">
            <a:extLst>
              <a:ext uri="{FF2B5EF4-FFF2-40B4-BE49-F238E27FC236}">
                <a16:creationId xmlns:a16="http://schemas.microsoft.com/office/drawing/2014/main" id="{80952D3D-7133-4A8F-A68B-BFDC43906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1F0A8-59A7-4E07-98E6-2C858369999C}"/>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102312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6D05-4C15-4844-BBAF-E9B2046CA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11F9D9-4002-4AF4-9AA8-A59FE84A2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A4FD9D-F441-43C3-89A3-EC34513D9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FAA48-3AEF-46BB-AED0-0C20C32C19B5}"/>
              </a:ext>
            </a:extLst>
          </p:cNvPr>
          <p:cNvSpPr>
            <a:spLocks noGrp="1"/>
          </p:cNvSpPr>
          <p:nvPr>
            <p:ph type="dt" sz="half" idx="10"/>
          </p:nvPr>
        </p:nvSpPr>
        <p:spPr/>
        <p:txBody>
          <a:bodyPr/>
          <a:lstStyle/>
          <a:p>
            <a:fld id="{377EFF51-BA22-4393-B401-5693AE20042E}" type="datetimeFigureOut">
              <a:rPr lang="en-US" smtClean="0"/>
              <a:t>29-Mar-21</a:t>
            </a:fld>
            <a:endParaRPr lang="en-US"/>
          </a:p>
        </p:txBody>
      </p:sp>
      <p:sp>
        <p:nvSpPr>
          <p:cNvPr id="6" name="Footer Placeholder 5">
            <a:extLst>
              <a:ext uri="{FF2B5EF4-FFF2-40B4-BE49-F238E27FC236}">
                <a16:creationId xmlns:a16="http://schemas.microsoft.com/office/drawing/2014/main" id="{F79CFA05-F29F-49AD-9497-39C36AE6D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667F23-4C8C-4B5E-8522-A5A03DA831D1}"/>
              </a:ext>
            </a:extLst>
          </p:cNvPr>
          <p:cNvSpPr>
            <a:spLocks noGrp="1"/>
          </p:cNvSpPr>
          <p:nvPr>
            <p:ph type="sldNum" sz="quarter" idx="12"/>
          </p:nvPr>
        </p:nvSpPr>
        <p:spPr/>
        <p:txBody>
          <a:bodyPr/>
          <a:lstStyle/>
          <a:p>
            <a:fld id="{4BB3918E-F646-4127-8E8F-9C81130D38C0}" type="slidenum">
              <a:rPr lang="en-US" smtClean="0"/>
              <a:t>‹#›</a:t>
            </a:fld>
            <a:endParaRPr lang="en-US"/>
          </a:p>
        </p:txBody>
      </p:sp>
    </p:spTree>
    <p:extLst>
      <p:ext uri="{BB962C8B-B14F-4D97-AF65-F5344CB8AC3E}">
        <p14:creationId xmlns:p14="http://schemas.microsoft.com/office/powerpoint/2010/main" val="324181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7CC4E-D8AF-414D-91BB-BCAE1C9BA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1E3866-B26D-41AC-B237-7FB3A7055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0F87-8AD6-452A-894A-1794CF51F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EFF51-BA22-4393-B401-5693AE20042E}" type="datetimeFigureOut">
              <a:rPr lang="en-US" smtClean="0"/>
              <a:t>29-Mar-21</a:t>
            </a:fld>
            <a:endParaRPr lang="en-US"/>
          </a:p>
        </p:txBody>
      </p:sp>
      <p:sp>
        <p:nvSpPr>
          <p:cNvPr id="5" name="Footer Placeholder 4">
            <a:extLst>
              <a:ext uri="{FF2B5EF4-FFF2-40B4-BE49-F238E27FC236}">
                <a16:creationId xmlns:a16="http://schemas.microsoft.com/office/drawing/2014/main" id="{2E90D074-0046-4DCD-91EA-D5248767D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2CC285-1325-4D7D-AE35-6C817ABE5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3918E-F646-4127-8E8F-9C81130D38C0}" type="slidenum">
              <a:rPr lang="en-US" smtClean="0"/>
              <a:t>‹#›</a:t>
            </a:fld>
            <a:endParaRPr lang="en-US"/>
          </a:p>
        </p:txBody>
      </p:sp>
    </p:spTree>
    <p:extLst>
      <p:ext uri="{BB962C8B-B14F-4D97-AF65-F5344CB8AC3E}">
        <p14:creationId xmlns:p14="http://schemas.microsoft.com/office/powerpoint/2010/main" val="378511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eg"/><Relationship Id="rId7" Type="http://schemas.openxmlformats.org/officeDocument/2006/relationships/hyperlink" Target="https://universal24news.com/%E0%A6%85%E0%A6%97%E0%A7%8D%E0%A6%A8%E0%A6%BF%E0%A6%9D%E0%A6%B0%E0%A6%BE-%E0%A6%AE%E0%A6%BE%E0%A6%B0%E0%A7%8D%E0%A6%9A%E0%A7%87%E0%A6%B0-%E0%A6%AA%E0%A7%8D%E0%A6%B0%E0%A6%A5%E0%A6%AE-%E0%A6%A6-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gif"/><Relationship Id="rId9" Type="http://schemas.openxmlformats.org/officeDocument/2006/relationships/hyperlink" Target="https://commons.wikimedia.org/wiki/Category:Recipients_of_the_Bir_Sreshth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091CB-DDEC-4FEE-8987-5EC845D0B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99" y="2063714"/>
            <a:ext cx="2729206" cy="2695575"/>
          </a:xfrm>
          <a:prstGeom prst="rect">
            <a:avLst/>
          </a:prstGeom>
        </p:spPr>
      </p:pic>
      <p:sp>
        <p:nvSpPr>
          <p:cNvPr id="6" name="Frame 5">
            <a:extLst>
              <a:ext uri="{FF2B5EF4-FFF2-40B4-BE49-F238E27FC236}">
                <a16:creationId xmlns:a16="http://schemas.microsoft.com/office/drawing/2014/main" id="{1C4F7B4F-8B16-4D53-9292-80CE9780AD13}"/>
              </a:ext>
            </a:extLst>
          </p:cNvPr>
          <p:cNvSpPr/>
          <p:nvPr/>
        </p:nvSpPr>
        <p:spPr>
          <a:xfrm>
            <a:off x="0" y="0"/>
            <a:ext cx="12192000" cy="6858000"/>
          </a:xfrm>
          <a:prstGeom prst="frame">
            <a:avLst>
              <a:gd name="adj1" fmla="val 1833"/>
            </a:avLst>
          </a:prstGeom>
          <a:solidFill>
            <a:schemeClr val="accent6">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80EBCF07-E935-4F3A-9A05-F0F94315E22A}"/>
              </a:ext>
            </a:extLst>
          </p:cNvPr>
          <p:cNvSpPr/>
          <p:nvPr/>
        </p:nvSpPr>
        <p:spPr>
          <a:xfrm>
            <a:off x="182880" y="182880"/>
            <a:ext cx="11795760" cy="6492240"/>
          </a:xfrm>
          <a:prstGeom prst="frame">
            <a:avLst>
              <a:gd name="adj1" fmla="val 2491"/>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8D3182B5-A9B9-46CD-A0B3-C74A03F7C70F}"/>
              </a:ext>
            </a:extLst>
          </p:cNvPr>
          <p:cNvSpPr/>
          <p:nvPr/>
        </p:nvSpPr>
        <p:spPr>
          <a:xfrm>
            <a:off x="2363372" y="796858"/>
            <a:ext cx="7064233" cy="1267622"/>
          </a:xfrm>
          <a:prstGeom prst="rect">
            <a:avLst/>
          </a:prstGeom>
          <a:solidFill>
            <a:schemeClr val="accent4">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আজকের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পাঠে</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তোমাদের</a:t>
            </a:r>
            <a:r>
              <a:rPr lang="en-US" sz="3600" b="1" dirty="0">
                <a:solidFill>
                  <a:schemeClr val="tx1"/>
                </a:solidFill>
                <a:latin typeface="NikoshBAN" panose="02000000000000000000" pitchFamily="2" charset="0"/>
                <a:cs typeface="NikoshBAN" panose="02000000000000000000" pitchFamily="2" charset="0"/>
              </a:rPr>
              <a:t> স্বাগতম</a:t>
            </a:r>
          </a:p>
        </p:txBody>
      </p:sp>
      <p:pic>
        <p:nvPicPr>
          <p:cNvPr id="9" name="Picture 8">
            <a:extLst>
              <a:ext uri="{FF2B5EF4-FFF2-40B4-BE49-F238E27FC236}">
                <a16:creationId xmlns:a16="http://schemas.microsoft.com/office/drawing/2014/main" id="{F17768C1-DA63-4A6F-9855-FBE460B93C5E}"/>
              </a:ext>
            </a:extLst>
          </p:cNvPr>
          <p:cNvPicPr>
            <a:picLocks noChangeAspect="1"/>
          </p:cNvPicPr>
          <p:nvPr/>
        </p:nvPicPr>
        <p:blipFill rotWithShape="1">
          <a:blip r:embed="rId5">
            <a:extLst>
              <a:ext uri="{28A0092B-C50C-407E-A947-70E740481C1C}">
                <a14:useLocalDpi xmlns:a14="http://schemas.microsoft.com/office/drawing/2010/main" val="0"/>
              </a:ext>
            </a:extLst>
          </a:blip>
          <a:srcRect l="25366" r="47242" b="47090"/>
          <a:stretch/>
        </p:blipFill>
        <p:spPr>
          <a:xfrm>
            <a:off x="2363372" y="2063714"/>
            <a:ext cx="2729206" cy="2695575"/>
          </a:xfrm>
          <a:prstGeom prst="rect">
            <a:avLst/>
          </a:prstGeom>
        </p:spPr>
      </p:pic>
      <p:pic>
        <p:nvPicPr>
          <p:cNvPr id="10" name="Picture 9">
            <a:extLst>
              <a:ext uri="{FF2B5EF4-FFF2-40B4-BE49-F238E27FC236}">
                <a16:creationId xmlns:a16="http://schemas.microsoft.com/office/drawing/2014/main" id="{435C2220-4F64-4AC5-8A5B-BB4B1863F32E}"/>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1000" r="18000"/>
          <a:stretch/>
        </p:blipFill>
        <p:spPr>
          <a:xfrm>
            <a:off x="10591800" y="320040"/>
            <a:ext cx="1158240" cy="680678"/>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7B545A30-C830-4234-9671-940116D17C4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200163" y="2063714"/>
            <a:ext cx="1390650" cy="2695575"/>
          </a:xfrm>
          <a:prstGeom prst="rect">
            <a:avLst/>
          </a:prstGeom>
        </p:spPr>
      </p:pic>
      <p:pic>
        <p:nvPicPr>
          <p:cNvPr id="13" name="Picture 12">
            <a:extLst>
              <a:ext uri="{FF2B5EF4-FFF2-40B4-BE49-F238E27FC236}">
                <a16:creationId xmlns:a16="http://schemas.microsoft.com/office/drawing/2014/main" id="{50F835A1-F409-4B81-A5F0-D7F36361DA4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spTree>
    <p:extLst>
      <p:ext uri="{BB962C8B-B14F-4D97-AF65-F5344CB8AC3E}">
        <p14:creationId xmlns:p14="http://schemas.microsoft.com/office/powerpoint/2010/main" val="403186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7530A7-71A7-4974-BB76-6299B5D5FCC5}"/>
              </a:ext>
            </a:extLst>
          </p:cNvPr>
          <p:cNvSpPr/>
          <p:nvPr/>
        </p:nvSpPr>
        <p:spPr>
          <a:xfrm>
            <a:off x="464234" y="521070"/>
            <a:ext cx="3840480" cy="630693"/>
          </a:xfrm>
          <a:prstGeom prst="rect">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bn-IN" sz="4000" b="1">
                <a:solidFill>
                  <a:srgbClr val="FF0000"/>
                </a:solidFill>
                <a:latin typeface="NikoshBAN" panose="02000000000000000000" pitchFamily="2" charset="0"/>
                <a:cs typeface="NikoshBAN" panose="02000000000000000000" pitchFamily="2" charset="0"/>
              </a:rPr>
              <a:t>নূর মোহাম্মদ শেখ</a:t>
            </a:r>
            <a:endParaRPr lang="bn-IN" sz="4400" b="1" dirty="0">
              <a:solidFill>
                <a:srgbClr val="FF0000"/>
              </a:solidFill>
              <a:latin typeface="NikoshBAN" panose="02000000000000000000" pitchFamily="2" charset="0"/>
              <a:cs typeface="NikoshBAN" panose="02000000000000000000" pitchFamily="2" charset="0"/>
            </a:endParaRPr>
          </a:p>
        </p:txBody>
      </p:sp>
      <p:graphicFrame>
        <p:nvGraphicFramePr>
          <p:cNvPr id="5" name="Table 6">
            <a:extLst>
              <a:ext uri="{FF2B5EF4-FFF2-40B4-BE49-F238E27FC236}">
                <a16:creationId xmlns:a16="http://schemas.microsoft.com/office/drawing/2014/main" id="{0F68A149-9CF5-40AC-93D9-BBE77F8600BE}"/>
              </a:ext>
            </a:extLst>
          </p:cNvPr>
          <p:cNvGraphicFramePr>
            <a:graphicFrameLocks noGrp="1"/>
          </p:cNvGraphicFramePr>
          <p:nvPr>
            <p:extLst>
              <p:ext uri="{D42A27DB-BD31-4B8C-83A1-F6EECF244321}">
                <p14:modId xmlns:p14="http://schemas.microsoft.com/office/powerpoint/2010/main" val="505514438"/>
              </p:ext>
            </p:extLst>
          </p:nvPr>
        </p:nvGraphicFramePr>
        <p:xfrm>
          <a:off x="275485" y="1682715"/>
          <a:ext cx="7737098" cy="4532125"/>
        </p:xfrm>
        <a:graphic>
          <a:graphicData uri="http://schemas.openxmlformats.org/drawingml/2006/table">
            <a:tbl>
              <a:tblPr firstRow="1" bandRow="1">
                <a:tableStyleId>{5C22544A-7EE6-4342-B048-85BDC9FD1C3A}</a:tableStyleId>
              </a:tblPr>
              <a:tblGrid>
                <a:gridCol w="2451694">
                  <a:extLst>
                    <a:ext uri="{9D8B030D-6E8A-4147-A177-3AD203B41FA5}">
                      <a16:colId xmlns:a16="http://schemas.microsoft.com/office/drawing/2014/main" val="425024108"/>
                    </a:ext>
                  </a:extLst>
                </a:gridCol>
                <a:gridCol w="2560574">
                  <a:extLst>
                    <a:ext uri="{9D8B030D-6E8A-4147-A177-3AD203B41FA5}">
                      <a16:colId xmlns:a16="http://schemas.microsoft.com/office/drawing/2014/main" val="2224445122"/>
                    </a:ext>
                  </a:extLst>
                </a:gridCol>
                <a:gridCol w="832118">
                  <a:extLst>
                    <a:ext uri="{9D8B030D-6E8A-4147-A177-3AD203B41FA5}">
                      <a16:colId xmlns:a16="http://schemas.microsoft.com/office/drawing/2014/main" val="3022900748"/>
                    </a:ext>
                  </a:extLst>
                </a:gridCol>
                <a:gridCol w="683789">
                  <a:extLst>
                    <a:ext uri="{9D8B030D-6E8A-4147-A177-3AD203B41FA5}">
                      <a16:colId xmlns:a16="http://schemas.microsoft.com/office/drawing/2014/main" val="839066434"/>
                    </a:ext>
                  </a:extLst>
                </a:gridCol>
                <a:gridCol w="1208923">
                  <a:extLst>
                    <a:ext uri="{9D8B030D-6E8A-4147-A177-3AD203B41FA5}">
                      <a16:colId xmlns:a16="http://schemas.microsoft.com/office/drawing/2014/main" val="2026734179"/>
                    </a:ext>
                  </a:extLst>
                </a:gridCol>
              </a:tblGrid>
              <a:tr h="1026925">
                <a:tc>
                  <a:txBody>
                    <a:bodyPr/>
                    <a:lstStyle/>
                    <a:p>
                      <a:r>
                        <a:rPr lang="en-US" sz="3200" b="1" dirty="0">
                          <a:latin typeface="NikoshBAN" panose="02000000000000000000" pitchFamily="2" charset="0"/>
                          <a:cs typeface="NikoshBAN" panose="02000000000000000000" pitchFamily="2" charset="0"/>
                        </a:rPr>
                        <a:t>জন্ম</a:t>
                      </a:r>
                      <a:endParaRPr lang="en-US" sz="3200" dirty="0"/>
                    </a:p>
                  </a:txBody>
                  <a:tcPr/>
                </a:tc>
                <a:tc>
                  <a:txBody>
                    <a:bodyPr/>
                    <a:lstStyle/>
                    <a:p>
                      <a:r>
                        <a:rPr lang="en-US" sz="3200" b="1" dirty="0" err="1">
                          <a:latin typeface="NikoshBAN" panose="02000000000000000000" pitchFamily="2" charset="0"/>
                          <a:cs typeface="NikoshBAN" panose="02000000000000000000" pitchFamily="2" charset="0"/>
                        </a:rPr>
                        <a:t>মৃত্যু</a:t>
                      </a:r>
                      <a:endParaRPr lang="en-US" sz="3200" dirty="0"/>
                    </a:p>
                  </a:txBody>
                  <a:tcPr/>
                </a:tc>
                <a:tc>
                  <a:txBody>
                    <a:bodyPr/>
                    <a:lstStyle/>
                    <a:p>
                      <a:r>
                        <a:rPr lang="bn-IN" sz="2800" b="1" dirty="0">
                          <a:latin typeface="NikoshBAN" panose="02000000000000000000" pitchFamily="2" charset="0"/>
                          <a:cs typeface="NikoshBAN" panose="02000000000000000000" pitchFamily="2" charset="0"/>
                        </a:rPr>
                        <a:t>সেক্টর</a:t>
                      </a:r>
                      <a:endParaRPr lang="en-US" sz="2800" dirty="0"/>
                    </a:p>
                  </a:txBody>
                  <a:tcPr/>
                </a:tc>
                <a:tc>
                  <a:txBody>
                    <a:bodyPr/>
                    <a:lstStyle/>
                    <a:p>
                      <a:r>
                        <a:rPr lang="en-US" sz="2800" b="1" dirty="0" err="1">
                          <a:latin typeface="NikoshBAN" panose="02000000000000000000" pitchFamily="2" charset="0"/>
                          <a:cs typeface="NikoshBAN" panose="02000000000000000000" pitchFamily="2" charset="0"/>
                        </a:rPr>
                        <a:t>উপাধি</a:t>
                      </a:r>
                      <a:endParaRPr lang="en-US" sz="2800" dirty="0"/>
                    </a:p>
                  </a:txBody>
                  <a:tcPr/>
                </a:tc>
                <a:tc>
                  <a:txBody>
                    <a:bodyPr/>
                    <a:lstStyle/>
                    <a:p>
                      <a:r>
                        <a:rPr lang="bn-IN" sz="2800" b="1" dirty="0">
                          <a:latin typeface="NikoshBAN" panose="02000000000000000000" pitchFamily="2" charset="0"/>
                          <a:cs typeface="NikoshBAN" panose="02000000000000000000" pitchFamily="2" charset="0"/>
                        </a:rPr>
                        <a:t>পদবী</a:t>
                      </a:r>
                      <a:endParaRPr lang="en-US" sz="2800" dirty="0"/>
                    </a:p>
                  </a:txBody>
                  <a:tcPr/>
                </a:tc>
                <a:extLst>
                  <a:ext uri="{0D108BD9-81ED-4DB2-BD59-A6C34878D82A}">
                    <a16:rowId xmlns:a16="http://schemas.microsoft.com/office/drawing/2014/main" val="553289928"/>
                  </a:ext>
                </a:extLst>
              </a:tr>
              <a:tr h="3209446">
                <a:tc>
                  <a:txBody>
                    <a:bodyPr/>
                    <a:lstStyle/>
                    <a:p>
                      <a:pPr algn="ctr"/>
                      <a:r>
                        <a:rPr lang="bn-IN" sz="3200" b="1" dirty="0">
                          <a:latin typeface="NikoshBAN" panose="02000000000000000000" pitchFamily="2" charset="0"/>
                          <a:cs typeface="NikoshBAN" panose="02000000000000000000" pitchFamily="2" charset="0"/>
                        </a:rPr>
                        <a:t>১৯৩৬সালের ২৬শে ফেব্রুয়ারি নড়াইল জেলার মহিষখোলা গ্রামে।</a:t>
                      </a:r>
                      <a:endParaRPr lang="en-US" sz="3200" b="1" dirty="0">
                        <a:latin typeface="NikoshBAN" panose="02000000000000000000" pitchFamily="2" charset="0"/>
                        <a:cs typeface="NikoshBAN" panose="02000000000000000000" pitchFamily="2" charset="0"/>
                      </a:endParaRPr>
                    </a:p>
                    <a:p>
                      <a:endParaRPr lang="en-US" sz="3200" b="1" dirty="0">
                        <a:latin typeface="NikoshBAN" panose="02000000000000000000" pitchFamily="2" charset="0"/>
                        <a:cs typeface="NikoshBAN" panose="02000000000000000000" pitchFamily="2" charset="0"/>
                      </a:endParaRPr>
                    </a:p>
                    <a:p>
                      <a:endParaRPr lang="en-US" sz="3200" b="1" dirty="0">
                        <a:latin typeface="NikoshBAN" panose="02000000000000000000" pitchFamily="2" charset="0"/>
                        <a:cs typeface="NikoshBAN" panose="02000000000000000000" pitchFamily="2" charset="0"/>
                      </a:endParaRPr>
                    </a:p>
                    <a:p>
                      <a:endParaRPr lang="bn-IN" sz="3200" b="1" dirty="0">
                        <a:latin typeface="NikoshBAN" panose="02000000000000000000" pitchFamily="2" charset="0"/>
                        <a:cs typeface="NikoshBAN" panose="02000000000000000000" pitchFamily="2" charset="0"/>
                      </a:endParaRPr>
                    </a:p>
                  </a:txBody>
                  <a:tcPr/>
                </a:tc>
                <a:tc>
                  <a:txBody>
                    <a:bodyPr/>
                    <a:lstStyle/>
                    <a:p>
                      <a:pPr algn="ctr"/>
                      <a:r>
                        <a:rPr lang="bn-IN" sz="3200" b="1" dirty="0">
                          <a:latin typeface="NikoshBAN" panose="02000000000000000000" pitchFamily="2" charset="0"/>
                          <a:cs typeface="NikoshBAN" panose="02000000000000000000" pitchFamily="2" charset="0"/>
                        </a:rPr>
                        <a:t>১৯৭১সালের ৫ই সেপ্টেম্বর </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গোয়ালহাটি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যশোর</a:t>
                      </a:r>
                      <a:r>
                        <a:rPr lang="bn-IN" sz="3200" b="1" dirty="0">
                          <a:latin typeface="NikoshBAN" panose="02000000000000000000" pitchFamily="2" charset="0"/>
                          <a:cs typeface="NikoshBAN" panose="02000000000000000000" pitchFamily="2" charset="0"/>
                        </a:rPr>
                        <a:t>।</a:t>
                      </a:r>
                    </a:p>
                  </a:txBody>
                  <a:tcPr/>
                </a:tc>
                <a:tc>
                  <a:txBody>
                    <a:bodyPr/>
                    <a:lstStyle/>
                    <a:p>
                      <a:pPr algn="ctr"/>
                      <a:r>
                        <a:rPr lang="en-US" sz="3200" b="1" dirty="0">
                          <a:latin typeface="NikoshBAN" panose="02000000000000000000" pitchFamily="2" charset="0"/>
                          <a:cs typeface="NikoshBAN" panose="02000000000000000000" pitchFamily="2" charset="0"/>
                        </a:rPr>
                        <a:t>৮</a:t>
                      </a:r>
                      <a:r>
                        <a:rPr lang="bn-IN" sz="3200" b="1" dirty="0">
                          <a:latin typeface="NikoshBAN" panose="02000000000000000000" pitchFamily="2" charset="0"/>
                          <a:cs typeface="NikoshBAN" panose="02000000000000000000" pitchFamily="2" charset="0"/>
                        </a:rPr>
                        <a:t>নং</a:t>
                      </a:r>
                      <a:endParaRPr lang="en-US" sz="3200" dirty="0"/>
                    </a:p>
                  </a:txBody>
                  <a:tcPr/>
                </a:tc>
                <a:tc>
                  <a:txBody>
                    <a:bodyPr/>
                    <a:lstStyle/>
                    <a:p>
                      <a:pPr algn="ctr"/>
                      <a:r>
                        <a:rPr lang="bn-IN" sz="3200" b="1" dirty="0">
                          <a:latin typeface="NikoshBAN" panose="02000000000000000000" pitchFamily="2" charset="0"/>
                          <a:cs typeface="NikoshBAN" panose="02000000000000000000" pitchFamily="2" charset="0"/>
                        </a:rPr>
                        <a:t>বীরশ্রেষ্ঠ</a:t>
                      </a:r>
                      <a:endParaRPr lang="en-US" sz="3200" dirty="0"/>
                    </a:p>
                  </a:txBody>
                  <a:tcPr/>
                </a:tc>
                <a:tc>
                  <a:txBody>
                    <a:bodyPr/>
                    <a:lstStyle/>
                    <a:p>
                      <a:pPr algn="ctr"/>
                      <a:r>
                        <a:rPr lang="bn-IN" sz="3200" b="1" dirty="0">
                          <a:latin typeface="NikoshBAN" panose="02000000000000000000" pitchFamily="2" charset="0"/>
                          <a:cs typeface="NikoshBAN" panose="02000000000000000000" pitchFamily="2" charset="0"/>
                        </a:rPr>
                        <a:t>ল্যান্স নায়েক</a:t>
                      </a:r>
                      <a:r>
                        <a:rPr lang="bn-IN" sz="3600" b="1" dirty="0">
                          <a:latin typeface="NikoshBAN" panose="02000000000000000000" pitchFamily="2" charset="0"/>
                          <a:cs typeface="NikoshBAN" panose="02000000000000000000" pitchFamily="2" charset="0"/>
                        </a:rPr>
                        <a:t> </a:t>
                      </a:r>
                      <a:endParaRPr lang="en-US" sz="3200" dirty="0"/>
                    </a:p>
                  </a:txBody>
                  <a:tcPr/>
                </a:tc>
                <a:extLst>
                  <a:ext uri="{0D108BD9-81ED-4DB2-BD59-A6C34878D82A}">
                    <a16:rowId xmlns:a16="http://schemas.microsoft.com/office/drawing/2014/main" val="1344288148"/>
                  </a:ext>
                </a:extLst>
              </a:tr>
            </a:tbl>
          </a:graphicData>
        </a:graphic>
      </p:graphicFrame>
      <p:sp>
        <p:nvSpPr>
          <p:cNvPr id="7" name="Frame 6">
            <a:extLst>
              <a:ext uri="{FF2B5EF4-FFF2-40B4-BE49-F238E27FC236}">
                <a16:creationId xmlns:a16="http://schemas.microsoft.com/office/drawing/2014/main" id="{70E9BAC9-AC6F-467D-B78F-4206EB6E9865}"/>
              </a:ext>
            </a:extLst>
          </p:cNvPr>
          <p:cNvSpPr/>
          <p:nvPr/>
        </p:nvSpPr>
        <p:spPr>
          <a:xfrm>
            <a:off x="0" y="0"/>
            <a:ext cx="12192000" cy="6858000"/>
          </a:xfrm>
          <a:prstGeom prst="frame">
            <a:avLst>
              <a:gd name="adj1" fmla="val 1833"/>
            </a:avLst>
          </a:prstGeom>
          <a:solidFill>
            <a:schemeClr val="accent6">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8CB7A270-0E16-4A8B-A521-CE517B34DA59}"/>
              </a:ext>
            </a:extLst>
          </p:cNvPr>
          <p:cNvSpPr/>
          <p:nvPr/>
        </p:nvSpPr>
        <p:spPr>
          <a:xfrm>
            <a:off x="182880" y="182880"/>
            <a:ext cx="11795760" cy="6492240"/>
          </a:xfrm>
          <a:prstGeom prst="frame">
            <a:avLst>
              <a:gd name="adj1" fmla="val 2491"/>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4CEAE408-22DD-46AD-B0FF-04EF629B2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32" y="4863790"/>
            <a:ext cx="1996019" cy="1252243"/>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a:extLst>
              <a:ext uri="{FF2B5EF4-FFF2-40B4-BE49-F238E27FC236}">
                <a16:creationId xmlns:a16="http://schemas.microsoft.com/office/drawing/2014/main" id="{EA4934F6-E49B-4070-AE29-1532054BE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571" y="4863789"/>
            <a:ext cx="1996019" cy="1252243"/>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a:extLst>
              <a:ext uri="{FF2B5EF4-FFF2-40B4-BE49-F238E27FC236}">
                <a16:creationId xmlns:a16="http://schemas.microsoft.com/office/drawing/2014/main" id="{E330465E-5B71-43BC-8697-2DB4E3B2B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584" y="2143574"/>
            <a:ext cx="3733940" cy="2741260"/>
          </a:xfrm>
          <a:prstGeom prst="rect">
            <a:avLst/>
          </a:prstGeom>
        </p:spPr>
      </p:pic>
    </p:spTree>
    <p:extLst>
      <p:ext uri="{BB962C8B-B14F-4D97-AF65-F5344CB8AC3E}">
        <p14:creationId xmlns:p14="http://schemas.microsoft.com/office/powerpoint/2010/main" val="396166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BC5713-AB85-4C23-93C7-688C158306D0}"/>
              </a:ext>
            </a:extLst>
          </p:cNvPr>
          <p:cNvPicPr>
            <a:picLocks noChangeAspect="1"/>
          </p:cNvPicPr>
          <p:nvPr/>
        </p:nvPicPr>
        <p:blipFill>
          <a:blip r:embed="rId2"/>
          <a:stretch>
            <a:fillRect/>
          </a:stretch>
        </p:blipFill>
        <p:spPr>
          <a:xfrm>
            <a:off x="8122959" y="1518690"/>
            <a:ext cx="3543933" cy="3024635"/>
          </a:xfrm>
          <a:prstGeom prst="rect">
            <a:avLst/>
          </a:prstGeom>
          <a:ln>
            <a:noFill/>
          </a:ln>
          <a:effectLst>
            <a:softEdge rad="112500"/>
          </a:effectLst>
          <a:scene3d>
            <a:camera prst="orthographicFront"/>
            <a:lightRig rig="threePt" dir="t"/>
          </a:scene3d>
          <a:sp3d>
            <a:bevelT w="165100" prst="coolSlant"/>
          </a:sp3d>
        </p:spPr>
      </p:pic>
      <p:sp>
        <p:nvSpPr>
          <p:cNvPr id="10" name="TextBox 9">
            <a:extLst>
              <a:ext uri="{FF2B5EF4-FFF2-40B4-BE49-F238E27FC236}">
                <a16:creationId xmlns:a16="http://schemas.microsoft.com/office/drawing/2014/main" id="{F420EFD7-D848-4150-93CA-337F765D9B50}"/>
              </a:ext>
            </a:extLst>
          </p:cNvPr>
          <p:cNvSpPr txBox="1"/>
          <p:nvPr/>
        </p:nvSpPr>
        <p:spPr>
          <a:xfrm>
            <a:off x="2845759" y="519439"/>
            <a:ext cx="6500481"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a:ln w="11430"/>
                <a:effectLst>
                  <a:outerShdw blurRad="76200" dist="50800" dir="5400000" algn="tl" rotWithShape="0">
                    <a:srgbClr val="000000">
                      <a:alpha val="65000"/>
                    </a:srgbClr>
                  </a:outerShdw>
                </a:effectLst>
                <a:latin typeface="NikoshBAN" pitchFamily="2" charset="0"/>
                <a:cs typeface="NikoshBAN" pitchFamily="2" charset="0"/>
              </a:rPr>
              <a:t>ছবিগুলো দেখ এবং ছবি সম্পর্কে বল।</a:t>
            </a:r>
            <a:endParaRPr lang="en-US" sz="4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3" name="Picture 2">
            <a:extLst>
              <a:ext uri="{FF2B5EF4-FFF2-40B4-BE49-F238E27FC236}">
                <a16:creationId xmlns:a16="http://schemas.microsoft.com/office/drawing/2014/main" id="{C4516B89-515D-4D22-89D9-134AD0A6BE3D}"/>
              </a:ext>
            </a:extLst>
          </p:cNvPr>
          <p:cNvPicPr>
            <a:picLocks noChangeAspect="1"/>
          </p:cNvPicPr>
          <p:nvPr/>
        </p:nvPicPr>
        <p:blipFill rotWithShape="1">
          <a:blip r:embed="rId3">
            <a:extLst>
              <a:ext uri="{28A0092B-C50C-407E-A947-70E740481C1C}">
                <a14:useLocalDpi xmlns:a14="http://schemas.microsoft.com/office/drawing/2010/main" val="0"/>
              </a:ext>
            </a:extLst>
          </a:blip>
          <a:srcRect t="5538" b="47692"/>
          <a:stretch/>
        </p:blipFill>
        <p:spPr>
          <a:xfrm>
            <a:off x="1125414" y="1808706"/>
            <a:ext cx="3379387" cy="2667557"/>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5DE8514E-2C65-49BE-A739-3AD0159014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4316"/>
          <a:stretch/>
        </p:blipFill>
        <p:spPr>
          <a:xfrm>
            <a:off x="4880494" y="1564408"/>
            <a:ext cx="3123038" cy="3024637"/>
          </a:xfrm>
          <a:prstGeom prst="rect">
            <a:avLst/>
          </a:prstGeom>
          <a:scene3d>
            <a:camera prst="orthographicFront"/>
            <a:lightRig rig="threePt" dir="t"/>
          </a:scene3d>
          <a:sp3d>
            <a:bevelT w="165100" prst="coolSlant"/>
          </a:sp3d>
        </p:spPr>
      </p:pic>
      <p:sp>
        <p:nvSpPr>
          <p:cNvPr id="2" name="Rectangle 1">
            <a:extLst>
              <a:ext uri="{FF2B5EF4-FFF2-40B4-BE49-F238E27FC236}">
                <a16:creationId xmlns:a16="http://schemas.microsoft.com/office/drawing/2014/main" id="{707F79E9-9C3C-4902-9865-A889021330BA}"/>
              </a:ext>
            </a:extLst>
          </p:cNvPr>
          <p:cNvSpPr/>
          <p:nvPr/>
        </p:nvSpPr>
        <p:spPr>
          <a:xfrm>
            <a:off x="647114" y="4783015"/>
            <a:ext cx="11019778" cy="1716259"/>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800">
                <a:latin typeface="NikoshBAN" pitchFamily="2" charset="0"/>
                <a:cs typeface="NikoshBAN" pitchFamily="2" charset="0"/>
              </a:rPr>
              <a:t>সময়টা ১৯৭১ সালের ৫ই সেপ্টেম্বর। যশোরের পাকিস্তানি ছুটিপুর ক্যাম্প। একটু দূরে গোয়ালহাটি গ্রামে টহল দিচ্ছিলেন পাঁচ মুক্তিযোদ্ধা। এঁদেরই নেতৃত্বে ছিলেন ল্যান্স নায়েক নূর মোহাম্মদ শেখ।</a:t>
            </a:r>
            <a:endParaRPr lang="en-US" sz="2800" dirty="0">
              <a:latin typeface="NikoshBAN" pitchFamily="2" charset="0"/>
              <a:cs typeface="NikoshBAN" pitchFamily="2" charset="0"/>
            </a:endParaRPr>
          </a:p>
        </p:txBody>
      </p:sp>
      <p:sp>
        <p:nvSpPr>
          <p:cNvPr id="8" name="Frame 7">
            <a:extLst>
              <a:ext uri="{FF2B5EF4-FFF2-40B4-BE49-F238E27FC236}">
                <a16:creationId xmlns:a16="http://schemas.microsoft.com/office/drawing/2014/main" id="{7F0EFE16-634E-4842-A8CF-13C9E547E828}"/>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DC1AC9-D73D-42DF-B7C8-7AA4A62A3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263" y="980265"/>
            <a:ext cx="3968816" cy="3592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06108D33-9372-41E4-A9C4-89014B066304}"/>
              </a:ext>
            </a:extLst>
          </p:cNvPr>
          <p:cNvSpPr/>
          <p:nvPr/>
        </p:nvSpPr>
        <p:spPr>
          <a:xfrm>
            <a:off x="745588" y="4895557"/>
            <a:ext cx="10311618" cy="1702191"/>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পাকিস্তানি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মুক্তিযোদ্ধাদের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অবস্থান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রাজাকারদের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সহায়তায়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পাকিস্তানি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ঘিরে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ফেলে</a:t>
            </a:r>
            <a:r>
              <a:rPr lang="en-US" sz="3600"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F68BE304-7287-4295-B262-8B108FFF70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4565" y="1079128"/>
            <a:ext cx="4375053" cy="3494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rame 5">
            <a:extLst>
              <a:ext uri="{FF2B5EF4-FFF2-40B4-BE49-F238E27FC236}">
                <a16:creationId xmlns:a16="http://schemas.microsoft.com/office/drawing/2014/main" id="{4CE5E788-7D6E-43E6-8AA0-3C9C25331268}"/>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43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553D77-C207-4AB5-BE5C-04D4C3DCE4C0}"/>
              </a:ext>
            </a:extLst>
          </p:cNvPr>
          <p:cNvSpPr/>
          <p:nvPr/>
        </p:nvSpPr>
        <p:spPr>
          <a:xfrm>
            <a:off x="799514" y="523744"/>
            <a:ext cx="10592972" cy="5359790"/>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0B230FD7-CD08-4BF3-8693-9B13474EF019}"/>
              </a:ext>
            </a:extLst>
          </p:cNvPr>
          <p:cNvSpPr txBox="1"/>
          <p:nvPr/>
        </p:nvSpPr>
        <p:spPr>
          <a:xfrm>
            <a:off x="3572565" y="1391755"/>
            <a:ext cx="4866780" cy="584775"/>
          </a:xfrm>
          <a:prstGeom prst="rect">
            <a:avLst/>
          </a:prstGeom>
          <a:noFill/>
        </p:spPr>
        <p:txBody>
          <a:bodyPr wrap="square" rtlCol="0">
            <a:spAutoFit/>
          </a:bodyPr>
          <a:lstStyle/>
          <a:p>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সঠিক</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শব্দ</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বসিয়ে</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শূন্যস্থান</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পূরন</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কর</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p>
        </p:txBody>
      </p:sp>
      <p:sp>
        <p:nvSpPr>
          <p:cNvPr id="26" name="TextBox 25">
            <a:extLst>
              <a:ext uri="{FF2B5EF4-FFF2-40B4-BE49-F238E27FC236}">
                <a16:creationId xmlns:a16="http://schemas.microsoft.com/office/drawing/2014/main" id="{B3BDBDD5-D960-4D91-B5DB-38AE04AFC498}"/>
              </a:ext>
            </a:extLst>
          </p:cNvPr>
          <p:cNvSpPr txBox="1"/>
          <p:nvPr/>
        </p:nvSpPr>
        <p:spPr>
          <a:xfrm>
            <a:off x="1963720" y="2153239"/>
            <a:ext cx="6983212" cy="58477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১।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সময়টা</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ছিল</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সালের</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৫ই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সেপ্টেম্বর</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p>
        </p:txBody>
      </p:sp>
      <p:sp>
        <p:nvSpPr>
          <p:cNvPr id="27" name="TextBox 26">
            <a:extLst>
              <a:ext uri="{FF2B5EF4-FFF2-40B4-BE49-F238E27FC236}">
                <a16:creationId xmlns:a16="http://schemas.microsoft.com/office/drawing/2014/main" id="{71F03F86-5718-4DCB-99A5-7C757E67F859}"/>
              </a:ext>
            </a:extLst>
          </p:cNvPr>
          <p:cNvSpPr txBox="1"/>
          <p:nvPr/>
        </p:nvSpPr>
        <p:spPr>
          <a:xfrm>
            <a:off x="2792427" y="2738014"/>
            <a:ext cx="1381127"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১৯৭৫ </a:t>
            </a:r>
          </a:p>
        </p:txBody>
      </p:sp>
      <p:sp>
        <p:nvSpPr>
          <p:cNvPr id="28" name="TextBox 27">
            <a:extLst>
              <a:ext uri="{FF2B5EF4-FFF2-40B4-BE49-F238E27FC236}">
                <a16:creationId xmlns:a16="http://schemas.microsoft.com/office/drawing/2014/main" id="{127F05BD-CEBD-432D-8E36-E3829F284FD9}"/>
              </a:ext>
            </a:extLst>
          </p:cNvPr>
          <p:cNvSpPr txBox="1"/>
          <p:nvPr/>
        </p:nvSpPr>
        <p:spPr>
          <a:xfrm>
            <a:off x="4418474" y="2767316"/>
            <a:ext cx="1309923"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১৯৭২ </a:t>
            </a:r>
          </a:p>
        </p:txBody>
      </p:sp>
      <p:sp>
        <p:nvSpPr>
          <p:cNvPr id="29" name="TextBox 28">
            <a:extLst>
              <a:ext uri="{FF2B5EF4-FFF2-40B4-BE49-F238E27FC236}">
                <a16:creationId xmlns:a16="http://schemas.microsoft.com/office/drawing/2014/main" id="{68E4F511-269E-4A8C-AA47-95BB3022D96F}"/>
              </a:ext>
            </a:extLst>
          </p:cNvPr>
          <p:cNvSpPr txBox="1"/>
          <p:nvPr/>
        </p:nvSpPr>
        <p:spPr>
          <a:xfrm>
            <a:off x="2863631" y="3875949"/>
            <a:ext cx="1309923"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১০ </a:t>
            </a:r>
          </a:p>
        </p:txBody>
      </p:sp>
      <p:sp>
        <p:nvSpPr>
          <p:cNvPr id="30" name="TextBox 29">
            <a:extLst>
              <a:ext uri="{FF2B5EF4-FFF2-40B4-BE49-F238E27FC236}">
                <a16:creationId xmlns:a16="http://schemas.microsoft.com/office/drawing/2014/main" id="{DEDF103B-8866-4468-98F1-BAE75B5E34D2}"/>
              </a:ext>
            </a:extLst>
          </p:cNvPr>
          <p:cNvSpPr txBox="1"/>
          <p:nvPr/>
        </p:nvSpPr>
        <p:spPr>
          <a:xfrm>
            <a:off x="7777116" y="2738014"/>
            <a:ext cx="1309923"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১৯৭১ </a:t>
            </a:r>
          </a:p>
        </p:txBody>
      </p:sp>
      <p:sp>
        <p:nvSpPr>
          <p:cNvPr id="31" name="TextBox 30">
            <a:extLst>
              <a:ext uri="{FF2B5EF4-FFF2-40B4-BE49-F238E27FC236}">
                <a16:creationId xmlns:a16="http://schemas.microsoft.com/office/drawing/2014/main" id="{8D5F0F3A-80BD-4BF9-BE10-23D87A6D5BC2}"/>
              </a:ext>
            </a:extLst>
          </p:cNvPr>
          <p:cNvSpPr txBox="1"/>
          <p:nvPr/>
        </p:nvSpPr>
        <p:spPr>
          <a:xfrm>
            <a:off x="2035573" y="3291174"/>
            <a:ext cx="7385648" cy="58477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২।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গ্রামে</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টহল</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দিচ্ছিলেন</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জন</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মুক্তিযোদ্ধা</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p>
        </p:txBody>
      </p:sp>
      <p:sp>
        <p:nvSpPr>
          <p:cNvPr id="32" name="TextBox 31">
            <a:extLst>
              <a:ext uri="{FF2B5EF4-FFF2-40B4-BE49-F238E27FC236}">
                <a16:creationId xmlns:a16="http://schemas.microsoft.com/office/drawing/2014/main" id="{E751BA3B-41AF-4202-8D1D-4E347C06B424}"/>
              </a:ext>
            </a:extLst>
          </p:cNvPr>
          <p:cNvSpPr txBox="1"/>
          <p:nvPr/>
        </p:nvSpPr>
        <p:spPr>
          <a:xfrm>
            <a:off x="6072232" y="3820101"/>
            <a:ext cx="1309923"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৫ </a:t>
            </a:r>
          </a:p>
        </p:txBody>
      </p:sp>
      <p:sp>
        <p:nvSpPr>
          <p:cNvPr id="33" name="TextBox 32">
            <a:extLst>
              <a:ext uri="{FF2B5EF4-FFF2-40B4-BE49-F238E27FC236}">
                <a16:creationId xmlns:a16="http://schemas.microsoft.com/office/drawing/2014/main" id="{C6855954-AD39-4BE3-8441-56E1C03A8BA8}"/>
              </a:ext>
            </a:extLst>
          </p:cNvPr>
          <p:cNvSpPr txBox="1"/>
          <p:nvPr/>
        </p:nvSpPr>
        <p:spPr>
          <a:xfrm>
            <a:off x="4457604" y="3820102"/>
            <a:ext cx="1309923"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৬ </a:t>
            </a:r>
          </a:p>
        </p:txBody>
      </p:sp>
      <p:sp>
        <p:nvSpPr>
          <p:cNvPr id="34" name="TextBox 33">
            <a:extLst>
              <a:ext uri="{FF2B5EF4-FFF2-40B4-BE49-F238E27FC236}">
                <a16:creationId xmlns:a16="http://schemas.microsoft.com/office/drawing/2014/main" id="{2FA2FA09-57A9-47C9-9D84-CE71F496E3AB}"/>
              </a:ext>
            </a:extLst>
          </p:cNvPr>
          <p:cNvSpPr txBox="1"/>
          <p:nvPr/>
        </p:nvSpPr>
        <p:spPr>
          <a:xfrm>
            <a:off x="7788866" y="3875949"/>
            <a:ext cx="1309923"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৪ </a:t>
            </a:r>
          </a:p>
        </p:txBody>
      </p:sp>
      <p:sp>
        <p:nvSpPr>
          <p:cNvPr id="35" name="TextBox 34">
            <a:extLst>
              <a:ext uri="{FF2B5EF4-FFF2-40B4-BE49-F238E27FC236}">
                <a16:creationId xmlns:a16="http://schemas.microsoft.com/office/drawing/2014/main" id="{506702AA-BEFE-4C15-B00D-A4D6D04BDBA6}"/>
              </a:ext>
            </a:extLst>
          </p:cNvPr>
          <p:cNvSpPr txBox="1"/>
          <p:nvPr/>
        </p:nvSpPr>
        <p:spPr>
          <a:xfrm>
            <a:off x="6036974" y="2767316"/>
            <a:ext cx="1309923"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১৯৭০ </a:t>
            </a:r>
          </a:p>
        </p:txBody>
      </p:sp>
      <p:sp>
        <p:nvSpPr>
          <p:cNvPr id="36" name="TextBox 35">
            <a:extLst>
              <a:ext uri="{FF2B5EF4-FFF2-40B4-BE49-F238E27FC236}">
                <a16:creationId xmlns:a16="http://schemas.microsoft.com/office/drawing/2014/main" id="{38A9F816-6BED-4185-9B14-46F2477B3167}"/>
              </a:ext>
            </a:extLst>
          </p:cNvPr>
          <p:cNvSpPr txBox="1"/>
          <p:nvPr/>
        </p:nvSpPr>
        <p:spPr>
          <a:xfrm>
            <a:off x="2035573" y="4504920"/>
            <a:ext cx="7385648" cy="58477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৩।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যশোরের</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পাকিস্তানি</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ক্যাম্প</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p>
        </p:txBody>
      </p:sp>
      <p:sp>
        <p:nvSpPr>
          <p:cNvPr id="37" name="TextBox 36">
            <a:extLst>
              <a:ext uri="{FF2B5EF4-FFF2-40B4-BE49-F238E27FC236}">
                <a16:creationId xmlns:a16="http://schemas.microsoft.com/office/drawing/2014/main" id="{F525C2EA-D63B-4105-9318-DDF78E50DA25}"/>
              </a:ext>
            </a:extLst>
          </p:cNvPr>
          <p:cNvSpPr txBox="1"/>
          <p:nvPr/>
        </p:nvSpPr>
        <p:spPr>
          <a:xfrm>
            <a:off x="2810207" y="4970361"/>
            <a:ext cx="1309923"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মীরপুর</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p>
        </p:txBody>
      </p:sp>
      <p:sp>
        <p:nvSpPr>
          <p:cNvPr id="38" name="TextBox 37">
            <a:extLst>
              <a:ext uri="{FF2B5EF4-FFF2-40B4-BE49-F238E27FC236}">
                <a16:creationId xmlns:a16="http://schemas.microsoft.com/office/drawing/2014/main" id="{A9A4EEFF-65F5-4A34-9D0A-C8AEA97052B7}"/>
              </a:ext>
            </a:extLst>
          </p:cNvPr>
          <p:cNvSpPr txBox="1"/>
          <p:nvPr/>
        </p:nvSpPr>
        <p:spPr>
          <a:xfrm>
            <a:off x="4484639" y="4897349"/>
            <a:ext cx="1309923"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ছুটিপুর</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p>
        </p:txBody>
      </p:sp>
      <p:sp>
        <p:nvSpPr>
          <p:cNvPr id="39" name="TextBox 38">
            <a:extLst>
              <a:ext uri="{FF2B5EF4-FFF2-40B4-BE49-F238E27FC236}">
                <a16:creationId xmlns:a16="http://schemas.microsoft.com/office/drawing/2014/main" id="{A3D8A7F4-12F2-4D54-A7A2-E9D7A59D971A}"/>
              </a:ext>
            </a:extLst>
          </p:cNvPr>
          <p:cNvSpPr txBox="1"/>
          <p:nvPr/>
        </p:nvSpPr>
        <p:spPr>
          <a:xfrm>
            <a:off x="6072231" y="4897349"/>
            <a:ext cx="1309923"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দূর্গাপুর</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p>
        </p:txBody>
      </p:sp>
      <p:sp>
        <p:nvSpPr>
          <p:cNvPr id="40" name="TextBox 39">
            <a:extLst>
              <a:ext uri="{FF2B5EF4-FFF2-40B4-BE49-F238E27FC236}">
                <a16:creationId xmlns:a16="http://schemas.microsoft.com/office/drawing/2014/main" id="{31310782-9260-4EF3-B659-55518D43D703}"/>
              </a:ext>
            </a:extLst>
          </p:cNvPr>
          <p:cNvSpPr txBox="1"/>
          <p:nvPr/>
        </p:nvSpPr>
        <p:spPr>
          <a:xfrm>
            <a:off x="7541361" y="4841503"/>
            <a:ext cx="1781431" cy="584775"/>
          </a:xfrm>
          <a:prstGeom prst="rect">
            <a:avLst/>
          </a:prstGeom>
          <a:noFill/>
          <a:ln w="28575">
            <a:solidFill>
              <a:schemeClr val="accent4">
                <a:lumMod val="50000"/>
              </a:schemeClr>
            </a:solidFill>
          </a:ln>
        </p:spPr>
        <p:txBody>
          <a:bodyPr wrap="square" rtlCol="0">
            <a:spAutoFit/>
          </a:bodyPr>
          <a:lstStyle/>
          <a:p>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মেহেরপুর</a:t>
            </a:r>
            <a:r>
              <a:rPr lang="en-US" sz="32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p>
        </p:txBody>
      </p:sp>
      <p:sp>
        <p:nvSpPr>
          <p:cNvPr id="41" name="TextBox 40">
            <a:extLst>
              <a:ext uri="{FF2B5EF4-FFF2-40B4-BE49-F238E27FC236}">
                <a16:creationId xmlns:a16="http://schemas.microsoft.com/office/drawing/2014/main" id="{FEBCC858-E941-4055-8F37-0F91A1989010}"/>
              </a:ext>
            </a:extLst>
          </p:cNvPr>
          <p:cNvSpPr txBox="1"/>
          <p:nvPr/>
        </p:nvSpPr>
        <p:spPr>
          <a:xfrm>
            <a:off x="3950419" y="745262"/>
            <a:ext cx="3009814" cy="707886"/>
          </a:xfrm>
          <a:prstGeom prst="rect">
            <a:avLst/>
          </a:prstGeom>
          <a:noFill/>
        </p:spPr>
        <p:txBody>
          <a:bodyPr wrap="square" rtlCol="0">
            <a:spAutoFit/>
          </a:bodyPr>
          <a:lstStyle/>
          <a:p>
            <a:r>
              <a:rPr lang="en-US" sz="4000" b="1" dirty="0" err="1"/>
              <a:t>জোড়ায়</a:t>
            </a:r>
            <a:r>
              <a:rPr lang="en-US" sz="4000" b="1" dirty="0"/>
              <a:t> </a:t>
            </a:r>
            <a:r>
              <a:rPr lang="en-US" sz="4000" b="1" dirty="0" err="1"/>
              <a:t>কাজ</a:t>
            </a:r>
            <a:endParaRPr lang="en-US" sz="4000" b="1" dirty="0"/>
          </a:p>
        </p:txBody>
      </p:sp>
      <p:sp>
        <p:nvSpPr>
          <p:cNvPr id="20" name="Frame 19">
            <a:extLst>
              <a:ext uri="{FF2B5EF4-FFF2-40B4-BE49-F238E27FC236}">
                <a16:creationId xmlns:a16="http://schemas.microsoft.com/office/drawing/2014/main" id="{24FA1759-1ADD-40C0-B0DE-53FBDAA816A1}"/>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850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7"/>
                                        </p:tgtEl>
                                        <p:attrNameLst>
                                          <p:attrName>ppt_w</p:attrName>
                                        </p:attrNameLst>
                                      </p:cBhvr>
                                      <p:tavLst>
                                        <p:tav tm="0">
                                          <p:val>
                                            <p:strVal val="ppt_w"/>
                                          </p:val>
                                        </p:tav>
                                        <p:tav tm="100000">
                                          <p:val>
                                            <p:fltVal val="0"/>
                                          </p:val>
                                        </p:tav>
                                      </p:tavLst>
                                    </p:anim>
                                    <p:anim calcmode="lin" valueType="num">
                                      <p:cBhvr>
                                        <p:cTn id="7" dur="500"/>
                                        <p:tgtEl>
                                          <p:spTgt spid="27"/>
                                        </p:tgtEl>
                                        <p:attrNameLst>
                                          <p:attrName>ppt_h</p:attrName>
                                        </p:attrNameLst>
                                      </p:cBhvr>
                                      <p:tavLst>
                                        <p:tav tm="0">
                                          <p:val>
                                            <p:strVal val="ppt_h"/>
                                          </p:val>
                                        </p:tav>
                                        <p:tav tm="100000">
                                          <p:val>
                                            <p:fltVal val="0"/>
                                          </p:val>
                                        </p:tav>
                                      </p:tavLst>
                                    </p:anim>
                                    <p:animEffect transition="out" filter="fade">
                                      <p:cBhvr>
                                        <p:cTn id="8" dur="500"/>
                                        <p:tgtEl>
                                          <p:spTgt spid="27"/>
                                        </p:tgtEl>
                                      </p:cBhvr>
                                    </p:animEffect>
                                    <p:set>
                                      <p:cBhvr>
                                        <p:cTn id="9" dur="1" fill="hold">
                                          <p:stCondLst>
                                            <p:cond delay="499"/>
                                          </p:stCondLst>
                                        </p:cTn>
                                        <p:tgtEl>
                                          <p:spTgt spid="27"/>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28"/>
                                        </p:tgtEl>
                                        <p:attrNameLst>
                                          <p:attrName>ppt_w</p:attrName>
                                        </p:attrNameLst>
                                      </p:cBhvr>
                                      <p:tavLst>
                                        <p:tav tm="0">
                                          <p:val>
                                            <p:strVal val="ppt_w"/>
                                          </p:val>
                                        </p:tav>
                                        <p:tav tm="100000">
                                          <p:val>
                                            <p:fltVal val="0"/>
                                          </p:val>
                                        </p:tav>
                                      </p:tavLst>
                                    </p:anim>
                                    <p:anim calcmode="lin" valueType="num">
                                      <p:cBhvr>
                                        <p:cTn id="12" dur="500"/>
                                        <p:tgtEl>
                                          <p:spTgt spid="28"/>
                                        </p:tgtEl>
                                        <p:attrNameLst>
                                          <p:attrName>ppt_h</p:attrName>
                                        </p:attrNameLst>
                                      </p:cBhvr>
                                      <p:tavLst>
                                        <p:tav tm="0">
                                          <p:val>
                                            <p:strVal val="ppt_h"/>
                                          </p:val>
                                        </p:tav>
                                        <p:tav tm="100000">
                                          <p:val>
                                            <p:fltVal val="0"/>
                                          </p:val>
                                        </p:tav>
                                      </p:tavLst>
                                    </p:anim>
                                    <p:animEffect transition="out" filter="fade">
                                      <p:cBhvr>
                                        <p:cTn id="13" dur="500"/>
                                        <p:tgtEl>
                                          <p:spTgt spid="28"/>
                                        </p:tgtEl>
                                      </p:cBhvr>
                                    </p:animEffect>
                                    <p:set>
                                      <p:cBhvr>
                                        <p:cTn id="14" dur="1" fill="hold">
                                          <p:stCondLst>
                                            <p:cond delay="499"/>
                                          </p:stCondLst>
                                        </p:cTn>
                                        <p:tgtEl>
                                          <p:spTgt spid="28"/>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35"/>
                                        </p:tgtEl>
                                        <p:attrNameLst>
                                          <p:attrName>ppt_w</p:attrName>
                                        </p:attrNameLst>
                                      </p:cBhvr>
                                      <p:tavLst>
                                        <p:tav tm="0">
                                          <p:val>
                                            <p:strVal val="ppt_w"/>
                                          </p:val>
                                        </p:tav>
                                        <p:tav tm="100000">
                                          <p:val>
                                            <p:fltVal val="0"/>
                                          </p:val>
                                        </p:tav>
                                      </p:tavLst>
                                    </p:anim>
                                    <p:anim calcmode="lin" valueType="num">
                                      <p:cBhvr>
                                        <p:cTn id="17" dur="500"/>
                                        <p:tgtEl>
                                          <p:spTgt spid="35"/>
                                        </p:tgtEl>
                                        <p:attrNameLst>
                                          <p:attrName>ppt_h</p:attrName>
                                        </p:attrNameLst>
                                      </p:cBhvr>
                                      <p:tavLst>
                                        <p:tav tm="0">
                                          <p:val>
                                            <p:strVal val="ppt_h"/>
                                          </p:val>
                                        </p:tav>
                                        <p:tav tm="100000">
                                          <p:val>
                                            <p:fltVal val="0"/>
                                          </p:val>
                                        </p:tav>
                                      </p:tavLst>
                                    </p:anim>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0" nodeType="clickEffect">
                                  <p:stCondLst>
                                    <p:cond delay="0"/>
                                  </p:stCondLst>
                                  <p:childTnLst>
                                    <p:anim calcmode="lin" valueType="num">
                                      <p:cBhvr>
                                        <p:cTn id="23" dur="500"/>
                                        <p:tgtEl>
                                          <p:spTgt spid="29"/>
                                        </p:tgtEl>
                                        <p:attrNameLst>
                                          <p:attrName>ppt_w</p:attrName>
                                        </p:attrNameLst>
                                      </p:cBhvr>
                                      <p:tavLst>
                                        <p:tav tm="0">
                                          <p:val>
                                            <p:strVal val="ppt_w"/>
                                          </p:val>
                                        </p:tav>
                                        <p:tav tm="100000">
                                          <p:val>
                                            <p:fltVal val="0"/>
                                          </p:val>
                                        </p:tav>
                                      </p:tavLst>
                                    </p:anim>
                                    <p:anim calcmode="lin" valueType="num">
                                      <p:cBhvr>
                                        <p:cTn id="24" dur="500"/>
                                        <p:tgtEl>
                                          <p:spTgt spid="29"/>
                                        </p:tgtEl>
                                        <p:attrNameLst>
                                          <p:attrName>ppt_h</p:attrName>
                                        </p:attrNameLst>
                                      </p:cBhvr>
                                      <p:tavLst>
                                        <p:tav tm="0">
                                          <p:val>
                                            <p:strVal val="ppt_h"/>
                                          </p:val>
                                        </p:tav>
                                        <p:tav tm="100000">
                                          <p:val>
                                            <p:fltVal val="0"/>
                                          </p:val>
                                        </p:tav>
                                      </p:tavLst>
                                    </p:anim>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par>
                                <p:cTn id="27" presetID="53" presetClass="exit" presetSubtype="32" fill="hold" grpId="0" nodeType="withEffect">
                                  <p:stCondLst>
                                    <p:cond delay="0"/>
                                  </p:stCondLst>
                                  <p:childTnLst>
                                    <p:anim calcmode="lin" valueType="num">
                                      <p:cBhvr>
                                        <p:cTn id="28" dur="500"/>
                                        <p:tgtEl>
                                          <p:spTgt spid="33"/>
                                        </p:tgtEl>
                                        <p:attrNameLst>
                                          <p:attrName>ppt_w</p:attrName>
                                        </p:attrNameLst>
                                      </p:cBhvr>
                                      <p:tavLst>
                                        <p:tav tm="0">
                                          <p:val>
                                            <p:strVal val="ppt_w"/>
                                          </p:val>
                                        </p:tav>
                                        <p:tav tm="100000">
                                          <p:val>
                                            <p:fltVal val="0"/>
                                          </p:val>
                                        </p:tav>
                                      </p:tavLst>
                                    </p:anim>
                                    <p:anim calcmode="lin" valueType="num">
                                      <p:cBhvr>
                                        <p:cTn id="29" dur="500"/>
                                        <p:tgtEl>
                                          <p:spTgt spid="33"/>
                                        </p:tgtEl>
                                        <p:attrNameLst>
                                          <p:attrName>ppt_h</p:attrName>
                                        </p:attrNameLst>
                                      </p:cBhvr>
                                      <p:tavLst>
                                        <p:tav tm="0">
                                          <p:val>
                                            <p:strVal val="ppt_h"/>
                                          </p:val>
                                        </p:tav>
                                        <p:tav tm="100000">
                                          <p:val>
                                            <p:fltVal val="0"/>
                                          </p:val>
                                        </p:tav>
                                      </p:tavLst>
                                    </p:anim>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53" presetClass="exit" presetSubtype="32" fill="hold" grpId="0" nodeType="withEffect">
                                  <p:stCondLst>
                                    <p:cond delay="0"/>
                                  </p:stCondLst>
                                  <p:childTnLst>
                                    <p:anim calcmode="lin" valueType="num">
                                      <p:cBhvr>
                                        <p:cTn id="33" dur="500"/>
                                        <p:tgtEl>
                                          <p:spTgt spid="34"/>
                                        </p:tgtEl>
                                        <p:attrNameLst>
                                          <p:attrName>ppt_w</p:attrName>
                                        </p:attrNameLst>
                                      </p:cBhvr>
                                      <p:tavLst>
                                        <p:tav tm="0">
                                          <p:val>
                                            <p:strVal val="ppt_w"/>
                                          </p:val>
                                        </p:tav>
                                        <p:tav tm="100000">
                                          <p:val>
                                            <p:fltVal val="0"/>
                                          </p:val>
                                        </p:tav>
                                      </p:tavLst>
                                    </p:anim>
                                    <p:anim calcmode="lin" valueType="num">
                                      <p:cBhvr>
                                        <p:cTn id="34" dur="500"/>
                                        <p:tgtEl>
                                          <p:spTgt spid="34"/>
                                        </p:tgtEl>
                                        <p:attrNameLst>
                                          <p:attrName>ppt_h</p:attrName>
                                        </p:attrNameLst>
                                      </p:cBhvr>
                                      <p:tavLst>
                                        <p:tav tm="0">
                                          <p:val>
                                            <p:strVal val="ppt_h"/>
                                          </p:val>
                                        </p:tav>
                                        <p:tav tm="100000">
                                          <p:val>
                                            <p:fltVal val="0"/>
                                          </p:val>
                                        </p:tav>
                                      </p:tavLst>
                                    </p:anim>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grpId="0" nodeType="clickEffect">
                                  <p:stCondLst>
                                    <p:cond delay="0"/>
                                  </p:stCondLst>
                                  <p:childTnLst>
                                    <p:anim calcmode="lin" valueType="num">
                                      <p:cBhvr>
                                        <p:cTn id="40" dur="500"/>
                                        <p:tgtEl>
                                          <p:spTgt spid="37"/>
                                        </p:tgtEl>
                                        <p:attrNameLst>
                                          <p:attrName>ppt_w</p:attrName>
                                        </p:attrNameLst>
                                      </p:cBhvr>
                                      <p:tavLst>
                                        <p:tav tm="0">
                                          <p:val>
                                            <p:strVal val="ppt_w"/>
                                          </p:val>
                                        </p:tav>
                                        <p:tav tm="100000">
                                          <p:val>
                                            <p:fltVal val="0"/>
                                          </p:val>
                                        </p:tav>
                                      </p:tavLst>
                                    </p:anim>
                                    <p:anim calcmode="lin" valueType="num">
                                      <p:cBhvr>
                                        <p:cTn id="41" dur="500"/>
                                        <p:tgtEl>
                                          <p:spTgt spid="37"/>
                                        </p:tgtEl>
                                        <p:attrNameLst>
                                          <p:attrName>ppt_h</p:attrName>
                                        </p:attrNameLst>
                                      </p:cBhvr>
                                      <p:tavLst>
                                        <p:tav tm="0">
                                          <p:val>
                                            <p:strVal val="ppt_h"/>
                                          </p:val>
                                        </p:tav>
                                        <p:tav tm="100000">
                                          <p:val>
                                            <p:fltVal val="0"/>
                                          </p:val>
                                        </p:tav>
                                      </p:tavLst>
                                    </p:anim>
                                    <p:animEffect transition="out" filter="fade">
                                      <p:cBhvr>
                                        <p:cTn id="42" dur="500"/>
                                        <p:tgtEl>
                                          <p:spTgt spid="37"/>
                                        </p:tgtEl>
                                      </p:cBhvr>
                                    </p:animEffect>
                                    <p:set>
                                      <p:cBhvr>
                                        <p:cTn id="43" dur="1" fill="hold">
                                          <p:stCondLst>
                                            <p:cond delay="499"/>
                                          </p:stCondLst>
                                        </p:cTn>
                                        <p:tgtEl>
                                          <p:spTgt spid="37"/>
                                        </p:tgtEl>
                                        <p:attrNameLst>
                                          <p:attrName>style.visibility</p:attrName>
                                        </p:attrNameLst>
                                      </p:cBhvr>
                                      <p:to>
                                        <p:strVal val="hidden"/>
                                      </p:to>
                                    </p:set>
                                  </p:childTnLst>
                                </p:cTn>
                              </p:par>
                              <p:par>
                                <p:cTn id="44" presetID="53" presetClass="exit" presetSubtype="32" fill="hold" grpId="0" nodeType="withEffect">
                                  <p:stCondLst>
                                    <p:cond delay="0"/>
                                  </p:stCondLst>
                                  <p:childTnLst>
                                    <p:anim calcmode="lin" valueType="num">
                                      <p:cBhvr>
                                        <p:cTn id="45" dur="500"/>
                                        <p:tgtEl>
                                          <p:spTgt spid="39"/>
                                        </p:tgtEl>
                                        <p:attrNameLst>
                                          <p:attrName>ppt_w</p:attrName>
                                        </p:attrNameLst>
                                      </p:cBhvr>
                                      <p:tavLst>
                                        <p:tav tm="0">
                                          <p:val>
                                            <p:strVal val="ppt_w"/>
                                          </p:val>
                                        </p:tav>
                                        <p:tav tm="100000">
                                          <p:val>
                                            <p:fltVal val="0"/>
                                          </p:val>
                                        </p:tav>
                                      </p:tavLst>
                                    </p:anim>
                                    <p:anim calcmode="lin" valueType="num">
                                      <p:cBhvr>
                                        <p:cTn id="46" dur="500"/>
                                        <p:tgtEl>
                                          <p:spTgt spid="39"/>
                                        </p:tgtEl>
                                        <p:attrNameLst>
                                          <p:attrName>ppt_h</p:attrName>
                                        </p:attrNameLst>
                                      </p:cBhvr>
                                      <p:tavLst>
                                        <p:tav tm="0">
                                          <p:val>
                                            <p:strVal val="ppt_h"/>
                                          </p:val>
                                        </p:tav>
                                        <p:tav tm="100000">
                                          <p:val>
                                            <p:fltVal val="0"/>
                                          </p:val>
                                        </p:tav>
                                      </p:tavLst>
                                    </p:anim>
                                    <p:animEffect transition="out" filter="fade">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par>
                                <p:cTn id="49" presetID="53" presetClass="exit" presetSubtype="32" fill="hold" grpId="0" nodeType="withEffect">
                                  <p:stCondLst>
                                    <p:cond delay="0"/>
                                  </p:stCondLst>
                                  <p:childTnLst>
                                    <p:anim calcmode="lin" valueType="num">
                                      <p:cBhvr>
                                        <p:cTn id="50" dur="500"/>
                                        <p:tgtEl>
                                          <p:spTgt spid="40"/>
                                        </p:tgtEl>
                                        <p:attrNameLst>
                                          <p:attrName>ppt_w</p:attrName>
                                        </p:attrNameLst>
                                      </p:cBhvr>
                                      <p:tavLst>
                                        <p:tav tm="0">
                                          <p:val>
                                            <p:strVal val="ppt_w"/>
                                          </p:val>
                                        </p:tav>
                                        <p:tav tm="100000">
                                          <p:val>
                                            <p:fltVal val="0"/>
                                          </p:val>
                                        </p:tav>
                                      </p:tavLst>
                                    </p:anim>
                                    <p:anim calcmode="lin" valueType="num">
                                      <p:cBhvr>
                                        <p:cTn id="51" dur="500"/>
                                        <p:tgtEl>
                                          <p:spTgt spid="40"/>
                                        </p:tgtEl>
                                        <p:attrNameLst>
                                          <p:attrName>ppt_h</p:attrName>
                                        </p:attrNameLst>
                                      </p:cBhvr>
                                      <p:tavLst>
                                        <p:tav tm="0">
                                          <p:val>
                                            <p:strVal val="ppt_h"/>
                                          </p:val>
                                        </p:tav>
                                        <p:tav tm="100000">
                                          <p:val>
                                            <p:fltVal val="0"/>
                                          </p:val>
                                        </p:tav>
                                      </p:tavLst>
                                    </p:anim>
                                    <p:animEffect transition="out" filter="fade">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3" grpId="0" animBg="1"/>
      <p:bldP spid="34" grpId="0" animBg="1"/>
      <p:bldP spid="35" grpId="0" animBg="1"/>
      <p:bldP spid="37"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666.jpg"/>
          <p:cNvPicPr>
            <a:picLocks noChangeAspect="1"/>
          </p:cNvPicPr>
          <p:nvPr/>
        </p:nvPicPr>
        <p:blipFill>
          <a:blip r:embed="rId3"/>
          <a:stretch>
            <a:fillRect/>
          </a:stretch>
        </p:blipFill>
        <p:spPr>
          <a:xfrm>
            <a:off x="8267114" y="1160330"/>
            <a:ext cx="2903975" cy="2310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8321FEA8-1CD8-43B2-94B5-D426271B8534}"/>
              </a:ext>
            </a:extLst>
          </p:cNvPr>
          <p:cNvPicPr>
            <a:picLocks noChangeAspect="1"/>
          </p:cNvPicPr>
          <p:nvPr/>
        </p:nvPicPr>
        <p:blipFill rotWithShape="1">
          <a:blip r:embed="rId4">
            <a:extLst>
              <a:ext uri="{28A0092B-C50C-407E-A947-70E740481C1C}">
                <a14:useLocalDpi xmlns:a14="http://schemas.microsoft.com/office/drawing/2010/main" val="0"/>
              </a:ext>
            </a:extLst>
          </a:blip>
          <a:srcRect l="22039" t="14671" r="13231" b="18060"/>
          <a:stretch/>
        </p:blipFill>
        <p:spPr>
          <a:xfrm>
            <a:off x="4719854" y="1174399"/>
            <a:ext cx="2860430" cy="2310083"/>
          </a:xfrm>
          <a:prstGeom prst="rect">
            <a:avLst/>
          </a:prstGeom>
        </p:spPr>
      </p:pic>
      <p:pic>
        <p:nvPicPr>
          <p:cNvPr id="8" name="Picture 7">
            <a:extLst>
              <a:ext uri="{FF2B5EF4-FFF2-40B4-BE49-F238E27FC236}">
                <a16:creationId xmlns:a16="http://schemas.microsoft.com/office/drawing/2014/main" id="{8C4491DE-3BFA-4B9D-90CA-A8DD8A2DD0D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80159" y="1174399"/>
            <a:ext cx="2752865" cy="2310083"/>
          </a:xfrm>
          <a:prstGeom prst="rect">
            <a:avLst/>
          </a:prstGeom>
        </p:spPr>
      </p:pic>
      <p:pic>
        <p:nvPicPr>
          <p:cNvPr id="9" name="Picture 8">
            <a:extLst>
              <a:ext uri="{FF2B5EF4-FFF2-40B4-BE49-F238E27FC236}">
                <a16:creationId xmlns:a16="http://schemas.microsoft.com/office/drawing/2014/main" id="{E55F11C1-BA61-477C-AE79-57A9AF383D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08335" y="3769209"/>
            <a:ext cx="2896511" cy="2310083"/>
          </a:xfrm>
          <a:prstGeom prst="rect">
            <a:avLst/>
          </a:prstGeom>
        </p:spPr>
      </p:pic>
      <p:sp>
        <p:nvSpPr>
          <p:cNvPr id="2" name="Rectangle 1">
            <a:extLst>
              <a:ext uri="{FF2B5EF4-FFF2-40B4-BE49-F238E27FC236}">
                <a16:creationId xmlns:a16="http://schemas.microsoft.com/office/drawing/2014/main" id="{04ADBA7A-7B1A-455F-B11D-F575EAACAF93}"/>
              </a:ext>
            </a:extLst>
          </p:cNvPr>
          <p:cNvSpPr/>
          <p:nvPr/>
        </p:nvSpPr>
        <p:spPr>
          <a:xfrm>
            <a:off x="4275144" y="3646977"/>
            <a:ext cx="7179212" cy="2554545"/>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800">
                <a:latin typeface="NikoshBAN" pitchFamily="2" charset="0"/>
                <a:cs typeface="NikoshBAN" pitchFamily="2" charset="0"/>
              </a:rPr>
              <a:t>কিন্তু মুক্তিযোদ্ধারা দমবার পাত্র নন। এই দলেই ছিলেন অসীম সাহসী মুক্তিযোদ্ধা নান্নু মিয়া। কিন্তু প্রতিপক্ষের একটা গুলি হঠাৎ এসে লাগে তাঁর গায়ে। নূর মোহাম্মদ তাঁকে এক হাত দিয়ে কাঁধে তুলে নিলেন আর অন্য হাত দিয়ে গুলি চালাতে থাকলেন।</a:t>
            </a:r>
            <a:endParaRPr lang="en-US" sz="2800" dirty="0">
              <a:latin typeface="NikoshBAN" pitchFamily="2" charset="0"/>
              <a:cs typeface="NikoshBAN" pitchFamily="2" charset="0"/>
            </a:endParaRPr>
          </a:p>
        </p:txBody>
      </p:sp>
      <p:sp>
        <p:nvSpPr>
          <p:cNvPr id="10" name="Frame 9">
            <a:extLst>
              <a:ext uri="{FF2B5EF4-FFF2-40B4-BE49-F238E27FC236}">
                <a16:creationId xmlns:a16="http://schemas.microsoft.com/office/drawing/2014/main" id="{05B26857-06EF-4BF3-8220-4BEA4E396B02}"/>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bb.jpg"/>
          <p:cNvPicPr>
            <a:picLocks noChangeAspect="1"/>
          </p:cNvPicPr>
          <p:nvPr/>
        </p:nvPicPr>
        <p:blipFill>
          <a:blip r:embed="rId2"/>
          <a:stretch>
            <a:fillRect/>
          </a:stretch>
        </p:blipFill>
        <p:spPr>
          <a:xfrm>
            <a:off x="1626224" y="821993"/>
            <a:ext cx="3480100" cy="3022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 name="Group 3">
            <a:extLst>
              <a:ext uri="{FF2B5EF4-FFF2-40B4-BE49-F238E27FC236}">
                <a16:creationId xmlns:a16="http://schemas.microsoft.com/office/drawing/2014/main" id="{455BA85B-027D-4142-941D-01A0A7F15511}"/>
              </a:ext>
            </a:extLst>
          </p:cNvPr>
          <p:cNvGrpSpPr/>
          <p:nvPr/>
        </p:nvGrpSpPr>
        <p:grpSpPr>
          <a:xfrm>
            <a:off x="8707902" y="1085092"/>
            <a:ext cx="2611426" cy="3163349"/>
            <a:chOff x="5562600" y="92737"/>
            <a:chExt cx="3351715" cy="4784063"/>
          </a:xfrm>
        </p:grpSpPr>
        <p:grpSp>
          <p:nvGrpSpPr>
            <p:cNvPr id="5" name="Group 4">
              <a:extLst>
                <a:ext uri="{FF2B5EF4-FFF2-40B4-BE49-F238E27FC236}">
                  <a16:creationId xmlns:a16="http://schemas.microsoft.com/office/drawing/2014/main" id="{1CD05AB1-0554-48B1-AB75-B472642FF285}"/>
                </a:ext>
              </a:extLst>
            </p:cNvPr>
            <p:cNvGrpSpPr/>
            <p:nvPr/>
          </p:nvGrpSpPr>
          <p:grpSpPr>
            <a:xfrm>
              <a:off x="5562600" y="457200"/>
              <a:ext cx="3351715" cy="4419600"/>
              <a:chOff x="5562600" y="457200"/>
              <a:chExt cx="3351715" cy="4419600"/>
            </a:xfrm>
          </p:grpSpPr>
          <p:pic>
            <p:nvPicPr>
              <p:cNvPr id="7" name="Picture 6" descr="army_soldier2.gif">
                <a:extLst>
                  <a:ext uri="{FF2B5EF4-FFF2-40B4-BE49-F238E27FC236}">
                    <a16:creationId xmlns:a16="http://schemas.microsoft.com/office/drawing/2014/main" id="{EB34A3B4-FD7F-4A6A-9D66-C2D77CEB4CE4}"/>
                  </a:ext>
                </a:extLst>
              </p:cNvPr>
              <p:cNvPicPr>
                <a:picLocks noChangeAspect="1"/>
              </p:cNvPicPr>
              <p:nvPr/>
            </p:nvPicPr>
            <p:blipFill>
              <a:blip r:embed="rId3"/>
              <a:stretch>
                <a:fillRect/>
              </a:stretch>
            </p:blipFill>
            <p:spPr>
              <a:xfrm>
                <a:off x="5562600" y="457200"/>
                <a:ext cx="2741839" cy="1476375"/>
              </a:xfrm>
              <a:prstGeom prst="rect">
                <a:avLst/>
              </a:prstGeom>
            </p:spPr>
          </p:pic>
          <p:pic>
            <p:nvPicPr>
              <p:cNvPr id="8" name="Picture 7" descr="army_soldier2.gif">
                <a:extLst>
                  <a:ext uri="{FF2B5EF4-FFF2-40B4-BE49-F238E27FC236}">
                    <a16:creationId xmlns:a16="http://schemas.microsoft.com/office/drawing/2014/main" id="{6E2F809A-2EAA-4DA5-8FF5-71802588EC56}"/>
                  </a:ext>
                </a:extLst>
              </p:cNvPr>
              <p:cNvPicPr>
                <a:picLocks noChangeAspect="1"/>
              </p:cNvPicPr>
              <p:nvPr/>
            </p:nvPicPr>
            <p:blipFill>
              <a:blip r:embed="rId3"/>
              <a:stretch>
                <a:fillRect/>
              </a:stretch>
            </p:blipFill>
            <p:spPr>
              <a:xfrm rot="358403">
                <a:off x="5791200" y="824459"/>
                <a:ext cx="2741839" cy="1476375"/>
              </a:xfrm>
              <a:prstGeom prst="rect">
                <a:avLst/>
              </a:prstGeom>
            </p:spPr>
          </p:pic>
          <p:pic>
            <p:nvPicPr>
              <p:cNvPr id="9" name="Picture 8" descr="army_soldier2.gif">
                <a:extLst>
                  <a:ext uri="{FF2B5EF4-FFF2-40B4-BE49-F238E27FC236}">
                    <a16:creationId xmlns:a16="http://schemas.microsoft.com/office/drawing/2014/main" id="{787C8245-B2FF-4C0A-8B9B-B3E159804AFB}"/>
                  </a:ext>
                </a:extLst>
              </p:cNvPr>
              <p:cNvPicPr>
                <a:picLocks noChangeAspect="1"/>
              </p:cNvPicPr>
              <p:nvPr/>
            </p:nvPicPr>
            <p:blipFill>
              <a:blip r:embed="rId3"/>
              <a:stretch>
                <a:fillRect/>
              </a:stretch>
            </p:blipFill>
            <p:spPr>
              <a:xfrm rot="231014">
                <a:off x="5943600" y="1219200"/>
                <a:ext cx="2741839" cy="1476375"/>
              </a:xfrm>
              <a:prstGeom prst="rect">
                <a:avLst/>
              </a:prstGeom>
            </p:spPr>
          </p:pic>
          <p:pic>
            <p:nvPicPr>
              <p:cNvPr id="10" name="Picture 9" descr="army_soldier2.gif">
                <a:extLst>
                  <a:ext uri="{FF2B5EF4-FFF2-40B4-BE49-F238E27FC236}">
                    <a16:creationId xmlns:a16="http://schemas.microsoft.com/office/drawing/2014/main" id="{86C29FC0-9B68-4478-891B-D20A71A89FE4}"/>
                  </a:ext>
                </a:extLst>
              </p:cNvPr>
              <p:cNvPicPr>
                <a:picLocks noChangeAspect="1"/>
              </p:cNvPicPr>
              <p:nvPr/>
            </p:nvPicPr>
            <p:blipFill>
              <a:blip r:embed="rId3"/>
              <a:stretch>
                <a:fillRect/>
              </a:stretch>
            </p:blipFill>
            <p:spPr>
              <a:xfrm rot="461010">
                <a:off x="6019800" y="2133600"/>
                <a:ext cx="2741839" cy="1476375"/>
              </a:xfrm>
              <a:prstGeom prst="rect">
                <a:avLst/>
              </a:prstGeom>
            </p:spPr>
          </p:pic>
          <p:pic>
            <p:nvPicPr>
              <p:cNvPr id="11" name="Picture 10" descr="army_soldier2.gif">
                <a:extLst>
                  <a:ext uri="{FF2B5EF4-FFF2-40B4-BE49-F238E27FC236}">
                    <a16:creationId xmlns:a16="http://schemas.microsoft.com/office/drawing/2014/main" id="{4DFF6493-81D8-41C5-93BF-D4921C2B4C97}"/>
                  </a:ext>
                </a:extLst>
              </p:cNvPr>
              <p:cNvPicPr>
                <a:picLocks noChangeAspect="1"/>
              </p:cNvPicPr>
              <p:nvPr/>
            </p:nvPicPr>
            <p:blipFill>
              <a:blip r:embed="rId3"/>
              <a:stretch>
                <a:fillRect/>
              </a:stretch>
            </p:blipFill>
            <p:spPr>
              <a:xfrm rot="473245">
                <a:off x="6019800" y="1524000"/>
                <a:ext cx="2741839" cy="1476375"/>
              </a:xfrm>
              <a:prstGeom prst="rect">
                <a:avLst/>
              </a:prstGeom>
            </p:spPr>
          </p:pic>
          <p:pic>
            <p:nvPicPr>
              <p:cNvPr id="12" name="Picture 11" descr="army_soldier2.gif">
                <a:extLst>
                  <a:ext uri="{FF2B5EF4-FFF2-40B4-BE49-F238E27FC236}">
                    <a16:creationId xmlns:a16="http://schemas.microsoft.com/office/drawing/2014/main" id="{C4F5D728-3E96-47B9-8B86-0A05A1DBEDF9}"/>
                  </a:ext>
                </a:extLst>
              </p:cNvPr>
              <p:cNvPicPr>
                <a:picLocks noChangeAspect="1"/>
              </p:cNvPicPr>
              <p:nvPr/>
            </p:nvPicPr>
            <p:blipFill>
              <a:blip r:embed="rId3"/>
              <a:stretch>
                <a:fillRect/>
              </a:stretch>
            </p:blipFill>
            <p:spPr>
              <a:xfrm>
                <a:off x="6172200" y="3400425"/>
                <a:ext cx="2741839" cy="1476375"/>
              </a:xfrm>
              <a:prstGeom prst="rect">
                <a:avLst/>
              </a:prstGeom>
            </p:spPr>
          </p:pic>
          <p:pic>
            <p:nvPicPr>
              <p:cNvPr id="13" name="Picture 12" descr="army_soldier2.gif">
                <a:extLst>
                  <a:ext uri="{FF2B5EF4-FFF2-40B4-BE49-F238E27FC236}">
                    <a16:creationId xmlns:a16="http://schemas.microsoft.com/office/drawing/2014/main" id="{C7B07F31-81CC-4177-9A28-B9CC7E348C2B}"/>
                  </a:ext>
                </a:extLst>
              </p:cNvPr>
              <p:cNvPicPr>
                <a:picLocks noChangeAspect="1"/>
              </p:cNvPicPr>
              <p:nvPr/>
            </p:nvPicPr>
            <p:blipFill>
              <a:blip r:embed="rId3"/>
              <a:stretch>
                <a:fillRect/>
              </a:stretch>
            </p:blipFill>
            <p:spPr>
              <a:xfrm rot="405135">
                <a:off x="6172476" y="2787157"/>
                <a:ext cx="2741839" cy="1476375"/>
              </a:xfrm>
              <a:prstGeom prst="rect">
                <a:avLst/>
              </a:prstGeom>
            </p:spPr>
          </p:pic>
        </p:grpSp>
        <p:sp>
          <p:nvSpPr>
            <p:cNvPr id="6" name="TextBox 5">
              <a:extLst>
                <a:ext uri="{FF2B5EF4-FFF2-40B4-BE49-F238E27FC236}">
                  <a16:creationId xmlns:a16="http://schemas.microsoft.com/office/drawing/2014/main" id="{1EBCC8B6-413F-4E19-A140-B6DBE8F1CFD4}"/>
                </a:ext>
              </a:extLst>
            </p:cNvPr>
            <p:cNvSpPr txBox="1"/>
            <p:nvPr/>
          </p:nvSpPr>
          <p:spPr>
            <a:xfrm>
              <a:off x="6172199" y="92737"/>
              <a:ext cx="2553506" cy="667964"/>
            </a:xfrm>
            <a:prstGeom prst="rect">
              <a:avLst/>
            </a:prstGeom>
            <a:noFill/>
          </p:spPr>
          <p:txBody>
            <a:bodyPr wrap="square" rtlCol="0">
              <a:spAutoFit/>
            </a:bodyPr>
            <a:lstStyle/>
            <a:p>
              <a:r>
                <a:rPr lang="en-US" sz="2400" dirty="0" err="1">
                  <a:latin typeface="NikoshBAN" pitchFamily="2" charset="0"/>
                  <a:cs typeface="NikoshBAN" pitchFamily="2" charset="0"/>
                </a:rPr>
                <a:t>পাক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বাহিনী</a:t>
              </a:r>
              <a:endParaRPr lang="en-US" sz="2400" dirty="0">
                <a:latin typeface="NikoshBAN" pitchFamily="2" charset="0"/>
                <a:cs typeface="NikoshBAN" pitchFamily="2" charset="0"/>
              </a:endParaRPr>
            </a:p>
          </p:txBody>
        </p:sp>
      </p:grpSp>
      <p:pic>
        <p:nvPicPr>
          <p:cNvPr id="14" name="Picture 13" descr="soldier_firing.gif">
            <a:extLst>
              <a:ext uri="{FF2B5EF4-FFF2-40B4-BE49-F238E27FC236}">
                <a16:creationId xmlns:a16="http://schemas.microsoft.com/office/drawing/2014/main" id="{D422DE45-13AF-45A5-AAC9-8D218DF5BA40}"/>
              </a:ext>
            </a:extLst>
          </p:cNvPr>
          <p:cNvPicPr>
            <a:picLocks noChangeAspect="1"/>
          </p:cNvPicPr>
          <p:nvPr/>
        </p:nvPicPr>
        <p:blipFill>
          <a:blip r:embed="rId4"/>
          <a:stretch>
            <a:fillRect/>
          </a:stretch>
        </p:blipFill>
        <p:spPr>
          <a:xfrm rot="20447931">
            <a:off x="5718899" y="1421024"/>
            <a:ext cx="1484975" cy="1484975"/>
          </a:xfrm>
          <a:prstGeom prst="rect">
            <a:avLst/>
          </a:prstGeom>
        </p:spPr>
      </p:pic>
      <p:pic>
        <p:nvPicPr>
          <p:cNvPr id="15" name="Picture 14" descr="soldier_firing.gif">
            <a:extLst>
              <a:ext uri="{FF2B5EF4-FFF2-40B4-BE49-F238E27FC236}">
                <a16:creationId xmlns:a16="http://schemas.microsoft.com/office/drawing/2014/main" id="{8D77010E-39A3-4555-8466-0C229839B951}"/>
              </a:ext>
            </a:extLst>
          </p:cNvPr>
          <p:cNvPicPr>
            <a:picLocks noChangeAspect="1"/>
          </p:cNvPicPr>
          <p:nvPr/>
        </p:nvPicPr>
        <p:blipFill>
          <a:blip r:embed="rId4"/>
          <a:stretch>
            <a:fillRect/>
          </a:stretch>
        </p:blipFill>
        <p:spPr>
          <a:xfrm rot="700272">
            <a:off x="5880029" y="2603165"/>
            <a:ext cx="1745997" cy="1745997"/>
          </a:xfrm>
          <a:prstGeom prst="rect">
            <a:avLst/>
          </a:prstGeom>
        </p:spPr>
      </p:pic>
      <p:sp>
        <p:nvSpPr>
          <p:cNvPr id="16" name="TextBox 15">
            <a:extLst>
              <a:ext uri="{FF2B5EF4-FFF2-40B4-BE49-F238E27FC236}">
                <a16:creationId xmlns:a16="http://schemas.microsoft.com/office/drawing/2014/main" id="{DB4F0E4D-5C16-4535-ADB6-5E0511086E58}"/>
              </a:ext>
            </a:extLst>
          </p:cNvPr>
          <p:cNvSpPr txBox="1"/>
          <p:nvPr/>
        </p:nvSpPr>
        <p:spPr>
          <a:xfrm>
            <a:off x="6263401" y="1296977"/>
            <a:ext cx="1452612" cy="523220"/>
          </a:xfrm>
          <a:prstGeom prst="rect">
            <a:avLst/>
          </a:prstGeom>
          <a:noFill/>
        </p:spPr>
        <p:txBody>
          <a:bodyPr wrap="square" rtlCol="0">
            <a:spAutoFit/>
          </a:bodyPr>
          <a:lstStyle/>
          <a:p>
            <a:r>
              <a:rPr lang="en-US" sz="2800" dirty="0" err="1">
                <a:latin typeface="NikoshBAN" pitchFamily="2" charset="0"/>
                <a:cs typeface="NikoshBAN" pitchFamily="2" charset="0"/>
              </a:rPr>
              <a:t>মুক্তিযোদ্ধা</a:t>
            </a:r>
            <a:endParaRPr lang="en-US" sz="2800" dirty="0">
              <a:latin typeface="NikoshBAN" pitchFamily="2" charset="0"/>
              <a:cs typeface="NikoshBAN" pitchFamily="2" charset="0"/>
            </a:endParaRPr>
          </a:p>
        </p:txBody>
      </p:sp>
      <p:pic>
        <p:nvPicPr>
          <p:cNvPr id="17" name="Picture 16" descr="soldier_firing.gif">
            <a:extLst>
              <a:ext uri="{FF2B5EF4-FFF2-40B4-BE49-F238E27FC236}">
                <a16:creationId xmlns:a16="http://schemas.microsoft.com/office/drawing/2014/main" id="{6416934F-1C4C-4354-9428-D088C6A6907A}"/>
              </a:ext>
            </a:extLst>
          </p:cNvPr>
          <p:cNvPicPr>
            <a:picLocks noChangeAspect="1"/>
          </p:cNvPicPr>
          <p:nvPr/>
        </p:nvPicPr>
        <p:blipFill rotWithShape="1">
          <a:blip r:embed="rId4"/>
          <a:srcRect l="20651" t="26236" b="22165"/>
          <a:stretch/>
        </p:blipFill>
        <p:spPr>
          <a:xfrm rot="151692">
            <a:off x="5642496" y="2568238"/>
            <a:ext cx="1210691" cy="787279"/>
          </a:xfrm>
          <a:prstGeom prst="rect">
            <a:avLst/>
          </a:prstGeom>
        </p:spPr>
      </p:pic>
      <p:sp>
        <p:nvSpPr>
          <p:cNvPr id="18" name="Rectangle 17">
            <a:extLst>
              <a:ext uri="{FF2B5EF4-FFF2-40B4-BE49-F238E27FC236}">
                <a16:creationId xmlns:a16="http://schemas.microsoft.com/office/drawing/2014/main" id="{9035F49C-E689-45CF-BD17-4616F60E6660}"/>
              </a:ext>
            </a:extLst>
          </p:cNvPr>
          <p:cNvSpPr/>
          <p:nvPr/>
        </p:nvSpPr>
        <p:spPr>
          <a:xfrm>
            <a:off x="743243" y="3970587"/>
            <a:ext cx="10705514" cy="2221682"/>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800">
                <a:latin typeface="NikoshBAN" pitchFamily="2" charset="0"/>
                <a:cs typeface="NikoshBAN" pitchFamily="2" charset="0"/>
              </a:rPr>
              <a:t>কৌশল হিসেবে বার বার নিজের অবস্থান পরিবর্তন করতে থাকলেন তিনি। মুক্তিযোদ্ধারা সংখ্যায় কম বলে পিছিয়ে গিয়ে অবস্থান নেন। উদ্দেশ্য- একজন নন, অনেক মুক্তিযোদ্ধা যুদ্ধ করছেন, শত্রুদের এরকম একটা ধারণা দেওয়া। সংখ্যায় কম বলে সহযোদ্ধাদের নির্দেশ দিলেন পিছিয়ে গিয়ে অবস্থান নিতে।</a:t>
            </a:r>
            <a:endParaRPr lang="en-US" sz="2800" dirty="0">
              <a:latin typeface="NikoshBAN" pitchFamily="2" charset="0"/>
              <a:cs typeface="NikoshBAN" pitchFamily="2" charset="0"/>
            </a:endParaRPr>
          </a:p>
        </p:txBody>
      </p:sp>
      <p:sp>
        <p:nvSpPr>
          <p:cNvPr id="19" name="Frame 18">
            <a:extLst>
              <a:ext uri="{FF2B5EF4-FFF2-40B4-BE49-F238E27FC236}">
                <a16:creationId xmlns:a16="http://schemas.microsoft.com/office/drawing/2014/main" id="{5575F228-2DC6-49F0-8C2A-88584140D338}"/>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CB1583-2F55-4E64-A7ED-91433852F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211" y="659920"/>
            <a:ext cx="3094893" cy="245903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0C29068-02E7-42D9-B2E2-D0A06571E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883" y="742056"/>
            <a:ext cx="3129906" cy="2376899"/>
          </a:xfrm>
          <a:prstGeom prst="rect">
            <a:avLst/>
          </a:prstGeom>
        </p:spPr>
      </p:pic>
      <p:pic>
        <p:nvPicPr>
          <p:cNvPr id="16" name="Picture 15">
            <a:extLst>
              <a:ext uri="{FF2B5EF4-FFF2-40B4-BE49-F238E27FC236}">
                <a16:creationId xmlns:a16="http://schemas.microsoft.com/office/drawing/2014/main" id="{99C412D6-5D0B-425B-8169-1AE69D37FCC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65568" y="700988"/>
            <a:ext cx="3225850" cy="2376899"/>
          </a:xfrm>
          <a:prstGeom prst="rect">
            <a:avLst/>
          </a:prstGeom>
        </p:spPr>
      </p:pic>
      <p:pic>
        <p:nvPicPr>
          <p:cNvPr id="17" name="Picture 16">
            <a:extLst>
              <a:ext uri="{FF2B5EF4-FFF2-40B4-BE49-F238E27FC236}">
                <a16:creationId xmlns:a16="http://schemas.microsoft.com/office/drawing/2014/main" id="{A1FBCD76-FA31-4DD7-9CD7-FF1DC59D467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975211" y="3287589"/>
            <a:ext cx="3094893" cy="2646386"/>
          </a:xfrm>
          <a:prstGeom prst="rect">
            <a:avLst/>
          </a:prstGeom>
        </p:spPr>
      </p:pic>
      <p:sp>
        <p:nvSpPr>
          <p:cNvPr id="3" name="Rectangle 2">
            <a:extLst>
              <a:ext uri="{FF2B5EF4-FFF2-40B4-BE49-F238E27FC236}">
                <a16:creationId xmlns:a16="http://schemas.microsoft.com/office/drawing/2014/main" id="{4046036A-DA10-4F4E-9F46-C654C184EE96}"/>
              </a:ext>
            </a:extLst>
          </p:cNvPr>
          <p:cNvSpPr/>
          <p:nvPr/>
        </p:nvSpPr>
        <p:spPr>
          <a:xfrm>
            <a:off x="4465568" y="3415155"/>
            <a:ext cx="6888493" cy="2741857"/>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400">
                <a:latin typeface="NikoshBAN" pitchFamily="2" charset="0"/>
                <a:cs typeface="NikoshBAN" pitchFamily="2" charset="0"/>
              </a:rPr>
              <a:t>কিন্তু হঠাৎ মর্টারের ‌একটা গোলা এসে লাগল তাঁর পায়ে। গোলার আঘাতে চূর্ণ-বিচূর্ণ হয়ে গেল তাঁর পা। তিনি বুঝতে পারলেন মৃত্যু আসন্ন।যতক্ষণ সম্ভব গুলি চালাতে চালাতে তিনি শহিদ হলেন। নিজের জীবনকে তুচ্ছ করে নূর মোহাম্মদ শেখ এভাবেই রক্ষা করেছিলেন মুক্তিযোদ্ধাদের জীবন।</a:t>
            </a:r>
            <a:endParaRPr lang="en-US" sz="2400" dirty="0"/>
          </a:p>
        </p:txBody>
      </p:sp>
      <p:sp>
        <p:nvSpPr>
          <p:cNvPr id="7" name="Frame 6">
            <a:extLst>
              <a:ext uri="{FF2B5EF4-FFF2-40B4-BE49-F238E27FC236}">
                <a16:creationId xmlns:a16="http://schemas.microsoft.com/office/drawing/2014/main" id="{9C34199C-1DB5-4E70-A0EA-5C191B0083BB}"/>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DD4F5098-D59C-4253-BDE4-C4A56FC7032E}"/>
              </a:ext>
            </a:extLst>
          </p:cNvPr>
          <p:cNvPicPr>
            <a:picLocks noChangeAspect="1"/>
          </p:cNvPicPr>
          <p:nvPr/>
        </p:nvPicPr>
        <p:blipFill rotWithShape="1">
          <a:blip r:embed="rId6">
            <a:extLst>
              <a:ext uri="{28A0092B-C50C-407E-A947-70E740481C1C}">
                <a14:useLocalDpi xmlns:a14="http://schemas.microsoft.com/office/drawing/2010/main" val="0"/>
              </a:ext>
            </a:extLst>
          </a:blip>
          <a:srcRect l="11418" t="3467" r="7839" b="30707"/>
          <a:stretch/>
        </p:blipFill>
        <p:spPr>
          <a:xfrm>
            <a:off x="975211" y="3365887"/>
            <a:ext cx="1168374" cy="1122779"/>
          </a:xfrm>
          <a:prstGeom prst="rect">
            <a:avLst/>
          </a:prstGeom>
        </p:spPr>
      </p:pic>
    </p:spTree>
    <p:extLst>
      <p:ext uri="{BB962C8B-B14F-4D97-AF65-F5344CB8AC3E}">
        <p14:creationId xmlns:p14="http://schemas.microsoft.com/office/powerpoint/2010/main" val="35290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par>
                                <p:cTn id="14" presetID="21"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21" presetClass="entr" presetSubtype="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2B5974-53CF-4B25-B063-A3EE202BFB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927" y="542586"/>
            <a:ext cx="11406605" cy="5992887"/>
          </a:xfrm>
          <a:prstGeom prst="rect">
            <a:avLst/>
          </a:prstGeom>
        </p:spPr>
      </p:pic>
      <p:sp>
        <p:nvSpPr>
          <p:cNvPr id="5" name="TextBox 4">
            <a:extLst>
              <a:ext uri="{FF2B5EF4-FFF2-40B4-BE49-F238E27FC236}">
                <a16:creationId xmlns:a16="http://schemas.microsoft.com/office/drawing/2014/main" id="{F1A9A4F7-F3FB-4907-B060-A50397F51522}"/>
              </a:ext>
            </a:extLst>
          </p:cNvPr>
          <p:cNvSpPr txBox="1"/>
          <p:nvPr/>
        </p:nvSpPr>
        <p:spPr>
          <a:xfrm>
            <a:off x="4821271" y="1122337"/>
            <a:ext cx="2105247" cy="769441"/>
          </a:xfrm>
          <a:prstGeom prst="rect">
            <a:avLst/>
          </a:prstGeom>
          <a:solidFill>
            <a:schemeClr val="accent4">
              <a:lumMod val="40000"/>
              <a:lumOff val="60000"/>
            </a:schemeClr>
          </a:solidFill>
          <a:scene3d>
            <a:camera prst="orthographicFront"/>
            <a:lightRig rig="threePt" dir="t"/>
          </a:scene3d>
          <a:sp3d>
            <a:bevelT w="165100" prst="coolSlant"/>
          </a:sp3d>
        </p:spPr>
        <p:txBody>
          <a:bodyPr wrap="square" rtlCol="0">
            <a:spAutoFit/>
          </a:bodyPr>
          <a:lstStyle/>
          <a:p>
            <a:r>
              <a:rPr lang="en-US" sz="4400" dirty="0" err="1">
                <a:latin typeface="NikoshBAN" panose="02000000000000000000" pitchFamily="2" charset="0"/>
                <a:cs typeface="NikoshBAN" panose="02000000000000000000" pitchFamily="2" charset="0"/>
              </a:rPr>
              <a:t>দলীয়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কাজ</a:t>
            </a:r>
            <a:endParaRPr lang="en-US" sz="44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F53A0091-59B3-4879-9598-829406F251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0549" y="532452"/>
            <a:ext cx="2466975" cy="1847850"/>
          </a:xfrm>
          <a:prstGeom prst="rect">
            <a:avLst/>
          </a:prstGeom>
          <a:effectLst>
            <a:softEdge rad="127000"/>
          </a:effectLst>
        </p:spPr>
      </p:pic>
      <p:sp>
        <p:nvSpPr>
          <p:cNvPr id="10" name="Frame 9">
            <a:extLst>
              <a:ext uri="{FF2B5EF4-FFF2-40B4-BE49-F238E27FC236}">
                <a16:creationId xmlns:a16="http://schemas.microsoft.com/office/drawing/2014/main" id="{9334EF3C-CD1A-4A40-B911-A2F202B337D5}"/>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03662787-D0F1-4DD8-A6A5-F696DD8F611D}"/>
              </a:ext>
            </a:extLst>
          </p:cNvPr>
          <p:cNvSpPr/>
          <p:nvPr/>
        </p:nvSpPr>
        <p:spPr>
          <a:xfrm>
            <a:off x="539202" y="2380302"/>
            <a:ext cx="11052576" cy="1129539"/>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3200">
                <a:solidFill>
                  <a:srgbClr val="FF0000"/>
                </a:solidFill>
                <a:latin typeface="NikoshBAN" panose="02000000000000000000" pitchFamily="2" charset="0"/>
                <a:cs typeface="NikoshBAN" panose="02000000000000000000" pitchFamily="2" charset="0"/>
              </a:rPr>
              <a:t>‘</a:t>
            </a:r>
            <a:r>
              <a:rPr lang="en-US" sz="3200">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 দলঃ- </a:t>
            </a:r>
            <a:r>
              <a:rPr lang="en-US" sz="28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বীরশ্রেষ্ঠ </a:t>
            </a:r>
            <a:r>
              <a:rPr lang="bn-BD" sz="28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 মোহাম্ম</a:t>
            </a:r>
            <a:r>
              <a:rPr lang="en-US" sz="28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 জন্ম</a:t>
            </a:r>
            <a:r>
              <a:rPr lang="bn-BD" sz="28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a:t>
            </a:r>
            <a:r>
              <a:rPr lang="bn-BD" sz="28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এবং </a:t>
            </a:r>
            <a:r>
              <a:rPr lang="en-US" sz="28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কোথায় হয়েছিলো? নান্নু মিয়ার পায়ে গুলি লাগার পর নূর মোহাম্মদ কী করেন? </a:t>
            </a:r>
            <a:endPar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890F2D92-F88D-4C2B-B8E3-6DA2DD742332}"/>
              </a:ext>
            </a:extLst>
          </p:cNvPr>
          <p:cNvSpPr/>
          <p:nvPr/>
        </p:nvSpPr>
        <p:spPr>
          <a:xfrm>
            <a:off x="539202" y="3840480"/>
            <a:ext cx="11052576" cy="973400"/>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3200" dirty="0">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‘খ’ </a:t>
            </a:r>
            <a:r>
              <a:rPr lang="en-US" sz="3200" dirty="0" err="1">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দলঃ</a:t>
            </a:r>
            <a:r>
              <a:rPr lang="en-US" sz="3200" dirty="0">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মোহাম্মদ</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শেখ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আক্রমনের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সময় কি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কৌশল</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অবলম্বন</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করলেন</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এবং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কেন</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ব্যাখ্যা</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p>
        </p:txBody>
      </p:sp>
      <p:sp>
        <p:nvSpPr>
          <p:cNvPr id="11" name="Rectangle 10">
            <a:extLst>
              <a:ext uri="{FF2B5EF4-FFF2-40B4-BE49-F238E27FC236}">
                <a16:creationId xmlns:a16="http://schemas.microsoft.com/office/drawing/2014/main" id="{DA5D2B9B-9283-4A69-9B29-7B4CEFB9A339}"/>
              </a:ext>
            </a:extLst>
          </p:cNvPr>
          <p:cNvSpPr/>
          <p:nvPr/>
        </p:nvSpPr>
        <p:spPr>
          <a:xfrm>
            <a:off x="569712" y="5025683"/>
            <a:ext cx="10991556" cy="1090246"/>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3200" dirty="0">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‘গ’ </a:t>
            </a:r>
            <a:r>
              <a:rPr lang="en-US" sz="3200" dirty="0" err="1">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দলঃ</a:t>
            </a:r>
            <a:r>
              <a:rPr lang="en-US" sz="3200" dirty="0">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কিভাবে</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মোহাম্মদ</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শেখ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অন্য</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মুক্তিযোদ্ধাদের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জীবন</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রক্ষা</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করেছিলেন</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11022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B89CBC8-5B58-4FFA-AE4E-4EF33D59FA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579" y="1702079"/>
            <a:ext cx="3350576" cy="3941182"/>
          </a:xfrm>
          <a:prstGeom prst="rect">
            <a:avLst/>
          </a:prstGeom>
        </p:spPr>
      </p:pic>
      <p:sp>
        <p:nvSpPr>
          <p:cNvPr id="15" name="Rectangle 14">
            <a:extLst>
              <a:ext uri="{FF2B5EF4-FFF2-40B4-BE49-F238E27FC236}">
                <a16:creationId xmlns:a16="http://schemas.microsoft.com/office/drawing/2014/main" id="{4D58EA78-06A0-4FB0-A183-72FE295E37A7}"/>
              </a:ext>
            </a:extLst>
          </p:cNvPr>
          <p:cNvSpPr/>
          <p:nvPr/>
        </p:nvSpPr>
        <p:spPr>
          <a:xfrm>
            <a:off x="2907888" y="534461"/>
            <a:ext cx="6238567" cy="1167618"/>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effectLst>
                  <a:outerShdw blurRad="38100" dist="38100" dir="2700000" algn="tl">
                    <a:srgbClr val="000000">
                      <a:alpha val="43137"/>
                    </a:srgbClr>
                  </a:outerShdw>
                </a:effectLst>
              </a:rPr>
              <a:t>পাঠ্যবইয়ের</a:t>
            </a:r>
            <a:r>
              <a:rPr lang="en-US" sz="4000" b="1" dirty="0">
                <a:solidFill>
                  <a:schemeClr val="tx1"/>
                </a:solidFill>
                <a:effectLst>
                  <a:outerShdw blurRad="38100" dist="38100" dir="2700000" algn="tl">
                    <a:srgbClr val="000000">
                      <a:alpha val="43137"/>
                    </a:srgbClr>
                  </a:outerShdw>
                </a:effectLst>
              </a:rPr>
              <a:t> </a:t>
            </a:r>
            <a:r>
              <a:rPr lang="en-US" sz="4000" b="1" dirty="0" err="1">
                <a:solidFill>
                  <a:schemeClr val="tx1"/>
                </a:solidFill>
                <a:effectLst>
                  <a:outerShdw blurRad="38100" dist="38100" dir="2700000" algn="tl">
                    <a:srgbClr val="000000">
                      <a:alpha val="43137"/>
                    </a:srgbClr>
                  </a:outerShdw>
                </a:effectLst>
              </a:rPr>
              <a:t>সাথে</a:t>
            </a:r>
            <a:r>
              <a:rPr lang="en-US" sz="4000" b="1" dirty="0">
                <a:solidFill>
                  <a:schemeClr val="tx1"/>
                </a:solidFill>
                <a:effectLst>
                  <a:outerShdw blurRad="38100" dist="38100" dir="2700000" algn="tl">
                    <a:srgbClr val="000000">
                      <a:alpha val="43137"/>
                    </a:srgbClr>
                  </a:outerShdw>
                </a:effectLst>
              </a:rPr>
              <a:t> </a:t>
            </a:r>
            <a:r>
              <a:rPr lang="en-US" sz="4000" b="1" dirty="0" err="1">
                <a:solidFill>
                  <a:schemeClr val="tx1"/>
                </a:solidFill>
                <a:effectLst>
                  <a:outerShdw blurRad="38100" dist="38100" dir="2700000" algn="tl">
                    <a:srgbClr val="000000">
                      <a:alpha val="43137"/>
                    </a:srgbClr>
                  </a:outerShdw>
                </a:effectLst>
              </a:rPr>
              <a:t>সংযোগ</a:t>
            </a:r>
            <a:r>
              <a:rPr lang="en-US" sz="4000" b="1" dirty="0">
                <a:solidFill>
                  <a:schemeClr val="tx1"/>
                </a:solidFill>
                <a:effectLst>
                  <a:outerShdw blurRad="38100" dist="38100" dir="2700000" algn="tl">
                    <a:srgbClr val="000000">
                      <a:alpha val="43137"/>
                    </a:srgbClr>
                  </a:outerShdw>
                </a:effectLst>
              </a:rPr>
              <a:t> </a:t>
            </a:r>
          </a:p>
        </p:txBody>
      </p:sp>
      <p:sp>
        <p:nvSpPr>
          <p:cNvPr id="2" name="Rectangle 1">
            <a:extLst>
              <a:ext uri="{FF2B5EF4-FFF2-40B4-BE49-F238E27FC236}">
                <a16:creationId xmlns:a16="http://schemas.microsoft.com/office/drawing/2014/main" id="{B45DAC5A-C307-4A61-B6DB-2F2F2813EF6A}"/>
              </a:ext>
            </a:extLst>
          </p:cNvPr>
          <p:cNvSpPr/>
          <p:nvPr/>
        </p:nvSpPr>
        <p:spPr>
          <a:xfrm>
            <a:off x="5027155" y="1702079"/>
            <a:ext cx="5608020" cy="3941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chemeClr val="tx1"/>
                </a:solidFill>
                <a:latin typeface="NikoshBAN" panose="02000000000000000000" pitchFamily="2" charset="0"/>
                <a:cs typeface="NikoshBAN" panose="02000000000000000000" pitchFamily="2" charset="0"/>
              </a:rPr>
              <a:t>তোমাদের বাংলা বইয়ের ২৬ ও ২৭  পৃষ্ঠা দেখ</a:t>
            </a:r>
            <a:r>
              <a:rPr lang="en-US" sz="3600" b="1">
                <a:ln/>
                <a:solidFill>
                  <a:srgbClr val="FF0000"/>
                </a:solidFill>
                <a:latin typeface="NikoshBAN" panose="02000000000000000000" pitchFamily="2" charset="0"/>
                <a:cs typeface="NikoshBAN" panose="02000000000000000000" pitchFamily="2" charset="0"/>
              </a:rPr>
              <a:t> </a:t>
            </a:r>
          </a:p>
          <a:p>
            <a:pPr algn="ctr"/>
            <a:r>
              <a:rPr lang="en-US" sz="3600" b="1">
                <a:ln/>
                <a:solidFill>
                  <a:srgbClr val="FF0000"/>
                </a:solidFill>
                <a:latin typeface="NikoshBAN" panose="02000000000000000000" pitchFamily="2" charset="0"/>
                <a:cs typeface="NikoshBAN" panose="02000000000000000000" pitchFamily="2" charset="0"/>
              </a:rPr>
              <a:t>দুরন্ত এক.....মহিষ</a:t>
            </a:r>
          </a:p>
          <a:p>
            <a:pPr algn="ctr"/>
            <a:r>
              <a:rPr lang="en-US" sz="3600" b="1">
                <a:ln/>
                <a:solidFill>
                  <a:srgbClr val="FF0000"/>
                </a:solidFill>
                <a:latin typeface="NikoshBAN" panose="02000000000000000000" pitchFamily="2" charset="0"/>
                <a:cs typeface="NikoshBAN" panose="02000000000000000000" pitchFamily="2" charset="0"/>
              </a:rPr>
              <a:t>খোলা গ্রামে।</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Frame 4">
            <a:extLst>
              <a:ext uri="{FF2B5EF4-FFF2-40B4-BE49-F238E27FC236}">
                <a16:creationId xmlns:a16="http://schemas.microsoft.com/office/drawing/2014/main" id="{A37E958B-27F0-4793-9663-E121E1521D56}"/>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2072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39811" y="444913"/>
            <a:ext cx="6712375" cy="769441"/>
          </a:xfrm>
          <a:prstGeom prst="rect">
            <a:avLst/>
          </a:prstGeom>
          <a:solidFill>
            <a:schemeClr val="accent4">
              <a:lumMod val="20000"/>
              <a:lumOff val="80000"/>
            </a:schemeClr>
          </a:solidFill>
          <a:ln w="76200">
            <a:noFill/>
          </a:ln>
          <a:effectLst>
            <a:softEdge rad="63500"/>
          </a:effectLst>
        </p:spPr>
        <p:txBody>
          <a:bodyPr wrap="square" rtlCol="0">
            <a:spAutoFit/>
          </a:bodyPr>
          <a:lstStyle/>
          <a:p>
            <a:pPr algn="ctr"/>
            <a:r>
              <a:rPr lang="en-US" sz="4400" b="1"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44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44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শব্দের</a:t>
            </a:r>
            <a:r>
              <a:rPr lang="en-US" sz="44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44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a:t>
            </a:r>
            <a:r>
              <a:rPr lang="en-US" sz="44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নেই</a:t>
            </a:r>
            <a:r>
              <a:rPr lang="en-US" sz="44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44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024356" y="1792332"/>
            <a:ext cx="4403188" cy="646331"/>
          </a:xfrm>
          <a:prstGeom prst="rect">
            <a:avLst/>
          </a:prstGeom>
          <a:noFill/>
          <a:ln w="57150">
            <a:solidFill>
              <a:srgbClr val="C00000"/>
            </a:solidFill>
          </a:ln>
        </p:spPr>
        <p:txBody>
          <a:bodyPr wrap="square" rtlCol="0">
            <a:spAutoFit/>
          </a:bodyPr>
          <a:lstStyle/>
          <a:p>
            <a:r>
              <a:rPr lang="en-US" sz="3600" b="1" dirty="0">
                <a:latin typeface="NikoshBAN" panose="02000000000000000000" pitchFamily="2" charset="0"/>
                <a:cs typeface="NikoshBAN" panose="02000000000000000000" pitchFamily="2" charset="0"/>
              </a:rPr>
              <a:t>মুক্তির </a:t>
            </a:r>
            <a:r>
              <a:rPr lang="en-US" sz="3600" b="1" dirty="0" err="1">
                <a:latin typeface="NikoshBAN" panose="02000000000000000000" pitchFamily="2" charset="0"/>
                <a:cs typeface="NikoshBAN" panose="02000000000000000000" pitchFamily="2" charset="0"/>
              </a:rPr>
              <a:t>জন্য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যাঁরা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যুদ্ধ</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করেন</a:t>
            </a:r>
            <a:r>
              <a:rPr lang="en-US" sz="3600" b="1" dirty="0">
                <a:latin typeface="NikoshBAN" panose="02000000000000000000" pitchFamily="2" charset="0"/>
                <a:cs typeface="NikoshBAN" panose="02000000000000000000" pitchFamily="2" charset="0"/>
              </a:rPr>
              <a:t>।</a:t>
            </a:r>
            <a:endParaRPr lang="en-GB" sz="3600" b="1" dirty="0">
              <a:latin typeface="NikoshBAN" panose="02000000000000000000" pitchFamily="2" charset="0"/>
              <a:cs typeface="NikoshBAN" panose="02000000000000000000" pitchFamily="2" charset="0"/>
            </a:endParaRPr>
          </a:p>
        </p:txBody>
      </p:sp>
      <p:sp>
        <p:nvSpPr>
          <p:cNvPr id="7" name="TextBox 6"/>
          <p:cNvSpPr txBox="1"/>
          <p:nvPr/>
        </p:nvSpPr>
        <p:spPr>
          <a:xfrm>
            <a:off x="6024356" y="2698587"/>
            <a:ext cx="4403188" cy="646331"/>
          </a:xfrm>
          <a:prstGeom prst="rect">
            <a:avLst/>
          </a:prstGeom>
          <a:noFill/>
          <a:ln w="76200">
            <a:solidFill>
              <a:srgbClr val="C00000"/>
            </a:solidFill>
          </a:ln>
        </p:spPr>
        <p:txBody>
          <a:bodyPr wrap="square" rtlCol="0">
            <a:spAutoFit/>
          </a:bodyPr>
          <a:lstStyle/>
          <a:p>
            <a:r>
              <a:rPr lang="en-US" sz="3600" b="1" dirty="0" err="1">
                <a:latin typeface="NikoshBAN" panose="02000000000000000000" pitchFamily="2" charset="0"/>
                <a:cs typeface="NikoshBAN" panose="02000000000000000000" pitchFamily="2" charset="0"/>
              </a:rPr>
              <a:t>চঞ্চল</a:t>
            </a:r>
            <a:r>
              <a:rPr lang="en-US" sz="3600" b="1" dirty="0">
                <a:latin typeface="NikoshBAN" panose="02000000000000000000" pitchFamily="2" charset="0"/>
                <a:cs typeface="NikoshBAN" panose="02000000000000000000" pitchFamily="2" charset="0"/>
              </a:rPr>
              <a:t>।</a:t>
            </a:r>
            <a:endParaRPr lang="en-GB" sz="3600" b="1" dirty="0">
              <a:latin typeface="NikoshBAN" panose="02000000000000000000" pitchFamily="2" charset="0"/>
              <a:cs typeface="NikoshBAN" panose="02000000000000000000" pitchFamily="2" charset="0"/>
            </a:endParaRPr>
          </a:p>
        </p:txBody>
      </p:sp>
      <p:sp>
        <p:nvSpPr>
          <p:cNvPr id="8" name="TextBox 7"/>
          <p:cNvSpPr txBox="1"/>
          <p:nvPr/>
        </p:nvSpPr>
        <p:spPr>
          <a:xfrm>
            <a:off x="6024356" y="3627024"/>
            <a:ext cx="4403188" cy="646331"/>
          </a:xfrm>
          <a:prstGeom prst="rect">
            <a:avLst/>
          </a:prstGeom>
          <a:noFill/>
          <a:ln w="76200">
            <a:solidFill>
              <a:srgbClr val="C00000"/>
            </a:solidFill>
          </a:ln>
        </p:spPr>
        <p:txBody>
          <a:bodyPr wrap="square" rtlCol="0">
            <a:spAutoFit/>
          </a:bodyPr>
          <a:lstStyle/>
          <a:p>
            <a:r>
              <a:rPr lang="en-US" sz="3600" b="1" dirty="0" err="1">
                <a:latin typeface="NikoshBAN" panose="02000000000000000000" pitchFamily="2" charset="0"/>
                <a:cs typeface="NikoshBAN" panose="02000000000000000000" pitchFamily="2" charset="0"/>
              </a:rPr>
              <a:t>পাহারা</a:t>
            </a:r>
            <a:r>
              <a:rPr lang="en-US" sz="3600" b="1" dirty="0">
                <a:latin typeface="NikoshBAN" panose="02000000000000000000" pitchFamily="2" charset="0"/>
                <a:cs typeface="NikoshBAN" panose="02000000000000000000" pitchFamily="2" charset="0"/>
              </a:rPr>
              <a:t> দেওয়া।</a:t>
            </a:r>
            <a:endParaRPr lang="en-GB" sz="3600" b="1" dirty="0">
              <a:latin typeface="NikoshBAN" panose="02000000000000000000" pitchFamily="2" charset="0"/>
              <a:cs typeface="NikoshBAN" panose="02000000000000000000" pitchFamily="2" charset="0"/>
            </a:endParaRPr>
          </a:p>
        </p:txBody>
      </p:sp>
      <p:sp>
        <p:nvSpPr>
          <p:cNvPr id="17" name="Right Arrow 16"/>
          <p:cNvSpPr/>
          <p:nvPr/>
        </p:nvSpPr>
        <p:spPr>
          <a:xfrm>
            <a:off x="1384936" y="4671216"/>
            <a:ext cx="1267661" cy="584776"/>
          </a:xfrm>
          <a:prstGeom prst="rightArrow">
            <a:avLst>
              <a:gd name="adj1" fmla="val 50000"/>
              <a:gd name="adj2" fmla="val 101489"/>
            </a:avLst>
          </a:prstGeom>
          <a:solidFill>
            <a:srgbClr val="FFC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anose="02000000000000000000" pitchFamily="2" charset="0"/>
              <a:cs typeface="NikoshBAN" panose="02000000000000000000" pitchFamily="2" charset="0"/>
            </a:endParaRPr>
          </a:p>
        </p:txBody>
      </p:sp>
      <p:sp>
        <p:nvSpPr>
          <p:cNvPr id="18" name="Rectangle 17"/>
          <p:cNvSpPr/>
          <p:nvPr/>
        </p:nvSpPr>
        <p:spPr>
          <a:xfrm>
            <a:off x="6024356" y="4562156"/>
            <a:ext cx="4403188" cy="693836"/>
          </a:xfrm>
          <a:prstGeom prst="rect">
            <a:avLst/>
          </a:prstGeom>
          <a:noFill/>
          <a:ln w="76200">
            <a:solidFill>
              <a:srgbClr val="C00000"/>
            </a:solidFill>
          </a:ln>
        </p:spPr>
        <p:style>
          <a:lnRef idx="0">
            <a:scrgbClr r="0" g="0" b="0"/>
          </a:lnRef>
          <a:fillRef idx="0">
            <a:scrgbClr r="0" g="0" b="0"/>
          </a:fillRef>
          <a:effectRef idx="0">
            <a:scrgbClr r="0" g="0" b="0"/>
          </a:effectRef>
          <a:fontRef idx="minor">
            <a:schemeClr val="dk1"/>
          </a:fontRef>
        </p:style>
        <p:txBody>
          <a:bodyPr rtlCol="0" anchor="ctr"/>
          <a:lstStyle/>
          <a:p>
            <a:r>
              <a:rPr lang="en-US" sz="36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নিকট</a:t>
            </a:r>
            <a:r>
              <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0" name="Right Arrow 19"/>
          <p:cNvSpPr/>
          <p:nvPr/>
        </p:nvSpPr>
        <p:spPr>
          <a:xfrm>
            <a:off x="1472150" y="5595292"/>
            <a:ext cx="1267661" cy="584776"/>
          </a:xfrm>
          <a:prstGeom prst="rightArrow">
            <a:avLst>
              <a:gd name="adj1" fmla="val 50000"/>
              <a:gd name="adj2" fmla="val 123140"/>
            </a:avLst>
          </a:prstGeom>
          <a:solidFill>
            <a:srgbClr val="FFC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anose="02000000000000000000" pitchFamily="2" charset="0"/>
              <a:cs typeface="NikoshBAN" panose="02000000000000000000" pitchFamily="2" charset="0"/>
            </a:endParaRPr>
          </a:p>
        </p:txBody>
      </p:sp>
      <p:sp>
        <p:nvSpPr>
          <p:cNvPr id="21" name="Rectangle 20"/>
          <p:cNvSpPr/>
          <p:nvPr/>
        </p:nvSpPr>
        <p:spPr>
          <a:xfrm>
            <a:off x="6024356" y="5487957"/>
            <a:ext cx="4403186" cy="717937"/>
          </a:xfrm>
          <a:prstGeom prst="rect">
            <a:avLst/>
          </a:prstGeom>
          <a:noFill/>
          <a:ln w="76200">
            <a:solidFill>
              <a:srgbClr val="C00000"/>
            </a:solidFill>
          </a:ln>
        </p:spPr>
        <p:style>
          <a:lnRef idx="0">
            <a:scrgbClr r="0" g="0" b="0"/>
          </a:lnRef>
          <a:fillRef idx="0">
            <a:scrgbClr r="0" g="0" b="0"/>
          </a:fillRef>
          <a:effectRef idx="0">
            <a:scrgbClr r="0" g="0" b="0"/>
          </a:effectRef>
          <a:fontRef idx="minor">
            <a:schemeClr val="dk1"/>
          </a:fontRef>
        </p:style>
        <p:txBody>
          <a:bodyPr rtlCol="0" anchor="ctr"/>
          <a:lstStyle/>
          <a:p>
            <a:r>
              <a:rPr lang="en-US" sz="3600" b="1" dirty="0" err="1">
                <a:solidFill>
                  <a:schemeClr val="tx1"/>
                </a:solidFill>
                <a:latin typeface="NikoshBAN" panose="02000000000000000000" pitchFamily="2" charset="0"/>
                <a:cs typeface="NikoshBAN" panose="02000000000000000000" pitchFamily="2" charset="0"/>
              </a:rPr>
              <a:t>বীরদের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মধ্যে</a:t>
            </a:r>
            <a:r>
              <a:rPr lang="en-US" sz="3600" b="1" dirty="0">
                <a:solidFill>
                  <a:schemeClr val="tx1"/>
                </a:solidFill>
                <a:latin typeface="NikoshBAN" panose="02000000000000000000" pitchFamily="2" charset="0"/>
                <a:cs typeface="NikoshBAN" panose="02000000000000000000" pitchFamily="2" charset="0"/>
              </a:rPr>
              <a:t> শ্রেষ্ঠ।</a:t>
            </a:r>
            <a:endParaRPr lang="en-US" sz="3200" b="1" dirty="0">
              <a:solidFill>
                <a:schemeClr val="tx1"/>
              </a:solidFill>
              <a:latin typeface="NikoshBAN" panose="02000000000000000000" pitchFamily="2" charset="0"/>
              <a:cs typeface="NikoshBAN" panose="02000000000000000000" pitchFamily="2" charset="0"/>
            </a:endParaRPr>
          </a:p>
        </p:txBody>
      </p:sp>
      <p:sp>
        <p:nvSpPr>
          <p:cNvPr id="12" name="Right Arrow 11"/>
          <p:cNvSpPr/>
          <p:nvPr/>
        </p:nvSpPr>
        <p:spPr>
          <a:xfrm>
            <a:off x="1384938" y="1885981"/>
            <a:ext cx="1267661" cy="584776"/>
          </a:xfrm>
          <a:prstGeom prst="rightArrow">
            <a:avLst>
              <a:gd name="adj1" fmla="val 50000"/>
              <a:gd name="adj2" fmla="val 123140"/>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anose="02000000000000000000" pitchFamily="2" charset="0"/>
              <a:cs typeface="NikoshBAN" panose="02000000000000000000" pitchFamily="2" charset="0"/>
            </a:endParaRPr>
          </a:p>
        </p:txBody>
      </p:sp>
      <p:sp>
        <p:nvSpPr>
          <p:cNvPr id="14" name="Right Arrow 13"/>
          <p:cNvSpPr/>
          <p:nvPr/>
        </p:nvSpPr>
        <p:spPr>
          <a:xfrm>
            <a:off x="1384937" y="2780287"/>
            <a:ext cx="1267661" cy="584776"/>
          </a:xfrm>
          <a:prstGeom prst="rightArrow">
            <a:avLst>
              <a:gd name="adj1" fmla="val 50000"/>
              <a:gd name="adj2" fmla="val 123140"/>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anose="02000000000000000000" pitchFamily="2" charset="0"/>
              <a:cs typeface="NikoshBAN" panose="02000000000000000000" pitchFamily="2" charset="0"/>
            </a:endParaRPr>
          </a:p>
        </p:txBody>
      </p:sp>
      <p:sp>
        <p:nvSpPr>
          <p:cNvPr id="15" name="Right Arrow 14"/>
          <p:cNvSpPr/>
          <p:nvPr/>
        </p:nvSpPr>
        <p:spPr>
          <a:xfrm>
            <a:off x="1384936" y="3668483"/>
            <a:ext cx="1267661" cy="584776"/>
          </a:xfrm>
          <a:prstGeom prst="rightArrow">
            <a:avLst>
              <a:gd name="adj1" fmla="val 50000"/>
              <a:gd name="adj2" fmla="val 123140"/>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anose="02000000000000000000" pitchFamily="2" charset="0"/>
              <a:cs typeface="NikoshBAN" panose="02000000000000000000" pitchFamily="2" charset="0"/>
            </a:endParaRPr>
          </a:p>
        </p:txBody>
      </p:sp>
      <p:sp>
        <p:nvSpPr>
          <p:cNvPr id="25" name="Rectangle 24"/>
          <p:cNvSpPr/>
          <p:nvPr/>
        </p:nvSpPr>
        <p:spPr>
          <a:xfrm>
            <a:off x="858129" y="1609799"/>
            <a:ext cx="2467307" cy="8609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মুক্তিযোদ্ধা</a:t>
            </a:r>
            <a:endParaRPr lang="en-US" sz="2000" b="1" dirty="0">
              <a:solidFill>
                <a:schemeClr val="tx1"/>
              </a:solidFill>
              <a:latin typeface="NikoshBAN" panose="02000000000000000000" pitchFamily="2" charset="0"/>
              <a:cs typeface="NikoshBAN" panose="02000000000000000000" pitchFamily="2" charset="0"/>
            </a:endParaRPr>
          </a:p>
        </p:txBody>
      </p:sp>
      <p:sp>
        <p:nvSpPr>
          <p:cNvPr id="26" name="Rectangle 25"/>
          <p:cNvSpPr/>
          <p:nvPr/>
        </p:nvSpPr>
        <p:spPr>
          <a:xfrm>
            <a:off x="858129" y="2595432"/>
            <a:ext cx="2431406" cy="7778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দুরন্ত</a:t>
            </a:r>
            <a:r>
              <a:rPr lang="en-US" sz="3600" b="1" dirty="0">
                <a:solidFill>
                  <a:schemeClr val="tx1"/>
                </a:solidFill>
                <a:latin typeface="NikoshBAN" panose="02000000000000000000" pitchFamily="2" charset="0"/>
                <a:cs typeface="NikoshBAN" panose="02000000000000000000" pitchFamily="2" charset="0"/>
              </a:rPr>
              <a:t> </a:t>
            </a:r>
          </a:p>
        </p:txBody>
      </p:sp>
      <p:sp>
        <p:nvSpPr>
          <p:cNvPr id="27" name="Rectangle 26"/>
          <p:cNvSpPr/>
          <p:nvPr/>
        </p:nvSpPr>
        <p:spPr>
          <a:xfrm>
            <a:off x="858129" y="3503030"/>
            <a:ext cx="2385709" cy="810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টহল</a:t>
            </a:r>
            <a:endParaRPr lang="en-US" sz="3600" b="1" dirty="0">
              <a:solidFill>
                <a:schemeClr val="tx1"/>
              </a:solidFill>
              <a:latin typeface="NikoshBAN" panose="02000000000000000000" pitchFamily="2" charset="0"/>
              <a:cs typeface="NikoshBAN" panose="02000000000000000000" pitchFamily="2" charset="0"/>
            </a:endParaRPr>
          </a:p>
        </p:txBody>
      </p:sp>
      <p:sp>
        <p:nvSpPr>
          <p:cNvPr id="16" name="Rectangle 15"/>
          <p:cNvSpPr/>
          <p:nvPr/>
        </p:nvSpPr>
        <p:spPr>
          <a:xfrm>
            <a:off x="858129" y="4558116"/>
            <a:ext cx="2431406" cy="810976"/>
          </a:xfrm>
          <a:prstGeom prst="rect">
            <a:avLst/>
          </a:prstGeom>
          <a:solidFill>
            <a:srgbClr val="92D050"/>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আসন্ন</a:t>
            </a:r>
            <a:endParaRPr lang="en-US" sz="3600" b="1" dirty="0">
              <a:solidFill>
                <a:schemeClr val="tx1"/>
              </a:solidFill>
              <a:latin typeface="NikoshBAN" panose="02000000000000000000" pitchFamily="2" charset="0"/>
              <a:cs typeface="NikoshBAN" panose="02000000000000000000" pitchFamily="2" charset="0"/>
            </a:endParaRPr>
          </a:p>
        </p:txBody>
      </p:sp>
      <p:sp>
        <p:nvSpPr>
          <p:cNvPr id="19" name="Rectangle 18"/>
          <p:cNvSpPr/>
          <p:nvPr/>
        </p:nvSpPr>
        <p:spPr>
          <a:xfrm>
            <a:off x="858129" y="5487957"/>
            <a:ext cx="2404734" cy="810976"/>
          </a:xfrm>
          <a:prstGeom prst="rect">
            <a:avLst/>
          </a:prstGeom>
          <a:solidFill>
            <a:srgbClr val="92D050"/>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বীরশ্রেষ্ঠ</a:t>
            </a:r>
            <a:endParaRPr lang="en-US" sz="1400" b="1" dirty="0">
              <a:solidFill>
                <a:schemeClr val="tx1"/>
              </a:solidFill>
              <a:latin typeface="NikoshBAN" panose="02000000000000000000" pitchFamily="2" charset="0"/>
              <a:cs typeface="NikoshBAN" panose="02000000000000000000" pitchFamily="2" charset="0"/>
            </a:endParaRPr>
          </a:p>
        </p:txBody>
      </p:sp>
      <p:sp>
        <p:nvSpPr>
          <p:cNvPr id="22" name="Frame 21">
            <a:extLst>
              <a:ext uri="{FF2B5EF4-FFF2-40B4-BE49-F238E27FC236}">
                <a16:creationId xmlns:a16="http://schemas.microsoft.com/office/drawing/2014/main" id="{6360CAF5-AB09-4BEF-9392-9BE028485E77}"/>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3759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1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0" nodeType="clickEffect">
                                  <p:stCondLst>
                                    <p:cond delay="0"/>
                                  </p:stCondLst>
                                  <p:childTnLst>
                                    <p:animMotion origin="layout" path="M 0 0 L 0.25 0 E" pathEditMode="relative" ptsTypes="">
                                      <p:cBhvr>
                                        <p:cTn id="20" dur="2000" fill="hold"/>
                                        <p:tgtEl>
                                          <p:spTgt spid="14"/>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0" nodeType="clickEffect">
                                  <p:stCondLst>
                                    <p:cond delay="0"/>
                                  </p:stCondLst>
                                  <p:childTnLst>
                                    <p:animMotion origin="layout" path="M 0 0 L 0.25 0 E" pathEditMode="relative" ptsTypes="">
                                      <p:cBhvr>
                                        <p:cTn id="34" dur="2000" fill="hold"/>
                                        <p:tgtEl>
                                          <p:spTgt spid="15"/>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800" decel="100000"/>
                                        <p:tgtEl>
                                          <p:spTgt spid="8"/>
                                        </p:tgtEl>
                                      </p:cBhvr>
                                    </p:animEffect>
                                    <p:anim calcmode="lin" valueType="num">
                                      <p:cBhvr>
                                        <p:cTn id="40" dur="800" decel="100000" fill="hold"/>
                                        <p:tgtEl>
                                          <p:spTgt spid="8"/>
                                        </p:tgtEl>
                                        <p:attrNameLst>
                                          <p:attrName>style.rotation</p:attrName>
                                        </p:attrNameLst>
                                      </p:cBhvr>
                                      <p:tavLst>
                                        <p:tav tm="0">
                                          <p:val>
                                            <p:fltVal val="-90"/>
                                          </p:val>
                                        </p:tav>
                                        <p:tav tm="100000">
                                          <p:val>
                                            <p:fltVal val="0"/>
                                          </p:val>
                                        </p:tav>
                                      </p:tavLst>
                                    </p:anim>
                                    <p:anim calcmode="lin" valueType="num">
                                      <p:cBhvr>
                                        <p:cTn id="41" dur="800" decel="100000" fill="hold"/>
                                        <p:tgtEl>
                                          <p:spTgt spid="8"/>
                                        </p:tgtEl>
                                        <p:attrNameLst>
                                          <p:attrName>ppt_x</p:attrName>
                                        </p:attrNameLst>
                                      </p:cBhvr>
                                      <p:tavLst>
                                        <p:tav tm="0">
                                          <p:val>
                                            <p:strVal val="#ppt_x+0.4"/>
                                          </p:val>
                                        </p:tav>
                                        <p:tav tm="100000">
                                          <p:val>
                                            <p:strVal val="#ppt_x-0.05"/>
                                          </p:val>
                                        </p:tav>
                                      </p:tavLst>
                                    </p:anim>
                                    <p:anim calcmode="lin" valueType="num">
                                      <p:cBhvr>
                                        <p:cTn id="42" dur="800" decel="100000" fill="hold"/>
                                        <p:tgtEl>
                                          <p:spTgt spid="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grpId="0" nodeType="clickEffect">
                                  <p:stCondLst>
                                    <p:cond delay="0"/>
                                  </p:stCondLst>
                                  <p:childTnLst>
                                    <p:animMotion origin="layout" path="M 0 0 L 0.25 0 E" pathEditMode="relative" ptsTypes="">
                                      <p:cBhvr>
                                        <p:cTn id="48" dur="2000" fill="hold"/>
                                        <p:tgtEl>
                                          <p:spTgt spid="17"/>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800" decel="100000"/>
                                        <p:tgtEl>
                                          <p:spTgt spid="18"/>
                                        </p:tgtEl>
                                      </p:cBhvr>
                                    </p:animEffect>
                                    <p:anim calcmode="lin" valueType="num">
                                      <p:cBhvr>
                                        <p:cTn id="54" dur="800" decel="100000" fill="hold"/>
                                        <p:tgtEl>
                                          <p:spTgt spid="18"/>
                                        </p:tgtEl>
                                        <p:attrNameLst>
                                          <p:attrName>style.rotation</p:attrName>
                                        </p:attrNameLst>
                                      </p:cBhvr>
                                      <p:tavLst>
                                        <p:tav tm="0">
                                          <p:val>
                                            <p:fltVal val="-90"/>
                                          </p:val>
                                        </p:tav>
                                        <p:tav tm="100000">
                                          <p:val>
                                            <p:fltVal val="0"/>
                                          </p:val>
                                        </p:tav>
                                      </p:tavLst>
                                    </p:anim>
                                    <p:anim calcmode="lin" valueType="num">
                                      <p:cBhvr>
                                        <p:cTn id="55" dur="800" decel="100000" fill="hold"/>
                                        <p:tgtEl>
                                          <p:spTgt spid="18"/>
                                        </p:tgtEl>
                                        <p:attrNameLst>
                                          <p:attrName>ppt_x</p:attrName>
                                        </p:attrNameLst>
                                      </p:cBhvr>
                                      <p:tavLst>
                                        <p:tav tm="0">
                                          <p:val>
                                            <p:strVal val="#ppt_x+0.4"/>
                                          </p:val>
                                        </p:tav>
                                        <p:tav tm="100000">
                                          <p:val>
                                            <p:strVal val="#ppt_x-0.05"/>
                                          </p:val>
                                        </p:tav>
                                      </p:tavLst>
                                    </p:anim>
                                    <p:anim calcmode="lin" valueType="num">
                                      <p:cBhvr>
                                        <p:cTn id="56" dur="800" decel="100000" fill="hold"/>
                                        <p:tgtEl>
                                          <p:spTgt spid="1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grpId="0" nodeType="clickEffect">
                                  <p:stCondLst>
                                    <p:cond delay="0"/>
                                  </p:stCondLst>
                                  <p:childTnLst>
                                    <p:animMotion origin="layout" path="M 0 0 L 0.25 0 E" pathEditMode="relative" ptsTypes="">
                                      <p:cBhvr>
                                        <p:cTn id="62" dur="2000" fill="hold"/>
                                        <p:tgtEl>
                                          <p:spTgt spid="20"/>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800" decel="100000"/>
                                        <p:tgtEl>
                                          <p:spTgt spid="21"/>
                                        </p:tgtEl>
                                      </p:cBhvr>
                                    </p:animEffect>
                                    <p:anim calcmode="lin" valueType="num">
                                      <p:cBhvr>
                                        <p:cTn id="68" dur="800" decel="100000" fill="hold"/>
                                        <p:tgtEl>
                                          <p:spTgt spid="21"/>
                                        </p:tgtEl>
                                        <p:attrNameLst>
                                          <p:attrName>style.rotation</p:attrName>
                                        </p:attrNameLst>
                                      </p:cBhvr>
                                      <p:tavLst>
                                        <p:tav tm="0">
                                          <p:val>
                                            <p:fltVal val="-90"/>
                                          </p:val>
                                        </p:tav>
                                        <p:tav tm="100000">
                                          <p:val>
                                            <p:fltVal val="0"/>
                                          </p:val>
                                        </p:tav>
                                      </p:tavLst>
                                    </p:anim>
                                    <p:anim calcmode="lin" valueType="num">
                                      <p:cBhvr>
                                        <p:cTn id="69" dur="800" decel="100000" fill="hold"/>
                                        <p:tgtEl>
                                          <p:spTgt spid="21"/>
                                        </p:tgtEl>
                                        <p:attrNameLst>
                                          <p:attrName>ppt_x</p:attrName>
                                        </p:attrNameLst>
                                      </p:cBhvr>
                                      <p:tavLst>
                                        <p:tav tm="0">
                                          <p:val>
                                            <p:strVal val="#ppt_x+0.4"/>
                                          </p:val>
                                        </p:tav>
                                        <p:tav tm="100000">
                                          <p:val>
                                            <p:strVal val="#ppt_x-0.05"/>
                                          </p:val>
                                        </p:tav>
                                      </p:tavLst>
                                    </p:anim>
                                    <p:anim calcmode="lin" valueType="num">
                                      <p:cBhvr>
                                        <p:cTn id="70" dur="800" decel="100000" fill="hold"/>
                                        <p:tgtEl>
                                          <p:spTgt spid="21"/>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animBg="1"/>
      <p:bldP spid="18" grpId="0" animBg="1"/>
      <p:bldP spid="20" grpId="0" animBg="1"/>
      <p:bldP spid="21" grpId="0" animBg="1"/>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52FAF1C8-5C69-42F1-9D67-5D5809128425}"/>
              </a:ext>
            </a:extLst>
          </p:cNvPr>
          <p:cNvSpPr/>
          <p:nvPr/>
        </p:nvSpPr>
        <p:spPr>
          <a:xfrm>
            <a:off x="168811" y="228600"/>
            <a:ext cx="11873133" cy="6477000"/>
          </a:xfrm>
          <a:prstGeom prst="frame">
            <a:avLst>
              <a:gd name="adj1" fmla="val 203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12D0F891-5429-4C01-B9C4-01C035B8AFBF}"/>
              </a:ext>
            </a:extLst>
          </p:cNvPr>
          <p:cNvSpPr/>
          <p:nvPr/>
        </p:nvSpPr>
        <p:spPr>
          <a:xfrm>
            <a:off x="14068" y="34413"/>
            <a:ext cx="12177932" cy="6858000"/>
          </a:xfrm>
          <a:prstGeom prst="frame">
            <a:avLst>
              <a:gd name="adj1" fmla="val 1423"/>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543C72BE-99F2-41FE-9D01-123ACEC6F472}"/>
              </a:ext>
            </a:extLst>
          </p:cNvPr>
          <p:cNvSpPr/>
          <p:nvPr/>
        </p:nvSpPr>
        <p:spPr>
          <a:xfrm>
            <a:off x="393894" y="464234"/>
            <a:ext cx="11422967" cy="6035040"/>
          </a:xfrm>
          <a:prstGeom prst="frame">
            <a:avLst>
              <a:gd name="adj1" fmla="val 2472"/>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8EAE9B05-3EFC-4C56-ACDA-B09C0BED23F7}"/>
              </a:ext>
            </a:extLst>
          </p:cNvPr>
          <p:cNvSpPr/>
          <p:nvPr/>
        </p:nvSpPr>
        <p:spPr>
          <a:xfrm>
            <a:off x="1055077" y="1178794"/>
            <a:ext cx="4431322" cy="1023626"/>
          </a:xfrm>
          <a:prstGeom prst="rect">
            <a:avLst/>
          </a:prstGeom>
          <a:solidFill>
            <a:schemeClr val="accent5">
              <a:lumMod val="60000"/>
              <a:lumOff val="40000"/>
            </a:schemeClr>
          </a:solidFill>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b="1">
                <a:latin typeface="NikoshBAN" pitchFamily="2" charset="0"/>
                <a:cs typeface="NikoshBAN" pitchFamily="2" charset="0"/>
              </a:rPr>
              <a:t>শিক্ষক পরিচিতিঃ</a:t>
            </a:r>
            <a:endParaRPr lang="en-US" sz="3600" dirty="0"/>
          </a:p>
        </p:txBody>
      </p:sp>
      <p:sp>
        <p:nvSpPr>
          <p:cNvPr id="3" name="Rectangle 2">
            <a:extLst>
              <a:ext uri="{FF2B5EF4-FFF2-40B4-BE49-F238E27FC236}">
                <a16:creationId xmlns:a16="http://schemas.microsoft.com/office/drawing/2014/main" id="{0CD8F079-C874-44B7-8459-219312C505DD}"/>
              </a:ext>
            </a:extLst>
          </p:cNvPr>
          <p:cNvSpPr/>
          <p:nvPr/>
        </p:nvSpPr>
        <p:spPr>
          <a:xfrm>
            <a:off x="6047935" y="1234052"/>
            <a:ext cx="5207390" cy="910445"/>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NikoshBAN" panose="02000000000000000000" pitchFamily="2" charset="0"/>
                <a:cs typeface="NikoshBAN" panose="02000000000000000000" pitchFamily="2" charset="0"/>
              </a:rPr>
              <a:t>পাঠ</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পরিচিতি</a:t>
            </a:r>
            <a:endParaRPr lang="en-US" sz="3600" b="1" dirty="0">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6971F4E6-75EC-4B8A-93D9-C46B2A81CE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sp>
        <p:nvSpPr>
          <p:cNvPr id="11" name="Rectangle 10">
            <a:extLst>
              <a:ext uri="{FF2B5EF4-FFF2-40B4-BE49-F238E27FC236}">
                <a16:creationId xmlns:a16="http://schemas.microsoft.com/office/drawing/2014/main" id="{829F66D2-B38A-4F33-A8C0-8AA29AFC2C30}"/>
              </a:ext>
            </a:extLst>
          </p:cNvPr>
          <p:cNvSpPr/>
          <p:nvPr/>
        </p:nvSpPr>
        <p:spPr>
          <a:xfrm>
            <a:off x="1055077" y="2236762"/>
            <a:ext cx="4431323" cy="2883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err="1">
                <a:latin typeface="NikoshBAN" pitchFamily="2" charset="0"/>
                <a:cs typeface="NikoshBAN" pitchFamily="2" charset="0"/>
              </a:rPr>
              <a:t>আয়েশা</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ছিদ্দিকা</a:t>
            </a:r>
            <a:endParaRPr lang="en-US" sz="2800" b="1" dirty="0">
              <a:latin typeface="NikoshBAN" pitchFamily="2" charset="0"/>
              <a:cs typeface="NikoshBAN" pitchFamily="2" charset="0"/>
            </a:endParaRPr>
          </a:p>
          <a:p>
            <a:r>
              <a:rPr lang="en-US" sz="2800" b="1" dirty="0" err="1">
                <a:latin typeface="NikoshBAN" pitchFamily="2" charset="0"/>
                <a:cs typeface="NikoshBAN" pitchFamily="2" charset="0"/>
              </a:rPr>
              <a:t>প্রধান</a:t>
            </a:r>
            <a:r>
              <a:rPr lang="bn-IN" sz="2800" b="1" dirty="0">
                <a:latin typeface="NikoshBAN" pitchFamily="2" charset="0"/>
                <a:cs typeface="NikoshBAN" pitchFamily="2" charset="0"/>
              </a:rPr>
              <a:t> শিক্ষক</a:t>
            </a:r>
          </a:p>
          <a:p>
            <a:r>
              <a:rPr lang="bn-IN" sz="2800" b="1" dirty="0">
                <a:latin typeface="NikoshBAN" pitchFamily="2" charset="0"/>
                <a:cs typeface="NikoshBAN" pitchFamily="2" charset="0"/>
              </a:rPr>
              <a:t>রামপুর সরকারি প্রাথমিক </a:t>
            </a:r>
            <a:r>
              <a:rPr lang="en-US" sz="2800" b="1" dirty="0" err="1">
                <a:latin typeface="NikoshBAN" pitchFamily="2" charset="0"/>
                <a:cs typeface="NikoshBAN" pitchFamily="2" charset="0"/>
              </a:rPr>
              <a:t>বিদ্যালয়</a:t>
            </a:r>
            <a:endParaRPr lang="bn-IN" sz="2800" b="1" dirty="0">
              <a:latin typeface="NikoshBAN" pitchFamily="2" charset="0"/>
              <a:cs typeface="NikoshBAN" pitchFamily="2" charset="0"/>
            </a:endParaRPr>
          </a:p>
          <a:p>
            <a:r>
              <a:rPr lang="bn-IN" sz="2800" b="1" dirty="0">
                <a:latin typeface="NikoshBAN" pitchFamily="2" charset="0"/>
                <a:cs typeface="NikoshBAN" pitchFamily="2" charset="0"/>
              </a:rPr>
              <a:t>লাকসাম, কুমিল্লা ।</a:t>
            </a:r>
            <a:endParaRPr lang="en-US" sz="2800" b="1" dirty="0">
              <a:latin typeface="NikoshBAN" pitchFamily="2" charset="0"/>
              <a:cs typeface="NikoshBAN" pitchFamily="2" charset="0"/>
            </a:endParaRPr>
          </a:p>
          <a:p>
            <a:r>
              <a:rPr lang="en-US" sz="2400" dirty="0"/>
              <a:t>asiddiqua1912@gmail.com</a:t>
            </a:r>
          </a:p>
          <a:p>
            <a:endParaRPr lang="bn-IN" sz="2800" b="1" dirty="0">
              <a:latin typeface="NikoshBAN" pitchFamily="2" charset="0"/>
              <a:cs typeface="NikoshBAN" pitchFamily="2" charset="0"/>
            </a:endParaRPr>
          </a:p>
        </p:txBody>
      </p:sp>
      <p:sp>
        <p:nvSpPr>
          <p:cNvPr id="13" name="Rectangle 12">
            <a:extLst>
              <a:ext uri="{FF2B5EF4-FFF2-40B4-BE49-F238E27FC236}">
                <a16:creationId xmlns:a16="http://schemas.microsoft.com/office/drawing/2014/main" id="{C9340F6A-013A-4A23-AAEA-B139570F6AA9}"/>
              </a:ext>
            </a:extLst>
          </p:cNvPr>
          <p:cNvSpPr/>
          <p:nvPr/>
        </p:nvSpPr>
        <p:spPr>
          <a:xfrm>
            <a:off x="5999870" y="2202420"/>
            <a:ext cx="5303520" cy="2883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sz="2800" b="1" dirty="0">
                <a:latin typeface="NikoshBAN" panose="02000000000000000000" pitchFamily="2" charset="0"/>
                <a:cs typeface="NikoshBAN" panose="02000000000000000000" pitchFamily="2" charset="0"/>
              </a:rPr>
              <a:t>শ্রেণি</a:t>
            </a:r>
            <a:r>
              <a:rPr lang="en-US" sz="2800" b="1" dirty="0">
                <a:latin typeface="NikoshBAN" panose="02000000000000000000" pitchFamily="2" charset="0"/>
                <a:cs typeface="NikoshBAN" panose="02000000000000000000" pitchFamily="2" charset="0"/>
              </a:rPr>
              <a:t>   : </a:t>
            </a:r>
            <a:r>
              <a:rPr lang="en-US" sz="2800" b="1" dirty="0" err="1">
                <a:latin typeface="NikoshBAN" panose="02000000000000000000" pitchFamily="2" charset="0"/>
                <a:cs typeface="NikoshBAN" panose="02000000000000000000" pitchFamily="2" charset="0"/>
              </a:rPr>
              <a:t>পঞ্চম</a:t>
            </a:r>
            <a:endParaRPr lang="bn-IN" sz="2800" b="1" dirty="0">
              <a:latin typeface="NikoshBAN" panose="02000000000000000000" pitchFamily="2" charset="0"/>
              <a:cs typeface="NikoshBAN" panose="02000000000000000000" pitchFamily="2" charset="0"/>
            </a:endParaRPr>
          </a:p>
          <a:p>
            <a:r>
              <a:rPr lang="bn-IN" sz="2800" b="1" dirty="0">
                <a:latin typeface="NikoshBAN" panose="02000000000000000000" pitchFamily="2" charset="0"/>
                <a:cs typeface="NikoshBAN" panose="02000000000000000000" pitchFamily="2" charset="0"/>
              </a:rPr>
              <a:t>বিষয়</a:t>
            </a:r>
            <a:r>
              <a:rPr lang="en-US" sz="2800" b="1" dirty="0">
                <a:latin typeface="NikoshBAN" panose="02000000000000000000" pitchFamily="2" charset="0"/>
                <a:cs typeface="NikoshBAN" panose="02000000000000000000" pitchFamily="2" charset="0"/>
              </a:rPr>
              <a:t>   : </a:t>
            </a:r>
            <a:r>
              <a:rPr lang="en-US" sz="2800" b="1" dirty="0" err="1">
                <a:latin typeface="NikoshBAN" panose="02000000000000000000" pitchFamily="2" charset="0"/>
                <a:cs typeface="NikoshBAN" panose="02000000000000000000" pitchFamily="2" charset="0"/>
              </a:rPr>
              <a:t>আমার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বই</a:t>
            </a:r>
            <a:endParaRPr lang="bn-IN" sz="2800" b="1" dirty="0">
              <a:latin typeface="NikoshBAN" panose="02000000000000000000" pitchFamily="2" charset="0"/>
              <a:cs typeface="NikoshBAN" panose="02000000000000000000" pitchFamily="2" charset="0"/>
            </a:endParaRPr>
          </a:p>
          <a:p>
            <a:r>
              <a:rPr lang="en-US" sz="2800" b="1" dirty="0" err="1">
                <a:latin typeface="NikoshBAN" panose="02000000000000000000" pitchFamily="2" charset="0"/>
                <a:cs typeface="NikoshBAN" panose="02000000000000000000" pitchFamily="2" charset="0"/>
              </a:rPr>
              <a:t>পাঠ</a:t>
            </a:r>
            <a:r>
              <a:rPr lang="en-US" sz="2800" b="1" dirty="0">
                <a:latin typeface="NikoshBAN" panose="02000000000000000000" pitchFamily="2" charset="0"/>
                <a:cs typeface="NikoshBAN" panose="02000000000000000000" pitchFamily="2" charset="0"/>
              </a:rPr>
              <a:t>     :  </a:t>
            </a:r>
            <a:r>
              <a:rPr lang="en-US" sz="2400" b="1" dirty="0" err="1">
                <a:latin typeface="NikoshBAN" panose="02000000000000000000" pitchFamily="2" charset="0"/>
                <a:cs typeface="NikoshBAN" panose="02000000000000000000" pitchFamily="2" charset="0"/>
              </a:rPr>
              <a:t>বীরের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রক্তে</a:t>
            </a:r>
            <a:r>
              <a:rPr lang="en-US" sz="2400" b="1" dirty="0">
                <a:latin typeface="NikoshBAN" panose="02000000000000000000" pitchFamily="2" charset="0"/>
                <a:cs typeface="NikoshBAN" panose="02000000000000000000" pitchFamily="2" charset="0"/>
              </a:rPr>
              <a:t> স্বাধীন এ </a:t>
            </a:r>
            <a:r>
              <a:rPr lang="en-US" sz="2400" b="1" dirty="0" err="1">
                <a:latin typeface="NikoshBAN" panose="02000000000000000000" pitchFamily="2" charset="0"/>
                <a:cs typeface="NikoshBAN" panose="02000000000000000000" pitchFamily="2" charset="0"/>
              </a:rPr>
              <a:t>দেশ</a:t>
            </a:r>
            <a:endParaRPr lang="en-US" sz="2400" b="1" dirty="0">
              <a:solidFill>
                <a:srgbClr val="FF0000"/>
              </a:solidFill>
              <a:latin typeface="NikoshBAN" panose="02000000000000000000" pitchFamily="2" charset="0"/>
              <a:cs typeface="NikoshBAN" panose="02000000000000000000" pitchFamily="2" charset="0"/>
            </a:endParaRPr>
          </a:p>
          <a:p>
            <a:r>
              <a:rPr lang="bn-IN" sz="2800" b="1" dirty="0">
                <a:latin typeface="NikoshBAN" panose="02000000000000000000" pitchFamily="2" charset="0"/>
                <a:cs typeface="NikoshBAN" panose="02000000000000000000" pitchFamily="2" charset="0"/>
              </a:rPr>
              <a:t>পা</a:t>
            </a:r>
            <a:r>
              <a:rPr lang="en-US" sz="2800" b="1" dirty="0" err="1">
                <a:latin typeface="NikoshBAN" panose="02000000000000000000" pitchFamily="2" charset="0"/>
                <a:cs typeface="NikoshBAN" panose="02000000000000000000" pitchFamily="2" charset="0"/>
              </a:rPr>
              <a:t>ঠের</a:t>
            </a:r>
            <a:r>
              <a:rPr lang="en-US" sz="2800" b="1" dirty="0">
                <a:latin typeface="NikoshBAN" panose="02000000000000000000" pitchFamily="2" charset="0"/>
                <a:cs typeface="NikoshBAN" panose="02000000000000000000" pitchFamily="2" charset="0"/>
              </a:rPr>
              <a:t> অংশ: </a:t>
            </a:r>
            <a:r>
              <a:rPr lang="en-US" sz="2800" b="1" cap="none" spc="0" dirty="0" err="1">
                <a:ln/>
                <a:solidFill>
                  <a:srgbClr val="FF0000"/>
                </a:solidFill>
                <a:effectLst/>
                <a:latin typeface="NikoshBAN" panose="02000000000000000000" pitchFamily="2" charset="0"/>
                <a:cs typeface="NikoshBAN" panose="02000000000000000000" pitchFamily="2" charset="0"/>
              </a:rPr>
              <a:t>দুরন্ত</a:t>
            </a:r>
            <a:r>
              <a:rPr lang="en-US" sz="2800" b="1" cap="none" spc="0" dirty="0">
                <a:ln/>
                <a:solidFill>
                  <a:srgbClr val="FF0000"/>
                </a:solidFill>
                <a:effectLst/>
                <a:latin typeface="NikoshBAN" panose="02000000000000000000" pitchFamily="2" charset="0"/>
                <a:cs typeface="NikoshBAN" panose="02000000000000000000" pitchFamily="2" charset="0"/>
              </a:rPr>
              <a:t> </a:t>
            </a:r>
            <a:r>
              <a:rPr lang="en-US" sz="2800" b="1" cap="none" spc="0" dirty="0" err="1">
                <a:ln/>
                <a:solidFill>
                  <a:srgbClr val="FF0000"/>
                </a:solidFill>
                <a:effectLst/>
                <a:latin typeface="NikoshBAN" panose="02000000000000000000" pitchFamily="2" charset="0"/>
                <a:cs typeface="NikoshBAN" panose="02000000000000000000" pitchFamily="2" charset="0"/>
              </a:rPr>
              <a:t>এক</a:t>
            </a:r>
            <a:r>
              <a:rPr lang="en-US" sz="2800" b="1" cap="none" spc="0" dirty="0">
                <a:ln/>
                <a:solidFill>
                  <a:srgbClr val="FF0000"/>
                </a:solidFill>
                <a:effectLst/>
                <a:latin typeface="NikoshBAN" panose="02000000000000000000" pitchFamily="2" charset="0"/>
                <a:cs typeface="NikoshBAN" panose="02000000000000000000" pitchFamily="2" charset="0"/>
              </a:rPr>
              <a:t>.....</a:t>
            </a:r>
            <a:r>
              <a:rPr lang="en-US" sz="2800" b="1" cap="none" spc="0" dirty="0" err="1">
                <a:ln/>
                <a:solidFill>
                  <a:srgbClr val="FF0000"/>
                </a:solidFill>
                <a:effectLst/>
                <a:latin typeface="NikoshBAN" panose="02000000000000000000" pitchFamily="2" charset="0"/>
                <a:cs typeface="NikoshBAN" panose="02000000000000000000" pitchFamily="2" charset="0"/>
              </a:rPr>
              <a:t>মহিষখোলা</a:t>
            </a:r>
            <a:r>
              <a:rPr lang="en-US" sz="2800" b="1" cap="none" spc="0" dirty="0">
                <a:ln/>
                <a:solidFill>
                  <a:srgbClr val="FF0000"/>
                </a:solidFill>
                <a:effectLst/>
                <a:latin typeface="NikoshBAN" panose="02000000000000000000" pitchFamily="2" charset="0"/>
                <a:cs typeface="NikoshBAN" panose="02000000000000000000" pitchFamily="2" charset="0"/>
              </a:rPr>
              <a:t> </a:t>
            </a:r>
            <a:r>
              <a:rPr lang="en-US" sz="2800" b="1" cap="none" spc="0" dirty="0" err="1">
                <a:ln/>
                <a:solidFill>
                  <a:srgbClr val="FF0000"/>
                </a:solidFill>
                <a:effectLst/>
                <a:latin typeface="NikoshBAN" panose="02000000000000000000" pitchFamily="2" charset="0"/>
                <a:cs typeface="NikoshBAN" panose="02000000000000000000" pitchFamily="2" charset="0"/>
              </a:rPr>
              <a:t>গ্রামে</a:t>
            </a:r>
            <a:r>
              <a:rPr lang="en-US" sz="2800" b="1" cap="none" spc="0" dirty="0">
                <a:ln/>
                <a:solidFill>
                  <a:srgbClr val="FF0000"/>
                </a:solidFill>
                <a:effectLst/>
                <a:latin typeface="NikoshBAN" panose="02000000000000000000" pitchFamily="2" charset="0"/>
                <a:cs typeface="NikoshBAN" panose="02000000000000000000" pitchFamily="2" charset="0"/>
              </a:rPr>
              <a:t>। (পৃষ্ঠা-২৬ ও ২৭)</a:t>
            </a:r>
            <a:endParaRPr lang="en-US" sz="2800" b="1" cap="none" spc="0" dirty="0">
              <a:ln/>
              <a:solidFill>
                <a:srgbClr val="FF0000"/>
              </a:solidFill>
              <a:effectLst/>
            </a:endParaRPr>
          </a:p>
          <a:p>
            <a:r>
              <a:rPr lang="en-US" sz="2800" b="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সময়                :  ৫০ </a:t>
            </a:r>
            <a:r>
              <a:rPr lang="en-US" sz="2800" b="1"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মিনিট</a:t>
            </a:r>
            <a:r>
              <a:rPr lang="en-US" sz="2800" b="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37677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3537" y="2444065"/>
            <a:ext cx="1616285" cy="646331"/>
          </a:xfrm>
          <a:prstGeom prst="rect">
            <a:avLst/>
          </a:prstGeom>
          <a:solidFill>
            <a:schemeClr val="bg1"/>
          </a:solidFill>
          <a:ln w="28575">
            <a:solidFill>
              <a:schemeClr val="tx1"/>
            </a:solidFill>
          </a:ln>
        </p:spPr>
        <p:txBody>
          <a:bodyPr wrap="square" rtlCol="0">
            <a:spAutoFit/>
          </a:bodyPr>
          <a:lstStyle/>
          <a:p>
            <a:pPr algn="ctr"/>
            <a:r>
              <a:rPr lang="en-US" sz="36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মোহাম্মাদ</a:t>
            </a:r>
            <a:endParaRPr lang="en-GB" sz="3600" dirty="0">
              <a:latin typeface="NikoshBAN" panose="02000000000000000000" pitchFamily="2" charset="0"/>
              <a:cs typeface="NikoshBAN" panose="02000000000000000000" pitchFamily="2" charset="0"/>
            </a:endParaRPr>
          </a:p>
        </p:txBody>
      </p:sp>
      <p:sp>
        <p:nvSpPr>
          <p:cNvPr id="4" name="TextBox 3"/>
          <p:cNvSpPr txBox="1"/>
          <p:nvPr/>
        </p:nvSpPr>
        <p:spPr>
          <a:xfrm>
            <a:off x="3641948" y="2395913"/>
            <a:ext cx="856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US" sz="4000" dirty="0" err="1">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ম্ম</a:t>
            </a:r>
            <a:endParaRPr lang="en-GB" sz="4000" b="1" dirty="0">
              <a:solidFill>
                <a:srgbClr val="FF0000"/>
              </a:solidFill>
              <a:latin typeface="NikoshBAN" panose="02000000000000000000" pitchFamily="2" charset="0"/>
              <a:cs typeface="NikoshBAN" panose="02000000000000000000" pitchFamily="2" charset="0"/>
            </a:endParaRPr>
          </a:p>
        </p:txBody>
      </p:sp>
      <p:sp>
        <p:nvSpPr>
          <p:cNvPr id="5" name="Rectangle 4"/>
          <p:cNvSpPr/>
          <p:nvPr/>
        </p:nvSpPr>
        <p:spPr>
          <a:xfrm>
            <a:off x="5024942" y="2373413"/>
            <a:ext cx="623319" cy="6367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ম</a:t>
            </a:r>
            <a:endParaRPr lang="en-GB" sz="28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5824168" y="2364728"/>
            <a:ext cx="623318" cy="6367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ম</a:t>
            </a:r>
            <a:endParaRPr lang="en-GB" sz="4000" b="1"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1428735" y="3273364"/>
            <a:ext cx="1585887" cy="646331"/>
          </a:xfrm>
          <a:prstGeom prst="rect">
            <a:avLst/>
          </a:prstGeom>
          <a:solidFill>
            <a:schemeClr val="bg1"/>
          </a:solidFill>
          <a:ln w="28575">
            <a:solidFill>
              <a:schemeClr val="tx1"/>
            </a:solidFill>
          </a:ln>
        </p:spPr>
        <p:txBody>
          <a:bodyPr wrap="square" rtlCol="0">
            <a:spAutoFit/>
          </a:bodyPr>
          <a:lstStyle/>
          <a:p>
            <a:pPr algn="ctr"/>
            <a:r>
              <a:rPr lang="en-US" sz="36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পাকিস্তান</a:t>
            </a:r>
            <a:endParaRPr lang="en-GB" sz="3600" dirty="0">
              <a:latin typeface="NikoshBAN" panose="02000000000000000000" pitchFamily="2" charset="0"/>
              <a:cs typeface="NikoshBAN" panose="02000000000000000000" pitchFamily="2" charset="0"/>
            </a:endParaRPr>
          </a:p>
        </p:txBody>
      </p:sp>
      <p:sp>
        <p:nvSpPr>
          <p:cNvPr id="7" name="TextBox 6"/>
          <p:cNvSpPr txBox="1"/>
          <p:nvPr/>
        </p:nvSpPr>
        <p:spPr>
          <a:xfrm>
            <a:off x="3630311" y="3191746"/>
            <a:ext cx="856921"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US" sz="3600" dirty="0" err="1">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স্ত</a:t>
            </a:r>
            <a:endParaRPr lang="en-GB" sz="3600" b="1" dirty="0">
              <a:solidFill>
                <a:srgbClr val="FF0000"/>
              </a:solidFill>
              <a:latin typeface="NikoshBAN" panose="02000000000000000000" pitchFamily="2" charset="0"/>
              <a:cs typeface="NikoshBAN" panose="02000000000000000000" pitchFamily="2" charset="0"/>
            </a:endParaRPr>
          </a:p>
        </p:txBody>
      </p:sp>
      <p:sp>
        <p:nvSpPr>
          <p:cNvPr id="8" name="Rectangle 7"/>
          <p:cNvSpPr/>
          <p:nvPr/>
        </p:nvSpPr>
        <p:spPr>
          <a:xfrm>
            <a:off x="4993183" y="3107980"/>
            <a:ext cx="684207" cy="71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স</a:t>
            </a:r>
            <a:endParaRPr lang="en-GB" sz="4000" b="1" dirty="0">
              <a:solidFill>
                <a:srgbClr val="FF0000"/>
              </a:solidFill>
              <a:latin typeface="NikoshBAN" panose="02000000000000000000" pitchFamily="2" charset="0"/>
              <a:cs typeface="NikoshBAN" panose="02000000000000000000" pitchFamily="2" charset="0"/>
            </a:endParaRPr>
          </a:p>
        </p:txBody>
      </p:sp>
      <p:sp>
        <p:nvSpPr>
          <p:cNvPr id="9" name="Rectangle 8"/>
          <p:cNvSpPr/>
          <p:nvPr/>
        </p:nvSpPr>
        <p:spPr>
          <a:xfrm>
            <a:off x="5832371" y="3151770"/>
            <a:ext cx="623318" cy="6692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ত</a:t>
            </a:r>
            <a:endParaRPr lang="en-GB" sz="4000" b="1"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1406979" y="4057973"/>
            <a:ext cx="1606920" cy="646331"/>
          </a:xfrm>
          <a:prstGeom prst="rect">
            <a:avLst/>
          </a:prstGeom>
          <a:solidFill>
            <a:schemeClr val="bg1"/>
          </a:solidFill>
          <a:ln w="28575">
            <a:solidFill>
              <a:schemeClr val="tx1"/>
            </a:solidFill>
          </a:ln>
        </p:spPr>
        <p:txBody>
          <a:bodyPr wrap="square" rtlCol="0">
            <a:spAutoFit/>
          </a:bodyPr>
          <a:lstStyle/>
          <a:p>
            <a:pPr algn="ctr"/>
            <a:r>
              <a:rPr lang="en-US" sz="36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ক্যাম্প</a:t>
            </a:r>
            <a:endParaRPr lang="en-GB" sz="3600" dirty="0">
              <a:latin typeface="NikoshBAN" panose="02000000000000000000" pitchFamily="2" charset="0"/>
              <a:cs typeface="NikoshBAN" panose="02000000000000000000" pitchFamily="2" charset="0"/>
            </a:endParaRPr>
          </a:p>
        </p:txBody>
      </p:sp>
      <p:sp>
        <p:nvSpPr>
          <p:cNvPr id="13" name="TextBox 12"/>
          <p:cNvSpPr txBox="1"/>
          <p:nvPr/>
        </p:nvSpPr>
        <p:spPr>
          <a:xfrm>
            <a:off x="3641948" y="3996418"/>
            <a:ext cx="856920"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US" sz="40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4000" dirty="0" err="1">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ম্প</a:t>
            </a:r>
            <a:r>
              <a:rPr lang="en-US" sz="40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endParaRPr lang="en-GB" sz="4000" b="1" dirty="0">
              <a:solidFill>
                <a:srgbClr val="FF0000"/>
              </a:solidFill>
              <a:latin typeface="NikoshBAN" panose="02000000000000000000" pitchFamily="2" charset="0"/>
              <a:cs typeface="NikoshBAN" panose="02000000000000000000" pitchFamily="2" charset="0"/>
            </a:endParaRPr>
          </a:p>
        </p:txBody>
      </p:sp>
      <p:sp>
        <p:nvSpPr>
          <p:cNvPr id="15" name="Rectangle 14"/>
          <p:cNvSpPr/>
          <p:nvPr/>
        </p:nvSpPr>
        <p:spPr>
          <a:xfrm>
            <a:off x="5024942" y="3969275"/>
            <a:ext cx="661778" cy="707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ম</a:t>
            </a:r>
            <a:endParaRPr lang="en-GB" sz="4000" b="1" dirty="0">
              <a:solidFill>
                <a:srgbClr val="FF0000"/>
              </a:solidFill>
              <a:latin typeface="NikoshBAN" panose="02000000000000000000" pitchFamily="2" charset="0"/>
              <a:cs typeface="NikoshBAN" panose="02000000000000000000" pitchFamily="2" charset="0"/>
            </a:endParaRPr>
          </a:p>
        </p:txBody>
      </p:sp>
      <p:sp>
        <p:nvSpPr>
          <p:cNvPr id="16" name="Rectangle 15"/>
          <p:cNvSpPr/>
          <p:nvPr/>
        </p:nvSpPr>
        <p:spPr>
          <a:xfrm>
            <a:off x="5857756" y="3956139"/>
            <a:ext cx="572548" cy="6836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প</a:t>
            </a:r>
            <a:endParaRPr lang="en-GB" sz="4000" b="1" dirty="0">
              <a:solidFill>
                <a:srgbClr val="FF0000"/>
              </a:solidFill>
              <a:latin typeface="NikoshBAN" panose="02000000000000000000" pitchFamily="2" charset="0"/>
              <a:cs typeface="NikoshBAN" panose="02000000000000000000" pitchFamily="2" charset="0"/>
            </a:endParaRPr>
          </a:p>
        </p:txBody>
      </p:sp>
      <p:sp>
        <p:nvSpPr>
          <p:cNvPr id="19" name="Rectangle 18"/>
          <p:cNvSpPr/>
          <p:nvPr/>
        </p:nvSpPr>
        <p:spPr>
          <a:xfrm>
            <a:off x="1359247" y="1646776"/>
            <a:ext cx="1659861" cy="656308"/>
          </a:xfrm>
          <a:prstGeom prst="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দুরন্ত</a:t>
            </a:r>
            <a:endParaRPr lang="en-US" sz="3600" dirty="0">
              <a:solidFill>
                <a:srgbClr val="FF0000"/>
              </a:solidFill>
              <a:latin typeface="NikoshBAN" panose="02000000000000000000" pitchFamily="2" charset="0"/>
              <a:cs typeface="NikoshBAN" panose="02000000000000000000" pitchFamily="2" charset="0"/>
            </a:endParaRPr>
          </a:p>
        </p:txBody>
      </p:sp>
      <p:sp>
        <p:nvSpPr>
          <p:cNvPr id="20" name="Rectangle 19"/>
          <p:cNvSpPr/>
          <p:nvPr/>
        </p:nvSpPr>
        <p:spPr>
          <a:xfrm>
            <a:off x="3641948" y="1646776"/>
            <a:ext cx="856922" cy="656308"/>
          </a:xfrm>
          <a:prstGeom prst="rect">
            <a:avLst/>
          </a:prstGeom>
          <a:solidFill>
            <a:schemeClr val="accent4">
              <a:lumMod val="20000"/>
              <a:lumOff val="80000"/>
            </a:schemeClr>
          </a:solidFill>
          <a:ln w="28575">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dirty="0" err="1">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ন্ত</a:t>
            </a:r>
            <a:r>
              <a:rPr lang="en-US" b="1" dirty="0">
                <a:solidFill>
                  <a:srgbClr val="FF0000"/>
                </a:solidFill>
                <a:latin typeface="NikoshBAN" panose="02000000000000000000" pitchFamily="2" charset="0"/>
                <a:cs typeface="NikoshBAN" panose="02000000000000000000" pitchFamily="2" charset="0"/>
              </a:rPr>
              <a:t> </a:t>
            </a:r>
          </a:p>
        </p:txBody>
      </p:sp>
      <p:sp>
        <p:nvSpPr>
          <p:cNvPr id="21" name="Rectangle 20"/>
          <p:cNvSpPr/>
          <p:nvPr/>
        </p:nvSpPr>
        <p:spPr>
          <a:xfrm>
            <a:off x="5024942" y="1628786"/>
            <a:ext cx="620691" cy="656308"/>
          </a:xfrm>
          <a:prstGeom prst="rect">
            <a:avLst/>
          </a:prstGeom>
          <a:solidFill>
            <a:srgbClr val="FFFF0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rgbClr val="FF0000"/>
                </a:solidFill>
                <a:latin typeface="NikoshBAN" panose="02000000000000000000" pitchFamily="2" charset="0"/>
                <a:cs typeface="NikoshBAN" panose="02000000000000000000" pitchFamily="2" charset="0"/>
              </a:rPr>
              <a:t>ন</a:t>
            </a:r>
            <a:r>
              <a:rPr lang="en-US" dirty="0">
                <a:latin typeface="NikoshBAN" panose="02000000000000000000" pitchFamily="2" charset="0"/>
                <a:cs typeface="NikoshBAN" panose="02000000000000000000" pitchFamily="2" charset="0"/>
              </a:rPr>
              <a:t> </a:t>
            </a:r>
          </a:p>
        </p:txBody>
      </p:sp>
      <p:sp>
        <p:nvSpPr>
          <p:cNvPr id="22" name="Rectangle 21"/>
          <p:cNvSpPr/>
          <p:nvPr/>
        </p:nvSpPr>
        <p:spPr>
          <a:xfrm>
            <a:off x="5787676" y="1619716"/>
            <a:ext cx="620690" cy="656308"/>
          </a:xfrm>
          <a:prstGeom prst="rect">
            <a:avLst/>
          </a:prstGeom>
          <a:solidFill>
            <a:srgbClr val="FFFF0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rgbClr val="FF0000"/>
                </a:solidFill>
                <a:latin typeface="NikoshBAN" panose="02000000000000000000" pitchFamily="2" charset="0"/>
                <a:cs typeface="NikoshBAN" panose="02000000000000000000" pitchFamily="2" charset="0"/>
              </a:rPr>
              <a:t>ত</a:t>
            </a:r>
            <a:endParaRPr lang="en-US" dirty="0">
              <a:latin typeface="NikoshBAN" panose="02000000000000000000" pitchFamily="2" charset="0"/>
              <a:cs typeface="NikoshBAN" panose="02000000000000000000" pitchFamily="2" charset="0"/>
            </a:endParaRPr>
          </a:p>
        </p:txBody>
      </p:sp>
      <p:sp>
        <p:nvSpPr>
          <p:cNvPr id="23" name="Rectangle 22"/>
          <p:cNvSpPr/>
          <p:nvPr/>
        </p:nvSpPr>
        <p:spPr>
          <a:xfrm>
            <a:off x="5425367" y="1709308"/>
            <a:ext cx="5459417" cy="65630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US" sz="2800" dirty="0">
              <a:solidFill>
                <a:schemeClr val="tx1"/>
              </a:solidFill>
              <a:latin typeface="NikoshBAN" panose="02000000000000000000" pitchFamily="2" charset="0"/>
              <a:cs typeface="NikoshBAN" panose="02000000000000000000" pitchFamily="2" charset="0"/>
            </a:endParaRPr>
          </a:p>
        </p:txBody>
      </p:sp>
      <p:sp>
        <p:nvSpPr>
          <p:cNvPr id="27" name="Frame 26"/>
          <p:cNvSpPr/>
          <p:nvPr/>
        </p:nvSpPr>
        <p:spPr>
          <a:xfrm>
            <a:off x="0" y="0"/>
            <a:ext cx="12192000" cy="6858000"/>
          </a:xfrm>
          <a:prstGeom prst="frame">
            <a:avLst>
              <a:gd name="adj1" fmla="val 2868"/>
            </a:avLst>
          </a:prstGeom>
          <a:solidFill>
            <a:schemeClr val="bg1"/>
          </a:solidFill>
          <a:ln>
            <a:solidFill>
              <a:srgbClr val="00B0F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32A9F4B8-0065-4481-BE4A-E2308A83BF78}"/>
              </a:ext>
            </a:extLst>
          </p:cNvPr>
          <p:cNvSpPr txBox="1"/>
          <p:nvPr/>
        </p:nvSpPr>
        <p:spPr>
          <a:xfrm>
            <a:off x="1380478" y="4879396"/>
            <a:ext cx="1617398" cy="646331"/>
          </a:xfrm>
          <a:prstGeom prst="rect">
            <a:avLst/>
          </a:prstGeom>
          <a:solidFill>
            <a:schemeClr val="bg1"/>
          </a:solidFill>
          <a:ln w="6350">
            <a:solidFill>
              <a:schemeClr val="tx1"/>
            </a:solidFill>
          </a:ln>
        </p:spPr>
        <p:txBody>
          <a:bodyPr wrap="square" rtlCol="0">
            <a:spAutoFit/>
          </a:bodyPr>
          <a:lstStyle/>
          <a:p>
            <a:pPr algn="ctr"/>
            <a:r>
              <a:rPr lang="en-US" sz="36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মুক্তিযোদ্ধা</a:t>
            </a:r>
            <a:endParaRPr lang="en-GB" sz="3600" dirty="0">
              <a:solidFill>
                <a:srgbClr val="FF0000"/>
              </a:solidFill>
              <a:latin typeface="NikoshBAN" panose="02000000000000000000" pitchFamily="2" charset="0"/>
              <a:cs typeface="NikoshBAN" panose="02000000000000000000" pitchFamily="2" charset="0"/>
            </a:endParaRPr>
          </a:p>
        </p:txBody>
      </p:sp>
      <p:sp>
        <p:nvSpPr>
          <p:cNvPr id="29" name="TextBox 28">
            <a:extLst>
              <a:ext uri="{FF2B5EF4-FFF2-40B4-BE49-F238E27FC236}">
                <a16:creationId xmlns:a16="http://schemas.microsoft.com/office/drawing/2014/main" id="{DECE7AAB-E465-4473-9DE7-7F93709C6610}"/>
              </a:ext>
            </a:extLst>
          </p:cNvPr>
          <p:cNvSpPr txBox="1"/>
          <p:nvPr/>
        </p:nvSpPr>
        <p:spPr>
          <a:xfrm>
            <a:off x="3680342" y="4801633"/>
            <a:ext cx="856920"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US" sz="40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4000" dirty="0" err="1">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দ্ধ</a:t>
            </a:r>
            <a:endParaRPr lang="en-GB" sz="4000" dirty="0">
              <a:solidFill>
                <a:srgbClr val="FF0000"/>
              </a:solidFill>
              <a:latin typeface="NikoshBAN" panose="02000000000000000000" pitchFamily="2" charset="0"/>
              <a:cs typeface="NikoshBAN" panose="02000000000000000000" pitchFamily="2" charset="0"/>
            </a:endParaRPr>
          </a:p>
        </p:txBody>
      </p:sp>
      <p:sp>
        <p:nvSpPr>
          <p:cNvPr id="30" name="TextBox 29">
            <a:extLst>
              <a:ext uri="{FF2B5EF4-FFF2-40B4-BE49-F238E27FC236}">
                <a16:creationId xmlns:a16="http://schemas.microsoft.com/office/drawing/2014/main" id="{186B16EE-AA0A-4030-A94B-C645B450712C}"/>
              </a:ext>
            </a:extLst>
          </p:cNvPr>
          <p:cNvSpPr txBox="1"/>
          <p:nvPr/>
        </p:nvSpPr>
        <p:spPr>
          <a:xfrm>
            <a:off x="5013727" y="4794749"/>
            <a:ext cx="684207" cy="707886"/>
          </a:xfrm>
          <a:prstGeom prst="rect">
            <a:avLst/>
          </a:prstGeom>
          <a:solidFill>
            <a:srgbClr val="FFFF00"/>
          </a:solidFill>
          <a:ln w="28575">
            <a:solidFill>
              <a:schemeClr val="tx1"/>
            </a:solidFill>
          </a:ln>
        </p:spPr>
        <p:txBody>
          <a:bodyPr wrap="square" rtlCol="0">
            <a:spAutoFit/>
          </a:bodyPr>
          <a:lstStyle/>
          <a:p>
            <a:pPr algn="ctr"/>
            <a:r>
              <a:rPr lang="en-GB" sz="4000" dirty="0">
                <a:solidFill>
                  <a:srgbClr val="FF0000"/>
                </a:solidFill>
                <a:latin typeface="NikoshBAN" panose="02000000000000000000" pitchFamily="2" charset="0"/>
                <a:cs typeface="NikoshBAN" panose="02000000000000000000" pitchFamily="2" charset="0"/>
              </a:rPr>
              <a:t>দ</a:t>
            </a:r>
          </a:p>
        </p:txBody>
      </p:sp>
      <p:sp>
        <p:nvSpPr>
          <p:cNvPr id="31" name="TextBox 30">
            <a:extLst>
              <a:ext uri="{FF2B5EF4-FFF2-40B4-BE49-F238E27FC236}">
                <a16:creationId xmlns:a16="http://schemas.microsoft.com/office/drawing/2014/main" id="{32F3C0A8-ED15-4E79-B1D5-45E5A2039EE4}"/>
              </a:ext>
            </a:extLst>
          </p:cNvPr>
          <p:cNvSpPr txBox="1"/>
          <p:nvPr/>
        </p:nvSpPr>
        <p:spPr>
          <a:xfrm>
            <a:off x="5857756" y="4746515"/>
            <a:ext cx="597933" cy="707886"/>
          </a:xfrm>
          <a:prstGeom prst="rect">
            <a:avLst/>
          </a:prstGeom>
          <a:solidFill>
            <a:srgbClr val="FFFF00"/>
          </a:solidFill>
          <a:ln w="28575">
            <a:solidFill>
              <a:schemeClr val="tx1"/>
            </a:solidFill>
          </a:ln>
        </p:spPr>
        <p:txBody>
          <a:bodyPr wrap="square" rtlCol="0">
            <a:spAutoFit/>
          </a:bodyPr>
          <a:lstStyle/>
          <a:p>
            <a:pPr algn="ctr"/>
            <a:r>
              <a:rPr lang="en-US" sz="4000" dirty="0">
                <a:solidFill>
                  <a:srgbClr val="FF0000"/>
                </a:solidFill>
                <a:latin typeface="NikoshBAN" panose="02000000000000000000" pitchFamily="2" charset="0"/>
                <a:cs typeface="NikoshBAN" panose="02000000000000000000" pitchFamily="2" charset="0"/>
              </a:rPr>
              <a:t>ধ</a:t>
            </a:r>
            <a:endParaRPr lang="en-GB" sz="4000" dirty="0">
              <a:solidFill>
                <a:srgbClr val="FF0000"/>
              </a:solidFill>
              <a:latin typeface="NikoshBAN" panose="02000000000000000000" pitchFamily="2" charset="0"/>
              <a:cs typeface="NikoshBAN" panose="02000000000000000000" pitchFamily="2" charset="0"/>
            </a:endParaRPr>
          </a:p>
        </p:txBody>
      </p:sp>
      <p:sp>
        <p:nvSpPr>
          <p:cNvPr id="33" name="Frame 32">
            <a:extLst>
              <a:ext uri="{FF2B5EF4-FFF2-40B4-BE49-F238E27FC236}">
                <a16:creationId xmlns:a16="http://schemas.microsoft.com/office/drawing/2014/main" id="{2BDE7735-E91E-49FD-9741-C5AC73E947F4}"/>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D91E6DD2-A73B-4CD9-9B90-6038E62C8EC2}"/>
              </a:ext>
            </a:extLst>
          </p:cNvPr>
          <p:cNvSpPr/>
          <p:nvPr/>
        </p:nvSpPr>
        <p:spPr>
          <a:xfrm>
            <a:off x="6549054" y="1596877"/>
            <a:ext cx="5103906" cy="693679"/>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800" b="1" dirty="0" err="1">
                <a:latin typeface="NikoshBAN" panose="02000000000000000000" pitchFamily="2" charset="0"/>
                <a:cs typeface="NikoshBAN" panose="02000000000000000000" pitchFamily="2" charset="0"/>
              </a:rPr>
              <a:t>সে</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ছিল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দুর</a:t>
            </a:r>
            <a:r>
              <a:rPr lang="en-US" sz="2800" b="1" dirty="0" err="1">
                <a:solidFill>
                  <a:srgbClr val="FF0000"/>
                </a:solidFill>
                <a:latin typeface="NikoshBAN" panose="02000000000000000000" pitchFamily="2" charset="0"/>
                <a:cs typeface="NikoshBAN" panose="02000000000000000000" pitchFamily="2" charset="0"/>
              </a:rPr>
              <a:t>ন্ত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এক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কিশোর</a:t>
            </a:r>
            <a:r>
              <a:rPr lang="en-US" sz="2800" b="1" dirty="0">
                <a:latin typeface="NikoshBAN" panose="02000000000000000000" pitchFamily="2" charset="0"/>
                <a:cs typeface="NikoshBAN" panose="02000000000000000000" pitchFamily="2" charset="0"/>
              </a:rPr>
              <a:t>।</a:t>
            </a:r>
          </a:p>
        </p:txBody>
      </p:sp>
      <p:sp>
        <p:nvSpPr>
          <p:cNvPr id="34" name="Rectangle 33">
            <a:extLst>
              <a:ext uri="{FF2B5EF4-FFF2-40B4-BE49-F238E27FC236}">
                <a16:creationId xmlns:a16="http://schemas.microsoft.com/office/drawing/2014/main" id="{B14FB6BA-4D1C-4565-A2D0-6EB194CAFDE9}"/>
              </a:ext>
            </a:extLst>
          </p:cNvPr>
          <p:cNvSpPr/>
          <p:nvPr/>
        </p:nvSpPr>
        <p:spPr>
          <a:xfrm>
            <a:off x="6543741" y="4765089"/>
            <a:ext cx="5103906" cy="693679"/>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মুক্তিযো</a:t>
            </a:r>
            <a:r>
              <a:rPr lang="en-US" sz="2800" dirty="0" err="1">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দ্ধা</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ছিল</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অসীম</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সাহসী</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35" name="Rectangle 34">
            <a:extLst>
              <a:ext uri="{FF2B5EF4-FFF2-40B4-BE49-F238E27FC236}">
                <a16:creationId xmlns:a16="http://schemas.microsoft.com/office/drawing/2014/main" id="{5A5E30F1-219F-4F6A-9B4A-5B9DDB09CBE6}"/>
              </a:ext>
            </a:extLst>
          </p:cNvPr>
          <p:cNvSpPr/>
          <p:nvPr/>
        </p:nvSpPr>
        <p:spPr>
          <a:xfrm>
            <a:off x="6543741" y="3960578"/>
            <a:ext cx="5103906" cy="693679"/>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ছুটিপুর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ছিল</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পাকিস্তানিদের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ক্যা</a:t>
            </a:r>
            <a:r>
              <a:rPr lang="en-US" sz="2800" dirty="0" err="1">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ম্প</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endParaRPr lang="en-GB" sz="2800" b="1" dirty="0">
              <a:latin typeface="NikoshBAN" panose="02000000000000000000" pitchFamily="2" charset="0"/>
              <a:cs typeface="NikoshBAN" panose="02000000000000000000" pitchFamily="2" charset="0"/>
            </a:endParaRPr>
          </a:p>
        </p:txBody>
      </p:sp>
      <p:sp>
        <p:nvSpPr>
          <p:cNvPr id="36" name="Rectangle 35">
            <a:extLst>
              <a:ext uri="{FF2B5EF4-FFF2-40B4-BE49-F238E27FC236}">
                <a16:creationId xmlns:a16="http://schemas.microsoft.com/office/drawing/2014/main" id="{AA09BD4C-F23D-4CE2-83C5-52C5862379CC}"/>
              </a:ext>
            </a:extLst>
          </p:cNvPr>
          <p:cNvSpPr/>
          <p:nvPr/>
        </p:nvSpPr>
        <p:spPr>
          <a:xfrm>
            <a:off x="6523969" y="3191746"/>
            <a:ext cx="5103906" cy="693679"/>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পাকি</a:t>
            </a:r>
            <a:r>
              <a:rPr lang="en-US" sz="2800" dirty="0">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স্তা</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সেনাবাহিনী</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ছিল</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হানাদার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endParaRPr lang="en-GB" sz="2800" b="1" dirty="0">
              <a:latin typeface="NikoshBAN" panose="02000000000000000000" pitchFamily="2" charset="0"/>
              <a:cs typeface="NikoshBAN" panose="02000000000000000000" pitchFamily="2" charset="0"/>
            </a:endParaRPr>
          </a:p>
        </p:txBody>
      </p:sp>
      <p:sp>
        <p:nvSpPr>
          <p:cNvPr id="37" name="Rectangle 36">
            <a:extLst>
              <a:ext uri="{FF2B5EF4-FFF2-40B4-BE49-F238E27FC236}">
                <a16:creationId xmlns:a16="http://schemas.microsoft.com/office/drawing/2014/main" id="{D0DBCDDE-9EE2-4ABA-AC48-EBCA7D6B0202}"/>
              </a:ext>
            </a:extLst>
          </p:cNvPr>
          <p:cNvSpPr/>
          <p:nvPr/>
        </p:nvSpPr>
        <p:spPr>
          <a:xfrm>
            <a:off x="6543741" y="2381874"/>
            <a:ext cx="5103906" cy="693679"/>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তাঁর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নাম</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নূর</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মোহা</a:t>
            </a:r>
            <a:r>
              <a:rPr lang="en-US" sz="2800" dirty="0" err="1">
                <a:solidFill>
                  <a:srgbClr val="FF00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ম্ম</a:t>
            </a:r>
            <a:r>
              <a:rPr lang="en-US" sz="2800" dirty="0" err="1">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a:t>
            </a:r>
            <a:r>
              <a:rPr lang="en-US" sz="2800" dirty="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endParaRPr lang="en-US" sz="2800" dirty="0"/>
          </a:p>
        </p:txBody>
      </p:sp>
      <p:sp>
        <p:nvSpPr>
          <p:cNvPr id="25" name="Rectangle 24">
            <a:extLst>
              <a:ext uri="{FF2B5EF4-FFF2-40B4-BE49-F238E27FC236}">
                <a16:creationId xmlns:a16="http://schemas.microsoft.com/office/drawing/2014/main" id="{93708388-2D71-4924-93AC-55A54AC65074}"/>
              </a:ext>
            </a:extLst>
          </p:cNvPr>
          <p:cNvSpPr/>
          <p:nvPr/>
        </p:nvSpPr>
        <p:spPr>
          <a:xfrm>
            <a:off x="1428735" y="383927"/>
            <a:ext cx="9979494" cy="1152018"/>
          </a:xfrm>
          <a:prstGeom prst="rect">
            <a:avLst/>
          </a:prstGeom>
          <a:blipFill>
            <a:blip r:embed="rId3"/>
            <a:tile tx="0" ty="0" sx="100000" sy="100000" flip="none" algn="tl"/>
          </a:blipFill>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b="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যুক্তবর্ণ</a:t>
            </a:r>
            <a:r>
              <a:rPr lang="en-US" sz="4000" b="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ভেঙ্গে</a:t>
            </a:r>
            <a:r>
              <a:rPr lang="bn-IN" sz="4000" b="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শব্দ দিয়ে একটি করে বাক্য তৈরি কর</a:t>
            </a:r>
            <a:endParaRPr lang="en-US" sz="4000"/>
          </a:p>
        </p:txBody>
      </p:sp>
    </p:spTree>
    <p:extLst>
      <p:ext uri="{BB962C8B-B14F-4D97-AF65-F5344CB8AC3E}">
        <p14:creationId xmlns:p14="http://schemas.microsoft.com/office/powerpoint/2010/main" val="3961693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ppt_x"/>
                                          </p:val>
                                        </p:tav>
                                        <p:tav tm="100000">
                                          <p:val>
                                            <p:strVal val="#ppt_x"/>
                                          </p:val>
                                        </p:tav>
                                      </p:tavLst>
                                    </p:anim>
                                    <p:anim calcmode="lin" valueType="num">
                                      <p:cBhvr additive="base">
                                        <p:cTn id="7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fill="hold"/>
                                        <p:tgtEl>
                                          <p:spTgt spid="15"/>
                                        </p:tgtEl>
                                        <p:attrNameLst>
                                          <p:attrName>ppt_x</p:attrName>
                                        </p:attrNameLst>
                                      </p:cBhvr>
                                      <p:tavLst>
                                        <p:tav tm="0">
                                          <p:val>
                                            <p:strVal val="#ppt_x"/>
                                          </p:val>
                                        </p:tav>
                                        <p:tav tm="100000">
                                          <p:val>
                                            <p:strVal val="#ppt_x"/>
                                          </p:val>
                                        </p:tav>
                                      </p:tavLst>
                                    </p:anim>
                                    <p:anim calcmode="lin" valueType="num">
                                      <p:cBhvr additive="base">
                                        <p:cTn id="85" dur="500" fill="hold"/>
                                        <p:tgtEl>
                                          <p:spTgt spid="15"/>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additive="base">
                                        <p:cTn id="88" dur="500" fill="hold"/>
                                        <p:tgtEl>
                                          <p:spTgt spid="16"/>
                                        </p:tgtEl>
                                        <p:attrNameLst>
                                          <p:attrName>ppt_x</p:attrName>
                                        </p:attrNameLst>
                                      </p:cBhvr>
                                      <p:tavLst>
                                        <p:tav tm="0">
                                          <p:val>
                                            <p:strVal val="#ppt_x"/>
                                          </p:val>
                                        </p:tav>
                                        <p:tav tm="100000">
                                          <p:val>
                                            <p:strVal val="#ppt_x"/>
                                          </p:val>
                                        </p:tav>
                                      </p:tavLst>
                                    </p:anim>
                                    <p:anim calcmode="lin" valueType="num">
                                      <p:cBhvr additive="base">
                                        <p:cTn id="8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additive="base">
                                        <p:cTn id="94" dur="500" fill="hold"/>
                                        <p:tgtEl>
                                          <p:spTgt spid="29"/>
                                        </p:tgtEl>
                                        <p:attrNameLst>
                                          <p:attrName>ppt_x</p:attrName>
                                        </p:attrNameLst>
                                      </p:cBhvr>
                                      <p:tavLst>
                                        <p:tav tm="0">
                                          <p:val>
                                            <p:strVal val="#ppt_x"/>
                                          </p:val>
                                        </p:tav>
                                        <p:tav tm="100000">
                                          <p:val>
                                            <p:strVal val="#ppt_x"/>
                                          </p:val>
                                        </p:tav>
                                      </p:tavLst>
                                    </p:anim>
                                    <p:anim calcmode="lin" valueType="num">
                                      <p:cBhvr additive="base">
                                        <p:cTn id="9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ppt_x"/>
                                          </p:val>
                                        </p:tav>
                                        <p:tav tm="100000">
                                          <p:val>
                                            <p:strVal val="#ppt_x"/>
                                          </p:val>
                                        </p:tav>
                                      </p:tavLst>
                                    </p:anim>
                                    <p:anim calcmode="lin" valueType="num">
                                      <p:cBhvr additive="base">
                                        <p:cTn id="101" dur="5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additive="base">
                                        <p:cTn id="104" dur="500" fill="hold"/>
                                        <p:tgtEl>
                                          <p:spTgt spid="31"/>
                                        </p:tgtEl>
                                        <p:attrNameLst>
                                          <p:attrName>ppt_x</p:attrName>
                                        </p:attrNameLst>
                                      </p:cBhvr>
                                      <p:tavLst>
                                        <p:tav tm="0">
                                          <p:val>
                                            <p:strVal val="#ppt_x"/>
                                          </p:val>
                                        </p:tav>
                                        <p:tav tm="100000">
                                          <p:val>
                                            <p:strVal val="#ppt_x"/>
                                          </p:val>
                                        </p:tav>
                                      </p:tavLst>
                                    </p:anim>
                                    <p:anim calcmode="lin" valueType="num">
                                      <p:cBhvr additive="base">
                                        <p:cTn id="10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animBg="1"/>
      <p:bldP spid="6" grpId="0" animBg="1"/>
      <p:bldP spid="7" grpId="0" animBg="1"/>
      <p:bldP spid="8" grpId="0" animBg="1"/>
      <p:bldP spid="9" grpId="0" animBg="1"/>
      <p:bldP spid="11" grpId="0" animBg="1"/>
      <p:bldP spid="13" grpId="0" animBg="1"/>
      <p:bldP spid="15" grpId="0" animBg="1"/>
      <p:bldP spid="16" grpId="0" animBg="1"/>
      <p:bldP spid="19" grpId="0" animBg="1"/>
      <p:bldP spid="20" grpId="0" animBg="1"/>
      <p:bldP spid="21" grpId="0" animBg="1"/>
      <p:bldP spid="22" grpId="0" animBg="1"/>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92F26-F780-4B0B-B308-96AC3CADE5C5}"/>
              </a:ext>
            </a:extLst>
          </p:cNvPr>
          <p:cNvSpPr/>
          <p:nvPr/>
        </p:nvSpPr>
        <p:spPr>
          <a:xfrm>
            <a:off x="3650776" y="629634"/>
            <a:ext cx="3671249" cy="1105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 নিরব পাঠ </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58764E29-F7AF-4ED4-B230-81C2DA57C4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98225" y="762000"/>
            <a:ext cx="3744456" cy="5334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Frame 4">
            <a:extLst>
              <a:ext uri="{FF2B5EF4-FFF2-40B4-BE49-F238E27FC236}">
                <a16:creationId xmlns:a16="http://schemas.microsoft.com/office/drawing/2014/main" id="{F63ACEC7-8BBE-4D9B-8225-D2CE641AA759}"/>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22CE82D1-F4D5-46F9-9F20-8BD5FB4CF833}"/>
              </a:ext>
            </a:extLst>
          </p:cNvPr>
          <p:cNvSpPr/>
          <p:nvPr/>
        </p:nvSpPr>
        <p:spPr>
          <a:xfrm>
            <a:off x="801858" y="5301228"/>
            <a:ext cx="10789920" cy="1105468"/>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bn-IN" sz="3600" b="1">
                <a:ln/>
                <a:solidFill>
                  <a:schemeClr val="tx1"/>
                </a:solidFill>
                <a:latin typeface="NikoshBAN" pitchFamily="2" charset="0"/>
                <a:cs typeface="NikoshBAN" pitchFamily="2" charset="0"/>
              </a:rPr>
              <a:t>শিক্ষার্থীদের পাঠে কোন সমস্যা হচ্ছে কিনা  জিজ্ঞাসা করবো।</a:t>
            </a:r>
            <a:endParaRPr lang="en-US" sz="3600" b="1" dirty="0">
              <a:ln/>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919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89AC9D-7A28-4868-AC6C-387B61AEA82E}"/>
              </a:ext>
            </a:extLst>
          </p:cNvPr>
          <p:cNvSpPr/>
          <p:nvPr/>
        </p:nvSpPr>
        <p:spPr>
          <a:xfrm>
            <a:off x="2152250" y="525620"/>
            <a:ext cx="6553200" cy="1066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itchFamily="2" charset="0"/>
                <a:cs typeface="NikoshBAN" pitchFamily="2" charset="0"/>
              </a:rPr>
              <a:t>ঝটপট</a:t>
            </a:r>
            <a:r>
              <a:rPr lang="en-US" sz="3600" dirty="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উওর দাও</a:t>
            </a:r>
            <a:endParaRPr lang="en-US" sz="3600" dirty="0">
              <a:solidFill>
                <a:schemeClr val="tx1"/>
              </a:solidFill>
              <a:latin typeface="NikoshBAN" pitchFamily="2" charset="0"/>
              <a:cs typeface="NikoshBAN" pitchFamily="2" charset="0"/>
            </a:endParaRPr>
          </a:p>
        </p:txBody>
      </p:sp>
      <p:sp>
        <p:nvSpPr>
          <p:cNvPr id="3" name="Rectangle 2">
            <a:extLst>
              <a:ext uri="{FF2B5EF4-FFF2-40B4-BE49-F238E27FC236}">
                <a16:creationId xmlns:a16="http://schemas.microsoft.com/office/drawing/2014/main" id="{5D318359-2BC0-45C8-81C0-04E7A6668480}"/>
              </a:ext>
            </a:extLst>
          </p:cNvPr>
          <p:cNvSpPr/>
          <p:nvPr/>
        </p:nvSpPr>
        <p:spPr>
          <a:xfrm>
            <a:off x="492368" y="1668620"/>
            <a:ext cx="11099409" cy="8737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বাবা-মা মারা যাওয়ার পর নুর মোহাম্মদ শেখ কোথায় যোগদান করেছিলেন </a:t>
            </a:r>
            <a:r>
              <a:rPr lang="bn-BD" sz="2400" dirty="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sp>
        <p:nvSpPr>
          <p:cNvPr id="4" name="Rectangle 3">
            <a:extLst>
              <a:ext uri="{FF2B5EF4-FFF2-40B4-BE49-F238E27FC236}">
                <a16:creationId xmlns:a16="http://schemas.microsoft.com/office/drawing/2014/main" id="{334415B6-77FB-4145-A064-1F3AB0DF8E30}"/>
              </a:ext>
            </a:extLst>
          </p:cNvPr>
          <p:cNvSpPr/>
          <p:nvPr/>
        </p:nvSpPr>
        <p:spPr>
          <a:xfrm>
            <a:off x="492369" y="2911240"/>
            <a:ext cx="11099408" cy="9240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a:solidFill>
                  <a:schemeClr val="tx1"/>
                </a:solidFill>
                <a:latin typeface="NikoshBAN" pitchFamily="2" charset="0"/>
                <a:cs typeface="NikoshBAN" pitchFamily="2" charset="0"/>
              </a:rPr>
              <a:t>গোয়াল হাটি গ্রামটিতে কারা টহল দিছিলেন ?</a:t>
            </a:r>
            <a:endParaRPr lang="en-US" sz="3200" dirty="0">
              <a:solidFill>
                <a:schemeClr val="tx1"/>
              </a:solidFill>
              <a:latin typeface="NikoshBAN" pitchFamily="2" charset="0"/>
              <a:cs typeface="NikoshBAN" pitchFamily="2" charset="0"/>
            </a:endParaRPr>
          </a:p>
        </p:txBody>
      </p:sp>
      <p:sp>
        <p:nvSpPr>
          <p:cNvPr id="5" name="Rectangle 4">
            <a:extLst>
              <a:ext uri="{FF2B5EF4-FFF2-40B4-BE49-F238E27FC236}">
                <a16:creationId xmlns:a16="http://schemas.microsoft.com/office/drawing/2014/main" id="{C30D291A-CAB5-4F4B-AC68-DD0B25C504A6}"/>
              </a:ext>
            </a:extLst>
          </p:cNvPr>
          <p:cNvSpPr/>
          <p:nvPr/>
        </p:nvSpPr>
        <p:spPr>
          <a:xfrm>
            <a:off x="492369" y="4014087"/>
            <a:ext cx="11099408" cy="9380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a:solidFill>
                  <a:schemeClr val="tx1"/>
                </a:solidFill>
                <a:latin typeface="NikoshBAN" pitchFamily="2" charset="0"/>
                <a:cs typeface="NikoshBAN" pitchFamily="2" charset="0"/>
              </a:rPr>
              <a:t>মর্টারের গোলা কার পায়ে লাগল ?</a:t>
            </a:r>
            <a:endParaRPr lang="en-US" sz="2000" dirty="0">
              <a:solidFill>
                <a:schemeClr val="tx1"/>
              </a:solidFill>
            </a:endParaRPr>
          </a:p>
        </p:txBody>
      </p:sp>
      <p:sp>
        <p:nvSpPr>
          <p:cNvPr id="6" name="Rectangle 5">
            <a:extLst>
              <a:ext uri="{FF2B5EF4-FFF2-40B4-BE49-F238E27FC236}">
                <a16:creationId xmlns:a16="http://schemas.microsoft.com/office/drawing/2014/main" id="{24C3FCD7-E964-4A13-B34D-C559A379F90C}"/>
              </a:ext>
            </a:extLst>
          </p:cNvPr>
          <p:cNvSpPr/>
          <p:nvPr/>
        </p:nvSpPr>
        <p:spPr>
          <a:xfrm>
            <a:off x="492369" y="5189380"/>
            <a:ext cx="11099408" cy="8711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a:solidFill>
                  <a:schemeClr val="tx1"/>
                </a:solidFill>
                <a:latin typeface="NikoshBAN" pitchFamily="2" charset="0"/>
                <a:cs typeface="NikoshBAN" pitchFamily="2" charset="0"/>
              </a:rPr>
              <a:t>নুর মোহাম্মদ শেখ কোথায় জম্ম গ্রহন করেন ?</a:t>
            </a:r>
            <a:endParaRPr lang="en-US" sz="2000" dirty="0">
              <a:solidFill>
                <a:schemeClr val="tx1"/>
              </a:solidFill>
              <a:latin typeface="NikoshBAN" pitchFamily="2" charset="0"/>
              <a:cs typeface="NikoshBAN" pitchFamily="2" charset="0"/>
            </a:endParaRPr>
          </a:p>
        </p:txBody>
      </p:sp>
      <p:sp>
        <p:nvSpPr>
          <p:cNvPr id="7" name="Round Diagonal Corner Rectangle 6">
            <a:extLst>
              <a:ext uri="{FF2B5EF4-FFF2-40B4-BE49-F238E27FC236}">
                <a16:creationId xmlns:a16="http://schemas.microsoft.com/office/drawing/2014/main" id="{B00545BF-EC82-4177-9576-0FB9C1E1CD95}"/>
              </a:ext>
            </a:extLst>
          </p:cNvPr>
          <p:cNvSpPr/>
          <p:nvPr/>
        </p:nvSpPr>
        <p:spPr>
          <a:xfrm>
            <a:off x="8047522" y="2272811"/>
            <a:ext cx="3608576" cy="588818"/>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ইপি আর-এ</a:t>
            </a:r>
            <a:endParaRPr lang="en-US" sz="2800" dirty="0">
              <a:solidFill>
                <a:schemeClr val="tx1"/>
              </a:solidFill>
              <a:latin typeface="NikoshBAN" pitchFamily="2" charset="0"/>
              <a:cs typeface="NikoshBAN" pitchFamily="2" charset="0"/>
            </a:endParaRPr>
          </a:p>
        </p:txBody>
      </p:sp>
      <p:sp>
        <p:nvSpPr>
          <p:cNvPr id="8" name="Round Diagonal Corner Rectangle 7">
            <a:extLst>
              <a:ext uri="{FF2B5EF4-FFF2-40B4-BE49-F238E27FC236}">
                <a16:creationId xmlns:a16="http://schemas.microsoft.com/office/drawing/2014/main" id="{6BA244AC-930D-4180-B973-D206F83DBEA9}"/>
              </a:ext>
            </a:extLst>
          </p:cNvPr>
          <p:cNvSpPr/>
          <p:nvPr/>
        </p:nvSpPr>
        <p:spPr>
          <a:xfrm>
            <a:off x="8138561" y="3057538"/>
            <a:ext cx="2912918" cy="630382"/>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পাঁচ জন মুক্তিযোদ্ধা</a:t>
            </a:r>
            <a:endParaRPr lang="en-US" sz="2800" dirty="0">
              <a:solidFill>
                <a:schemeClr val="tx1"/>
              </a:solidFill>
              <a:latin typeface="NikoshBAN" pitchFamily="2" charset="0"/>
              <a:cs typeface="NikoshBAN" pitchFamily="2" charset="0"/>
            </a:endParaRPr>
          </a:p>
        </p:txBody>
      </p:sp>
      <p:sp>
        <p:nvSpPr>
          <p:cNvPr id="9" name="Round Diagonal Corner Rectangle 8">
            <a:extLst>
              <a:ext uri="{FF2B5EF4-FFF2-40B4-BE49-F238E27FC236}">
                <a16:creationId xmlns:a16="http://schemas.microsoft.com/office/drawing/2014/main" id="{85130A6B-7DCB-4624-9348-551E44AEB5CB}"/>
              </a:ext>
            </a:extLst>
          </p:cNvPr>
          <p:cNvSpPr/>
          <p:nvPr/>
        </p:nvSpPr>
        <p:spPr>
          <a:xfrm>
            <a:off x="8265466" y="4206759"/>
            <a:ext cx="3172688" cy="665018"/>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নুর মোহাম্মদ শেখ</a:t>
            </a:r>
            <a:endParaRPr lang="en-US" sz="2800" dirty="0">
              <a:solidFill>
                <a:schemeClr val="tx1"/>
              </a:solidFill>
              <a:latin typeface="NikoshBAN" pitchFamily="2" charset="0"/>
              <a:cs typeface="NikoshBAN" pitchFamily="2" charset="0"/>
            </a:endParaRPr>
          </a:p>
        </p:txBody>
      </p:sp>
      <p:sp>
        <p:nvSpPr>
          <p:cNvPr id="10" name="Round Diagonal Corner Rectangle 10">
            <a:extLst>
              <a:ext uri="{FF2B5EF4-FFF2-40B4-BE49-F238E27FC236}">
                <a16:creationId xmlns:a16="http://schemas.microsoft.com/office/drawing/2014/main" id="{69B1B060-ED94-4BB0-A5D3-5EF59B4C5F11}"/>
              </a:ext>
            </a:extLst>
          </p:cNvPr>
          <p:cNvSpPr/>
          <p:nvPr/>
        </p:nvSpPr>
        <p:spPr>
          <a:xfrm>
            <a:off x="8008676" y="5435937"/>
            <a:ext cx="3172688" cy="574964"/>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মহিষ খোলা গ্রামে</a:t>
            </a:r>
            <a:endParaRPr lang="en-US" sz="2800" dirty="0">
              <a:solidFill>
                <a:schemeClr val="tx1"/>
              </a:solidFill>
              <a:latin typeface="NikoshBAN" pitchFamily="2" charset="0"/>
              <a:cs typeface="NikoshBAN" pitchFamily="2" charset="0"/>
            </a:endParaRPr>
          </a:p>
        </p:txBody>
      </p:sp>
      <p:sp>
        <p:nvSpPr>
          <p:cNvPr id="11" name="Frame 10">
            <a:extLst>
              <a:ext uri="{FF2B5EF4-FFF2-40B4-BE49-F238E27FC236}">
                <a16:creationId xmlns:a16="http://schemas.microsoft.com/office/drawing/2014/main" id="{4506612B-C28E-43CE-8D56-BAA69315E3B8}"/>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6391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1+#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713E8E-F7ED-4601-BC6B-57F22CDF5720}"/>
              </a:ext>
            </a:extLst>
          </p:cNvPr>
          <p:cNvSpPr/>
          <p:nvPr/>
        </p:nvSpPr>
        <p:spPr>
          <a:xfrm>
            <a:off x="3964744" y="520505"/>
            <a:ext cx="4262511" cy="11599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t>মূল্যায়ন</a:t>
            </a:r>
            <a:endParaRPr lang="en-US" sz="4000" b="1" dirty="0"/>
          </a:p>
        </p:txBody>
      </p:sp>
      <p:sp>
        <p:nvSpPr>
          <p:cNvPr id="4" name="Frame 3">
            <a:extLst>
              <a:ext uri="{FF2B5EF4-FFF2-40B4-BE49-F238E27FC236}">
                <a16:creationId xmlns:a16="http://schemas.microsoft.com/office/drawing/2014/main" id="{2276DF7B-5B9E-44DC-8470-2D714EF0ED49}"/>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B53C9BBB-7664-4423-8A42-08D8A2092645}"/>
              </a:ext>
            </a:extLst>
          </p:cNvPr>
          <p:cNvSpPr/>
          <p:nvPr/>
        </p:nvSpPr>
        <p:spPr>
          <a:xfrm>
            <a:off x="872197" y="1680444"/>
            <a:ext cx="10803988" cy="4501661"/>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নিচের প্রশ্নগুলির উত্তর লিখ-</a:t>
            </a:r>
          </a:p>
          <a:p>
            <a:pPr marL="571500" indent="-571500">
              <a:buFont typeface="Wingdings" panose="05000000000000000000" pitchFamily="2" charset="2"/>
              <a:buChar char="Ø"/>
            </a:pPr>
            <a:r>
              <a:rPr lang="en-US" sz="320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১। দূরন্ত কিশোরের নাম কি ছিল? </a:t>
            </a:r>
          </a:p>
          <a:p>
            <a:pPr marL="571500" indent="-571500">
              <a:buFont typeface="Wingdings" panose="05000000000000000000" pitchFamily="2" charset="2"/>
              <a:buChar char="Ø"/>
            </a:pPr>
            <a:r>
              <a:rPr lang="en-US" sz="320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২। নূর মোহাম্মদের কিসের প্রতি প্রবল অনুরাগ ছিল?</a:t>
            </a:r>
          </a:p>
          <a:p>
            <a:pPr marL="571500" indent="-571500">
              <a:buFont typeface="Wingdings" panose="05000000000000000000" pitchFamily="2" charset="2"/>
              <a:buChar char="Ø"/>
            </a:pPr>
            <a:r>
              <a:rPr lang="en-US" sz="320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৩। তিনি কোন বাহিনীতে যোগ দিলেন?</a:t>
            </a:r>
          </a:p>
          <a:p>
            <a:pPr marL="571500" indent="-571500">
              <a:buFont typeface="Wingdings" panose="05000000000000000000" pitchFamily="2" charset="2"/>
              <a:buChar char="Ø"/>
            </a:pPr>
            <a:r>
              <a:rPr lang="en-US" sz="320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৪। পাকিস্তানি সেনারা কয়দিক থেকে মুক্তিযোদ্ধাদের ঘিরে ফেলে?</a:t>
            </a:r>
          </a:p>
          <a:p>
            <a:pPr marL="571500" indent="-571500">
              <a:buFont typeface="Wingdings" panose="05000000000000000000" pitchFamily="2" charset="2"/>
              <a:buChar char="Ø"/>
            </a:pPr>
            <a:r>
              <a:rPr lang="en-US" sz="320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৫। কখন নূর মোহাম্মদের বাবা-মা মারা যায়?</a:t>
            </a:r>
          </a:p>
          <a:p>
            <a:pPr marL="571500" indent="-571500">
              <a:buFont typeface="Wingdings" panose="05000000000000000000" pitchFamily="2" charset="2"/>
              <a:buChar char="Ø"/>
            </a:pPr>
            <a:r>
              <a:rPr lang="en-US" sz="3200">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৬। নূর মোহাম্মাদ শেখের জন্ম কত সালে এবং কোথায়?</a:t>
            </a:r>
            <a:endParaRPr lang="en-US" sz="3200"/>
          </a:p>
        </p:txBody>
      </p:sp>
    </p:spTree>
    <p:extLst>
      <p:ext uri="{BB962C8B-B14F-4D97-AF65-F5344CB8AC3E}">
        <p14:creationId xmlns:p14="http://schemas.microsoft.com/office/powerpoint/2010/main" val="1110854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cer\Downloads\Desktop\Air polution\70.jpg"/>
          <p:cNvPicPr>
            <a:picLocks noChangeAspect="1" noChangeArrowheads="1"/>
          </p:cNvPicPr>
          <p:nvPr/>
        </p:nvPicPr>
        <p:blipFill>
          <a:blip r:embed="rId2"/>
          <a:srcRect/>
          <a:stretch>
            <a:fillRect/>
          </a:stretch>
        </p:blipFill>
        <p:spPr bwMode="auto">
          <a:xfrm>
            <a:off x="8672946" y="581891"/>
            <a:ext cx="1967346" cy="1925781"/>
          </a:xfrm>
          <a:prstGeom prst="rect">
            <a:avLst/>
          </a:prstGeom>
          <a:noFill/>
        </p:spPr>
      </p:pic>
      <p:sp>
        <p:nvSpPr>
          <p:cNvPr id="7" name="Frame 6"/>
          <p:cNvSpPr/>
          <p:nvPr/>
        </p:nvSpPr>
        <p:spPr>
          <a:xfrm>
            <a:off x="235527" y="152400"/>
            <a:ext cx="11637818" cy="6483927"/>
          </a:xfrm>
          <a:prstGeom prst="frame">
            <a:avLst>
              <a:gd name="adj1" fmla="val 1052"/>
            </a:avLst>
          </a:prstGeom>
          <a:solidFill>
            <a:schemeClr val="accent3"/>
          </a:solidFill>
          <a:ln w="19050">
            <a:solidFill>
              <a:srgbClr val="00B050"/>
            </a:solidFill>
            <a:prstDash val="sys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651164" y="2951018"/>
            <a:ext cx="10875818" cy="293716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Kalpurush" panose="02000600000000000000" pitchFamily="2" charset="0"/>
                <a:cs typeface="Kalpurush" panose="02000600000000000000" pitchFamily="2" charset="0"/>
              </a:rPr>
              <a:t>নূর</a:t>
            </a:r>
            <a:r>
              <a:rPr lang="en-US" sz="4000" dirty="0">
                <a:solidFill>
                  <a:schemeClr val="tx1"/>
                </a:solidFill>
                <a:latin typeface="Kalpurush" panose="02000600000000000000" pitchFamily="2" charset="0"/>
                <a:cs typeface="Kalpurush" panose="02000600000000000000" pitchFamily="2" charset="0"/>
              </a:rPr>
              <a:t> </a:t>
            </a:r>
            <a:r>
              <a:rPr lang="en-US" sz="4000" dirty="0" err="1">
                <a:solidFill>
                  <a:schemeClr val="tx1"/>
                </a:solidFill>
                <a:latin typeface="Kalpurush" panose="02000600000000000000" pitchFamily="2" charset="0"/>
                <a:cs typeface="Kalpurush" panose="02000600000000000000" pitchFamily="2" charset="0"/>
              </a:rPr>
              <a:t>মোহাম্মদ</a:t>
            </a:r>
            <a:r>
              <a:rPr lang="en-US" sz="4000" dirty="0">
                <a:solidFill>
                  <a:schemeClr val="tx1"/>
                </a:solidFill>
                <a:latin typeface="Kalpurush" panose="02000600000000000000" pitchFamily="2" charset="0"/>
                <a:cs typeface="Kalpurush" panose="02000600000000000000" pitchFamily="2" charset="0"/>
              </a:rPr>
              <a:t> শেখ </a:t>
            </a:r>
            <a:r>
              <a:rPr lang="en-US" sz="4000" dirty="0" err="1">
                <a:solidFill>
                  <a:schemeClr val="tx1"/>
                </a:solidFill>
                <a:latin typeface="Kalpurush" panose="02000600000000000000" pitchFamily="2" charset="0"/>
                <a:cs typeface="Kalpurush" panose="02000600000000000000" pitchFamily="2" charset="0"/>
              </a:rPr>
              <a:t>কীভাবে</a:t>
            </a:r>
            <a:r>
              <a:rPr lang="en-US" sz="4000" dirty="0">
                <a:solidFill>
                  <a:schemeClr val="tx1"/>
                </a:solidFill>
                <a:latin typeface="Kalpurush" panose="02000600000000000000" pitchFamily="2" charset="0"/>
                <a:cs typeface="Kalpurush" panose="02000600000000000000" pitchFamily="2" charset="0"/>
              </a:rPr>
              <a:t> </a:t>
            </a:r>
            <a:r>
              <a:rPr lang="en-US" sz="4000" dirty="0" err="1">
                <a:solidFill>
                  <a:schemeClr val="tx1"/>
                </a:solidFill>
                <a:latin typeface="Kalpurush" panose="02000600000000000000" pitchFamily="2" charset="0"/>
                <a:cs typeface="Kalpurush" panose="02000600000000000000" pitchFamily="2" charset="0"/>
              </a:rPr>
              <a:t>শহিদ</a:t>
            </a:r>
            <a:r>
              <a:rPr lang="en-US" sz="4000" dirty="0">
                <a:solidFill>
                  <a:schemeClr val="tx1"/>
                </a:solidFill>
                <a:latin typeface="Kalpurush" panose="02000600000000000000" pitchFamily="2" charset="0"/>
                <a:cs typeface="Kalpurush" panose="02000600000000000000" pitchFamily="2" charset="0"/>
              </a:rPr>
              <a:t> </a:t>
            </a:r>
            <a:r>
              <a:rPr lang="en-US" sz="4000" dirty="0" err="1">
                <a:solidFill>
                  <a:schemeClr val="tx1"/>
                </a:solidFill>
                <a:latin typeface="Kalpurush" panose="02000600000000000000" pitchFamily="2" charset="0"/>
                <a:cs typeface="Kalpurush" panose="02000600000000000000" pitchFamily="2" charset="0"/>
              </a:rPr>
              <a:t>হয়েছিলেন</a:t>
            </a:r>
            <a:r>
              <a:rPr lang="en-US" sz="4000" dirty="0">
                <a:solidFill>
                  <a:schemeClr val="tx1"/>
                </a:solidFill>
                <a:latin typeface="Kalpurush" panose="02000600000000000000" pitchFamily="2" charset="0"/>
                <a:cs typeface="Kalpurush" panose="02000600000000000000" pitchFamily="2" charset="0"/>
              </a:rPr>
              <a:t>? ৫ </a:t>
            </a:r>
            <a:r>
              <a:rPr lang="en-US" sz="4000" dirty="0" err="1">
                <a:solidFill>
                  <a:schemeClr val="tx1"/>
                </a:solidFill>
                <a:latin typeface="Kalpurush" panose="02000600000000000000" pitchFamily="2" charset="0"/>
                <a:cs typeface="Kalpurush" panose="02000600000000000000" pitchFamily="2" charset="0"/>
              </a:rPr>
              <a:t>বাক্যে</a:t>
            </a:r>
            <a:r>
              <a:rPr lang="en-US" sz="4000" dirty="0">
                <a:solidFill>
                  <a:schemeClr val="tx1"/>
                </a:solidFill>
                <a:latin typeface="Kalpurush" panose="02000600000000000000" pitchFamily="2" charset="0"/>
                <a:cs typeface="Kalpurush" panose="02000600000000000000" pitchFamily="2" charset="0"/>
              </a:rPr>
              <a:t> </a:t>
            </a:r>
            <a:r>
              <a:rPr lang="en-US" sz="4000" dirty="0" err="1">
                <a:solidFill>
                  <a:schemeClr val="tx1"/>
                </a:solidFill>
                <a:latin typeface="Kalpurush" panose="02000600000000000000" pitchFamily="2" charset="0"/>
                <a:cs typeface="Kalpurush" panose="02000600000000000000" pitchFamily="2" charset="0"/>
              </a:rPr>
              <a:t>লিখে</a:t>
            </a:r>
            <a:r>
              <a:rPr lang="en-US" sz="4000" dirty="0">
                <a:solidFill>
                  <a:schemeClr val="tx1"/>
                </a:solidFill>
                <a:latin typeface="Kalpurush" panose="02000600000000000000" pitchFamily="2" charset="0"/>
                <a:cs typeface="Kalpurush" panose="02000600000000000000" pitchFamily="2" charset="0"/>
              </a:rPr>
              <a:t> </a:t>
            </a:r>
            <a:r>
              <a:rPr lang="en-US" sz="4000" dirty="0" err="1">
                <a:solidFill>
                  <a:schemeClr val="tx1"/>
                </a:solidFill>
                <a:latin typeface="Kalpurush" panose="02000600000000000000" pitchFamily="2" charset="0"/>
                <a:cs typeface="Kalpurush" panose="02000600000000000000" pitchFamily="2" charset="0"/>
              </a:rPr>
              <a:t>আনবে</a:t>
            </a:r>
            <a:r>
              <a:rPr lang="en-US" sz="4000" dirty="0">
                <a:solidFill>
                  <a:schemeClr val="tx1"/>
                </a:solidFill>
                <a:latin typeface="Kalpurush" panose="02000600000000000000" pitchFamily="2" charset="0"/>
                <a:cs typeface="Kalpurush" panose="02000600000000000000" pitchFamily="2" charset="0"/>
              </a:rPr>
              <a:t>।</a:t>
            </a:r>
          </a:p>
        </p:txBody>
      </p:sp>
      <p:sp>
        <p:nvSpPr>
          <p:cNvPr id="9" name="Rectangle 8"/>
          <p:cNvSpPr/>
          <p:nvPr/>
        </p:nvSpPr>
        <p:spPr>
          <a:xfrm>
            <a:off x="997528" y="609600"/>
            <a:ext cx="7010399" cy="159327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Kalpurush" panose="02000600000000000000" pitchFamily="2" charset="0"/>
                <a:cs typeface="Kalpurush" panose="02000600000000000000" pitchFamily="2" charset="0"/>
              </a:rPr>
              <a:t>বাড়ির কাজ </a:t>
            </a:r>
            <a:endParaRPr lang="en-US" sz="4000" dirty="0">
              <a:solidFill>
                <a:schemeClr val="tx1"/>
              </a:solidFill>
              <a:latin typeface="Kalpurush" panose="02000600000000000000" pitchFamily="2" charset="0"/>
              <a:cs typeface="Kalpurush" panose="02000600000000000000" pitchFamily="2" charset="0"/>
            </a:endParaRPr>
          </a:p>
        </p:txBody>
      </p:sp>
      <p:sp>
        <p:nvSpPr>
          <p:cNvPr id="6" name="Frame 5">
            <a:extLst>
              <a:ext uri="{FF2B5EF4-FFF2-40B4-BE49-F238E27FC236}">
                <a16:creationId xmlns:a16="http://schemas.microsoft.com/office/drawing/2014/main" id="{109D236D-C600-4F08-989A-33F5BE93E8D3}"/>
              </a:ext>
            </a:extLst>
          </p:cNvPr>
          <p:cNvSpPr/>
          <p:nvPr/>
        </p:nvSpPr>
        <p:spPr>
          <a:xfrm>
            <a:off x="0" y="0"/>
            <a:ext cx="12192000" cy="6858000"/>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80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0581" y="696351"/>
            <a:ext cx="7758546" cy="112221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Kalpurush" panose="02000600000000000000" pitchFamily="2" charset="0"/>
                <a:cs typeface="Kalpurush" panose="02000600000000000000" pitchFamily="2" charset="0"/>
              </a:rPr>
              <a:t>সবাইকে অসংখ্য ধন্যবাদ </a:t>
            </a:r>
            <a:endParaRPr lang="en-US" sz="4000" dirty="0">
              <a:solidFill>
                <a:schemeClr val="tx1"/>
              </a:solidFill>
              <a:latin typeface="Kalpurush" panose="02000600000000000000" pitchFamily="2" charset="0"/>
              <a:cs typeface="Kalpurush" panose="02000600000000000000" pitchFamily="2" charset="0"/>
            </a:endParaRPr>
          </a:p>
        </p:txBody>
      </p:sp>
      <p:sp>
        <p:nvSpPr>
          <p:cNvPr id="4" name="Frame 3"/>
          <p:cNvSpPr/>
          <p:nvPr/>
        </p:nvSpPr>
        <p:spPr>
          <a:xfrm>
            <a:off x="290945" y="337625"/>
            <a:ext cx="11637818" cy="6270993"/>
          </a:xfrm>
          <a:prstGeom prst="frame">
            <a:avLst>
              <a:gd name="adj1" fmla="val 1052"/>
            </a:avLst>
          </a:prstGeom>
          <a:solidFill>
            <a:schemeClr val="accent3"/>
          </a:solidFill>
          <a:ln w="19050">
            <a:solidFill>
              <a:srgbClr val="00B050"/>
            </a:solidFill>
            <a:prstDash val="sys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4D20A71-8398-4131-99FC-96D56300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4" y="1876528"/>
            <a:ext cx="6878247" cy="4194303"/>
          </a:xfrm>
          <a:prstGeom prst="rect">
            <a:avLst/>
          </a:prstGeom>
        </p:spPr>
      </p:pic>
      <p:sp>
        <p:nvSpPr>
          <p:cNvPr id="6" name="Frame 5">
            <a:extLst>
              <a:ext uri="{FF2B5EF4-FFF2-40B4-BE49-F238E27FC236}">
                <a16:creationId xmlns:a16="http://schemas.microsoft.com/office/drawing/2014/main" id="{21057D2E-5C9B-4F89-8843-99EF2944A962}"/>
              </a:ext>
            </a:extLst>
          </p:cNvPr>
          <p:cNvSpPr/>
          <p:nvPr/>
        </p:nvSpPr>
        <p:spPr>
          <a:xfrm>
            <a:off x="98474" y="124691"/>
            <a:ext cx="11985674" cy="6733309"/>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47E79BBC-2977-47D3-B07A-9A7B1603F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382" y="2480230"/>
            <a:ext cx="4886400" cy="2745536"/>
          </a:xfrm>
          <a:prstGeom prst="rect">
            <a:avLst/>
          </a:prstGeom>
        </p:spPr>
      </p:pic>
    </p:spTree>
    <p:extLst>
      <p:ext uri="{BB962C8B-B14F-4D97-AF65-F5344CB8AC3E}">
        <p14:creationId xmlns:p14="http://schemas.microsoft.com/office/powerpoint/2010/main" val="12783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E836F2-B8D4-4E77-9F80-92BBED501E86}"/>
              </a:ext>
            </a:extLst>
          </p:cNvPr>
          <p:cNvSpPr txBox="1"/>
          <p:nvPr/>
        </p:nvSpPr>
        <p:spPr>
          <a:xfrm>
            <a:off x="3479391" y="404311"/>
            <a:ext cx="5974099" cy="707886"/>
          </a:xfrm>
          <a:prstGeom prst="rect">
            <a:avLst/>
          </a:prstGeom>
          <a:solidFill>
            <a:schemeClr val="accent1">
              <a:lumMod val="60000"/>
              <a:lumOff val="40000"/>
            </a:schemeClr>
          </a:solidFill>
          <a:ln w="57150">
            <a:solidFill>
              <a:schemeClr val="tx1"/>
            </a:solidFill>
          </a:ln>
          <a:scene3d>
            <a:camera prst="orthographicFront"/>
            <a:lightRig rig="threePt" dir="t"/>
          </a:scene3d>
          <a:sp3d>
            <a:bevelT w="165100" prst="coolSlant"/>
          </a:sp3d>
        </p:spPr>
        <p:txBody>
          <a:bodyPr wrap="square" rtlCol="0">
            <a:spAutoFit/>
          </a:bodyPr>
          <a:lstStyle/>
          <a:p>
            <a:pPr algn="ctr"/>
            <a:r>
              <a:rPr lang="bn-BD" sz="4000" dirty="0">
                <a:latin typeface="NikoshBAN" panose="02000000000000000000" pitchFamily="2" charset="0"/>
                <a:cs typeface="NikoshBAN" panose="02000000000000000000" pitchFamily="2" charset="0"/>
              </a:rPr>
              <a:t>এসো আমরা একটি ভিডিও দেখি </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3D3DA3A-9386-4CAE-82AE-291A6750E8A8}"/>
              </a:ext>
            </a:extLst>
          </p:cNvPr>
          <p:cNvSpPr txBox="1"/>
          <p:nvPr/>
        </p:nvSpPr>
        <p:spPr>
          <a:xfrm>
            <a:off x="3671667" y="435088"/>
            <a:ext cx="5359791" cy="646331"/>
          </a:xfrm>
          <a:prstGeom prst="rect">
            <a:avLst/>
          </a:prstGeom>
          <a:solidFill>
            <a:schemeClr val="accent5">
              <a:lumMod val="40000"/>
              <a:lumOff val="60000"/>
            </a:schemeClr>
          </a:solidFill>
          <a:effectLst>
            <a:glow rad="228600">
              <a:schemeClr val="accent2">
                <a:satMod val="175000"/>
                <a:alpha val="40000"/>
              </a:schemeClr>
            </a:glow>
          </a:effectLst>
        </p:spPr>
        <p:txBody>
          <a:bodyPr wrap="square" rtlCol="0">
            <a:spAutoFit/>
          </a:bodyPr>
          <a:lstStyle/>
          <a:p>
            <a:pPr algn="ctr"/>
            <a:r>
              <a:rPr lang="bn-BD" sz="3600" dirty="0">
                <a:latin typeface="NikoshBAN" panose="02000000000000000000" pitchFamily="2" charset="0"/>
                <a:cs typeface="NikoshBAN" panose="02000000000000000000" pitchFamily="2" charset="0"/>
              </a:rPr>
              <a:t>ভিডিওটি কী সম্পর্কীত? </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82766F76-2BC0-4D77-9F7C-B00A6772D1C5}"/>
              </a:ext>
            </a:extLst>
          </p:cNvPr>
          <p:cNvSpPr txBox="1"/>
          <p:nvPr/>
        </p:nvSpPr>
        <p:spPr>
          <a:xfrm>
            <a:off x="2524674" y="373533"/>
            <a:ext cx="8134677" cy="707886"/>
          </a:xfrm>
          <a:prstGeom prst="rect">
            <a:avLst/>
          </a:prstGeom>
          <a:solidFill>
            <a:schemeClr val="bg1"/>
          </a:solidFill>
          <a:effectLst>
            <a:glow rad="228600">
              <a:schemeClr val="accent1">
                <a:satMod val="175000"/>
                <a:alpha val="40000"/>
              </a:schemeClr>
            </a:glow>
          </a:effectLst>
        </p:spPr>
        <p:txBody>
          <a:bodyPr wrap="square" rtlCol="0">
            <a:spAutoFit/>
          </a:bodyPr>
          <a:lstStyle/>
          <a:p>
            <a:pPr algn="ct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ভিডিওটি </a:t>
            </a:r>
            <a:r>
              <a:rPr lang="en-US" sz="4000" b="1" dirty="0" err="1">
                <a:solidFill>
                  <a:srgbClr val="FF0000"/>
                </a:solidFill>
                <a:latin typeface="NikoshBAN" panose="02000000000000000000" pitchFamily="2" charset="0"/>
                <a:cs typeface="NikoshBAN" panose="02000000000000000000" pitchFamily="2" charset="0"/>
              </a:rPr>
              <a:t>মুক্তিযুদ্ধ</a:t>
            </a:r>
            <a:r>
              <a:rPr lang="en-US" sz="4000" b="1" dirty="0">
                <a:solidFill>
                  <a:srgbClr val="FF0000"/>
                </a:solidFill>
                <a:latin typeface="NikoshBAN" panose="02000000000000000000" pitchFamily="2" charset="0"/>
                <a:cs typeface="NikoshBAN" panose="02000000000000000000" pitchFamily="2" charset="0"/>
              </a:rPr>
              <a:t> </a:t>
            </a: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সংক্রান্ত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Frame 6">
            <a:extLst>
              <a:ext uri="{FF2B5EF4-FFF2-40B4-BE49-F238E27FC236}">
                <a16:creationId xmlns:a16="http://schemas.microsoft.com/office/drawing/2014/main" id="{6BC831B0-74C2-4395-987A-317434714345}"/>
              </a:ext>
            </a:extLst>
          </p:cNvPr>
          <p:cNvSpPr/>
          <p:nvPr/>
        </p:nvSpPr>
        <p:spPr>
          <a:xfrm>
            <a:off x="0" y="0"/>
            <a:ext cx="12192000" cy="6858000"/>
          </a:xfrm>
          <a:prstGeom prst="frame">
            <a:avLst>
              <a:gd name="adj1" fmla="val 1833"/>
            </a:avLst>
          </a:prstGeom>
          <a:solidFill>
            <a:schemeClr val="accent6">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DE17BA2E-1E17-4A56-9B6C-0021DC228F48}"/>
              </a:ext>
            </a:extLst>
          </p:cNvPr>
          <p:cNvSpPr/>
          <p:nvPr/>
        </p:nvSpPr>
        <p:spPr>
          <a:xfrm>
            <a:off x="182880" y="182880"/>
            <a:ext cx="11795760" cy="6492240"/>
          </a:xfrm>
          <a:prstGeom prst="frame">
            <a:avLst>
              <a:gd name="adj1" fmla="val 2491"/>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Footage of Liberation war of Bangladesh 1971.">
            <a:hlinkClick r:id="" action="ppaction://media"/>
            <a:extLst>
              <a:ext uri="{FF2B5EF4-FFF2-40B4-BE49-F238E27FC236}">
                <a16:creationId xmlns:a16="http://schemas.microsoft.com/office/drawing/2014/main" id="{3EB4FB89-B8AA-4433-96BD-1E699E4B821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03208" y="1142975"/>
            <a:ext cx="6650282" cy="4371560"/>
          </a:xfrm>
          <a:prstGeom prst="rect">
            <a:avLst/>
          </a:prstGeom>
        </p:spPr>
      </p:pic>
    </p:spTree>
    <p:extLst>
      <p:ext uri="{BB962C8B-B14F-4D97-AF65-F5344CB8AC3E}">
        <p14:creationId xmlns:p14="http://schemas.microsoft.com/office/powerpoint/2010/main" val="7128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3000"/>
                                        <p:tgtEl>
                                          <p:spTgt spid="3"/>
                                        </p:tgtEl>
                                        <p:attrNameLst>
                                          <p:attrName>ppt_x</p:attrName>
                                        </p:attrNameLst>
                                      </p:cBhvr>
                                      <p:tavLst>
                                        <p:tav tm="0">
                                          <p:val>
                                            <p:strVal val="ppt_x"/>
                                          </p:val>
                                        </p:tav>
                                        <p:tav tm="100000">
                                          <p:val>
                                            <p:strVal val="0-ppt_w/2"/>
                                          </p:val>
                                        </p:tav>
                                      </p:tavLst>
                                    </p:anim>
                                    <p:anim calcmode="lin" valueType="num">
                                      <p:cBhvr additive="base">
                                        <p:cTn id="13" dur="3000"/>
                                        <p:tgtEl>
                                          <p:spTgt spid="3"/>
                                        </p:tgtEl>
                                        <p:attrNameLst>
                                          <p:attrName>ppt_y</p:attrName>
                                        </p:attrNameLst>
                                      </p:cBhvr>
                                      <p:tavLst>
                                        <p:tav tm="0">
                                          <p:val>
                                            <p:strVal val="ppt_y"/>
                                          </p:val>
                                        </p:tav>
                                        <p:tav tm="100000">
                                          <p:val>
                                            <p:strVal val="ppt_y"/>
                                          </p:val>
                                        </p:tav>
                                      </p:tavLst>
                                    </p:anim>
                                    <p:set>
                                      <p:cBhvr>
                                        <p:cTn id="14" dur="1" fill="hold">
                                          <p:stCondLst>
                                            <p:cond delay="29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grpId="1" nodeType="clickEffect">
                                  <p:stCondLst>
                                    <p:cond delay="0"/>
                                  </p:stCondLst>
                                  <p:childTnLst>
                                    <p:anim calcmode="lin" valueType="num">
                                      <p:cBhvr additive="base">
                                        <p:cTn id="24" dur="2000"/>
                                        <p:tgtEl>
                                          <p:spTgt spid="4"/>
                                        </p:tgtEl>
                                        <p:attrNameLst>
                                          <p:attrName>ppt_x</p:attrName>
                                        </p:attrNameLst>
                                      </p:cBhvr>
                                      <p:tavLst>
                                        <p:tav tm="0">
                                          <p:val>
                                            <p:strVal val="ppt_x"/>
                                          </p:val>
                                        </p:tav>
                                        <p:tav tm="100000">
                                          <p:val>
                                            <p:strVal val="0-ppt_w/2"/>
                                          </p:val>
                                        </p:tav>
                                      </p:tavLst>
                                    </p:anim>
                                    <p:anim calcmode="lin" valueType="num">
                                      <p:cBhvr additive="base">
                                        <p:cTn id="25" dur="2000"/>
                                        <p:tgtEl>
                                          <p:spTgt spid="4"/>
                                        </p:tgtEl>
                                        <p:attrNameLst>
                                          <p:attrName>ppt_y</p:attrName>
                                        </p:attrNameLst>
                                      </p:cBhvr>
                                      <p:tavLst>
                                        <p:tav tm="0">
                                          <p:val>
                                            <p:strVal val="ppt_y"/>
                                          </p:val>
                                        </p:tav>
                                        <p:tav tm="100000">
                                          <p:val>
                                            <p:strVal val="ppt_y"/>
                                          </p:val>
                                        </p:tav>
                                      </p:tavLst>
                                    </p:anim>
                                    <p:set>
                                      <p:cBhvr>
                                        <p:cTn id="26" dur="1" fill="hold">
                                          <p:stCondLst>
                                            <p:cond delay="1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1+#ppt_w/2"/>
                                          </p:val>
                                        </p:tav>
                                        <p:tav tm="100000">
                                          <p:val>
                                            <p:strVal val="#ppt_x"/>
                                          </p:val>
                                        </p:tav>
                                      </p:tavLst>
                                    </p:anim>
                                    <p:anim calcmode="lin" valueType="num">
                                      <p:cBhvr additive="base">
                                        <p:cTn id="32"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391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9"/>
                                        </p:tgtEl>
                                      </p:cBhvr>
                                    </p:cmd>
                                  </p:childTnLst>
                                </p:cTn>
                              </p:par>
                            </p:childTnLst>
                          </p:cTn>
                        </p:par>
                      </p:childTnLst>
                    </p:cTn>
                  </p:par>
                </p:childTnLst>
              </p:cTn>
              <p:nextCondLst>
                <p:cond evt="onClick" delay="0">
                  <p:tgtEl>
                    <p:spTgt spid="9"/>
                  </p:tgtEl>
                </p:cond>
              </p:nextCondLst>
            </p:seq>
            <p:video>
              <p:cMediaNode vol="31818">
                <p:cTn id="42" fill="hold" display="0">
                  <p:stCondLst>
                    <p:cond delay="indefinite"/>
                  </p:stCondLst>
                </p:cTn>
                <p:tgtEl>
                  <p:spTgt spid="9"/>
                </p:tgtEl>
              </p:cMediaNode>
            </p:video>
          </p:childTnLst>
        </p:cTn>
      </p:par>
    </p:tnLst>
    <p:bldLst>
      <p:bldP spid="3" grpId="0" animBg="1"/>
      <p:bldP spid="3" grpId="1" animBg="1"/>
      <p:bldP spid="4" grpId="0" animBg="1"/>
      <p:bldP spid="4" grpId="1"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DDF42F-8082-471D-A80F-583A3D7DFCC8}"/>
              </a:ext>
            </a:extLst>
          </p:cNvPr>
          <p:cNvSpPr/>
          <p:nvPr/>
        </p:nvSpPr>
        <p:spPr>
          <a:xfrm>
            <a:off x="4651403" y="4165080"/>
            <a:ext cx="2110154" cy="633046"/>
          </a:xfrm>
          <a:prstGeom prst="roundRect">
            <a:avLst/>
          </a:prstGeom>
          <a:solidFill>
            <a:schemeClr val="accent4">
              <a:lumMod val="40000"/>
              <a:lumOff val="60000"/>
            </a:schemeClr>
          </a:solidFill>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4400" b="1" dirty="0">
                <a:latin typeface="NikoshBAN" panose="02000000000000000000" pitchFamily="2" charset="0"/>
                <a:cs typeface="NikoshBAN" panose="02000000000000000000" pitchFamily="2" charset="0"/>
              </a:rPr>
              <a:t>বীরশ্রেষ্ঠ</a:t>
            </a:r>
            <a:endParaRPr lang="en-US" sz="4400" dirty="0"/>
          </a:p>
        </p:txBody>
      </p:sp>
      <p:sp>
        <p:nvSpPr>
          <p:cNvPr id="12" name="Arrow: Curved Up 11">
            <a:extLst>
              <a:ext uri="{FF2B5EF4-FFF2-40B4-BE49-F238E27FC236}">
                <a16:creationId xmlns:a16="http://schemas.microsoft.com/office/drawing/2014/main" id="{4A6CE3AD-8659-472E-824F-C583225FD364}"/>
              </a:ext>
            </a:extLst>
          </p:cNvPr>
          <p:cNvSpPr/>
          <p:nvPr/>
        </p:nvSpPr>
        <p:spPr>
          <a:xfrm rot="13112574">
            <a:off x="2361168" y="1865938"/>
            <a:ext cx="3817783" cy="1278074"/>
          </a:xfrm>
          <a:prstGeom prst="curvedUpArrow">
            <a:avLst>
              <a:gd name="adj1" fmla="val 9301"/>
              <a:gd name="adj2" fmla="val 62204"/>
              <a:gd name="adj3" fmla="val 3527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Up 13">
            <a:extLst>
              <a:ext uri="{FF2B5EF4-FFF2-40B4-BE49-F238E27FC236}">
                <a16:creationId xmlns:a16="http://schemas.microsoft.com/office/drawing/2014/main" id="{D50A07C7-51E3-49B7-97A8-754D277085D9}"/>
              </a:ext>
            </a:extLst>
          </p:cNvPr>
          <p:cNvSpPr/>
          <p:nvPr/>
        </p:nvSpPr>
        <p:spPr>
          <a:xfrm rot="10800000">
            <a:off x="3495469" y="3553357"/>
            <a:ext cx="1440818" cy="731838"/>
          </a:xfrm>
          <a:prstGeom prst="curvedUpArrow">
            <a:avLst>
              <a:gd name="adj1" fmla="val 8284"/>
              <a:gd name="adj2" fmla="val 42687"/>
              <a:gd name="adj3" fmla="val 2948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Up 14">
            <a:extLst>
              <a:ext uri="{FF2B5EF4-FFF2-40B4-BE49-F238E27FC236}">
                <a16:creationId xmlns:a16="http://schemas.microsoft.com/office/drawing/2014/main" id="{27630AC7-E265-469C-A285-F48EB80B3641}"/>
              </a:ext>
            </a:extLst>
          </p:cNvPr>
          <p:cNvSpPr/>
          <p:nvPr/>
        </p:nvSpPr>
        <p:spPr>
          <a:xfrm rot="11626016">
            <a:off x="2093975" y="2807923"/>
            <a:ext cx="2942380" cy="1283298"/>
          </a:xfrm>
          <a:prstGeom prst="curvedUpArrow">
            <a:avLst>
              <a:gd name="adj1" fmla="val 19429"/>
              <a:gd name="adj2" fmla="val 54024"/>
              <a:gd name="adj3" fmla="val 2653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urved Down 15">
            <a:extLst>
              <a:ext uri="{FF2B5EF4-FFF2-40B4-BE49-F238E27FC236}">
                <a16:creationId xmlns:a16="http://schemas.microsoft.com/office/drawing/2014/main" id="{670AF5D7-F5E4-4BAC-AE7D-8E62DFCA5C87}"/>
              </a:ext>
            </a:extLst>
          </p:cNvPr>
          <p:cNvSpPr/>
          <p:nvPr/>
        </p:nvSpPr>
        <p:spPr>
          <a:xfrm rot="20417209">
            <a:off x="6376096" y="3475598"/>
            <a:ext cx="1500483" cy="856431"/>
          </a:xfrm>
          <a:prstGeom prst="curvedDownArrow">
            <a:avLst>
              <a:gd name="adj1" fmla="val 8352"/>
              <a:gd name="adj2" fmla="val 39786"/>
              <a:gd name="adj3" fmla="val 1867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urved Down 16">
            <a:extLst>
              <a:ext uri="{FF2B5EF4-FFF2-40B4-BE49-F238E27FC236}">
                <a16:creationId xmlns:a16="http://schemas.microsoft.com/office/drawing/2014/main" id="{D53D24E7-0863-444B-863C-53C547EFB705}"/>
              </a:ext>
            </a:extLst>
          </p:cNvPr>
          <p:cNvSpPr/>
          <p:nvPr/>
        </p:nvSpPr>
        <p:spPr>
          <a:xfrm rot="19621476">
            <a:off x="5353821" y="1658422"/>
            <a:ext cx="4206434" cy="1482182"/>
          </a:xfrm>
          <a:prstGeom prst="curvedDownArrow">
            <a:avLst>
              <a:gd name="adj1" fmla="val 5918"/>
              <a:gd name="adj2" fmla="val 50000"/>
              <a:gd name="adj3" fmla="val 1650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Down 17">
            <a:extLst>
              <a:ext uri="{FF2B5EF4-FFF2-40B4-BE49-F238E27FC236}">
                <a16:creationId xmlns:a16="http://schemas.microsoft.com/office/drawing/2014/main" id="{BAA3F78C-8B01-403D-B7DC-D253D4D0B6D1}"/>
              </a:ext>
            </a:extLst>
          </p:cNvPr>
          <p:cNvSpPr/>
          <p:nvPr/>
        </p:nvSpPr>
        <p:spPr>
          <a:xfrm rot="21192031">
            <a:off x="6187073" y="2918108"/>
            <a:ext cx="3323971" cy="1093308"/>
          </a:xfrm>
          <a:prstGeom prst="curvedDownArrow">
            <a:avLst>
              <a:gd name="adj1" fmla="val 20375"/>
              <a:gd name="adj2" fmla="val 76167"/>
              <a:gd name="adj3" fmla="val 2514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Down 18">
            <a:extLst>
              <a:ext uri="{FF2B5EF4-FFF2-40B4-BE49-F238E27FC236}">
                <a16:creationId xmlns:a16="http://schemas.microsoft.com/office/drawing/2014/main" id="{593B1BB8-47C0-4F0D-BEB5-87DB83190DB3}"/>
              </a:ext>
            </a:extLst>
          </p:cNvPr>
          <p:cNvSpPr/>
          <p:nvPr/>
        </p:nvSpPr>
        <p:spPr>
          <a:xfrm rot="10800000">
            <a:off x="5589617" y="2291291"/>
            <a:ext cx="335595" cy="1902203"/>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919B3EC-19A3-4C40-81B4-7DBD7FC2EAD5}"/>
              </a:ext>
            </a:extLst>
          </p:cNvPr>
          <p:cNvPicPr>
            <a:picLocks noChangeAspect="1"/>
          </p:cNvPicPr>
          <p:nvPr/>
        </p:nvPicPr>
        <p:blipFill rotWithShape="1">
          <a:blip r:embed="rId2">
            <a:extLst>
              <a:ext uri="{28A0092B-C50C-407E-A947-70E740481C1C}">
                <a14:useLocalDpi xmlns:a14="http://schemas.microsoft.com/office/drawing/2010/main" val="0"/>
              </a:ext>
            </a:extLst>
          </a:blip>
          <a:srcRect l="29520" r="19814"/>
          <a:stretch/>
        </p:blipFill>
        <p:spPr>
          <a:xfrm>
            <a:off x="4688990" y="557030"/>
            <a:ext cx="2110154" cy="17408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olSlant"/>
            <a:contourClr>
              <a:srgbClr val="333333"/>
            </a:contourClr>
          </a:sp3d>
        </p:spPr>
      </p:pic>
      <p:pic>
        <p:nvPicPr>
          <p:cNvPr id="23" name="Picture 22">
            <a:extLst>
              <a:ext uri="{FF2B5EF4-FFF2-40B4-BE49-F238E27FC236}">
                <a16:creationId xmlns:a16="http://schemas.microsoft.com/office/drawing/2014/main" id="{5AC7FC57-7557-4749-A6EE-899D5B068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94" y="1607717"/>
            <a:ext cx="2116248" cy="17408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Picture 23">
            <a:extLst>
              <a:ext uri="{FF2B5EF4-FFF2-40B4-BE49-F238E27FC236}">
                <a16:creationId xmlns:a16="http://schemas.microsoft.com/office/drawing/2014/main" id="{5E327D35-5747-436A-8659-3CE622A9CCB4}"/>
              </a:ext>
            </a:extLst>
          </p:cNvPr>
          <p:cNvPicPr>
            <a:picLocks noChangeAspect="1"/>
          </p:cNvPicPr>
          <p:nvPr/>
        </p:nvPicPr>
        <p:blipFill rotWithShape="1">
          <a:blip r:embed="rId4">
            <a:extLst>
              <a:ext uri="{28A0092B-C50C-407E-A947-70E740481C1C}">
                <a14:useLocalDpi xmlns:a14="http://schemas.microsoft.com/office/drawing/2010/main" val="0"/>
              </a:ext>
            </a:extLst>
          </a:blip>
          <a:srcRect l="25471" t="-650" r="26878" b="650"/>
          <a:stretch/>
        </p:blipFill>
        <p:spPr>
          <a:xfrm>
            <a:off x="8954186" y="1805626"/>
            <a:ext cx="2140889" cy="15458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24">
            <a:extLst>
              <a:ext uri="{FF2B5EF4-FFF2-40B4-BE49-F238E27FC236}">
                <a16:creationId xmlns:a16="http://schemas.microsoft.com/office/drawing/2014/main" id="{A35C8F08-B4FD-4A98-826F-AE69DC1F74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086" y="3639202"/>
            <a:ext cx="2051986" cy="18387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Picture 25">
            <a:extLst>
              <a:ext uri="{FF2B5EF4-FFF2-40B4-BE49-F238E27FC236}">
                <a16:creationId xmlns:a16="http://schemas.microsoft.com/office/drawing/2014/main" id="{4B310692-892B-431E-9771-D805B0B0E2E2}"/>
              </a:ext>
            </a:extLst>
          </p:cNvPr>
          <p:cNvPicPr>
            <a:picLocks noChangeAspect="1"/>
          </p:cNvPicPr>
          <p:nvPr/>
        </p:nvPicPr>
        <p:blipFill rotWithShape="1">
          <a:blip r:embed="rId6">
            <a:extLst>
              <a:ext uri="{28A0092B-C50C-407E-A947-70E740481C1C}">
                <a14:useLocalDpi xmlns:a14="http://schemas.microsoft.com/office/drawing/2010/main" val="0"/>
              </a:ext>
            </a:extLst>
          </a:blip>
          <a:srcRect l="29894" r="19239"/>
          <a:stretch/>
        </p:blipFill>
        <p:spPr>
          <a:xfrm>
            <a:off x="8954186" y="3542327"/>
            <a:ext cx="2185402" cy="1704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 name="Picture 26">
            <a:extLst>
              <a:ext uri="{FF2B5EF4-FFF2-40B4-BE49-F238E27FC236}">
                <a16:creationId xmlns:a16="http://schemas.microsoft.com/office/drawing/2014/main" id="{8A00578C-BA8E-4B4B-A79C-B12A8B4815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1870" y="4321600"/>
            <a:ext cx="2339272" cy="18557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 name="Picture 27">
            <a:extLst>
              <a:ext uri="{FF2B5EF4-FFF2-40B4-BE49-F238E27FC236}">
                <a16:creationId xmlns:a16="http://schemas.microsoft.com/office/drawing/2014/main" id="{95546849-1AB3-4ECA-A382-769F51CAEF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0044" y="4146064"/>
            <a:ext cx="2276937" cy="18069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TextBox 28">
            <a:extLst>
              <a:ext uri="{FF2B5EF4-FFF2-40B4-BE49-F238E27FC236}">
                <a16:creationId xmlns:a16="http://schemas.microsoft.com/office/drawing/2014/main" id="{FA299E34-8B40-404F-946A-541C370714B1}"/>
              </a:ext>
            </a:extLst>
          </p:cNvPr>
          <p:cNvSpPr txBox="1"/>
          <p:nvPr/>
        </p:nvSpPr>
        <p:spPr>
          <a:xfrm>
            <a:off x="6154513" y="852372"/>
            <a:ext cx="1584178" cy="1077218"/>
          </a:xfrm>
          <a:prstGeom prst="rect">
            <a:avLst/>
          </a:prstGeom>
          <a:noFill/>
        </p:spPr>
        <p:txBody>
          <a:bodyPr wrap="square" rtlCol="0">
            <a:spAutoFit/>
          </a:bodyPr>
          <a:lstStyle/>
          <a:p>
            <a:r>
              <a:rPr lang="bn-IN" sz="3200" b="1" dirty="0">
                <a:solidFill>
                  <a:srgbClr val="FF0000"/>
                </a:solidFill>
                <a:latin typeface="NikoshBAN" panose="02000000000000000000" pitchFamily="2" charset="0"/>
                <a:cs typeface="NikoshBAN" panose="02000000000000000000" pitchFamily="2" charset="0"/>
              </a:rPr>
              <a:t>মহিউদ্দিন জাহাঙ্গীর </a:t>
            </a:r>
            <a:endParaRPr lang="en-US" sz="3200" b="1" dirty="0">
              <a:solidFill>
                <a:srgbClr val="FF0000"/>
              </a:solidFill>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52AC135A-23BD-484E-8F7F-E3390762C3E0}"/>
              </a:ext>
            </a:extLst>
          </p:cNvPr>
          <p:cNvSpPr txBox="1"/>
          <p:nvPr/>
        </p:nvSpPr>
        <p:spPr>
          <a:xfrm>
            <a:off x="2355306" y="2193109"/>
            <a:ext cx="1356550" cy="1100231"/>
          </a:xfrm>
          <a:prstGeom prst="rect">
            <a:avLst/>
          </a:prstGeom>
          <a:noFill/>
        </p:spPr>
        <p:txBody>
          <a:bodyPr wrap="square">
            <a:spAutoFit/>
          </a:bodyPr>
          <a:lstStyle/>
          <a:p>
            <a:r>
              <a:rPr lang="bn-IN" sz="3200" b="1" dirty="0">
                <a:solidFill>
                  <a:srgbClr val="FF0000"/>
                </a:solidFill>
                <a:latin typeface="NikoshBAN" panose="02000000000000000000" pitchFamily="2" charset="0"/>
                <a:cs typeface="NikoshBAN" panose="02000000000000000000" pitchFamily="2" charset="0"/>
              </a:rPr>
              <a:t>মতিউর রহমান</a:t>
            </a:r>
          </a:p>
        </p:txBody>
      </p:sp>
      <p:sp>
        <p:nvSpPr>
          <p:cNvPr id="33" name="TextBox 32">
            <a:extLst>
              <a:ext uri="{FF2B5EF4-FFF2-40B4-BE49-F238E27FC236}">
                <a16:creationId xmlns:a16="http://schemas.microsoft.com/office/drawing/2014/main" id="{AC96B5A9-0C80-41FE-B2FD-7CBDDF8E4060}"/>
              </a:ext>
            </a:extLst>
          </p:cNvPr>
          <p:cNvSpPr txBox="1"/>
          <p:nvPr/>
        </p:nvSpPr>
        <p:spPr>
          <a:xfrm>
            <a:off x="7738691" y="2057093"/>
            <a:ext cx="1750111" cy="1077218"/>
          </a:xfrm>
          <a:prstGeom prst="rect">
            <a:avLst/>
          </a:prstGeom>
          <a:noFill/>
        </p:spPr>
        <p:txBody>
          <a:bodyPr wrap="square">
            <a:spAutoFit/>
          </a:bodyPr>
          <a:lstStyle/>
          <a:p>
            <a:r>
              <a:rPr lang="bn-IN" sz="3200" b="1" dirty="0">
                <a:solidFill>
                  <a:srgbClr val="FF0000"/>
                </a:solidFill>
                <a:latin typeface="NikoshBAN" panose="02000000000000000000" pitchFamily="2" charset="0"/>
                <a:cs typeface="NikoshBAN" panose="02000000000000000000" pitchFamily="2" charset="0"/>
              </a:rPr>
              <a:t>মুন্সি আব্দুর রউফ</a:t>
            </a:r>
          </a:p>
        </p:txBody>
      </p:sp>
      <p:sp>
        <p:nvSpPr>
          <p:cNvPr id="34" name="TextBox 33">
            <a:extLst>
              <a:ext uri="{FF2B5EF4-FFF2-40B4-BE49-F238E27FC236}">
                <a16:creationId xmlns:a16="http://schemas.microsoft.com/office/drawing/2014/main" id="{D63B4DDD-C79E-4F94-9A19-A139542B5A24}"/>
              </a:ext>
            </a:extLst>
          </p:cNvPr>
          <p:cNvSpPr txBox="1"/>
          <p:nvPr/>
        </p:nvSpPr>
        <p:spPr>
          <a:xfrm>
            <a:off x="2101638" y="3553357"/>
            <a:ext cx="1294760" cy="1077218"/>
          </a:xfrm>
          <a:prstGeom prst="rect">
            <a:avLst/>
          </a:prstGeom>
          <a:noFill/>
        </p:spPr>
        <p:txBody>
          <a:bodyPr wrap="square" rtlCol="0">
            <a:spAutoFit/>
          </a:bodyPr>
          <a:lstStyle/>
          <a:p>
            <a:r>
              <a:rPr lang="bn-IN" sz="3200" b="1" dirty="0">
                <a:solidFill>
                  <a:srgbClr val="FF0000"/>
                </a:solidFill>
                <a:latin typeface="NikoshBAN" panose="02000000000000000000" pitchFamily="2" charset="0"/>
                <a:cs typeface="NikoshBAN" panose="02000000000000000000" pitchFamily="2" charset="0"/>
              </a:rPr>
              <a:t>হামিদুর রহমান</a:t>
            </a:r>
          </a:p>
        </p:txBody>
      </p:sp>
      <p:sp>
        <p:nvSpPr>
          <p:cNvPr id="35" name="TextBox 34">
            <a:extLst>
              <a:ext uri="{FF2B5EF4-FFF2-40B4-BE49-F238E27FC236}">
                <a16:creationId xmlns:a16="http://schemas.microsoft.com/office/drawing/2014/main" id="{5BBF3502-BCDF-455D-A8B7-9C6ED195BFF2}"/>
              </a:ext>
            </a:extLst>
          </p:cNvPr>
          <p:cNvSpPr txBox="1"/>
          <p:nvPr/>
        </p:nvSpPr>
        <p:spPr>
          <a:xfrm>
            <a:off x="8451473" y="3542053"/>
            <a:ext cx="1291352" cy="1077218"/>
          </a:xfrm>
          <a:prstGeom prst="rect">
            <a:avLst/>
          </a:prstGeom>
          <a:noFill/>
        </p:spPr>
        <p:txBody>
          <a:bodyPr wrap="square" rtlCol="0">
            <a:spAutoFit/>
          </a:bodyPr>
          <a:lstStyle/>
          <a:p>
            <a:r>
              <a:rPr lang="bn-IN" sz="3200" b="1" dirty="0">
                <a:solidFill>
                  <a:srgbClr val="FF0000"/>
                </a:solidFill>
                <a:latin typeface="NikoshBAN" panose="02000000000000000000" pitchFamily="2" charset="0"/>
                <a:cs typeface="NikoshBAN" panose="02000000000000000000" pitchFamily="2" charset="0"/>
              </a:rPr>
              <a:t>রুহুল আমিন</a:t>
            </a:r>
          </a:p>
        </p:txBody>
      </p:sp>
      <p:sp>
        <p:nvSpPr>
          <p:cNvPr id="36" name="TextBox 35">
            <a:extLst>
              <a:ext uri="{FF2B5EF4-FFF2-40B4-BE49-F238E27FC236}">
                <a16:creationId xmlns:a16="http://schemas.microsoft.com/office/drawing/2014/main" id="{CF807DDA-CA18-4267-825B-1100E8832C13}"/>
              </a:ext>
            </a:extLst>
          </p:cNvPr>
          <p:cNvSpPr txBox="1"/>
          <p:nvPr/>
        </p:nvSpPr>
        <p:spPr>
          <a:xfrm>
            <a:off x="2034775" y="5203815"/>
            <a:ext cx="1484721" cy="1077218"/>
          </a:xfrm>
          <a:prstGeom prst="rect">
            <a:avLst/>
          </a:prstGeom>
          <a:noFill/>
        </p:spPr>
        <p:txBody>
          <a:bodyPr wrap="square" rtlCol="0">
            <a:spAutoFit/>
          </a:bodyPr>
          <a:lstStyle/>
          <a:p>
            <a:r>
              <a:rPr lang="bn-IN" sz="3200" b="1" dirty="0">
                <a:solidFill>
                  <a:srgbClr val="FF0000"/>
                </a:solidFill>
                <a:latin typeface="NikoshBAN" panose="02000000000000000000" pitchFamily="2" charset="0"/>
                <a:cs typeface="NikoshBAN" panose="02000000000000000000" pitchFamily="2" charset="0"/>
              </a:rPr>
              <a:t>মোস্তফা কামাল</a:t>
            </a:r>
          </a:p>
        </p:txBody>
      </p:sp>
      <p:sp>
        <p:nvSpPr>
          <p:cNvPr id="37" name="Rectangle 36">
            <a:extLst>
              <a:ext uri="{FF2B5EF4-FFF2-40B4-BE49-F238E27FC236}">
                <a16:creationId xmlns:a16="http://schemas.microsoft.com/office/drawing/2014/main" id="{F61F23A9-6F63-45ED-8BC8-CD8E6C590D95}"/>
              </a:ext>
            </a:extLst>
          </p:cNvPr>
          <p:cNvSpPr/>
          <p:nvPr/>
        </p:nvSpPr>
        <p:spPr>
          <a:xfrm>
            <a:off x="6873480" y="5479809"/>
            <a:ext cx="2396882" cy="8012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bn-IN" sz="3200" b="1" dirty="0">
                <a:solidFill>
                  <a:srgbClr val="FF0000"/>
                </a:solidFill>
                <a:latin typeface="NikoshBAN" panose="02000000000000000000" pitchFamily="2" charset="0"/>
                <a:cs typeface="NikoshBAN" panose="02000000000000000000" pitchFamily="2" charset="0"/>
              </a:rPr>
              <a:t>নূর মোহাম্মদ শেখ</a:t>
            </a:r>
            <a:endParaRPr lang="bn-IN" sz="3600" b="1" dirty="0">
              <a:solidFill>
                <a:srgbClr val="FF0000"/>
              </a:solidFill>
              <a:latin typeface="NikoshBAN" panose="02000000000000000000" pitchFamily="2" charset="0"/>
              <a:cs typeface="NikoshBAN" panose="02000000000000000000" pitchFamily="2" charset="0"/>
            </a:endParaRPr>
          </a:p>
        </p:txBody>
      </p:sp>
      <p:sp>
        <p:nvSpPr>
          <p:cNvPr id="38" name="Frame 37">
            <a:extLst>
              <a:ext uri="{FF2B5EF4-FFF2-40B4-BE49-F238E27FC236}">
                <a16:creationId xmlns:a16="http://schemas.microsoft.com/office/drawing/2014/main" id="{756BC0D3-DC78-4588-960C-7179851A896F}"/>
              </a:ext>
            </a:extLst>
          </p:cNvPr>
          <p:cNvSpPr/>
          <p:nvPr/>
        </p:nvSpPr>
        <p:spPr>
          <a:xfrm>
            <a:off x="0" y="0"/>
            <a:ext cx="12192000" cy="6858000"/>
          </a:xfrm>
          <a:prstGeom prst="frame">
            <a:avLst>
              <a:gd name="adj1" fmla="val 1833"/>
            </a:avLst>
          </a:prstGeom>
          <a:solidFill>
            <a:schemeClr val="accent6">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ame 38">
            <a:extLst>
              <a:ext uri="{FF2B5EF4-FFF2-40B4-BE49-F238E27FC236}">
                <a16:creationId xmlns:a16="http://schemas.microsoft.com/office/drawing/2014/main" id="{5D3249F8-1178-46E2-B0C9-399DFDDB445A}"/>
              </a:ext>
            </a:extLst>
          </p:cNvPr>
          <p:cNvSpPr/>
          <p:nvPr/>
        </p:nvSpPr>
        <p:spPr>
          <a:xfrm>
            <a:off x="182880" y="182880"/>
            <a:ext cx="11795760" cy="6492240"/>
          </a:xfrm>
          <a:prstGeom prst="frame">
            <a:avLst>
              <a:gd name="adj1" fmla="val 2491"/>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tar: 5 Points 1">
            <a:extLst>
              <a:ext uri="{FF2B5EF4-FFF2-40B4-BE49-F238E27FC236}">
                <a16:creationId xmlns:a16="http://schemas.microsoft.com/office/drawing/2014/main" id="{01EC0E53-628C-4D73-9152-EF481E2F8FE0}"/>
              </a:ext>
            </a:extLst>
          </p:cNvPr>
          <p:cNvSpPr/>
          <p:nvPr/>
        </p:nvSpPr>
        <p:spPr>
          <a:xfrm>
            <a:off x="6646158" y="5649126"/>
            <a:ext cx="305972" cy="32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01EEBDDD-DCA2-4759-A3F0-795FA1BF3399}"/>
              </a:ext>
            </a:extLst>
          </p:cNvPr>
          <p:cNvSpPr/>
          <p:nvPr/>
        </p:nvSpPr>
        <p:spPr>
          <a:xfrm>
            <a:off x="9202369" y="5570956"/>
            <a:ext cx="305972" cy="32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1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arn(inVertical)">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arn(inVertical)">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additive="base">
                                        <p:cTn id="112" dur="500" fill="hold"/>
                                        <p:tgtEl>
                                          <p:spTgt spid="35"/>
                                        </p:tgtEl>
                                        <p:attrNameLst>
                                          <p:attrName>ppt_x</p:attrName>
                                        </p:attrNameLst>
                                      </p:cBhvr>
                                      <p:tavLst>
                                        <p:tav tm="0">
                                          <p:val>
                                            <p:strVal val="#ppt_x"/>
                                          </p:val>
                                        </p:tav>
                                        <p:tav tm="100000">
                                          <p:val>
                                            <p:strVal val="#ppt_x"/>
                                          </p:val>
                                        </p:tav>
                                      </p:tavLst>
                                    </p:anim>
                                    <p:anim calcmode="lin" valueType="num">
                                      <p:cBhvr additive="base">
                                        <p:cTn id="1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1000"/>
                                        <p:tgtEl>
                                          <p:spTgt spid="36"/>
                                        </p:tgtEl>
                                      </p:cBhvr>
                                    </p:animEffect>
                                    <p:anim calcmode="lin" valueType="num">
                                      <p:cBhvr>
                                        <p:cTn id="119" dur="1000" fill="hold"/>
                                        <p:tgtEl>
                                          <p:spTgt spid="36"/>
                                        </p:tgtEl>
                                        <p:attrNameLst>
                                          <p:attrName>ppt_x</p:attrName>
                                        </p:attrNameLst>
                                      </p:cBhvr>
                                      <p:tavLst>
                                        <p:tav tm="0">
                                          <p:val>
                                            <p:strVal val="#ppt_x"/>
                                          </p:val>
                                        </p:tav>
                                        <p:tav tm="100000">
                                          <p:val>
                                            <p:strVal val="#ppt_x"/>
                                          </p:val>
                                        </p:tav>
                                      </p:tavLst>
                                    </p:anim>
                                    <p:anim calcmode="lin" valueType="num">
                                      <p:cBhvr>
                                        <p:cTn id="12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1000"/>
                                        <p:tgtEl>
                                          <p:spTgt spid="37"/>
                                        </p:tgtEl>
                                      </p:cBhvr>
                                    </p:animEffect>
                                    <p:anim calcmode="lin" valueType="num">
                                      <p:cBhvr>
                                        <p:cTn id="126" dur="1000" fill="hold"/>
                                        <p:tgtEl>
                                          <p:spTgt spid="37"/>
                                        </p:tgtEl>
                                        <p:attrNameLst>
                                          <p:attrName>ppt_x</p:attrName>
                                        </p:attrNameLst>
                                      </p:cBhvr>
                                      <p:tavLst>
                                        <p:tav tm="0">
                                          <p:val>
                                            <p:strVal val="#ppt_x"/>
                                          </p:val>
                                        </p:tav>
                                        <p:tav tm="100000">
                                          <p:val>
                                            <p:strVal val="#ppt_x"/>
                                          </p:val>
                                        </p:tav>
                                      </p:tavLst>
                                    </p:anim>
                                    <p:anim calcmode="lin" valueType="num">
                                      <p:cBhvr>
                                        <p:cTn id="12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2"/>
                                        </p:tgtEl>
                                        <p:attrNameLst>
                                          <p:attrName>style.visibility</p:attrName>
                                        </p:attrNameLst>
                                      </p:cBhvr>
                                      <p:to>
                                        <p:strVal val="visible"/>
                                      </p:to>
                                    </p:set>
                                    <p:animEffect transition="in" filter="barn(inVertical)">
                                      <p:cBhvr>
                                        <p:cTn id="132" dur="500"/>
                                        <p:tgtEl>
                                          <p:spTgt spid="2"/>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barn(inVertical)">
                                      <p:cBhvr>
                                        <p:cTn id="1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5" grpId="0" animBg="1"/>
      <p:bldP spid="16" grpId="0" animBg="1"/>
      <p:bldP spid="17" grpId="0" animBg="1"/>
      <p:bldP spid="18" grpId="0" animBg="1"/>
      <p:bldP spid="19" grpId="0" animBg="1"/>
      <p:bldP spid="29" grpId="0"/>
      <p:bldP spid="31" grpId="0"/>
      <p:bldP spid="33" grpId="0"/>
      <p:bldP spid="34" grpId="0"/>
      <p:bldP spid="35" grpId="0"/>
      <p:bldP spid="36" grpId="0"/>
      <p:bldP spid="37" grpId="0"/>
      <p:bldP spid="2"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7AC03DC7-72D0-42AD-B9E5-49699851FD54}"/>
              </a:ext>
            </a:extLst>
          </p:cNvPr>
          <p:cNvSpPr/>
          <p:nvPr/>
        </p:nvSpPr>
        <p:spPr>
          <a:xfrm>
            <a:off x="0" y="0"/>
            <a:ext cx="12295163" cy="6858000"/>
          </a:xfrm>
          <a:prstGeom prst="frame">
            <a:avLst>
              <a:gd name="adj1" fmla="val 1218"/>
            </a:avLst>
          </a:prstGeom>
          <a:solidFill>
            <a:srgbClr val="E14627"/>
          </a:solidFill>
          <a:effectLst>
            <a:glow rad="1397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9F78D7F6-F76C-4899-B0A7-69AB712E21C7}"/>
              </a:ext>
            </a:extLst>
          </p:cNvPr>
          <p:cNvSpPr/>
          <p:nvPr/>
        </p:nvSpPr>
        <p:spPr>
          <a:xfrm>
            <a:off x="196948" y="267286"/>
            <a:ext cx="11844997" cy="6400800"/>
          </a:xfrm>
          <a:prstGeom prst="frame">
            <a:avLst>
              <a:gd name="adj1" fmla="val 1720"/>
            </a:avLst>
          </a:prstGeom>
          <a:solidFill>
            <a:schemeClr val="accent6">
              <a:lumMod val="75000"/>
            </a:schemeClr>
          </a:solidFill>
          <a:effectLst>
            <a:glow rad="2286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286F0744-DD39-4371-9BC1-DFF017037598}"/>
              </a:ext>
            </a:extLst>
          </p:cNvPr>
          <p:cNvSpPr txBox="1"/>
          <p:nvPr/>
        </p:nvSpPr>
        <p:spPr>
          <a:xfrm>
            <a:off x="3198408" y="1419421"/>
            <a:ext cx="4949110" cy="1938992"/>
          </a:xfrm>
          <a:prstGeom prst="rect">
            <a:avLst/>
          </a:prstGeom>
          <a:solidFill>
            <a:srgbClr val="FF0000"/>
          </a:solidFill>
          <a:scene3d>
            <a:camera prst="orthographicFront"/>
            <a:lightRig rig="threePt" dir="t"/>
          </a:scene3d>
          <a:sp3d>
            <a:bevelT/>
          </a:sp3d>
        </p:spPr>
        <p:txBody>
          <a:bodyPr wrap="square" rtlCol="0">
            <a:spAutoFit/>
          </a:bodyPr>
          <a:lstStyle/>
          <a:p>
            <a:pPr algn="ctr"/>
            <a:endParaRPr lang="en-US" sz="4000" b="1" dirty="0">
              <a:latin typeface="NikoshBAN" panose="02000000000000000000" pitchFamily="2" charset="0"/>
              <a:cs typeface="NikoshBAN" panose="02000000000000000000" pitchFamily="2" charset="0"/>
            </a:endParaRPr>
          </a:p>
          <a:p>
            <a:pPr algn="ctr"/>
            <a:r>
              <a:rPr lang="bn-BD" sz="4000" b="1" dirty="0">
                <a:latin typeface="NikoshBAN" panose="02000000000000000000" pitchFamily="2" charset="0"/>
                <a:cs typeface="NikoshBAN" panose="02000000000000000000" pitchFamily="2" charset="0"/>
              </a:rPr>
              <a:t>আমাদের আজকের পাঠ</a:t>
            </a:r>
            <a:endParaRPr lang="en-US" sz="4000" b="1" dirty="0">
              <a:latin typeface="NikoshBAN" panose="02000000000000000000" pitchFamily="2" charset="0"/>
              <a:cs typeface="NikoshBAN" panose="02000000000000000000" pitchFamily="2" charset="0"/>
            </a:endParaRPr>
          </a:p>
          <a:p>
            <a:pPr algn="ctr"/>
            <a:r>
              <a:rPr lang="bn-BD" sz="4000" b="1" dirty="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2979495A-A7F6-4597-AE16-568E329B9191}"/>
              </a:ext>
            </a:extLst>
          </p:cNvPr>
          <p:cNvSpPr/>
          <p:nvPr/>
        </p:nvSpPr>
        <p:spPr>
          <a:xfrm>
            <a:off x="2453138" y="3831771"/>
            <a:ext cx="6749143" cy="2362957"/>
          </a:xfrm>
          <a:prstGeom prst="rect">
            <a:avLst/>
          </a:prstGeom>
          <a:solidFill>
            <a:srgbClr val="33CC33"/>
          </a:solidFill>
        </p:spPr>
        <p:style>
          <a:lnRef idx="2">
            <a:schemeClr val="accent6"/>
          </a:lnRef>
          <a:fillRef idx="1">
            <a:schemeClr val="lt1"/>
          </a:fillRef>
          <a:effectRef idx="0">
            <a:schemeClr val="accent6"/>
          </a:effectRef>
          <a:fontRef idx="minor">
            <a:schemeClr val="dk1"/>
          </a:fontRef>
        </p:style>
        <p:txBody>
          <a:bodyPr rtlCol="0" anchor="ctr"/>
          <a:lstStyle/>
          <a:p>
            <a:r>
              <a:rPr lang="en-US" sz="4000" b="1" u="sng" dirty="0">
                <a:latin typeface="NikoshBAN" panose="02000000000000000000" pitchFamily="2" charset="0"/>
                <a:cs typeface="NikoshBAN" panose="02000000000000000000" pitchFamily="2" charset="0"/>
              </a:rPr>
              <a:t>        </a:t>
            </a:r>
            <a:r>
              <a:rPr lang="en-US" sz="4000" b="1" u="sng" dirty="0" err="1">
                <a:latin typeface="NikoshBAN" panose="02000000000000000000" pitchFamily="2" charset="0"/>
                <a:cs typeface="NikoshBAN" panose="02000000000000000000" pitchFamily="2" charset="0"/>
              </a:rPr>
              <a:t>বীরের</a:t>
            </a:r>
            <a:r>
              <a:rPr lang="en-US" sz="4000" b="1" u="sng" dirty="0">
                <a:latin typeface="NikoshBAN" panose="02000000000000000000" pitchFamily="2" charset="0"/>
                <a:cs typeface="NikoshBAN" panose="02000000000000000000" pitchFamily="2" charset="0"/>
              </a:rPr>
              <a:t> </a:t>
            </a:r>
            <a:r>
              <a:rPr lang="en-US" sz="4000" b="1" u="sng" dirty="0" err="1">
                <a:latin typeface="NikoshBAN" panose="02000000000000000000" pitchFamily="2" charset="0"/>
                <a:cs typeface="NikoshBAN" panose="02000000000000000000" pitchFamily="2" charset="0"/>
              </a:rPr>
              <a:t>রক্তে</a:t>
            </a:r>
            <a:r>
              <a:rPr lang="en-US" sz="4000" b="1" u="sng" dirty="0">
                <a:latin typeface="NikoshBAN" panose="02000000000000000000" pitchFamily="2" charset="0"/>
                <a:cs typeface="NikoshBAN" panose="02000000000000000000" pitchFamily="2" charset="0"/>
              </a:rPr>
              <a:t> স্বাধীন এ </a:t>
            </a:r>
            <a:r>
              <a:rPr lang="en-US" sz="4000" b="1" u="sng" dirty="0" err="1">
                <a:latin typeface="NikoshBAN" panose="02000000000000000000" pitchFamily="2" charset="0"/>
                <a:cs typeface="NikoshBAN" panose="02000000000000000000" pitchFamily="2" charset="0"/>
              </a:rPr>
              <a:t>দেশ</a:t>
            </a:r>
            <a:endParaRPr lang="en-US" sz="5400" b="1" u="sng" dirty="0">
              <a:latin typeface="NikoshBAN" pitchFamily="2" charset="0"/>
              <a:cs typeface="NikoshBAN" pitchFamily="2" charset="0"/>
            </a:endParaRPr>
          </a:p>
        </p:txBody>
      </p:sp>
      <p:pic>
        <p:nvPicPr>
          <p:cNvPr id="7" name="Picture 6" descr="nur mohammad.jpg">
            <a:extLst>
              <a:ext uri="{FF2B5EF4-FFF2-40B4-BE49-F238E27FC236}">
                <a16:creationId xmlns:a16="http://schemas.microsoft.com/office/drawing/2014/main" id="{2951F69B-DCC8-432F-A257-4077DF4D47F8}"/>
              </a:ext>
            </a:extLst>
          </p:cNvPr>
          <p:cNvPicPr>
            <a:picLocks noChangeAspect="1"/>
          </p:cNvPicPr>
          <p:nvPr/>
        </p:nvPicPr>
        <p:blipFill>
          <a:blip r:embed="rId3"/>
          <a:stretch>
            <a:fillRect/>
          </a:stretch>
        </p:blipFill>
        <p:spPr>
          <a:xfrm>
            <a:off x="8253363" y="822760"/>
            <a:ext cx="2970998" cy="3009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Tree>
    <p:extLst>
      <p:ext uri="{BB962C8B-B14F-4D97-AF65-F5344CB8AC3E}">
        <p14:creationId xmlns:p14="http://schemas.microsoft.com/office/powerpoint/2010/main" val="470902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3541486" y="759960"/>
            <a:ext cx="3619349"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4400" b="1" kern="0" dirty="0">
                <a:ln/>
                <a:effectLst>
                  <a:outerShdw blurRad="38100" dist="38100" dir="2700000" algn="tl">
                    <a:srgbClr val="000000">
                      <a:alpha val="43137"/>
                    </a:srgbClr>
                  </a:outerShdw>
                </a:effectLst>
                <a:latin typeface="NikoshBAN" pitchFamily="2" charset="0"/>
                <a:cs typeface="NikoshBAN" pitchFamily="2" charset="0"/>
              </a:rPr>
              <a:t>     </a:t>
            </a:r>
            <a:r>
              <a:rPr lang="en-US" sz="4400" b="1" kern="0" dirty="0" err="1">
                <a:ln/>
                <a:effectLst>
                  <a:outerShdw blurRad="38100" dist="38100" dir="2700000" algn="tl">
                    <a:srgbClr val="000000">
                      <a:alpha val="43137"/>
                    </a:srgbClr>
                  </a:outerShdw>
                </a:effectLst>
                <a:latin typeface="NikoshBAN" pitchFamily="2" charset="0"/>
                <a:cs typeface="NikoshBAN" pitchFamily="2" charset="0"/>
              </a:rPr>
              <a:t>শিখনফল</a:t>
            </a:r>
            <a:endParaRPr lang="en-US" sz="1600" b="1" kern="0" dirty="0">
              <a:ln/>
              <a:effectLst>
                <a:outerShdw blurRad="38100" dist="38100" dir="2700000" algn="tl">
                  <a:srgbClr val="000000">
                    <a:alpha val="43137"/>
                  </a:srgbClr>
                </a:outerShdw>
              </a:effectLst>
              <a:latin typeface="Calibri"/>
            </a:endParaRPr>
          </a:p>
        </p:txBody>
      </p:sp>
      <p:sp>
        <p:nvSpPr>
          <p:cNvPr id="40" name="Frame 39">
            <a:extLst>
              <a:ext uri="{FF2B5EF4-FFF2-40B4-BE49-F238E27FC236}">
                <a16:creationId xmlns:a16="http://schemas.microsoft.com/office/drawing/2014/main" id="{91D71209-0958-4F5E-BC3C-FC1D986D3F81}"/>
              </a:ext>
            </a:extLst>
          </p:cNvPr>
          <p:cNvSpPr/>
          <p:nvPr/>
        </p:nvSpPr>
        <p:spPr>
          <a:xfrm>
            <a:off x="0" y="34413"/>
            <a:ext cx="12192000" cy="6823587"/>
          </a:xfrm>
          <a:prstGeom prst="frame">
            <a:avLst>
              <a:gd name="adj1" fmla="val 1423"/>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a:extLst>
              <a:ext uri="{FF2B5EF4-FFF2-40B4-BE49-F238E27FC236}">
                <a16:creationId xmlns:a16="http://schemas.microsoft.com/office/drawing/2014/main" id="{B59BBE39-55F7-4EFD-B73D-6CE4331EE127}"/>
              </a:ext>
            </a:extLst>
          </p:cNvPr>
          <p:cNvSpPr/>
          <p:nvPr/>
        </p:nvSpPr>
        <p:spPr>
          <a:xfrm>
            <a:off x="328245" y="342900"/>
            <a:ext cx="11535509" cy="6172200"/>
          </a:xfrm>
          <a:prstGeom prst="frame">
            <a:avLst>
              <a:gd name="adj1" fmla="val 2472"/>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6" name="Rectangle 5">
            <a:extLst>
              <a:ext uri="{FF2B5EF4-FFF2-40B4-BE49-F238E27FC236}">
                <a16:creationId xmlns:a16="http://schemas.microsoft.com/office/drawing/2014/main" id="{AE5869B1-3095-4496-989C-84EF8EC03238}"/>
              </a:ext>
            </a:extLst>
          </p:cNvPr>
          <p:cNvSpPr/>
          <p:nvPr/>
        </p:nvSpPr>
        <p:spPr>
          <a:xfrm>
            <a:off x="885371" y="1562682"/>
            <a:ext cx="4790826" cy="769440"/>
          </a:xfrm>
          <a:prstGeom prst="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effectLst>
                  <a:outerShdw blurRad="38100" dist="38100" dir="2700000" algn="tl">
                    <a:srgbClr val="000000">
                      <a:alpha val="43137"/>
                    </a:srgbClr>
                  </a:outerShdw>
                </a:effectLst>
              </a:rPr>
              <a:t>এ </a:t>
            </a:r>
            <a:r>
              <a:rPr lang="en-US" sz="4000" b="1" dirty="0" err="1">
                <a:effectLst>
                  <a:outerShdw blurRad="38100" dist="38100" dir="2700000" algn="tl">
                    <a:srgbClr val="000000">
                      <a:alpha val="43137"/>
                    </a:srgbClr>
                  </a:outerShdw>
                </a:effectLst>
              </a:rPr>
              <a:t>পাঠ</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শেষে</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শিক্ষার্থীরা</a:t>
            </a:r>
            <a:r>
              <a:rPr lang="en-US" sz="4000" b="1" dirty="0">
                <a:effectLst>
                  <a:outerShdw blurRad="38100" dist="38100" dir="2700000" algn="tl">
                    <a:srgbClr val="000000">
                      <a:alpha val="43137"/>
                    </a:srgbClr>
                  </a:outerShdw>
                </a:effectLst>
              </a:rPr>
              <a:t>...</a:t>
            </a:r>
          </a:p>
        </p:txBody>
      </p:sp>
      <p:sp>
        <p:nvSpPr>
          <p:cNvPr id="2" name="Rectangle 1">
            <a:extLst>
              <a:ext uri="{FF2B5EF4-FFF2-40B4-BE49-F238E27FC236}">
                <a16:creationId xmlns:a16="http://schemas.microsoft.com/office/drawing/2014/main" id="{A30FCA08-CD92-4149-82C8-B114DB09ECB8}"/>
              </a:ext>
            </a:extLst>
          </p:cNvPr>
          <p:cNvSpPr/>
          <p:nvPr/>
        </p:nvSpPr>
        <p:spPr>
          <a:xfrm>
            <a:off x="885371" y="2332122"/>
            <a:ext cx="9088623" cy="2554545"/>
          </a:xfrm>
          <a:prstGeom prst="rect">
            <a:avLst/>
          </a:prstGeom>
          <a:solidFill>
            <a:schemeClr val="accent2">
              <a:lumMod val="60000"/>
              <a:lumOff val="40000"/>
            </a:schemeClr>
          </a:solidFill>
        </p:spPr>
        <p:txBody>
          <a:bodyPr wrap="square" lIns="91440" tIns="45720" rIns="91440" bIns="45720">
            <a:spAutoFit/>
          </a:bodyPr>
          <a:lstStyle/>
          <a:p>
            <a:r>
              <a:rPr lang="bn-BD" sz="4000" dirty="0">
                <a:effectLst>
                  <a:outerShdw blurRad="50800" dist="38100" dir="2700000" algn="tl" rotWithShape="0">
                    <a:prstClr val="black">
                      <a:alpha val="40000"/>
                    </a:prstClr>
                  </a:outerShdw>
                </a:effectLst>
                <a:latin typeface="NikoshBAN" pitchFamily="2" charset="0"/>
                <a:cs typeface="NikoshBAN" pitchFamily="2" charset="0"/>
              </a:rPr>
              <a:t>২</a:t>
            </a:r>
            <a:r>
              <a:rPr lang="en-US" sz="4000" dirty="0">
                <a:effectLst>
                  <a:outerShdw blurRad="50800" dist="38100" dir="2700000" algn="tl" rotWithShape="0">
                    <a:prstClr val="black">
                      <a:alpha val="40000"/>
                    </a:prstClr>
                  </a:outerShdw>
                </a:effectLst>
                <a:latin typeface="NikoshBAN" pitchFamily="2" charset="0"/>
                <a:cs typeface="NikoshBAN" pitchFamily="2" charset="0"/>
              </a:rPr>
              <a:t>.</a:t>
            </a:r>
            <a:r>
              <a:rPr lang="bn-BD" sz="4000" dirty="0">
                <a:effectLst>
                  <a:outerShdw blurRad="50800" dist="38100" dir="2700000" algn="tl" rotWithShape="0">
                    <a:prstClr val="black">
                      <a:alpha val="40000"/>
                    </a:prstClr>
                  </a:outerShdw>
                </a:effectLst>
                <a:latin typeface="NikoshBAN" pitchFamily="2" charset="0"/>
                <a:cs typeface="NikoshBAN" pitchFamily="2" charset="0"/>
              </a:rPr>
              <a:t>৩</a:t>
            </a:r>
            <a:r>
              <a:rPr lang="en-US" sz="4000" dirty="0">
                <a:effectLst>
                  <a:outerShdw blurRad="50800" dist="38100" dir="2700000" algn="tl" rotWithShape="0">
                    <a:prstClr val="black">
                      <a:alpha val="40000"/>
                    </a:prstClr>
                  </a:outerShdw>
                </a:effectLst>
                <a:latin typeface="NikoshBAN" pitchFamily="2" charset="0"/>
                <a:cs typeface="NikoshBAN" pitchFamily="2" charset="0"/>
              </a:rPr>
              <a:t>.</a:t>
            </a:r>
            <a:r>
              <a:rPr lang="bn-BD" sz="4000" dirty="0">
                <a:effectLst>
                  <a:outerShdw blurRad="50800" dist="38100" dir="2700000" algn="tl" rotWithShape="0">
                    <a:prstClr val="black">
                      <a:alpha val="40000"/>
                    </a:prstClr>
                  </a:outerShdw>
                </a:effectLst>
                <a:latin typeface="NikoshBAN" pitchFamily="2" charset="0"/>
                <a:cs typeface="NikoshBAN" pitchFamily="2" charset="0"/>
              </a:rPr>
              <a:t>১</a:t>
            </a:r>
            <a:r>
              <a:rPr lang="en-US" sz="4000" dirty="0">
                <a:effectLst>
                  <a:outerShdw blurRad="50800" dist="38100" dir="2700000" algn="tl" rotWithShape="0">
                    <a:prstClr val="black">
                      <a:alpha val="40000"/>
                    </a:prstClr>
                  </a:outerShdw>
                </a:effectLst>
                <a:latin typeface="NikoshBAN" pitchFamily="2" charset="0"/>
                <a:cs typeface="NikoshBAN" pitchFamily="2" charset="0"/>
              </a:rPr>
              <a:t> </a:t>
            </a:r>
            <a:r>
              <a:rPr lang="bn-BD" sz="4000" dirty="0">
                <a:effectLst>
                  <a:outerShdw blurRad="50800" dist="38100" dir="2700000" algn="tl" rotWithShape="0">
                    <a:prstClr val="black">
                      <a:alpha val="40000"/>
                    </a:prstClr>
                  </a:outerShdw>
                </a:effectLst>
                <a:latin typeface="NikoshBAN" pitchFamily="2" charset="0"/>
                <a:cs typeface="NikoshBAN" pitchFamily="2" charset="0"/>
              </a:rPr>
              <a:t>গল্প শুনে মূল বিষয় বুঝতে পারবে।</a:t>
            </a:r>
          </a:p>
          <a:p>
            <a:r>
              <a:rPr lang="bn-BD" sz="4000" dirty="0">
                <a:effectLst>
                  <a:outerShdw blurRad="50800" dist="38100" dir="2700000" algn="tl" rotWithShape="0">
                    <a:prstClr val="black">
                      <a:alpha val="40000"/>
                    </a:prstClr>
                  </a:outerShdw>
                </a:effectLst>
                <a:latin typeface="NikoshBAN" pitchFamily="2" charset="0"/>
                <a:cs typeface="NikoshBAN" pitchFamily="2" charset="0"/>
              </a:rPr>
              <a:t>২</a:t>
            </a:r>
            <a:r>
              <a:rPr lang="en-US" sz="4000" dirty="0">
                <a:effectLst>
                  <a:outerShdw blurRad="50800" dist="38100" dir="2700000" algn="tl" rotWithShape="0">
                    <a:prstClr val="black">
                      <a:alpha val="40000"/>
                    </a:prstClr>
                  </a:outerShdw>
                </a:effectLst>
                <a:latin typeface="NikoshBAN" pitchFamily="2" charset="0"/>
                <a:cs typeface="NikoshBAN" pitchFamily="2" charset="0"/>
              </a:rPr>
              <a:t>.</a:t>
            </a:r>
            <a:r>
              <a:rPr lang="bn-BD" sz="4000" dirty="0">
                <a:effectLst>
                  <a:outerShdw blurRad="50800" dist="38100" dir="2700000" algn="tl" rotWithShape="0">
                    <a:prstClr val="black">
                      <a:alpha val="40000"/>
                    </a:prstClr>
                  </a:outerShdw>
                </a:effectLst>
                <a:latin typeface="NikoshBAN" pitchFamily="2" charset="0"/>
                <a:cs typeface="NikoshBAN" pitchFamily="2" charset="0"/>
              </a:rPr>
              <a:t>৪</a:t>
            </a:r>
            <a:r>
              <a:rPr lang="en-US" sz="4000" dirty="0">
                <a:effectLst>
                  <a:outerShdw blurRad="50800" dist="38100" dir="2700000" algn="tl" rotWithShape="0">
                    <a:prstClr val="black">
                      <a:alpha val="40000"/>
                    </a:prstClr>
                  </a:outerShdw>
                </a:effectLst>
                <a:latin typeface="NikoshBAN" pitchFamily="2" charset="0"/>
                <a:cs typeface="NikoshBAN" pitchFamily="2" charset="0"/>
              </a:rPr>
              <a:t>.</a:t>
            </a:r>
            <a:r>
              <a:rPr lang="bn-BD" sz="4000" dirty="0">
                <a:effectLst>
                  <a:outerShdw blurRad="50800" dist="38100" dir="2700000" algn="tl" rotWithShape="0">
                    <a:prstClr val="black">
                      <a:alpha val="40000"/>
                    </a:prstClr>
                  </a:outerShdw>
                </a:effectLst>
                <a:latin typeface="NikoshBAN" pitchFamily="2" charset="0"/>
                <a:cs typeface="NikoshBAN" pitchFamily="2" charset="0"/>
              </a:rPr>
              <a:t>১ গল্পের মূল বিষয় বলতে পারবে।</a:t>
            </a:r>
          </a:p>
          <a:p>
            <a:r>
              <a:rPr lang="bn-BD" sz="4000" dirty="0">
                <a:effectLst>
                  <a:outerShdw blurRad="50800" dist="38100" dir="2700000" algn="tl" rotWithShape="0">
                    <a:prstClr val="black">
                      <a:alpha val="40000"/>
                    </a:prstClr>
                  </a:outerShdw>
                </a:effectLst>
                <a:latin typeface="NikoshBAN" pitchFamily="2" charset="0"/>
                <a:cs typeface="NikoshBAN" pitchFamily="2" charset="0"/>
              </a:rPr>
              <a:t>১</a:t>
            </a:r>
            <a:r>
              <a:rPr lang="en-US" sz="4000" dirty="0">
                <a:effectLst>
                  <a:outerShdw blurRad="50800" dist="38100" dir="2700000" algn="tl" rotWithShape="0">
                    <a:prstClr val="black">
                      <a:alpha val="40000"/>
                    </a:prstClr>
                  </a:outerShdw>
                </a:effectLst>
                <a:latin typeface="NikoshBAN" pitchFamily="2" charset="0"/>
                <a:cs typeface="NikoshBAN" pitchFamily="2" charset="0"/>
              </a:rPr>
              <a:t>.</a:t>
            </a:r>
            <a:r>
              <a:rPr lang="bn-BD" sz="4000" dirty="0">
                <a:effectLst>
                  <a:outerShdw blurRad="50800" dist="38100" dir="2700000" algn="tl" rotWithShape="0">
                    <a:prstClr val="black">
                      <a:alpha val="40000"/>
                    </a:prstClr>
                  </a:outerShdw>
                </a:effectLst>
                <a:latin typeface="NikoshBAN" pitchFamily="2" charset="0"/>
                <a:cs typeface="NikoshBAN" pitchFamily="2" charset="0"/>
              </a:rPr>
              <a:t>৫</a:t>
            </a:r>
            <a:r>
              <a:rPr lang="en-US" sz="4000" dirty="0">
                <a:effectLst>
                  <a:outerShdw blurRad="50800" dist="38100" dir="2700000" algn="tl" rotWithShape="0">
                    <a:prstClr val="black">
                      <a:alpha val="40000"/>
                    </a:prstClr>
                  </a:outerShdw>
                </a:effectLst>
                <a:latin typeface="NikoshBAN" pitchFamily="2" charset="0"/>
                <a:cs typeface="NikoshBAN" pitchFamily="2" charset="0"/>
              </a:rPr>
              <a:t>.</a:t>
            </a:r>
            <a:r>
              <a:rPr lang="bn-BD" sz="4000" dirty="0">
                <a:effectLst>
                  <a:outerShdw blurRad="50800" dist="38100" dir="2700000" algn="tl" rotWithShape="0">
                    <a:prstClr val="black">
                      <a:alpha val="40000"/>
                    </a:prstClr>
                  </a:outerShdw>
                </a:effectLst>
                <a:latin typeface="NikoshBAN" pitchFamily="2" charset="0"/>
                <a:cs typeface="NikoshBAN" pitchFamily="2" charset="0"/>
              </a:rPr>
              <a:t>১</a:t>
            </a:r>
            <a:r>
              <a:rPr lang="en-US" sz="4000" dirty="0">
                <a:effectLst>
                  <a:outerShdw blurRad="50800" dist="38100" dir="2700000" algn="tl" rotWithShape="0">
                    <a:prstClr val="black">
                      <a:alpha val="40000"/>
                    </a:prstClr>
                  </a:outerShdw>
                </a:effectLst>
                <a:latin typeface="NikoshBAN" pitchFamily="2" charset="0"/>
                <a:cs typeface="NikoshBAN" pitchFamily="2" charset="0"/>
              </a:rPr>
              <a:t> </a:t>
            </a:r>
            <a:r>
              <a:rPr lang="bn-BD" sz="4000" dirty="0">
                <a:effectLst>
                  <a:outerShdw blurRad="50800" dist="38100" dir="2700000" algn="tl" rotWithShape="0">
                    <a:prstClr val="black">
                      <a:alpha val="40000"/>
                    </a:prstClr>
                  </a:outerShdw>
                </a:effectLst>
                <a:latin typeface="NikoshBAN" pitchFamily="2" charset="0"/>
                <a:cs typeface="NikoshBAN" pitchFamily="2" charset="0"/>
              </a:rPr>
              <a:t>পাঠে ব্যবহৃত শব্দ দিয়ে নতুন বাক্য লিখতে পারবে।</a:t>
            </a:r>
          </a:p>
          <a:p>
            <a:r>
              <a:rPr lang="bn-BD" sz="4000" dirty="0">
                <a:effectLst>
                  <a:outerShdw blurRad="50800" dist="38100" dir="2700000" algn="tl" rotWithShape="0">
                    <a:prstClr val="black">
                      <a:alpha val="40000"/>
                    </a:prstClr>
                  </a:outerShdw>
                </a:effectLst>
                <a:latin typeface="NikoshBAN" pitchFamily="2" charset="0"/>
                <a:cs typeface="NikoshBAN" pitchFamily="2" charset="0"/>
              </a:rPr>
              <a:t>২</a:t>
            </a:r>
            <a:r>
              <a:rPr lang="en-US" sz="4000" dirty="0">
                <a:effectLst>
                  <a:outerShdw blurRad="50800" dist="38100" dir="2700000" algn="tl" rotWithShape="0">
                    <a:prstClr val="black">
                      <a:alpha val="40000"/>
                    </a:prstClr>
                  </a:outerShdw>
                </a:effectLst>
                <a:latin typeface="NikoshBAN" pitchFamily="2" charset="0"/>
                <a:cs typeface="NikoshBAN" pitchFamily="2" charset="0"/>
              </a:rPr>
              <a:t>.</a:t>
            </a:r>
            <a:r>
              <a:rPr lang="bn-BD" sz="4000" dirty="0">
                <a:effectLst>
                  <a:outerShdw blurRad="50800" dist="38100" dir="2700000" algn="tl" rotWithShape="0">
                    <a:prstClr val="black">
                      <a:alpha val="40000"/>
                    </a:prstClr>
                  </a:outerShdw>
                </a:effectLst>
                <a:latin typeface="NikoshBAN" pitchFamily="2" charset="0"/>
                <a:cs typeface="NikoshBAN" pitchFamily="2" charset="0"/>
              </a:rPr>
              <a:t>৩</a:t>
            </a:r>
            <a:r>
              <a:rPr lang="en-US" sz="4000" dirty="0">
                <a:effectLst>
                  <a:outerShdw blurRad="50800" dist="38100" dir="2700000" algn="tl" rotWithShape="0">
                    <a:prstClr val="black">
                      <a:alpha val="40000"/>
                    </a:prstClr>
                  </a:outerShdw>
                </a:effectLst>
                <a:latin typeface="NikoshBAN" pitchFamily="2" charset="0"/>
                <a:cs typeface="NikoshBAN" pitchFamily="2" charset="0"/>
              </a:rPr>
              <a:t>.</a:t>
            </a:r>
            <a:r>
              <a:rPr lang="bn-BD" sz="4000" dirty="0">
                <a:effectLst>
                  <a:outerShdw blurRad="50800" dist="38100" dir="2700000" algn="tl" rotWithShape="0">
                    <a:prstClr val="black">
                      <a:alpha val="40000"/>
                    </a:prstClr>
                  </a:outerShdw>
                </a:effectLst>
                <a:latin typeface="NikoshBAN" pitchFamily="2" charset="0"/>
                <a:cs typeface="NikoshBAN" pitchFamily="2" charset="0"/>
              </a:rPr>
              <a:t>১ </a:t>
            </a:r>
            <a:r>
              <a:rPr lang="en-US" sz="4000" dirty="0">
                <a:effectLst>
                  <a:outerShdw blurRad="50800" dist="38100" dir="2700000" algn="tl" rotWithShape="0">
                    <a:prstClr val="black">
                      <a:alpha val="40000"/>
                    </a:prstClr>
                  </a:outerShdw>
                </a:effectLst>
                <a:latin typeface="NikoshBAN" pitchFamily="2" charset="0"/>
                <a:cs typeface="NikoshBAN" pitchFamily="2" charset="0"/>
              </a:rPr>
              <a:t> </a:t>
            </a:r>
            <a:r>
              <a:rPr lang="bn-BD" sz="4000" dirty="0">
                <a:effectLst>
                  <a:outerShdw blurRad="50800" dist="38100" dir="2700000" algn="tl" rotWithShape="0">
                    <a:prstClr val="black">
                      <a:alpha val="40000"/>
                    </a:prstClr>
                  </a:outerShdw>
                </a:effectLst>
                <a:latin typeface="NikoshBAN" pitchFamily="2" charset="0"/>
                <a:cs typeface="NikoshBAN" pitchFamily="2" charset="0"/>
              </a:rPr>
              <a:t>পাঠ সংশ্লিষ্ট প্রশ্নের </a:t>
            </a:r>
            <a:r>
              <a:rPr lang="en-US" sz="4000" dirty="0">
                <a:effectLst>
                  <a:outerShdw blurRad="50800" dist="38100" dir="2700000" algn="tl" rotWithShape="0">
                    <a:prstClr val="black">
                      <a:alpha val="40000"/>
                    </a:prstClr>
                  </a:outerShdw>
                </a:effectLst>
                <a:latin typeface="NikoshBAN" pitchFamily="2" charset="0"/>
                <a:cs typeface="NikoshBAN" pitchFamily="2" charset="0"/>
              </a:rPr>
              <a:t>উ</a:t>
            </a:r>
            <a:r>
              <a:rPr lang="bn-BD" sz="4000" dirty="0">
                <a:effectLst>
                  <a:outerShdw blurRad="50800" dist="38100" dir="2700000" algn="tl" rotWithShape="0">
                    <a:prstClr val="black">
                      <a:alpha val="40000"/>
                    </a:prstClr>
                  </a:outerShdw>
                </a:effectLst>
                <a:latin typeface="NikoshBAN" pitchFamily="2" charset="0"/>
                <a:cs typeface="NikoshBAN" pitchFamily="2" charset="0"/>
              </a:rPr>
              <a:t>ত্তর লিখতে পারবে।</a:t>
            </a:r>
            <a:endParaRPr lang="en-US" sz="4000" dirty="0">
              <a:effectLst>
                <a:outerShdw blurRad="50800" dist="38100" dir="2700000" algn="t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11733013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descr="nur mohammad.jpg"/>
          <p:cNvPicPr>
            <a:picLocks noChangeAspect="1"/>
          </p:cNvPicPr>
          <p:nvPr/>
        </p:nvPicPr>
        <p:blipFill>
          <a:blip r:embed="rId3"/>
          <a:stretch>
            <a:fillRect/>
          </a:stretch>
        </p:blipFill>
        <p:spPr>
          <a:xfrm>
            <a:off x="1368352" y="1328721"/>
            <a:ext cx="2802855" cy="3187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8AB4CF02-C506-4C64-9FBF-7F378E54DCA0}"/>
              </a:ext>
            </a:extLst>
          </p:cNvPr>
          <p:cNvSpPr/>
          <p:nvPr/>
        </p:nvSpPr>
        <p:spPr>
          <a:xfrm>
            <a:off x="4371941" y="1125416"/>
            <a:ext cx="5686459" cy="3897425"/>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3600" dirty="0" err="1">
                <a:latin typeface="NikoshBAN" pitchFamily="2" charset="0"/>
                <a:cs typeface="NikoshBAN" pitchFamily="2" charset="0"/>
              </a:rPr>
              <a:t>দুরন্ত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কিশোর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নাম</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মোহাম্মদ</a:t>
            </a:r>
            <a:r>
              <a:rPr lang="en-US" sz="3600" dirty="0">
                <a:latin typeface="NikoshBAN" pitchFamily="2" charset="0"/>
                <a:cs typeface="NikoshBAN" pitchFamily="2" charset="0"/>
              </a:rPr>
              <a:t> শেখ। </a:t>
            </a:r>
            <a:r>
              <a:rPr lang="en-US" sz="3600" dirty="0" err="1">
                <a:latin typeface="NikoshBAN" pitchFamily="2" charset="0"/>
                <a:cs typeface="NikoshBAN" pitchFamily="2" charset="0"/>
              </a:rPr>
              <a:t>বাবা-মায়ের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একমাত্র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সন্তান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নাটক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থিয়েটার</a:t>
            </a:r>
            <a:r>
              <a:rPr lang="en-US" sz="3600" dirty="0">
                <a:latin typeface="NikoshBAN" pitchFamily="2" charset="0"/>
                <a:cs typeface="NikoshBAN" pitchFamily="2" charset="0"/>
              </a:rPr>
              <a:t> আর </a:t>
            </a:r>
            <a:r>
              <a:rPr lang="en-US" sz="3600" dirty="0" err="1">
                <a:latin typeface="NikoshBAN" pitchFamily="2" charset="0"/>
                <a:cs typeface="NikoshBAN" pitchFamily="2" charset="0"/>
              </a:rPr>
              <a:t>গানের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অনুরাগ</a:t>
            </a:r>
            <a:r>
              <a:rPr lang="en-US" sz="3600" dirty="0">
                <a:latin typeface="NikoshBAN" pitchFamily="2" charset="0"/>
                <a:cs typeface="NikoshBAN" pitchFamily="2" charset="0"/>
              </a:rPr>
              <a:t>।</a:t>
            </a:r>
          </a:p>
        </p:txBody>
      </p:sp>
      <p:sp>
        <p:nvSpPr>
          <p:cNvPr id="3" name="Rectangle 2">
            <a:extLst>
              <a:ext uri="{FF2B5EF4-FFF2-40B4-BE49-F238E27FC236}">
                <a16:creationId xmlns:a16="http://schemas.microsoft.com/office/drawing/2014/main" id="{71A50C81-0E08-4717-BAC7-576E94EE36BA}"/>
              </a:ext>
            </a:extLst>
          </p:cNvPr>
          <p:cNvSpPr/>
          <p:nvPr/>
        </p:nvSpPr>
        <p:spPr>
          <a:xfrm>
            <a:off x="1167618" y="403992"/>
            <a:ext cx="9889588" cy="7214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effectLst>
                  <a:outerShdw blurRad="38100" dist="38100" dir="2700000" algn="tl">
                    <a:srgbClr val="000000">
                      <a:alpha val="43137"/>
                    </a:srgbClr>
                  </a:outerShdw>
                </a:effectLst>
              </a:rPr>
              <a:t>ছবিটি</a:t>
            </a:r>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কার</a:t>
            </a:r>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বলতো</a:t>
            </a:r>
            <a:r>
              <a:rPr lang="en-US" sz="3200" b="1" dirty="0">
                <a:effectLst>
                  <a:outerShdw blurRad="38100" dist="38100" dir="2700000" algn="tl">
                    <a:srgbClr val="000000">
                      <a:alpha val="43137"/>
                    </a:srgbClr>
                  </a:outerShdw>
                </a:effectLst>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046E8-629E-4D58-A693-986A6F792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618" y="1151967"/>
            <a:ext cx="5249976" cy="4319250"/>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a:extLst>
              <a:ext uri="{FF2B5EF4-FFF2-40B4-BE49-F238E27FC236}">
                <a16:creationId xmlns:a16="http://schemas.microsoft.com/office/drawing/2014/main" id="{616D9B2E-5DF8-4A6C-84C0-CAFA759693DB}"/>
              </a:ext>
            </a:extLst>
          </p:cNvPr>
          <p:cNvSpPr/>
          <p:nvPr/>
        </p:nvSpPr>
        <p:spPr>
          <a:xfrm>
            <a:off x="1167618" y="5621678"/>
            <a:ext cx="5249975" cy="688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ইপি</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bn-BD"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অর্থাৎ ইস্ট পাকিস্</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 রাইফেলস</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Rounded Corners 3">
            <a:extLst>
              <a:ext uri="{FF2B5EF4-FFF2-40B4-BE49-F238E27FC236}">
                <a16:creationId xmlns:a16="http://schemas.microsoft.com/office/drawing/2014/main" id="{5574C005-101D-4188-99F6-F5DE79D5B4F1}"/>
              </a:ext>
            </a:extLst>
          </p:cNvPr>
          <p:cNvSpPr/>
          <p:nvPr/>
        </p:nvSpPr>
        <p:spPr>
          <a:xfrm>
            <a:off x="6713015" y="1125416"/>
            <a:ext cx="4105041" cy="4345801"/>
          </a:xfrm>
          <a:prstGeom prst="roundRect">
            <a:avLst>
              <a:gd name="adj" fmla="val 9638"/>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NikoshBAN" panose="02000000000000000000" pitchFamily="2" charset="0"/>
                <a:cs typeface="NikoshBAN" panose="02000000000000000000" pitchFamily="2" charset="0"/>
              </a:rPr>
              <a:t>কিশোর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বয়সে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হঠা</a:t>
            </a:r>
            <a:r>
              <a:rPr lang="en-US" sz="3200" dirty="0">
                <a:latin typeface="NikoshBAN" panose="02000000000000000000" pitchFamily="2" charset="0"/>
                <a:cs typeface="NikoshBAN" panose="02000000000000000000" pitchFamily="2" charset="0"/>
              </a:rPr>
              <a:t>ৎ করে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বাবা-মা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গেলেন।বদলে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দিলেন</a:t>
            </a:r>
            <a:r>
              <a:rPr lang="en-US" sz="3200" dirty="0">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ইপি</a:t>
            </a:r>
            <a:r>
              <a:rPr lang="en-US" sz="3200" dirty="0">
                <a:solidFill>
                  <a:schemeClr val="tx1"/>
                </a:solidFill>
                <a:latin typeface="NikoshBAN" panose="02000000000000000000" pitchFamily="2" charset="0"/>
                <a:cs typeface="NikoshBAN" panose="02000000000000000000" pitchFamily="2" charset="0"/>
              </a:rPr>
              <a:t>আ</a:t>
            </a:r>
            <a:r>
              <a:rPr lang="bn-BD" sz="3200" dirty="0">
                <a:solidFill>
                  <a:schemeClr val="tx1"/>
                </a:solidFill>
                <a:latin typeface="NikoshBAN" panose="02000000000000000000" pitchFamily="2" charset="0"/>
                <a:cs typeface="NikoshBAN" panose="02000000000000000000" pitchFamily="2" charset="0"/>
              </a:rPr>
              <a:t>র অর্থাৎ ইস্ট পাকিস্</a:t>
            </a:r>
            <a:r>
              <a:rPr lang="en-US" sz="3200" dirty="0">
                <a:solidFill>
                  <a:schemeClr val="tx1"/>
                </a:solidFill>
                <a:latin typeface="NikoshBAN" panose="02000000000000000000" pitchFamily="2" charset="0"/>
                <a:cs typeface="NikoshBAN" panose="02000000000000000000" pitchFamily="2" charset="0"/>
              </a:rPr>
              <a:t>তা</a:t>
            </a:r>
            <a:r>
              <a:rPr lang="bn-BD" sz="3200" dirty="0">
                <a:solidFill>
                  <a:schemeClr val="tx1"/>
                </a:solidFill>
                <a:latin typeface="NikoshBAN" panose="02000000000000000000" pitchFamily="2" charset="0"/>
                <a:cs typeface="NikoshBAN" panose="02000000000000000000" pitchFamily="2" charset="0"/>
              </a:rPr>
              <a:t>ন রাইফেলস</a:t>
            </a:r>
            <a:r>
              <a:rPr lang="en-US" sz="3200" dirty="0">
                <a:solidFill>
                  <a:schemeClr val="tx1"/>
                </a:solidFill>
                <a:latin typeface="NikoshBAN" panose="02000000000000000000" pitchFamily="2" charset="0"/>
                <a:cs typeface="NikoshBAN" panose="02000000000000000000" pitchFamily="2" charset="0"/>
              </a:rPr>
              <a:t>-এ।</a:t>
            </a:r>
          </a:p>
          <a:p>
            <a:pPr algn="ctr"/>
            <a:r>
              <a:rPr lang="en-US" sz="3200" dirty="0">
                <a:latin typeface="NikoshBAN" panose="02000000000000000000" pitchFamily="2" charset="0"/>
                <a:cs typeface="NikoshBAN" panose="02000000000000000000" pitchFamily="2" charset="0"/>
              </a:rPr>
              <a:t> </a:t>
            </a:r>
          </a:p>
        </p:txBody>
      </p:sp>
      <p:sp>
        <p:nvSpPr>
          <p:cNvPr id="5" name="Rectangle 4">
            <a:extLst>
              <a:ext uri="{FF2B5EF4-FFF2-40B4-BE49-F238E27FC236}">
                <a16:creationId xmlns:a16="http://schemas.microsoft.com/office/drawing/2014/main" id="{8173C755-C9D2-4E12-B343-F7382F5D5005}"/>
              </a:ext>
            </a:extLst>
          </p:cNvPr>
          <p:cNvSpPr/>
          <p:nvPr/>
        </p:nvSpPr>
        <p:spPr>
          <a:xfrm>
            <a:off x="1167618" y="403992"/>
            <a:ext cx="9889588" cy="7214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effectLst>
                  <a:outerShdw blurRad="38100" dist="38100" dir="2700000" algn="tl">
                    <a:srgbClr val="000000">
                      <a:alpha val="43137"/>
                    </a:srgbClr>
                  </a:outerShdw>
                </a:effectLst>
              </a:rPr>
              <a:t>ছবিটি</a:t>
            </a:r>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কিসের</a:t>
            </a:r>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বলতো</a:t>
            </a:r>
            <a:r>
              <a:rPr lang="en-US" sz="32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60402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BA8291B-C5F0-41D2-81DC-8E831F47C44C}"/>
              </a:ext>
            </a:extLst>
          </p:cNvPr>
          <p:cNvSpPr/>
          <p:nvPr/>
        </p:nvSpPr>
        <p:spPr>
          <a:xfrm>
            <a:off x="4595178" y="884016"/>
            <a:ext cx="1876228" cy="1020984"/>
          </a:xfrm>
          <a:prstGeom prst="ellipse">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200" b="1" dirty="0" err="1">
                <a:effectLst>
                  <a:outerShdw blurRad="38100" dist="38100" dir="2700000" algn="tl">
                    <a:srgbClr val="000000">
                      <a:alpha val="43137"/>
                    </a:srgbClr>
                  </a:outerShdw>
                </a:effectLst>
              </a:rPr>
              <a:t>একক</a:t>
            </a:r>
            <a:endParaRPr lang="en-US" sz="3200" b="1" dirty="0">
              <a:effectLst>
                <a:outerShdw blurRad="38100" dist="38100" dir="2700000" algn="tl">
                  <a:srgbClr val="000000">
                    <a:alpha val="43137"/>
                  </a:srgbClr>
                </a:outerShdw>
              </a:effectLst>
            </a:endParaRPr>
          </a:p>
          <a:p>
            <a:pPr algn="ctr"/>
            <a:r>
              <a:rPr lang="en-US" sz="3200" b="1" dirty="0" err="1">
                <a:effectLst>
                  <a:outerShdw blurRad="38100" dist="38100" dir="2700000" algn="tl">
                    <a:srgbClr val="000000">
                      <a:alpha val="43137"/>
                    </a:srgbClr>
                  </a:outerShdw>
                </a:effectLst>
              </a:rPr>
              <a:t>কাজ</a:t>
            </a:r>
            <a:r>
              <a:rPr lang="en-US" sz="3200" b="1" dirty="0">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32271B8C-C254-44C3-9E8F-F0AAC6A29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424" y="1905000"/>
            <a:ext cx="34290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a:extLst>
              <a:ext uri="{FF2B5EF4-FFF2-40B4-BE49-F238E27FC236}">
                <a16:creationId xmlns:a16="http://schemas.microsoft.com/office/drawing/2014/main" id="{0ED80CA6-000E-48F8-B8C4-AA02032B176E}"/>
              </a:ext>
            </a:extLst>
          </p:cNvPr>
          <p:cNvSpPr/>
          <p:nvPr/>
        </p:nvSpPr>
        <p:spPr>
          <a:xfrm>
            <a:off x="5157886" y="1905000"/>
            <a:ext cx="5611714" cy="3624943"/>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bn-IN" sz="3600" b="1" spc="50" dirty="0">
                <a:ln w="11430"/>
                <a:effectLst>
                  <a:outerShdw blurRad="76200" dist="50800" dir="5400000" algn="tl" rotWithShape="0">
                    <a:srgbClr val="000000">
                      <a:alpha val="65000"/>
                    </a:srgbClr>
                  </a:outerShdw>
                </a:effectLst>
                <a:latin typeface="NikoshBAN" pitchFamily="2" charset="0"/>
                <a:cs typeface="NikoshBAN" pitchFamily="2" charset="0"/>
              </a:rPr>
              <a:t>“বীরশ্রেষ্ঠ নূর মোহাম্মদ” সম্পর্কে </a:t>
            </a:r>
            <a:r>
              <a:rPr lang="en-US" sz="3600" b="1" spc="50" dirty="0">
                <a:ln w="11430"/>
                <a:effectLst>
                  <a:outerShdw blurRad="76200" dist="50800" dir="5400000" algn="tl" rotWithShape="0">
                    <a:srgbClr val="000000">
                      <a:alpha val="65000"/>
                    </a:srgbClr>
                  </a:outerShdw>
                </a:effectLst>
                <a:latin typeface="NikoshBAN" pitchFamily="2" charset="0"/>
                <a:cs typeface="NikoshBAN" pitchFamily="2" charset="0"/>
              </a:rPr>
              <a:t>২</a:t>
            </a:r>
            <a:r>
              <a:rPr lang="bn-IN" sz="3600" b="1" spc="50" dirty="0">
                <a:ln w="11430"/>
                <a:effectLst>
                  <a:outerShdw blurRad="76200" dist="50800" dir="5400000" algn="tl" rotWithShape="0">
                    <a:srgbClr val="000000">
                      <a:alpha val="65000"/>
                    </a:srgbClr>
                  </a:outerShdw>
                </a:effectLst>
                <a:latin typeface="NikoshBAN" pitchFamily="2" charset="0"/>
                <a:cs typeface="NikoshBAN" pitchFamily="2" charset="0"/>
              </a:rPr>
              <a:t> টি বাক্য বলো।</a:t>
            </a:r>
            <a:endParaRPr lang="en-US" sz="36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Frame 4">
            <a:extLst>
              <a:ext uri="{FF2B5EF4-FFF2-40B4-BE49-F238E27FC236}">
                <a16:creationId xmlns:a16="http://schemas.microsoft.com/office/drawing/2014/main" id="{1D964209-51C0-4F2A-8EDD-8EEE52746229}"/>
              </a:ext>
            </a:extLst>
          </p:cNvPr>
          <p:cNvSpPr/>
          <p:nvPr/>
        </p:nvSpPr>
        <p:spPr>
          <a:xfrm>
            <a:off x="168812" y="196948"/>
            <a:ext cx="11816862" cy="6541477"/>
          </a:xfrm>
          <a:prstGeom prst="frame">
            <a:avLst>
              <a:gd name="adj1" fmla="val 1532"/>
            </a:avLst>
          </a:prstGeom>
          <a:solidFill>
            <a:srgbClr val="0070C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18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823</Words>
  <Application>Microsoft Office PowerPoint</Application>
  <PresentationFormat>Widescreen</PresentationFormat>
  <Paragraphs>153</Paragraphs>
  <Slides>25</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Kalpurush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rumpur</dc:creator>
  <cp:lastModifiedBy>rumpur</cp:lastModifiedBy>
  <cp:revision>10</cp:revision>
  <dcterms:created xsi:type="dcterms:W3CDTF">2021-03-28T04:00:31Z</dcterms:created>
  <dcterms:modified xsi:type="dcterms:W3CDTF">2021-03-29T17:08:08Z</dcterms:modified>
</cp:coreProperties>
</file>