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2" r:id="rId1"/>
  </p:sldMasterIdLst>
  <p:sldIdLst>
    <p:sldId id="256" r:id="rId2"/>
    <p:sldId id="258" r:id="rId3"/>
    <p:sldId id="257"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5012CDC-7D67-4D5D-AFB4-1B8CC8C30794}" type="datetimeFigureOut">
              <a:rPr lang="en-US" smtClean="0"/>
              <a:t>3/29/2021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9AD69AD-0EF7-46C7-A13B-1F1DB908BDF0}"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325704"/>
      </p:ext>
    </p:extLst>
  </p:cSld>
  <p:clrMapOvr>
    <a:masterClrMapping/>
  </p:clrMapOvr>
  <p:transition spd="slow">
    <p:sndAc>
      <p:stSnd>
        <p:snd r:embed="rId1" name="applause.wav"/>
      </p:stSnd>
    </p:sndAc>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12CDC-7D67-4D5D-AFB4-1B8CC8C30794}"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D69AD-0EF7-46C7-A13B-1F1DB908BDF0}" type="slidenum">
              <a:rPr lang="en-US" smtClean="0"/>
              <a:t>‹#›</a:t>
            </a:fld>
            <a:endParaRPr lang="en-US"/>
          </a:p>
        </p:txBody>
      </p:sp>
    </p:spTree>
    <p:extLst>
      <p:ext uri="{BB962C8B-B14F-4D97-AF65-F5344CB8AC3E}">
        <p14:creationId xmlns:p14="http://schemas.microsoft.com/office/powerpoint/2010/main" val="3630025176"/>
      </p:ext>
    </p:extLst>
  </p:cSld>
  <p:clrMapOvr>
    <a:masterClrMapping/>
  </p:clrMapOvr>
  <p:transition spd="slow">
    <p:sndAc>
      <p:stSnd>
        <p:snd r:embed="rId1" name="applaus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12CDC-7D67-4D5D-AFB4-1B8CC8C30794}"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D69AD-0EF7-46C7-A13B-1F1DB908BDF0}" type="slidenum">
              <a:rPr lang="en-US" smtClean="0"/>
              <a:t>‹#›</a:t>
            </a:fld>
            <a:endParaRPr lang="en-US"/>
          </a:p>
        </p:txBody>
      </p:sp>
    </p:spTree>
    <p:extLst>
      <p:ext uri="{BB962C8B-B14F-4D97-AF65-F5344CB8AC3E}">
        <p14:creationId xmlns:p14="http://schemas.microsoft.com/office/powerpoint/2010/main" val="1544825657"/>
      </p:ext>
    </p:extLst>
  </p:cSld>
  <p:clrMapOvr>
    <a:masterClrMapping/>
  </p:clrMapOvr>
  <p:transition spd="slow">
    <p:sndAc>
      <p:stSnd>
        <p:snd r:embed="rId1" name="applause.wav"/>
      </p:stSnd>
    </p:sndAc>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12CDC-7D67-4D5D-AFB4-1B8CC8C30794}"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D69AD-0EF7-46C7-A13B-1F1DB908BDF0}" type="slidenum">
              <a:rPr lang="en-US" smtClean="0"/>
              <a:t>‹#›</a:t>
            </a:fld>
            <a:endParaRPr lang="en-US"/>
          </a:p>
        </p:txBody>
      </p:sp>
    </p:spTree>
    <p:extLst>
      <p:ext uri="{BB962C8B-B14F-4D97-AF65-F5344CB8AC3E}">
        <p14:creationId xmlns:p14="http://schemas.microsoft.com/office/powerpoint/2010/main" val="1040987788"/>
      </p:ext>
    </p:extLst>
  </p:cSld>
  <p:clrMapOvr>
    <a:masterClrMapping/>
  </p:clrMapOvr>
  <p:transition spd="slow">
    <p:sndAc>
      <p:stSnd>
        <p:snd r:embed="rId1"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012CDC-7D67-4D5D-AFB4-1B8CC8C30794}"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D69AD-0EF7-46C7-A13B-1F1DB908BDF0}"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1557465"/>
      </p:ext>
    </p:extLst>
  </p:cSld>
  <p:clrMapOvr>
    <a:masterClrMapping/>
  </p:clrMapOvr>
  <p:transition spd="slow">
    <p:sndAc>
      <p:stSnd>
        <p:snd r:embed="rId1" name="applause.wav"/>
      </p:stSnd>
    </p:sndAc>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012CDC-7D67-4D5D-AFB4-1B8CC8C30794}"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D69AD-0EF7-46C7-A13B-1F1DB908BDF0}" type="slidenum">
              <a:rPr lang="en-US" smtClean="0"/>
              <a:t>‹#›</a:t>
            </a:fld>
            <a:endParaRPr lang="en-US"/>
          </a:p>
        </p:txBody>
      </p:sp>
    </p:spTree>
    <p:extLst>
      <p:ext uri="{BB962C8B-B14F-4D97-AF65-F5344CB8AC3E}">
        <p14:creationId xmlns:p14="http://schemas.microsoft.com/office/powerpoint/2010/main" val="372978983"/>
      </p:ext>
    </p:extLst>
  </p:cSld>
  <p:clrMapOvr>
    <a:masterClrMapping/>
  </p:clrMapOvr>
  <p:transition spd="slow">
    <p:sndAc>
      <p:stSnd>
        <p:snd r:embed="rId1" name="applaus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012CDC-7D67-4D5D-AFB4-1B8CC8C30794}"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AD69AD-0EF7-46C7-A13B-1F1DB908BDF0}" type="slidenum">
              <a:rPr lang="en-US" smtClean="0"/>
              <a:t>‹#›</a:t>
            </a:fld>
            <a:endParaRPr lang="en-US"/>
          </a:p>
        </p:txBody>
      </p:sp>
    </p:spTree>
    <p:extLst>
      <p:ext uri="{BB962C8B-B14F-4D97-AF65-F5344CB8AC3E}">
        <p14:creationId xmlns:p14="http://schemas.microsoft.com/office/powerpoint/2010/main" val="97564562"/>
      </p:ext>
    </p:extLst>
  </p:cSld>
  <p:clrMapOvr>
    <a:masterClrMapping/>
  </p:clrMapOvr>
  <p:transition spd="slow">
    <p:sndAc>
      <p:stSnd>
        <p:snd r:embed="rId1" name="applaus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012CDC-7D67-4D5D-AFB4-1B8CC8C30794}"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AD69AD-0EF7-46C7-A13B-1F1DB908BDF0}" type="slidenum">
              <a:rPr lang="en-US" smtClean="0"/>
              <a:t>‹#›</a:t>
            </a:fld>
            <a:endParaRPr lang="en-US"/>
          </a:p>
        </p:txBody>
      </p:sp>
    </p:spTree>
    <p:extLst>
      <p:ext uri="{BB962C8B-B14F-4D97-AF65-F5344CB8AC3E}">
        <p14:creationId xmlns:p14="http://schemas.microsoft.com/office/powerpoint/2010/main" val="30894897"/>
      </p:ext>
    </p:extLst>
  </p:cSld>
  <p:clrMapOvr>
    <a:masterClrMapping/>
  </p:clrMapOvr>
  <p:transition spd="slow">
    <p:sndAc>
      <p:stSnd>
        <p:snd r:embed="rId1" name="applaus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12CDC-7D67-4D5D-AFB4-1B8CC8C30794}"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AD69AD-0EF7-46C7-A13B-1F1DB908BDF0}" type="slidenum">
              <a:rPr lang="en-US" smtClean="0"/>
              <a:t>‹#›</a:t>
            </a:fld>
            <a:endParaRPr lang="en-US"/>
          </a:p>
        </p:txBody>
      </p:sp>
    </p:spTree>
    <p:extLst>
      <p:ext uri="{BB962C8B-B14F-4D97-AF65-F5344CB8AC3E}">
        <p14:creationId xmlns:p14="http://schemas.microsoft.com/office/powerpoint/2010/main" val="2181442465"/>
      </p:ext>
    </p:extLst>
  </p:cSld>
  <p:clrMapOvr>
    <a:masterClrMapping/>
  </p:clrMapOvr>
  <p:transition spd="slow">
    <p:sndAc>
      <p:stSnd>
        <p:snd r:embed="rId1" name="applause.wav"/>
      </p:stSnd>
    </p:sndAc>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012CDC-7D67-4D5D-AFB4-1B8CC8C30794}"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D69AD-0EF7-46C7-A13B-1F1DB908BDF0}" type="slidenum">
              <a:rPr lang="en-US" smtClean="0"/>
              <a:t>‹#›</a:t>
            </a:fld>
            <a:endParaRPr lang="en-US"/>
          </a:p>
        </p:txBody>
      </p:sp>
    </p:spTree>
    <p:extLst>
      <p:ext uri="{BB962C8B-B14F-4D97-AF65-F5344CB8AC3E}">
        <p14:creationId xmlns:p14="http://schemas.microsoft.com/office/powerpoint/2010/main" val="778161485"/>
      </p:ext>
    </p:extLst>
  </p:cSld>
  <p:clrMapOvr>
    <a:masterClrMapping/>
  </p:clrMapOvr>
  <p:transition spd="slow">
    <p:sndAc>
      <p:stSnd>
        <p:snd r:embed="rId1" name="applause.wav"/>
      </p:stSnd>
    </p:sndAc>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012CDC-7D67-4D5D-AFB4-1B8CC8C30794}"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AD69AD-0EF7-46C7-A13B-1F1DB908BDF0}" type="slidenum">
              <a:rPr lang="en-US" smtClean="0"/>
              <a:t>‹#›</a:t>
            </a:fld>
            <a:endParaRPr lang="en-US"/>
          </a:p>
        </p:txBody>
      </p:sp>
    </p:spTree>
    <p:extLst>
      <p:ext uri="{BB962C8B-B14F-4D97-AF65-F5344CB8AC3E}">
        <p14:creationId xmlns:p14="http://schemas.microsoft.com/office/powerpoint/2010/main" val="1456638773"/>
      </p:ext>
    </p:extLst>
  </p:cSld>
  <p:clrMapOvr>
    <a:masterClrMapping/>
  </p:clrMapOvr>
  <p:transition spd="slow">
    <p:sndAc>
      <p:stSnd>
        <p:snd r:embed="rId1" name="applaus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5012CDC-7D67-4D5D-AFB4-1B8CC8C30794}" type="datetimeFigureOut">
              <a:rPr lang="en-US" smtClean="0"/>
              <a:t>3/29/2021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9AD69AD-0EF7-46C7-A13B-1F1DB908BDF0}" type="slidenum">
              <a:rPr lang="en-US" smtClean="0"/>
              <a:t>‹#›</a:t>
            </a:fld>
            <a:endParaRPr lang="en-US"/>
          </a:p>
        </p:txBody>
      </p:sp>
    </p:spTree>
    <p:extLst>
      <p:ext uri="{BB962C8B-B14F-4D97-AF65-F5344CB8AC3E}">
        <p14:creationId xmlns:p14="http://schemas.microsoft.com/office/powerpoint/2010/main" val="238922011"/>
      </p:ext>
    </p:extLst>
  </p:cSld>
  <p:clrMap bg1="lt1" tx1="dk1" bg2="lt2" tx2="dk2" accent1="accent1" accent2="accent2" accent3="accent3" accent4="accent4" accent5="accent5" accent6="accent6" hlink="hlink" folHlink="folHlink"/>
  <p:sldLayoutIdLst>
    <p:sldLayoutId id="2147484223" r:id="rId1"/>
    <p:sldLayoutId id="2147484224" r:id="rId2"/>
    <p:sldLayoutId id="2147484225" r:id="rId3"/>
    <p:sldLayoutId id="2147484226" r:id="rId4"/>
    <p:sldLayoutId id="2147484227" r:id="rId5"/>
    <p:sldLayoutId id="2147484228" r:id="rId6"/>
    <p:sldLayoutId id="2147484229" r:id="rId7"/>
    <p:sldLayoutId id="2147484230" r:id="rId8"/>
    <p:sldLayoutId id="2147484231" r:id="rId9"/>
    <p:sldLayoutId id="2147484232" r:id="rId10"/>
    <p:sldLayoutId id="2147484233" r:id="rId11"/>
  </p:sldLayoutIdLst>
  <p:transition spd="slow">
    <p:sndAc>
      <p:stSnd>
        <p:snd r:embed="rId13" name="applause.wav"/>
      </p:stSnd>
    </p:sndAc>
  </p:transition>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jpg"/><Relationship Id="rId9" Type="http://schemas.openxmlformats.org/officeDocument/2006/relationships/image" Target="../media/image1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8.jpg"/><Relationship Id="rId4" Type="http://schemas.openxmlformats.org/officeDocument/2006/relationships/image" Target="../media/image17.jpg"/></Relationships>
</file>

<file path=ppt/slides/_rels/slide1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0379" y="0"/>
            <a:ext cx="9166303" cy="6865878"/>
          </a:xfrm>
          <a:prstGeom prst="ellipse">
            <a:avLst/>
          </a:prstGeom>
          <a:ln>
            <a:noFill/>
          </a:ln>
          <a:effectLst>
            <a:softEdge rad="112500"/>
          </a:effectLst>
        </p:spPr>
      </p:pic>
    </p:spTree>
    <p:extLst>
      <p:ext uri="{BB962C8B-B14F-4D97-AF65-F5344CB8AC3E}">
        <p14:creationId xmlns:p14="http://schemas.microsoft.com/office/powerpoint/2010/main" val="300377642"/>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tx1"/>
                </a:solidFill>
                <a:latin typeface="NikoshBAN" panose="02000000000000000000" pitchFamily="2" charset="0"/>
                <a:cs typeface="NikoshBAN" panose="02000000000000000000" pitchFamily="2" charset="0"/>
              </a:rPr>
              <a:t>ছত্রাক</a:t>
            </a:r>
            <a:r>
              <a:rPr lang="en-US" dirty="0">
                <a:solidFill>
                  <a:schemeClr val="tx1"/>
                </a:solidFill>
                <a:latin typeface="NikoshBAN" panose="02000000000000000000" pitchFamily="2" charset="0"/>
                <a:cs typeface="NikoshBAN" panose="02000000000000000000" pitchFamily="2" charset="0"/>
              </a:rPr>
              <a:t> ও </a:t>
            </a:r>
            <a:r>
              <a:rPr lang="en-US" dirty="0" err="1">
                <a:solidFill>
                  <a:schemeClr val="tx1"/>
                </a:solidFill>
                <a:latin typeface="NikoshBAN" panose="02000000000000000000" pitchFamily="2" charset="0"/>
                <a:cs typeface="NikoshBAN" panose="02000000000000000000" pitchFamily="2" charset="0"/>
              </a:rPr>
              <a:t>শৈবালের</a:t>
            </a:r>
            <a:r>
              <a:rPr lang="en-US" dirty="0">
                <a:solidFill>
                  <a:schemeClr val="tx1"/>
                </a:solidFill>
                <a:latin typeface="NikoshBAN" panose="02000000000000000000" pitchFamily="2" charset="0"/>
                <a:cs typeface="NikoshBAN" panose="02000000000000000000" pitchFamily="2" charset="0"/>
              </a:rPr>
              <a:t> </a:t>
            </a:r>
            <a:r>
              <a:rPr lang="en-US" dirty="0" err="1">
                <a:solidFill>
                  <a:schemeClr val="tx1"/>
                </a:solidFill>
                <a:latin typeface="NikoshBAN" panose="02000000000000000000" pitchFamily="2" charset="0"/>
                <a:cs typeface="NikoshBAN" panose="02000000000000000000" pitchFamily="2" charset="0"/>
              </a:rPr>
              <a:t>মধ্যে</a:t>
            </a:r>
            <a:r>
              <a:rPr lang="en-US" dirty="0">
                <a:solidFill>
                  <a:schemeClr val="tx1"/>
                </a:solidFill>
                <a:latin typeface="NikoshBAN" panose="02000000000000000000" pitchFamily="2" charset="0"/>
                <a:cs typeface="NikoshBAN" panose="02000000000000000000" pitchFamily="2" charset="0"/>
              </a:rPr>
              <a:t> </a:t>
            </a:r>
            <a:r>
              <a:rPr lang="en-US" dirty="0" err="1">
                <a:solidFill>
                  <a:schemeClr val="tx1"/>
                </a:solidFill>
                <a:latin typeface="NikoshBAN" panose="02000000000000000000" pitchFamily="2" charset="0"/>
                <a:cs typeface="NikoshBAN" panose="02000000000000000000" pitchFamily="2" charset="0"/>
              </a:rPr>
              <a:t>পার্থক্য</a:t>
            </a:r>
            <a:r>
              <a:rPr lang="en-US" dirty="0">
                <a:solidFill>
                  <a:schemeClr val="tx1"/>
                </a:solidFill>
                <a:latin typeface="NikoshBAN" panose="02000000000000000000" pitchFamily="2" charset="0"/>
                <a:cs typeface="NikoshBAN" panose="02000000000000000000" pitchFamily="2" charset="0"/>
              </a:rPr>
              <a:t> </a:t>
            </a:r>
            <a:r>
              <a:rPr lang="bn-BD" dirty="0">
                <a:solidFill>
                  <a:schemeClr val="tx1"/>
                </a:solidFill>
                <a:latin typeface="NikoshBAN" panose="02000000000000000000" pitchFamily="2" charset="0"/>
                <a:cs typeface="NikoshBAN" panose="02000000000000000000" pitchFamily="2" charset="0"/>
              </a:rPr>
              <a:t>নিম্নরুপঃ </a:t>
            </a:r>
            <a:r>
              <a:rPr lang="en-US" dirty="0">
                <a:solidFill>
                  <a:schemeClr val="tx1"/>
                </a:solidFill>
                <a:latin typeface="NikoshBAN" panose="02000000000000000000" pitchFamily="2" charset="0"/>
                <a:cs typeface="NikoshBAN" panose="02000000000000000000" pitchFamily="2" charset="0"/>
              </a:rPr>
              <a:t> </a:t>
            </a:r>
            <a:endParaRPr lang="en-US" dirty="0">
              <a:solidFill>
                <a:schemeClr val="tx1"/>
              </a:solidFill>
            </a:endParaRPr>
          </a:p>
        </p:txBody>
      </p:sp>
      <p:sp>
        <p:nvSpPr>
          <p:cNvPr id="3" name="Text Placeholder 2"/>
          <p:cNvSpPr>
            <a:spLocks noGrp="1"/>
          </p:cNvSpPr>
          <p:nvPr>
            <p:ph type="body" idx="1"/>
          </p:nvPr>
        </p:nvSpPr>
        <p:spPr>
          <a:ln>
            <a:solidFill>
              <a:schemeClr val="tx1"/>
            </a:solidFill>
          </a:ln>
        </p:spPr>
        <p:txBody>
          <a:bodyPr>
            <a:noAutofit/>
          </a:bodyPr>
          <a:lstStyle/>
          <a:p>
            <a:pPr algn="ctr"/>
            <a:r>
              <a:rPr lang="en-US" sz="4400" dirty="0" err="1">
                <a:solidFill>
                  <a:schemeClr val="tx1"/>
                </a:solidFill>
                <a:latin typeface="NikoshBAN" panose="02000000000000000000" pitchFamily="2" charset="0"/>
                <a:cs typeface="NikoshBAN" panose="02000000000000000000" pitchFamily="2" charset="0"/>
              </a:rPr>
              <a:t>ছত্রাক</a:t>
            </a:r>
            <a:endParaRPr lang="en-US" sz="4400" dirty="0"/>
          </a:p>
        </p:txBody>
      </p:sp>
      <p:sp>
        <p:nvSpPr>
          <p:cNvPr id="4" name="Content Placeholder 3"/>
          <p:cNvSpPr>
            <a:spLocks noGrp="1"/>
          </p:cNvSpPr>
          <p:nvPr>
            <p:ph sz="half" idx="2"/>
          </p:nvPr>
        </p:nvSpPr>
        <p:spPr>
          <a:ln>
            <a:solidFill>
              <a:schemeClr val="tx1"/>
            </a:solidFill>
          </a:ln>
        </p:spPr>
        <p:txBody>
          <a:bodyPr>
            <a:noAutofit/>
          </a:bodyPr>
          <a:lstStyle/>
          <a:p>
            <a:pPr marL="45720" indent="0">
              <a:buNone/>
            </a:pPr>
            <a:r>
              <a:rPr lang="bn-BD" sz="2400" dirty="0">
                <a:solidFill>
                  <a:schemeClr val="tx1"/>
                </a:solidFill>
                <a:latin typeface="NikoshBAN" panose="02000000000000000000" pitchFamily="2" charset="0"/>
                <a:cs typeface="NikoshBAN" panose="02000000000000000000" pitchFamily="2" charset="0"/>
              </a:rPr>
              <a:t>১. ছত্রাকের দেহ অসবুজ। </a:t>
            </a:r>
          </a:p>
          <a:p>
            <a:pPr marL="45720" indent="0">
              <a:buNone/>
            </a:pPr>
            <a:r>
              <a:rPr lang="bn-BD" sz="2400" dirty="0">
                <a:solidFill>
                  <a:schemeClr val="tx1"/>
                </a:solidFill>
                <a:latin typeface="NikoshBAN" panose="02000000000000000000" pitchFamily="2" charset="0"/>
                <a:cs typeface="NikoshBAN" panose="02000000000000000000" pitchFamily="2" charset="0"/>
              </a:rPr>
              <a:t>২. ক্লোরোফিল নেই।</a:t>
            </a:r>
          </a:p>
          <a:p>
            <a:pPr marL="45720" indent="0">
              <a:buNone/>
            </a:pPr>
            <a:r>
              <a:rPr lang="bn-BD" sz="2400" dirty="0">
                <a:solidFill>
                  <a:schemeClr val="tx1"/>
                </a:solidFill>
                <a:latin typeface="NikoshBAN" panose="02000000000000000000" pitchFamily="2" charset="0"/>
                <a:cs typeface="NikoshBAN" panose="02000000000000000000" pitchFamily="2" charset="0"/>
              </a:rPr>
              <a:t>৩. নিজের খাদ্য নিজে তৈরী করতে পারেনা।</a:t>
            </a:r>
          </a:p>
          <a:p>
            <a:pPr marL="45720" indent="0">
              <a:buNone/>
            </a:pPr>
            <a:r>
              <a:rPr lang="bn-BD" sz="2400" dirty="0">
                <a:solidFill>
                  <a:schemeClr val="tx1"/>
                </a:solidFill>
                <a:latin typeface="NikoshBAN" panose="02000000000000000000" pitchFamily="2" charset="0"/>
                <a:cs typeface="NikoshBAN" panose="02000000000000000000" pitchFamily="2" charset="0"/>
              </a:rPr>
              <a:t>৪. পরভোজী বা মৃতভোজী উদ্ভিদ।</a:t>
            </a:r>
          </a:p>
          <a:p>
            <a:pPr marL="45720" indent="0">
              <a:buNone/>
            </a:pPr>
            <a:r>
              <a:rPr lang="bn-BD" sz="2400" dirty="0">
                <a:solidFill>
                  <a:schemeClr val="tx1"/>
                </a:solidFill>
                <a:latin typeface="NikoshBAN" panose="02000000000000000000" pitchFamily="2" charset="0"/>
                <a:cs typeface="NikoshBAN" panose="02000000000000000000" pitchFamily="2" charset="0"/>
              </a:rPr>
              <a:t>৫. পচা বাসি খাদ্য দ্রব্য, ফলমূল, শাখ-সবজি, রুটি, চামড়া, মৃত জীবদেহে ছত্রাক জন্মে। </a:t>
            </a:r>
          </a:p>
          <a:p>
            <a:pPr marL="45720" indent="0">
              <a:buNone/>
            </a:pPr>
            <a:r>
              <a:rPr lang="bn-BD" sz="2400" dirty="0">
                <a:solidFill>
                  <a:schemeClr val="tx1"/>
                </a:solidFill>
                <a:latin typeface="NikoshBAN" panose="02000000000000000000" pitchFamily="2" charset="0"/>
                <a:cs typeface="NikoshBAN" panose="02000000000000000000" pitchFamily="2" charset="0"/>
              </a:rPr>
              <a:t> </a:t>
            </a:r>
            <a:endParaRPr lang="en-US" sz="2400" dirty="0">
              <a:solidFill>
                <a:schemeClr val="tx1"/>
              </a:solidFill>
              <a:latin typeface="NikoshBAN" panose="02000000000000000000" pitchFamily="2" charset="0"/>
              <a:cs typeface="NikoshBAN" panose="02000000000000000000" pitchFamily="2" charset="0"/>
            </a:endParaRPr>
          </a:p>
        </p:txBody>
      </p:sp>
      <p:sp>
        <p:nvSpPr>
          <p:cNvPr id="5" name="Text Placeholder 4"/>
          <p:cNvSpPr>
            <a:spLocks noGrp="1"/>
          </p:cNvSpPr>
          <p:nvPr>
            <p:ph type="body" sz="quarter" idx="3"/>
          </p:nvPr>
        </p:nvSpPr>
        <p:spPr>
          <a:ln>
            <a:solidFill>
              <a:schemeClr val="tx1"/>
            </a:solidFill>
          </a:ln>
        </p:spPr>
        <p:txBody>
          <a:bodyPr>
            <a:normAutofit/>
          </a:bodyPr>
          <a:lstStyle/>
          <a:p>
            <a:pPr algn="ctr"/>
            <a:r>
              <a:rPr lang="en-US" sz="4400" dirty="0" err="1">
                <a:solidFill>
                  <a:schemeClr val="tx1"/>
                </a:solidFill>
                <a:latin typeface="NikoshBAN" panose="02000000000000000000" pitchFamily="2" charset="0"/>
                <a:cs typeface="NikoshBAN" panose="02000000000000000000" pitchFamily="2" charset="0"/>
              </a:rPr>
              <a:t>শৈবাল</a:t>
            </a:r>
            <a:endParaRPr lang="en-US" sz="4400" dirty="0"/>
          </a:p>
        </p:txBody>
      </p:sp>
      <p:sp>
        <p:nvSpPr>
          <p:cNvPr id="6" name="Content Placeholder 5"/>
          <p:cNvSpPr>
            <a:spLocks noGrp="1"/>
          </p:cNvSpPr>
          <p:nvPr>
            <p:ph sz="quarter" idx="4"/>
          </p:nvPr>
        </p:nvSpPr>
        <p:spPr>
          <a:ln>
            <a:solidFill>
              <a:schemeClr val="tx1"/>
            </a:solidFill>
          </a:ln>
        </p:spPr>
        <p:txBody>
          <a:bodyPr>
            <a:normAutofit/>
          </a:bodyPr>
          <a:lstStyle/>
          <a:p>
            <a:pPr marL="45720" indent="0">
              <a:buNone/>
            </a:pPr>
            <a:r>
              <a:rPr lang="bn-BD" sz="2800" dirty="0">
                <a:solidFill>
                  <a:schemeClr val="tx1"/>
                </a:solidFill>
                <a:latin typeface="NikoshBAN" panose="02000000000000000000" pitchFamily="2" charset="0"/>
                <a:cs typeface="NikoshBAN" panose="02000000000000000000" pitchFamily="2" charset="0"/>
              </a:rPr>
              <a:t>১. শৈবালের দেহ সবুজ।  </a:t>
            </a:r>
            <a:endParaRPr lang="en-US" sz="2800" dirty="0">
              <a:solidFill>
                <a:schemeClr val="tx1"/>
              </a:solidFill>
              <a:latin typeface="NikoshBAN" panose="02000000000000000000" pitchFamily="2" charset="0"/>
              <a:cs typeface="NikoshBAN" panose="02000000000000000000" pitchFamily="2" charset="0"/>
            </a:endParaRPr>
          </a:p>
          <a:p>
            <a:pPr marL="45720" indent="0">
              <a:buNone/>
            </a:pPr>
            <a:r>
              <a:rPr lang="bn-BD" sz="2800" dirty="0">
                <a:solidFill>
                  <a:schemeClr val="tx1"/>
                </a:solidFill>
                <a:latin typeface="NikoshBAN" panose="02000000000000000000" pitchFamily="2" charset="0"/>
                <a:cs typeface="NikoshBAN" panose="02000000000000000000" pitchFamily="2" charset="0"/>
              </a:rPr>
              <a:t>২. ক্লোরোফিল আছে।</a:t>
            </a:r>
          </a:p>
          <a:p>
            <a:pPr marL="45720" indent="0">
              <a:buNone/>
            </a:pPr>
            <a:r>
              <a:rPr lang="bn-BD" sz="2800" dirty="0">
                <a:solidFill>
                  <a:schemeClr val="tx1"/>
                </a:solidFill>
                <a:latin typeface="NikoshBAN" panose="02000000000000000000" pitchFamily="2" charset="0"/>
                <a:cs typeface="NikoshBAN" panose="02000000000000000000" pitchFamily="2" charset="0"/>
              </a:rPr>
              <a:t>৩. নিজের খাদ্য নিজে তৈরী করতে পারে।</a:t>
            </a:r>
          </a:p>
          <a:p>
            <a:pPr marL="45720" indent="0">
              <a:buNone/>
            </a:pPr>
            <a:r>
              <a:rPr lang="bn-BD" sz="2800" dirty="0">
                <a:solidFill>
                  <a:schemeClr val="tx1"/>
                </a:solidFill>
                <a:latin typeface="NikoshBAN" panose="02000000000000000000" pitchFamily="2" charset="0"/>
                <a:cs typeface="NikoshBAN" panose="02000000000000000000" pitchFamily="2" charset="0"/>
              </a:rPr>
              <a:t>৪. স্বভোজী উদ্ভিদ।</a:t>
            </a:r>
          </a:p>
          <a:p>
            <a:pPr marL="45720" indent="0">
              <a:buNone/>
            </a:pPr>
            <a:r>
              <a:rPr lang="bn-BD" sz="2800" dirty="0">
                <a:solidFill>
                  <a:schemeClr val="tx1"/>
                </a:solidFill>
                <a:latin typeface="NikoshBAN" panose="02000000000000000000" pitchFamily="2" charset="0"/>
                <a:cs typeface="NikoshBAN" panose="02000000000000000000" pitchFamily="2" charset="0"/>
              </a:rPr>
              <a:t>৫. মাটি, পানি ও অন্য গাছের উপর জন্মে।</a:t>
            </a:r>
            <a:endParaRPr lang="en-US" sz="2800" dirty="0"/>
          </a:p>
        </p:txBody>
      </p:sp>
    </p:spTree>
    <p:extLst>
      <p:ext uri="{BB962C8B-B14F-4D97-AF65-F5344CB8AC3E}">
        <p14:creationId xmlns:p14="http://schemas.microsoft.com/office/powerpoint/2010/main" val="985858852"/>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par>
                          <p:cTn id="13" fill="hold">
                            <p:stCondLst>
                              <p:cond delay="500"/>
                            </p:stCondLst>
                            <p:childTnLst>
                              <p:par>
                                <p:cTn id="14" presetID="16" presetClass="entr" presetSubtype="21" fill="hold" nodeType="after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barn(inVertical)">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barn(inVertical)">
                                      <p:cBhvr>
                                        <p:cTn id="21" dur="500"/>
                                        <p:tgtEl>
                                          <p:spTgt spid="4">
                                            <p:txEl>
                                              <p:pRg st="0" end="0"/>
                                            </p:txEl>
                                          </p:spTgt>
                                        </p:tgtEl>
                                      </p:cBhvr>
                                    </p:animEffect>
                                  </p:childTnLst>
                                </p:cTn>
                              </p:par>
                            </p:childTnLst>
                          </p:cTn>
                        </p:par>
                        <p:par>
                          <p:cTn id="22" fill="hold">
                            <p:stCondLst>
                              <p:cond delay="500"/>
                            </p:stCondLst>
                            <p:childTnLst>
                              <p:par>
                                <p:cTn id="23" presetID="16" presetClass="entr" presetSubtype="21" fill="hold" nodeType="after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barn(inVertical)">
                                      <p:cBhvr>
                                        <p:cTn id="25" dur="5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barn(inVertical)">
                                      <p:cBhvr>
                                        <p:cTn id="30" dur="500"/>
                                        <p:tgtEl>
                                          <p:spTgt spid="4">
                                            <p:txEl>
                                              <p:pRg st="1" end="1"/>
                                            </p:txEl>
                                          </p:spTgt>
                                        </p:tgtEl>
                                      </p:cBhvr>
                                    </p:animEffect>
                                  </p:childTnLst>
                                </p:cTn>
                              </p:par>
                            </p:childTnLst>
                          </p:cTn>
                        </p:par>
                        <p:par>
                          <p:cTn id="31" fill="hold">
                            <p:stCondLst>
                              <p:cond delay="500"/>
                            </p:stCondLst>
                            <p:childTnLst>
                              <p:par>
                                <p:cTn id="32" presetID="16" presetClass="entr" presetSubtype="21" fill="hold" nodeType="after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Effect transition="in" filter="barn(inVertical)">
                                      <p:cBhvr>
                                        <p:cTn id="34" dur="500"/>
                                        <p:tgtEl>
                                          <p:spTgt spid="6">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barn(inVertical)">
                                      <p:cBhvr>
                                        <p:cTn id="39" dur="500"/>
                                        <p:tgtEl>
                                          <p:spTgt spid="4">
                                            <p:txEl>
                                              <p:pRg st="2" end="2"/>
                                            </p:txEl>
                                          </p:spTgt>
                                        </p:tgtEl>
                                      </p:cBhvr>
                                    </p:animEffect>
                                  </p:childTnLst>
                                </p:cTn>
                              </p:par>
                            </p:childTnLst>
                          </p:cTn>
                        </p:par>
                        <p:par>
                          <p:cTn id="40" fill="hold">
                            <p:stCondLst>
                              <p:cond delay="500"/>
                            </p:stCondLst>
                            <p:childTnLst>
                              <p:par>
                                <p:cTn id="41" presetID="16" presetClass="entr" presetSubtype="21" fill="hold" nodeType="after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barn(inVertical)">
                                      <p:cBhvr>
                                        <p:cTn id="43" dur="500"/>
                                        <p:tgtEl>
                                          <p:spTgt spid="6">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barn(inVertical)">
                                      <p:cBhvr>
                                        <p:cTn id="48" dur="500"/>
                                        <p:tgtEl>
                                          <p:spTgt spid="4">
                                            <p:txEl>
                                              <p:pRg st="3" end="3"/>
                                            </p:txEl>
                                          </p:spTgt>
                                        </p:tgtEl>
                                      </p:cBhvr>
                                    </p:animEffect>
                                  </p:childTnLst>
                                </p:cTn>
                              </p:par>
                            </p:childTnLst>
                          </p:cTn>
                        </p:par>
                        <p:par>
                          <p:cTn id="49" fill="hold">
                            <p:stCondLst>
                              <p:cond delay="500"/>
                            </p:stCondLst>
                            <p:childTnLst>
                              <p:par>
                                <p:cTn id="50" presetID="16" presetClass="entr" presetSubtype="21" fill="hold" nodeType="afterEffect">
                                  <p:stCondLst>
                                    <p:cond delay="0"/>
                                  </p:stCondLst>
                                  <p:childTnLst>
                                    <p:set>
                                      <p:cBhvr>
                                        <p:cTn id="51" dur="1" fill="hold">
                                          <p:stCondLst>
                                            <p:cond delay="0"/>
                                          </p:stCondLst>
                                        </p:cTn>
                                        <p:tgtEl>
                                          <p:spTgt spid="6">
                                            <p:txEl>
                                              <p:pRg st="3" end="3"/>
                                            </p:txEl>
                                          </p:spTgt>
                                        </p:tgtEl>
                                        <p:attrNameLst>
                                          <p:attrName>style.visibility</p:attrName>
                                        </p:attrNameLst>
                                      </p:cBhvr>
                                      <p:to>
                                        <p:strVal val="visible"/>
                                      </p:to>
                                    </p:set>
                                    <p:animEffect transition="in" filter="barn(inVertical)">
                                      <p:cBhvr>
                                        <p:cTn id="52" dur="500"/>
                                        <p:tgtEl>
                                          <p:spTgt spid="6">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barn(inVertical)">
                                      <p:cBhvr>
                                        <p:cTn id="57" dur="500"/>
                                        <p:tgtEl>
                                          <p:spTgt spid="4">
                                            <p:txEl>
                                              <p:pRg st="4" end="4"/>
                                            </p:txEl>
                                          </p:spTgt>
                                        </p:tgtEl>
                                      </p:cBhvr>
                                    </p:animEffect>
                                  </p:childTnLst>
                                </p:cTn>
                              </p:par>
                            </p:childTnLst>
                          </p:cTn>
                        </p:par>
                        <p:par>
                          <p:cTn id="58" fill="hold">
                            <p:stCondLst>
                              <p:cond delay="500"/>
                            </p:stCondLst>
                            <p:childTnLst>
                              <p:par>
                                <p:cTn id="59" presetID="16" presetClass="entr" presetSubtype="21" fill="hold" nodeType="after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Effect transition="in" filter="barn(inVertical)">
                                      <p:cBhvr>
                                        <p:cTn id="6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03374" y="371061"/>
            <a:ext cx="4015409" cy="646331"/>
          </a:xfrm>
          <a:prstGeom prst="rect">
            <a:avLst/>
          </a:prstGeom>
          <a:noFill/>
        </p:spPr>
        <p:txBody>
          <a:bodyPr wrap="square" rtlCol="0">
            <a:spAutoFit/>
          </a:bodyPr>
          <a:lstStyle/>
          <a:p>
            <a:r>
              <a:rPr lang="bn-BD" sz="3600" dirty="0">
                <a:latin typeface="NikoshBAN" panose="02000000000000000000" pitchFamily="2" charset="0"/>
                <a:cs typeface="NikoshBAN" panose="02000000000000000000" pitchFamily="2" charset="0"/>
              </a:rPr>
              <a:t>ছত্রাকের অর্থনৈতিক গুরুত্বঃ </a:t>
            </a:r>
            <a:endParaRPr lang="en-US" sz="3600" dirty="0">
              <a:latin typeface="NikoshBAN" panose="02000000000000000000" pitchFamily="2" charset="0"/>
              <a:cs typeface="NikoshBAN" panose="02000000000000000000" pitchFamily="2" charset="0"/>
            </a:endParaRPr>
          </a:p>
        </p:txBody>
      </p:sp>
      <p:sp>
        <p:nvSpPr>
          <p:cNvPr id="3" name="TextBox 2"/>
          <p:cNvSpPr txBox="1"/>
          <p:nvPr/>
        </p:nvSpPr>
        <p:spPr>
          <a:xfrm>
            <a:off x="662609" y="868018"/>
            <a:ext cx="11039061"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ছত্রাকের অর্থনৈতিক গুরুত্ব  বলতে সাধারণত উপকারিতা ও অপকারিতা কে বুঝানো হয়। </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662609" y="1364975"/>
            <a:ext cx="11039061"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ছত্রাকের উপকারিতাঃ    </a:t>
            </a:r>
            <a:endParaRPr lang="en-US" sz="32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609" y="1949750"/>
            <a:ext cx="3772935" cy="2373083"/>
          </a:xfrm>
          <a:prstGeom prst="rect">
            <a:avLst/>
          </a:prstGeom>
        </p:spPr>
      </p:pic>
      <p:sp>
        <p:nvSpPr>
          <p:cNvPr id="6" name="TextBox 5"/>
          <p:cNvSpPr txBox="1"/>
          <p:nvPr/>
        </p:nvSpPr>
        <p:spPr>
          <a:xfrm>
            <a:off x="4545496" y="2297333"/>
            <a:ext cx="7250703" cy="461665"/>
          </a:xfrm>
          <a:prstGeom prst="rect">
            <a:avLst/>
          </a:prstGeom>
          <a:noFill/>
        </p:spPr>
        <p:txBody>
          <a:bodyPr wrap="none" rtlCol="0">
            <a:spAutoFit/>
          </a:bodyPr>
          <a:lstStyle/>
          <a:p>
            <a:r>
              <a:rPr lang="bn-BD" sz="2400" dirty="0">
                <a:latin typeface="NikoshBAN" panose="02000000000000000000" pitchFamily="2" charset="0"/>
                <a:cs typeface="NikoshBAN" panose="02000000000000000000" pitchFamily="2" charset="0"/>
              </a:rPr>
              <a:t>পেনিসিলিনসহ আরো অনেক মূল্যবান ঔষধ ছত্রাকের সাহায্যে প্রস্তুত করা হয়।</a:t>
            </a:r>
            <a:endParaRPr lang="en-US" sz="2400"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609" y="2528165"/>
            <a:ext cx="6667500" cy="3752850"/>
          </a:xfrm>
          <a:prstGeom prst="rect">
            <a:avLst/>
          </a:prstGeom>
        </p:spPr>
      </p:pic>
      <p:sp>
        <p:nvSpPr>
          <p:cNvPr id="8" name="TextBox 7"/>
          <p:cNvSpPr txBox="1"/>
          <p:nvPr/>
        </p:nvSpPr>
        <p:spPr>
          <a:xfrm>
            <a:off x="7189305" y="3450483"/>
            <a:ext cx="4808732" cy="461665"/>
          </a:xfrm>
          <a:prstGeom prst="rect">
            <a:avLst/>
          </a:prstGeom>
          <a:noFill/>
        </p:spPr>
        <p:txBody>
          <a:bodyPr wrap="square" rtlCol="0">
            <a:spAutoFit/>
          </a:bodyPr>
          <a:lstStyle/>
          <a:p>
            <a:r>
              <a:rPr lang="bn-BD" sz="2400" dirty="0">
                <a:latin typeface="NikoshBAN" panose="02000000000000000000" pitchFamily="2" charset="0"/>
                <a:cs typeface="NikoshBAN" panose="02000000000000000000" pitchFamily="2" charset="0"/>
              </a:rPr>
              <a:t>পাউরূটি তৈরিতে ইস্ট নামক ছত্রাক ব্যবহৃত হয়। </a:t>
            </a: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6637" y="2299093"/>
            <a:ext cx="4847980" cy="3226110"/>
          </a:xfrm>
          <a:prstGeom prst="rect">
            <a:avLst/>
          </a:prstGeom>
        </p:spPr>
      </p:pic>
      <p:sp>
        <p:nvSpPr>
          <p:cNvPr id="11" name="TextBox 10"/>
          <p:cNvSpPr txBox="1"/>
          <p:nvPr/>
        </p:nvSpPr>
        <p:spPr>
          <a:xfrm>
            <a:off x="5495194" y="4322833"/>
            <a:ext cx="6824304" cy="461665"/>
          </a:xfrm>
          <a:prstGeom prst="rect">
            <a:avLst/>
          </a:prstGeom>
          <a:noFill/>
        </p:spPr>
        <p:txBody>
          <a:bodyPr wrap="none" rtlCol="0">
            <a:spAutoFit/>
          </a:bodyPr>
          <a:lstStyle/>
          <a:p>
            <a:r>
              <a:rPr lang="en-US" sz="2400" dirty="0" err="1">
                <a:latin typeface="NikoshBAN" panose="02000000000000000000" pitchFamily="2" charset="0"/>
                <a:cs typeface="NikoshBAN" panose="02000000000000000000" pitchFamily="2" charset="0"/>
              </a:rPr>
              <a:t>এগারিকাস</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নামক</a:t>
            </a:r>
            <a:r>
              <a:rPr lang="en-US" sz="2400" dirty="0">
                <a:latin typeface="NikoshBAN" panose="02000000000000000000" pitchFamily="2" charset="0"/>
                <a:cs typeface="NikoshBAN" panose="02000000000000000000" pitchFamily="2" charset="0"/>
              </a:rPr>
              <a:t> </a:t>
            </a:r>
            <a:r>
              <a:rPr lang="bn-BD" sz="2400" dirty="0">
                <a:latin typeface="NikoshBAN" panose="02000000000000000000" pitchFamily="2" charset="0"/>
                <a:cs typeface="NikoshBAN" panose="02000000000000000000" pitchFamily="2" charset="0"/>
              </a:rPr>
              <a:t>মাশ</a:t>
            </a:r>
            <a:r>
              <a:rPr lang="en-US" sz="2400" dirty="0" err="1">
                <a:latin typeface="NikoshBAN" panose="02000000000000000000" pitchFamily="2" charset="0"/>
                <a:cs typeface="NikoshBAN" panose="02000000000000000000" pitchFamily="2" charset="0"/>
              </a:rPr>
              <a:t>রুম</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খাদ্য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হিসেবে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ব্যাপক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আকারে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চাষ</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হচ্ছে</a:t>
            </a:r>
            <a:r>
              <a:rPr lang="en-US" sz="2400" dirty="0">
                <a:latin typeface="NikoshBAN" panose="02000000000000000000" pitchFamily="2" charset="0"/>
                <a:cs typeface="NikoshBAN" panose="02000000000000000000" pitchFamily="2" charset="0"/>
              </a:rPr>
              <a:t>। </a:t>
            </a:r>
          </a:p>
        </p:txBody>
      </p:sp>
      <p:sp>
        <p:nvSpPr>
          <p:cNvPr id="12" name="TextBox 11"/>
          <p:cNvSpPr txBox="1"/>
          <p:nvPr/>
        </p:nvSpPr>
        <p:spPr>
          <a:xfrm>
            <a:off x="2077342" y="5001983"/>
            <a:ext cx="8820043" cy="523220"/>
          </a:xfrm>
          <a:prstGeom prst="rect">
            <a:avLst/>
          </a:prstGeom>
          <a:noFill/>
        </p:spPr>
        <p:txBody>
          <a:bodyPr wrap="none" rtlCol="0">
            <a:spAutoFit/>
          </a:bodyPr>
          <a:lstStyle/>
          <a:p>
            <a:r>
              <a:rPr lang="en-US" sz="2800" dirty="0" err="1">
                <a:latin typeface="NikoshBAN" panose="02000000000000000000" pitchFamily="2" charset="0"/>
                <a:cs typeface="NikoshBAN" panose="02000000000000000000" pitchFamily="2" charset="0"/>
              </a:rPr>
              <a:t>এছাড়াও</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আবর্জনা</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পচিয়ে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মাটিতে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মিশাতে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ছত্রাক</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গূরুত্বপূর্ণ</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ভুমিকা</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পালন</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a:t>
            </a:r>
            <a:r>
              <a:rPr lang="en-US" sz="2800" dirty="0">
                <a:latin typeface="NikoshBAN" panose="02000000000000000000" pitchFamily="2" charset="0"/>
                <a:cs typeface="NikoshBAN" panose="02000000000000000000" pitchFamily="2" charset="0"/>
              </a:rPr>
              <a:t>। । </a:t>
            </a:r>
          </a:p>
        </p:txBody>
      </p:sp>
    </p:spTree>
    <p:extLst>
      <p:ext uri="{BB962C8B-B14F-4D97-AF65-F5344CB8AC3E}">
        <p14:creationId xmlns:p14="http://schemas.microsoft.com/office/powerpoint/2010/main" val="3349578066"/>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1" nodeType="clickEffect">
                                  <p:stCondLst>
                                    <p:cond delay="0"/>
                                  </p:stCondLst>
                                  <p:childTnLst>
                                    <p:animEffect transition="out" filter="barn(inVertic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par>
                          <p:cTn id="18" fill="hold">
                            <p:stCondLst>
                              <p:cond delay="500"/>
                            </p:stCondLst>
                            <p:childTnLst>
                              <p:par>
                                <p:cTn id="19" presetID="16" presetClass="entr" presetSubtype="21"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xit" presetSubtype="21" fill="hold" grpId="1" nodeType="clickEffect">
                                  <p:stCondLst>
                                    <p:cond delay="0"/>
                                  </p:stCondLst>
                                  <p:childTnLst>
                                    <p:animEffect transition="out" filter="barn(inVertical)">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childTnLst>
                          </p:cTn>
                        </p:par>
                        <p:par>
                          <p:cTn id="27" fill="hold">
                            <p:stCondLst>
                              <p:cond delay="500"/>
                            </p:stCondLst>
                            <p:childTnLst>
                              <p:par>
                                <p:cTn id="28" presetID="42"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par>
                          <p:cTn id="33" fill="hold">
                            <p:stCondLst>
                              <p:cond delay="1500"/>
                            </p:stCondLst>
                            <p:childTnLst>
                              <p:par>
                                <p:cTn id="34" presetID="16" presetClass="entr" presetSubtype="21"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xit" presetSubtype="21" fill="hold" nodeType="clickEffect">
                                  <p:stCondLst>
                                    <p:cond delay="0"/>
                                  </p:stCondLst>
                                  <p:childTnLst>
                                    <p:animEffect transition="out" filter="barn(inVertical)">
                                      <p:cBhvr>
                                        <p:cTn id="40" dur="500"/>
                                        <p:tgtEl>
                                          <p:spTgt spid="5"/>
                                        </p:tgtEl>
                                      </p:cBhvr>
                                    </p:animEffect>
                                    <p:set>
                                      <p:cBhvr>
                                        <p:cTn id="41" dur="1" fill="hold">
                                          <p:stCondLst>
                                            <p:cond delay="499"/>
                                          </p:stCondLst>
                                        </p:cTn>
                                        <p:tgtEl>
                                          <p:spTgt spid="5"/>
                                        </p:tgtEl>
                                        <p:attrNameLst>
                                          <p:attrName>style.visibility</p:attrName>
                                        </p:attrNameLst>
                                      </p:cBhvr>
                                      <p:to>
                                        <p:strVal val="hidden"/>
                                      </p:to>
                                    </p:set>
                                  </p:childTnLst>
                                </p:cTn>
                              </p:par>
                            </p:childTnLst>
                          </p:cTn>
                        </p:par>
                        <p:par>
                          <p:cTn id="42" fill="hold">
                            <p:stCondLst>
                              <p:cond delay="500"/>
                            </p:stCondLst>
                            <p:childTnLst>
                              <p:par>
                                <p:cTn id="43" presetID="16" presetClass="exit" presetSubtype="21" fill="hold" grpId="1" nodeType="afterEffect">
                                  <p:stCondLst>
                                    <p:cond delay="0"/>
                                  </p:stCondLst>
                                  <p:childTnLst>
                                    <p:animEffect transition="out" filter="barn(inVertical)">
                                      <p:cBhvr>
                                        <p:cTn id="44" dur="500"/>
                                        <p:tgtEl>
                                          <p:spTgt spid="6"/>
                                        </p:tgtEl>
                                      </p:cBhvr>
                                    </p:animEffect>
                                    <p:set>
                                      <p:cBhvr>
                                        <p:cTn id="45" dur="1" fill="hold">
                                          <p:stCondLst>
                                            <p:cond delay="499"/>
                                          </p:stCondLst>
                                        </p:cTn>
                                        <p:tgtEl>
                                          <p:spTgt spid="6"/>
                                        </p:tgtEl>
                                        <p:attrNameLst>
                                          <p:attrName>style.visibility</p:attrName>
                                        </p:attrNameLst>
                                      </p:cBhvr>
                                      <p:to>
                                        <p:strVal val="hidden"/>
                                      </p:to>
                                    </p:set>
                                  </p:childTnLst>
                                </p:cTn>
                              </p:par>
                            </p:childTnLst>
                          </p:cTn>
                        </p:par>
                        <p:par>
                          <p:cTn id="46" fill="hold">
                            <p:stCondLst>
                              <p:cond delay="1000"/>
                            </p:stCondLst>
                            <p:childTnLst>
                              <p:par>
                                <p:cTn id="47" presetID="42" presetClass="entr" presetSubtype="0" fill="hold" nodeType="after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par>
                          <p:cTn id="52" fill="hold">
                            <p:stCondLst>
                              <p:cond delay="2000"/>
                            </p:stCondLst>
                            <p:childTnLst>
                              <p:par>
                                <p:cTn id="53" presetID="16" presetClass="entr" presetSubtype="21" fill="hold" grpId="0"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barn(inVertical)">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xit" presetSubtype="21" fill="hold" nodeType="clickEffect">
                                  <p:stCondLst>
                                    <p:cond delay="0"/>
                                  </p:stCondLst>
                                  <p:childTnLst>
                                    <p:animEffect transition="out" filter="barn(inVertical)">
                                      <p:cBhvr>
                                        <p:cTn id="59" dur="500"/>
                                        <p:tgtEl>
                                          <p:spTgt spid="7"/>
                                        </p:tgtEl>
                                      </p:cBhvr>
                                    </p:animEffect>
                                    <p:set>
                                      <p:cBhvr>
                                        <p:cTn id="60" dur="1" fill="hold">
                                          <p:stCondLst>
                                            <p:cond delay="499"/>
                                          </p:stCondLst>
                                        </p:cTn>
                                        <p:tgtEl>
                                          <p:spTgt spid="7"/>
                                        </p:tgtEl>
                                        <p:attrNameLst>
                                          <p:attrName>style.visibility</p:attrName>
                                        </p:attrNameLst>
                                      </p:cBhvr>
                                      <p:to>
                                        <p:strVal val="hidden"/>
                                      </p:to>
                                    </p:set>
                                  </p:childTnLst>
                                </p:cTn>
                              </p:par>
                            </p:childTnLst>
                          </p:cTn>
                        </p:par>
                        <p:par>
                          <p:cTn id="61" fill="hold">
                            <p:stCondLst>
                              <p:cond delay="500"/>
                            </p:stCondLst>
                            <p:childTnLst>
                              <p:par>
                                <p:cTn id="62" presetID="16" presetClass="exit" presetSubtype="21" fill="hold" grpId="1" nodeType="afterEffect">
                                  <p:stCondLst>
                                    <p:cond delay="0"/>
                                  </p:stCondLst>
                                  <p:childTnLst>
                                    <p:animEffect transition="out" filter="barn(inVertical)">
                                      <p:cBhvr>
                                        <p:cTn id="63" dur="500"/>
                                        <p:tgtEl>
                                          <p:spTgt spid="8"/>
                                        </p:tgtEl>
                                      </p:cBhvr>
                                    </p:animEffect>
                                    <p:set>
                                      <p:cBhvr>
                                        <p:cTn id="64" dur="1" fill="hold">
                                          <p:stCondLst>
                                            <p:cond delay="499"/>
                                          </p:stCondLst>
                                        </p:cTn>
                                        <p:tgtEl>
                                          <p:spTgt spid="8"/>
                                        </p:tgtEl>
                                        <p:attrNameLst>
                                          <p:attrName>style.visibility</p:attrName>
                                        </p:attrNameLst>
                                      </p:cBhvr>
                                      <p:to>
                                        <p:strVal val="hidden"/>
                                      </p:to>
                                    </p:set>
                                  </p:childTnLst>
                                </p:cTn>
                              </p:par>
                            </p:childTnLst>
                          </p:cTn>
                        </p:par>
                        <p:par>
                          <p:cTn id="65" fill="hold">
                            <p:stCondLst>
                              <p:cond delay="1000"/>
                            </p:stCondLst>
                            <p:childTnLst>
                              <p:par>
                                <p:cTn id="66" presetID="42" presetClass="entr" presetSubtype="0" fill="hold" nodeType="after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fade">
                                      <p:cBhvr>
                                        <p:cTn id="68" dur="1000"/>
                                        <p:tgtEl>
                                          <p:spTgt spid="9"/>
                                        </p:tgtEl>
                                      </p:cBhvr>
                                    </p:animEffect>
                                    <p:anim calcmode="lin" valueType="num">
                                      <p:cBhvr>
                                        <p:cTn id="69" dur="1000" fill="hold"/>
                                        <p:tgtEl>
                                          <p:spTgt spid="9"/>
                                        </p:tgtEl>
                                        <p:attrNameLst>
                                          <p:attrName>ppt_x</p:attrName>
                                        </p:attrNameLst>
                                      </p:cBhvr>
                                      <p:tavLst>
                                        <p:tav tm="0">
                                          <p:val>
                                            <p:strVal val="#ppt_x"/>
                                          </p:val>
                                        </p:tav>
                                        <p:tav tm="100000">
                                          <p:val>
                                            <p:strVal val="#ppt_x"/>
                                          </p:val>
                                        </p:tav>
                                      </p:tavLst>
                                    </p:anim>
                                    <p:anim calcmode="lin" valueType="num">
                                      <p:cBhvr>
                                        <p:cTn id="70" dur="1000" fill="hold"/>
                                        <p:tgtEl>
                                          <p:spTgt spid="9"/>
                                        </p:tgtEl>
                                        <p:attrNameLst>
                                          <p:attrName>ppt_y</p:attrName>
                                        </p:attrNameLst>
                                      </p:cBhvr>
                                      <p:tavLst>
                                        <p:tav tm="0">
                                          <p:val>
                                            <p:strVal val="#ppt_y+.1"/>
                                          </p:val>
                                        </p:tav>
                                        <p:tav tm="100000">
                                          <p:val>
                                            <p:strVal val="#ppt_y"/>
                                          </p:val>
                                        </p:tav>
                                      </p:tavLst>
                                    </p:anim>
                                  </p:childTnLst>
                                </p:cTn>
                              </p:par>
                            </p:childTnLst>
                          </p:cTn>
                        </p:par>
                        <p:par>
                          <p:cTn id="71" fill="hold">
                            <p:stCondLst>
                              <p:cond delay="2000"/>
                            </p:stCondLst>
                            <p:childTnLst>
                              <p:par>
                                <p:cTn id="72" presetID="16" presetClass="entr" presetSubtype="21" fill="hold" grpId="0" nodeType="after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barn(inVertical)">
                                      <p:cBhvr>
                                        <p:cTn id="74" dur="500"/>
                                        <p:tgtEl>
                                          <p:spTgt spid="11"/>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xit" presetSubtype="21" fill="hold" nodeType="clickEffect">
                                  <p:stCondLst>
                                    <p:cond delay="0"/>
                                  </p:stCondLst>
                                  <p:childTnLst>
                                    <p:animEffect transition="out" filter="barn(inVertical)">
                                      <p:cBhvr>
                                        <p:cTn id="78" dur="500"/>
                                        <p:tgtEl>
                                          <p:spTgt spid="9"/>
                                        </p:tgtEl>
                                      </p:cBhvr>
                                    </p:animEffect>
                                    <p:set>
                                      <p:cBhvr>
                                        <p:cTn id="79" dur="1" fill="hold">
                                          <p:stCondLst>
                                            <p:cond delay="499"/>
                                          </p:stCondLst>
                                        </p:cTn>
                                        <p:tgtEl>
                                          <p:spTgt spid="9"/>
                                        </p:tgtEl>
                                        <p:attrNameLst>
                                          <p:attrName>style.visibility</p:attrName>
                                        </p:attrNameLst>
                                      </p:cBhvr>
                                      <p:to>
                                        <p:strVal val="hidden"/>
                                      </p:to>
                                    </p:set>
                                  </p:childTnLst>
                                </p:cTn>
                              </p:par>
                            </p:childTnLst>
                          </p:cTn>
                        </p:par>
                        <p:par>
                          <p:cTn id="80" fill="hold">
                            <p:stCondLst>
                              <p:cond delay="500"/>
                            </p:stCondLst>
                            <p:childTnLst>
                              <p:par>
                                <p:cTn id="81" presetID="16" presetClass="exit" presetSubtype="21" fill="hold" grpId="1" nodeType="afterEffect">
                                  <p:stCondLst>
                                    <p:cond delay="0"/>
                                  </p:stCondLst>
                                  <p:childTnLst>
                                    <p:animEffect transition="out" filter="barn(inVertical)">
                                      <p:cBhvr>
                                        <p:cTn id="82" dur="500"/>
                                        <p:tgtEl>
                                          <p:spTgt spid="11"/>
                                        </p:tgtEl>
                                      </p:cBhvr>
                                    </p:animEffect>
                                    <p:set>
                                      <p:cBhvr>
                                        <p:cTn id="83" dur="1" fill="hold">
                                          <p:stCondLst>
                                            <p:cond delay="499"/>
                                          </p:stCondLst>
                                        </p:cTn>
                                        <p:tgtEl>
                                          <p:spTgt spid="11"/>
                                        </p:tgtEl>
                                        <p:attrNameLst>
                                          <p:attrName>style.visibility</p:attrName>
                                        </p:attrNameLst>
                                      </p:cBhvr>
                                      <p:to>
                                        <p:strVal val="hidden"/>
                                      </p:to>
                                    </p:set>
                                  </p:childTnLst>
                                </p:cTn>
                              </p:par>
                            </p:childTnLst>
                          </p:cTn>
                        </p:par>
                        <p:par>
                          <p:cTn id="84" fill="hold">
                            <p:stCondLst>
                              <p:cond delay="1000"/>
                            </p:stCondLst>
                            <p:childTnLst>
                              <p:par>
                                <p:cTn id="85" presetID="16" presetClass="entr" presetSubtype="21" fill="hold" grpId="0" nodeType="after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barn(inVertical)">
                                      <p:cBhvr>
                                        <p:cTn id="8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P spid="4" grpId="1"/>
      <p:bldP spid="6" grpId="0"/>
      <p:bldP spid="6" grpId="1"/>
      <p:bldP spid="8" grpId="0"/>
      <p:bldP spid="8" grpId="1"/>
      <p:bldP spid="11" grpId="0"/>
      <p:bldP spid="11" grpId="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80115" y="327590"/>
            <a:ext cx="3944983"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ছত্রাকের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অপকারীতাঃ</a:t>
            </a:r>
            <a:r>
              <a:rPr lang="en-US" sz="2800" dirty="0">
                <a:latin typeface="NikoshBAN" panose="02000000000000000000" pitchFamily="2" charset="0"/>
                <a:cs typeface="NikoshBAN" panose="02000000000000000000" pitchFamily="2" charset="0"/>
              </a:rPr>
              <a:t>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886" y="1071860"/>
            <a:ext cx="4246653" cy="3180891"/>
          </a:xfrm>
          <a:prstGeom prst="rect">
            <a:avLst/>
          </a:prstGeom>
        </p:spPr>
      </p:pic>
      <p:sp>
        <p:nvSpPr>
          <p:cNvPr id="4" name="TextBox 3"/>
          <p:cNvSpPr txBox="1"/>
          <p:nvPr/>
        </p:nvSpPr>
        <p:spPr>
          <a:xfrm>
            <a:off x="4638539" y="1595080"/>
            <a:ext cx="7183347" cy="523220"/>
          </a:xfrm>
          <a:prstGeom prst="rect">
            <a:avLst/>
          </a:prstGeom>
          <a:noFill/>
        </p:spPr>
        <p:txBody>
          <a:bodyPr wrap="square" rtlCol="0">
            <a:spAutoFit/>
          </a:bodyPr>
          <a:lstStyle/>
          <a:p>
            <a:r>
              <a:rPr lang="bn-BD" sz="2800" dirty="0">
                <a:latin typeface="NikoshBAN" panose="02000000000000000000" pitchFamily="2" charset="0"/>
                <a:cs typeface="NikoshBAN" panose="02000000000000000000" pitchFamily="2" charset="0"/>
              </a:rPr>
              <a:t>আলুর বিলম্বিত ধ্বসা রোগ</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ছত্রাকের</a:t>
            </a:r>
            <a:r>
              <a:rPr lang="bn-BD" sz="2800" dirty="0">
                <a:latin typeface="NikoshBAN" panose="02000000000000000000" pitchFamily="2" charset="0"/>
                <a:cs typeface="NikoshBAN" panose="02000000000000000000" pitchFamily="2" charset="0"/>
              </a:rPr>
              <a:t> কারণে হয়ে থাকে।</a:t>
            </a:r>
            <a:r>
              <a:rPr lang="en-US" sz="2800" dirty="0">
                <a:latin typeface="NikoshBAN" panose="02000000000000000000" pitchFamily="2" charset="0"/>
                <a:cs typeface="NikoshBAN" panose="02000000000000000000" pitchFamily="2" charset="0"/>
              </a:rPr>
              <a:t>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245" y="977809"/>
            <a:ext cx="6667500" cy="375285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2869" y="977809"/>
            <a:ext cx="4504645" cy="3607305"/>
          </a:xfrm>
          <a:prstGeom prst="rect">
            <a:avLst/>
          </a:prstGeom>
        </p:spPr>
      </p:pic>
      <p:sp>
        <p:nvSpPr>
          <p:cNvPr id="7" name="TextBox 6"/>
          <p:cNvSpPr txBox="1"/>
          <p:nvPr/>
        </p:nvSpPr>
        <p:spPr>
          <a:xfrm>
            <a:off x="3600995" y="4752673"/>
            <a:ext cx="5882639" cy="523220"/>
          </a:xfrm>
          <a:prstGeom prst="rect">
            <a:avLst/>
          </a:prstGeom>
          <a:noFill/>
        </p:spPr>
        <p:txBody>
          <a:bodyPr wrap="square" rtlCol="0">
            <a:spAutoFit/>
          </a:bodyPr>
          <a:lstStyle/>
          <a:p>
            <a:r>
              <a:rPr lang="bn-BD" sz="2800" dirty="0">
                <a:latin typeface="NikoshBAN" panose="02000000000000000000" pitchFamily="2" charset="0"/>
                <a:cs typeface="NikoshBAN" panose="02000000000000000000" pitchFamily="2" charset="0"/>
              </a:rPr>
              <a:t>দাদ ও ছুলী (ছোলম) ছত্রাকের কারনে হয়ে থাকে।</a:t>
            </a:r>
            <a:r>
              <a:rPr lang="en-US" sz="2800" dirty="0">
                <a:latin typeface="NikoshBAN" panose="02000000000000000000" pitchFamily="2" charset="0"/>
                <a:cs typeface="NikoshBAN" panose="02000000000000000000" pitchFamily="2" charset="0"/>
              </a:rPr>
              <a:t> </a:t>
            </a:r>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0114" y="1015052"/>
            <a:ext cx="5080830" cy="3737621"/>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30660" y="1071860"/>
            <a:ext cx="4785347" cy="3495811"/>
          </a:xfrm>
          <a:prstGeom prst="rect">
            <a:avLst/>
          </a:prstGeom>
        </p:spPr>
      </p:pic>
      <p:sp>
        <p:nvSpPr>
          <p:cNvPr id="10" name="TextBox 9"/>
          <p:cNvSpPr txBox="1"/>
          <p:nvPr/>
        </p:nvSpPr>
        <p:spPr>
          <a:xfrm>
            <a:off x="3634493" y="4828016"/>
            <a:ext cx="5882639" cy="523220"/>
          </a:xfrm>
          <a:prstGeom prst="rect">
            <a:avLst/>
          </a:prstGeom>
          <a:noFill/>
        </p:spPr>
        <p:txBody>
          <a:bodyPr wrap="square" rtlCol="0">
            <a:spAutoFit/>
          </a:bodyPr>
          <a:lstStyle/>
          <a:p>
            <a:r>
              <a:rPr lang="bn-BD" sz="2800" dirty="0">
                <a:latin typeface="NikoshBAN" panose="02000000000000000000" pitchFamily="2" charset="0"/>
                <a:cs typeface="NikoshBAN" panose="02000000000000000000" pitchFamily="2" charset="0"/>
              </a:rPr>
              <a:t>পাটের কালোপট্রি রোগ ছত্রাকের কারনে হয়ে থাকে।</a:t>
            </a:r>
            <a:r>
              <a:rPr lang="en-US" sz="2800" dirty="0">
                <a:latin typeface="NikoshBAN" panose="02000000000000000000" pitchFamily="2" charset="0"/>
                <a:cs typeface="NikoshBAN" panose="02000000000000000000" pitchFamily="2" charset="0"/>
              </a:rPr>
              <a:t> </a:t>
            </a: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74247" y="1084085"/>
            <a:ext cx="2800622" cy="3738975"/>
          </a:xfrm>
          <a:prstGeom prst="rect">
            <a:avLst/>
          </a:prstGeom>
        </p:spPr>
      </p:pic>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04146" y="1128668"/>
            <a:ext cx="4970928" cy="3463080"/>
          </a:xfrm>
          <a:prstGeom prst="rect">
            <a:avLst/>
          </a:prstGeom>
        </p:spPr>
      </p:pic>
      <p:sp>
        <p:nvSpPr>
          <p:cNvPr id="13" name="TextBox 12"/>
          <p:cNvSpPr txBox="1"/>
          <p:nvPr/>
        </p:nvSpPr>
        <p:spPr>
          <a:xfrm>
            <a:off x="3801293" y="4913598"/>
            <a:ext cx="5882639" cy="523220"/>
          </a:xfrm>
          <a:prstGeom prst="rect">
            <a:avLst/>
          </a:prstGeom>
          <a:noFill/>
        </p:spPr>
        <p:txBody>
          <a:bodyPr wrap="square" rtlCol="0">
            <a:spAutoFit/>
          </a:bodyPr>
          <a:lstStyle/>
          <a:p>
            <a:r>
              <a:rPr lang="bn-BD" sz="2800" dirty="0">
                <a:latin typeface="NikoshBAN" panose="02000000000000000000" pitchFamily="2" charset="0"/>
                <a:cs typeface="NikoshBAN" panose="02000000000000000000" pitchFamily="2" charset="0"/>
              </a:rPr>
              <a:t>আখের লাল পচা রোগ ছত্রাকের কারনে হয়ে থাকে।</a:t>
            </a:r>
            <a:r>
              <a:rPr lang="en-US" sz="28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413106598"/>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xit" presetSubtype="21" fill="hold" nodeType="clickEffect">
                                  <p:stCondLst>
                                    <p:cond delay="0"/>
                                  </p:stCondLst>
                                  <p:childTnLst>
                                    <p:animEffect transition="out" filter="barn(inVertical)">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childTnLst>
                          </p:cTn>
                        </p:par>
                        <p:par>
                          <p:cTn id="25" fill="hold">
                            <p:stCondLst>
                              <p:cond delay="500"/>
                            </p:stCondLst>
                            <p:childTnLst>
                              <p:par>
                                <p:cTn id="26" presetID="16" presetClass="exit" presetSubtype="21" fill="hold" grpId="1" nodeType="afterEffect">
                                  <p:stCondLst>
                                    <p:cond delay="0"/>
                                  </p:stCondLst>
                                  <p:childTnLst>
                                    <p:animEffect transition="out" filter="barn(inVertical)">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par>
                          <p:cTn id="29" fill="hold">
                            <p:stCondLst>
                              <p:cond delay="1000"/>
                            </p:stCondLst>
                            <p:childTnLst>
                              <p:par>
                                <p:cTn id="30" presetID="2" presetClass="entr" presetSubtype="4"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2" presetClass="entr" presetSubtype="4"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arn(inVertical)">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xit" presetSubtype="21" fill="hold" nodeType="clickEffect">
                                  <p:stCondLst>
                                    <p:cond delay="0"/>
                                  </p:stCondLst>
                                  <p:childTnLst>
                                    <p:animEffect transition="out" filter="barn(inVertical)">
                                      <p:cBhvr>
                                        <p:cTn id="47" dur="500"/>
                                        <p:tgtEl>
                                          <p:spTgt spid="5"/>
                                        </p:tgtEl>
                                      </p:cBhvr>
                                    </p:animEffect>
                                    <p:set>
                                      <p:cBhvr>
                                        <p:cTn id="48" dur="1" fill="hold">
                                          <p:stCondLst>
                                            <p:cond delay="499"/>
                                          </p:stCondLst>
                                        </p:cTn>
                                        <p:tgtEl>
                                          <p:spTgt spid="5"/>
                                        </p:tgtEl>
                                        <p:attrNameLst>
                                          <p:attrName>style.visibility</p:attrName>
                                        </p:attrNameLst>
                                      </p:cBhvr>
                                      <p:to>
                                        <p:strVal val="hidden"/>
                                      </p:to>
                                    </p:set>
                                  </p:childTnLst>
                                </p:cTn>
                              </p:par>
                            </p:childTnLst>
                          </p:cTn>
                        </p:par>
                        <p:par>
                          <p:cTn id="49" fill="hold">
                            <p:stCondLst>
                              <p:cond delay="500"/>
                            </p:stCondLst>
                            <p:childTnLst>
                              <p:par>
                                <p:cTn id="50" presetID="16" presetClass="exit" presetSubtype="21" fill="hold" nodeType="afterEffect">
                                  <p:stCondLst>
                                    <p:cond delay="0"/>
                                  </p:stCondLst>
                                  <p:childTnLst>
                                    <p:animEffect transition="out" filter="barn(inVertical)">
                                      <p:cBhvr>
                                        <p:cTn id="51" dur="500"/>
                                        <p:tgtEl>
                                          <p:spTgt spid="6"/>
                                        </p:tgtEl>
                                      </p:cBhvr>
                                    </p:animEffect>
                                    <p:set>
                                      <p:cBhvr>
                                        <p:cTn id="52" dur="1" fill="hold">
                                          <p:stCondLst>
                                            <p:cond delay="499"/>
                                          </p:stCondLst>
                                        </p:cTn>
                                        <p:tgtEl>
                                          <p:spTgt spid="6"/>
                                        </p:tgtEl>
                                        <p:attrNameLst>
                                          <p:attrName>style.visibility</p:attrName>
                                        </p:attrNameLst>
                                      </p:cBhvr>
                                      <p:to>
                                        <p:strVal val="hidden"/>
                                      </p:to>
                                    </p:set>
                                  </p:childTnLst>
                                </p:cTn>
                              </p:par>
                            </p:childTnLst>
                          </p:cTn>
                        </p:par>
                        <p:par>
                          <p:cTn id="53" fill="hold">
                            <p:stCondLst>
                              <p:cond delay="1000"/>
                            </p:stCondLst>
                            <p:childTnLst>
                              <p:par>
                                <p:cTn id="54" presetID="16" presetClass="exit" presetSubtype="21" fill="hold" grpId="1" nodeType="afterEffect">
                                  <p:stCondLst>
                                    <p:cond delay="0"/>
                                  </p:stCondLst>
                                  <p:childTnLst>
                                    <p:animEffect transition="out" filter="barn(inVertical)">
                                      <p:cBhvr>
                                        <p:cTn id="55" dur="500"/>
                                        <p:tgtEl>
                                          <p:spTgt spid="7"/>
                                        </p:tgtEl>
                                      </p:cBhvr>
                                    </p:animEffect>
                                    <p:set>
                                      <p:cBhvr>
                                        <p:cTn id="56" dur="1" fill="hold">
                                          <p:stCondLst>
                                            <p:cond delay="499"/>
                                          </p:stCondLst>
                                        </p:cTn>
                                        <p:tgtEl>
                                          <p:spTgt spid="7"/>
                                        </p:tgtEl>
                                        <p:attrNameLst>
                                          <p:attrName>style.visibility</p:attrName>
                                        </p:attrNameLst>
                                      </p:cBhvr>
                                      <p:to>
                                        <p:strVal val="hidden"/>
                                      </p:to>
                                    </p:set>
                                  </p:childTnLst>
                                </p:cTn>
                              </p:par>
                            </p:childTnLst>
                          </p:cTn>
                        </p:par>
                        <p:par>
                          <p:cTn id="57" fill="hold">
                            <p:stCondLst>
                              <p:cond delay="1500"/>
                            </p:stCondLst>
                            <p:childTnLst>
                              <p:par>
                                <p:cTn id="58" presetID="2" presetClass="entr" presetSubtype="4" fill="hold" nodeType="afterEffect">
                                  <p:stCondLst>
                                    <p:cond delay="0"/>
                                  </p:stCondLst>
                                  <p:childTnLst>
                                    <p:set>
                                      <p:cBhvr>
                                        <p:cTn id="59" dur="1" fill="hold">
                                          <p:stCondLst>
                                            <p:cond delay="0"/>
                                          </p:stCondLst>
                                        </p:cTn>
                                        <p:tgtEl>
                                          <p:spTgt spid="8"/>
                                        </p:tgtEl>
                                        <p:attrNameLst>
                                          <p:attrName>style.visibility</p:attrName>
                                        </p:attrNameLst>
                                      </p:cBhvr>
                                      <p:to>
                                        <p:strVal val="visible"/>
                                      </p:to>
                                    </p:set>
                                    <p:anim calcmode="lin" valueType="num">
                                      <p:cBhvr additive="base">
                                        <p:cTn id="60" dur="500" fill="hold"/>
                                        <p:tgtEl>
                                          <p:spTgt spid="8"/>
                                        </p:tgtEl>
                                        <p:attrNameLst>
                                          <p:attrName>ppt_x</p:attrName>
                                        </p:attrNameLst>
                                      </p:cBhvr>
                                      <p:tavLst>
                                        <p:tav tm="0">
                                          <p:val>
                                            <p:strVal val="#ppt_x"/>
                                          </p:val>
                                        </p:tav>
                                        <p:tav tm="100000">
                                          <p:val>
                                            <p:strVal val="#ppt_x"/>
                                          </p:val>
                                        </p:tav>
                                      </p:tavLst>
                                    </p:anim>
                                    <p:anim calcmode="lin" valueType="num">
                                      <p:cBhvr additive="base">
                                        <p:cTn id="61" dur="500" fill="hold"/>
                                        <p:tgtEl>
                                          <p:spTgt spid="8"/>
                                        </p:tgtEl>
                                        <p:attrNameLst>
                                          <p:attrName>ppt_y</p:attrName>
                                        </p:attrNameLst>
                                      </p:cBhvr>
                                      <p:tavLst>
                                        <p:tav tm="0">
                                          <p:val>
                                            <p:strVal val="1+#ppt_h/2"/>
                                          </p:val>
                                        </p:tav>
                                        <p:tav tm="100000">
                                          <p:val>
                                            <p:strVal val="#ppt_y"/>
                                          </p:val>
                                        </p:tav>
                                      </p:tavLst>
                                    </p:anim>
                                  </p:childTnLst>
                                </p:cTn>
                              </p:par>
                            </p:childTnLst>
                          </p:cTn>
                        </p:par>
                        <p:par>
                          <p:cTn id="62" fill="hold">
                            <p:stCondLst>
                              <p:cond delay="2000"/>
                            </p:stCondLst>
                            <p:childTnLst>
                              <p:par>
                                <p:cTn id="63" presetID="2" presetClass="entr" presetSubtype="4" fill="hold"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500" fill="hold"/>
                                        <p:tgtEl>
                                          <p:spTgt spid="9"/>
                                        </p:tgtEl>
                                        <p:attrNameLst>
                                          <p:attrName>ppt_x</p:attrName>
                                        </p:attrNameLst>
                                      </p:cBhvr>
                                      <p:tavLst>
                                        <p:tav tm="0">
                                          <p:val>
                                            <p:strVal val="#ppt_x"/>
                                          </p:val>
                                        </p:tav>
                                        <p:tav tm="100000">
                                          <p:val>
                                            <p:strVal val="#ppt_x"/>
                                          </p:val>
                                        </p:tav>
                                      </p:tavLst>
                                    </p:anim>
                                    <p:anim calcmode="lin" valueType="num">
                                      <p:cBhvr additive="base">
                                        <p:cTn id="6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barn(inVertical)">
                                      <p:cBhvr>
                                        <p:cTn id="71" dur="500"/>
                                        <p:tgtEl>
                                          <p:spTgt spid="10"/>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xit" presetSubtype="21" fill="hold" nodeType="clickEffect">
                                  <p:stCondLst>
                                    <p:cond delay="0"/>
                                  </p:stCondLst>
                                  <p:childTnLst>
                                    <p:animEffect transition="out" filter="barn(inVertical)">
                                      <p:cBhvr>
                                        <p:cTn id="75" dur="500"/>
                                        <p:tgtEl>
                                          <p:spTgt spid="8"/>
                                        </p:tgtEl>
                                      </p:cBhvr>
                                    </p:animEffect>
                                    <p:set>
                                      <p:cBhvr>
                                        <p:cTn id="76" dur="1" fill="hold">
                                          <p:stCondLst>
                                            <p:cond delay="499"/>
                                          </p:stCondLst>
                                        </p:cTn>
                                        <p:tgtEl>
                                          <p:spTgt spid="8"/>
                                        </p:tgtEl>
                                        <p:attrNameLst>
                                          <p:attrName>style.visibility</p:attrName>
                                        </p:attrNameLst>
                                      </p:cBhvr>
                                      <p:to>
                                        <p:strVal val="hidden"/>
                                      </p:to>
                                    </p:set>
                                  </p:childTnLst>
                                </p:cTn>
                              </p:par>
                            </p:childTnLst>
                          </p:cTn>
                        </p:par>
                        <p:par>
                          <p:cTn id="77" fill="hold">
                            <p:stCondLst>
                              <p:cond delay="500"/>
                            </p:stCondLst>
                            <p:childTnLst>
                              <p:par>
                                <p:cTn id="78" presetID="16" presetClass="exit" presetSubtype="21" fill="hold" nodeType="afterEffect">
                                  <p:stCondLst>
                                    <p:cond delay="0"/>
                                  </p:stCondLst>
                                  <p:childTnLst>
                                    <p:animEffect transition="out" filter="barn(inVertical)">
                                      <p:cBhvr>
                                        <p:cTn id="79" dur="500"/>
                                        <p:tgtEl>
                                          <p:spTgt spid="9"/>
                                        </p:tgtEl>
                                      </p:cBhvr>
                                    </p:animEffect>
                                    <p:set>
                                      <p:cBhvr>
                                        <p:cTn id="80" dur="1" fill="hold">
                                          <p:stCondLst>
                                            <p:cond delay="499"/>
                                          </p:stCondLst>
                                        </p:cTn>
                                        <p:tgtEl>
                                          <p:spTgt spid="9"/>
                                        </p:tgtEl>
                                        <p:attrNameLst>
                                          <p:attrName>style.visibility</p:attrName>
                                        </p:attrNameLst>
                                      </p:cBhvr>
                                      <p:to>
                                        <p:strVal val="hidden"/>
                                      </p:to>
                                    </p:set>
                                  </p:childTnLst>
                                </p:cTn>
                              </p:par>
                            </p:childTnLst>
                          </p:cTn>
                        </p:par>
                        <p:par>
                          <p:cTn id="81" fill="hold">
                            <p:stCondLst>
                              <p:cond delay="1000"/>
                            </p:stCondLst>
                            <p:childTnLst>
                              <p:par>
                                <p:cTn id="82" presetID="16" presetClass="exit" presetSubtype="21" fill="hold" grpId="1" nodeType="afterEffect">
                                  <p:stCondLst>
                                    <p:cond delay="0"/>
                                  </p:stCondLst>
                                  <p:childTnLst>
                                    <p:animEffect transition="out" filter="barn(inVertical)">
                                      <p:cBhvr>
                                        <p:cTn id="83" dur="500"/>
                                        <p:tgtEl>
                                          <p:spTgt spid="10"/>
                                        </p:tgtEl>
                                      </p:cBhvr>
                                    </p:animEffect>
                                    <p:set>
                                      <p:cBhvr>
                                        <p:cTn id="84" dur="1" fill="hold">
                                          <p:stCondLst>
                                            <p:cond delay="499"/>
                                          </p:stCondLst>
                                        </p:cTn>
                                        <p:tgtEl>
                                          <p:spTgt spid="10"/>
                                        </p:tgtEl>
                                        <p:attrNameLst>
                                          <p:attrName>style.visibility</p:attrName>
                                        </p:attrNameLst>
                                      </p:cBhvr>
                                      <p:to>
                                        <p:strVal val="hidden"/>
                                      </p:to>
                                    </p:set>
                                  </p:childTnLst>
                                </p:cTn>
                              </p:par>
                            </p:childTnLst>
                          </p:cTn>
                        </p:par>
                        <p:par>
                          <p:cTn id="85" fill="hold">
                            <p:stCondLst>
                              <p:cond delay="1500"/>
                            </p:stCondLst>
                            <p:childTnLst>
                              <p:par>
                                <p:cTn id="86" presetID="42" presetClass="entr" presetSubtype="0" fill="hold" nodeType="afterEffect">
                                  <p:stCondLst>
                                    <p:cond delay="0"/>
                                  </p:stCondLst>
                                  <p:childTnLst>
                                    <p:set>
                                      <p:cBhvr>
                                        <p:cTn id="87" dur="1" fill="hold">
                                          <p:stCondLst>
                                            <p:cond delay="0"/>
                                          </p:stCondLst>
                                        </p:cTn>
                                        <p:tgtEl>
                                          <p:spTgt spid="11"/>
                                        </p:tgtEl>
                                        <p:attrNameLst>
                                          <p:attrName>style.visibility</p:attrName>
                                        </p:attrNameLst>
                                      </p:cBhvr>
                                      <p:to>
                                        <p:strVal val="visible"/>
                                      </p:to>
                                    </p:set>
                                    <p:animEffect transition="in" filter="fade">
                                      <p:cBhvr>
                                        <p:cTn id="88" dur="1000"/>
                                        <p:tgtEl>
                                          <p:spTgt spid="11"/>
                                        </p:tgtEl>
                                      </p:cBhvr>
                                    </p:animEffect>
                                    <p:anim calcmode="lin" valueType="num">
                                      <p:cBhvr>
                                        <p:cTn id="89" dur="1000" fill="hold"/>
                                        <p:tgtEl>
                                          <p:spTgt spid="11"/>
                                        </p:tgtEl>
                                        <p:attrNameLst>
                                          <p:attrName>ppt_x</p:attrName>
                                        </p:attrNameLst>
                                      </p:cBhvr>
                                      <p:tavLst>
                                        <p:tav tm="0">
                                          <p:val>
                                            <p:strVal val="#ppt_x"/>
                                          </p:val>
                                        </p:tav>
                                        <p:tav tm="100000">
                                          <p:val>
                                            <p:strVal val="#ppt_x"/>
                                          </p:val>
                                        </p:tav>
                                      </p:tavLst>
                                    </p:anim>
                                    <p:anim calcmode="lin" valueType="num">
                                      <p:cBhvr>
                                        <p:cTn id="90" dur="1000" fill="hold"/>
                                        <p:tgtEl>
                                          <p:spTgt spid="11"/>
                                        </p:tgtEl>
                                        <p:attrNameLst>
                                          <p:attrName>ppt_y</p:attrName>
                                        </p:attrNameLst>
                                      </p:cBhvr>
                                      <p:tavLst>
                                        <p:tav tm="0">
                                          <p:val>
                                            <p:strVal val="#ppt_y+.1"/>
                                          </p:val>
                                        </p:tav>
                                        <p:tav tm="100000">
                                          <p:val>
                                            <p:strVal val="#ppt_y"/>
                                          </p:val>
                                        </p:tav>
                                      </p:tavLst>
                                    </p:anim>
                                  </p:childTnLst>
                                </p:cTn>
                              </p:par>
                            </p:childTnLst>
                          </p:cTn>
                        </p:par>
                        <p:par>
                          <p:cTn id="91" fill="hold">
                            <p:stCondLst>
                              <p:cond delay="2500"/>
                            </p:stCondLst>
                            <p:childTnLst>
                              <p:par>
                                <p:cTn id="92" presetID="42" presetClass="entr" presetSubtype="0" fill="hold"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fade">
                                      <p:cBhvr>
                                        <p:cTn id="94" dur="1000"/>
                                        <p:tgtEl>
                                          <p:spTgt spid="12"/>
                                        </p:tgtEl>
                                      </p:cBhvr>
                                    </p:animEffect>
                                    <p:anim calcmode="lin" valueType="num">
                                      <p:cBhvr>
                                        <p:cTn id="95" dur="1000" fill="hold"/>
                                        <p:tgtEl>
                                          <p:spTgt spid="12"/>
                                        </p:tgtEl>
                                        <p:attrNameLst>
                                          <p:attrName>ppt_x</p:attrName>
                                        </p:attrNameLst>
                                      </p:cBhvr>
                                      <p:tavLst>
                                        <p:tav tm="0">
                                          <p:val>
                                            <p:strVal val="#ppt_x"/>
                                          </p:val>
                                        </p:tav>
                                        <p:tav tm="100000">
                                          <p:val>
                                            <p:strVal val="#ppt_x"/>
                                          </p:val>
                                        </p:tav>
                                      </p:tavLst>
                                    </p:anim>
                                    <p:anim calcmode="lin" valueType="num">
                                      <p:cBhvr>
                                        <p:cTn id="9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6" presetClass="entr" presetSubtype="21" fill="hold" grpId="0" nodeType="click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barn(inVertical)">
                                      <p:cBhvr>
                                        <p:cTn id="10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7" grpId="0"/>
      <p:bldP spid="7" grpId="1"/>
      <p:bldP spid="10" grpId="0"/>
      <p:bldP spid="10" grpId="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53543" y="366778"/>
            <a:ext cx="3944983"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ছত্রাকের</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সংক্রমন প্রতিরোধ</a:t>
            </a:r>
            <a:r>
              <a:rPr lang="en-US" sz="2800" dirty="0">
                <a:latin typeface="NikoshBAN" panose="02000000000000000000" pitchFamily="2" charset="0"/>
                <a:cs typeface="NikoshBAN" panose="02000000000000000000" pitchFamily="2" charset="0"/>
              </a:rPr>
              <a:t> </a:t>
            </a:r>
          </a:p>
        </p:txBody>
      </p:sp>
      <p:sp>
        <p:nvSpPr>
          <p:cNvPr id="3" name="TextBox 2"/>
          <p:cNvSpPr txBox="1"/>
          <p:nvPr/>
        </p:nvSpPr>
        <p:spPr>
          <a:xfrm>
            <a:off x="1510938" y="1355201"/>
            <a:ext cx="9357359" cy="2246769"/>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ছত্রাক</a:t>
            </a:r>
            <a:r>
              <a:rPr lang="bn-BD" sz="2800" dirty="0">
                <a:latin typeface="NikoshBAN" panose="02000000000000000000" pitchFamily="2" charset="0"/>
                <a:cs typeface="NikoshBAN" panose="02000000000000000000" pitchFamily="2" charset="0"/>
              </a:rPr>
              <a:t>জনিত রোগ ছোঁয়াছে, অর্থ্যাৎ আক্রান্ত ব্যক্তির সংস্পর্শে আসলে এ রোগ হতে পারে। এসব রোগ হতে নিরাপদ থাকতে যা করতে হবে,</a:t>
            </a:r>
          </a:p>
          <a:p>
            <a:pPr marL="457200" indent="-457200">
              <a:buFont typeface="Wingdings" panose="05000000000000000000" pitchFamily="2" charset="2"/>
              <a:buChar char="Ø"/>
            </a:pPr>
            <a:r>
              <a:rPr lang="bn-BD" sz="2800" dirty="0">
                <a:latin typeface="NikoshBAN" panose="02000000000000000000" pitchFamily="2" charset="0"/>
                <a:cs typeface="NikoshBAN" panose="02000000000000000000" pitchFamily="2" charset="0"/>
              </a:rPr>
              <a:t>ছত্রাকজনিত রোগে আক্রান্ত ব্যাক্তির ব্যবহৃত জিনিসপত্র ব্যবহার না করা।</a:t>
            </a:r>
          </a:p>
          <a:p>
            <a:pPr marL="457200" indent="-457200">
              <a:buFont typeface="Wingdings" panose="05000000000000000000" pitchFamily="2" charset="2"/>
              <a:buChar char="Ø"/>
            </a:pP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ছত্রাকজনিত রোগে আক্রান্ত ব্যাক্তির সংস্পর্শে কম আসা।</a:t>
            </a:r>
          </a:p>
          <a:p>
            <a:pPr marL="457200" indent="-457200">
              <a:buFont typeface="Wingdings" panose="05000000000000000000" pitchFamily="2" charset="2"/>
              <a:buChar char="Ø"/>
            </a:pPr>
            <a:r>
              <a:rPr lang="bn-BD" sz="2800" dirty="0">
                <a:latin typeface="NikoshBAN" panose="02000000000000000000" pitchFamily="2" charset="0"/>
                <a:cs typeface="NikoshBAN" panose="02000000000000000000" pitchFamily="2" charset="0"/>
              </a:rPr>
              <a:t>ছত্রাকজনিত রোগে আক্রান্ত উদ্ভিদে ঔষধ ছিটানো বা উদ্ভিদ তুলে পুড়িয়ে ফেলা।</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48547746"/>
      </p:ext>
    </p:extLst>
  </p:cSld>
  <p:clrMapOvr>
    <a:masterClrMapping/>
  </p:clrMapOvr>
  <p:transition spd="slow">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80">
                                          <p:stCondLst>
                                            <p:cond delay="0"/>
                                          </p:stCondLst>
                                        </p:cTn>
                                        <p:tgtEl>
                                          <p:spTgt spid="3">
                                            <p:txEl>
                                              <p:pRg st="0" end="0"/>
                                            </p:txEl>
                                          </p:spTgt>
                                        </p:tgtEl>
                                      </p:cBhvr>
                                    </p:animEffect>
                                    <p:anim calcmode="lin" valueType="num">
                                      <p:cBhvr>
                                        <p:cTn id="1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0" end="0"/>
                                            </p:txEl>
                                          </p:spTgt>
                                        </p:tgtEl>
                                      </p:cBhvr>
                                      <p:to x="100000" y="60000"/>
                                    </p:animScale>
                                    <p:animScale>
                                      <p:cBhvr>
                                        <p:cTn id="24" dur="166" decel="50000">
                                          <p:stCondLst>
                                            <p:cond delay="676"/>
                                          </p:stCondLst>
                                        </p:cTn>
                                        <p:tgtEl>
                                          <p:spTgt spid="3">
                                            <p:txEl>
                                              <p:pRg st="0" end="0"/>
                                            </p:txEl>
                                          </p:spTgt>
                                        </p:tgtEl>
                                      </p:cBhvr>
                                      <p:to x="100000" y="100000"/>
                                    </p:animScale>
                                    <p:animScale>
                                      <p:cBhvr>
                                        <p:cTn id="25" dur="26">
                                          <p:stCondLst>
                                            <p:cond delay="1312"/>
                                          </p:stCondLst>
                                        </p:cTn>
                                        <p:tgtEl>
                                          <p:spTgt spid="3">
                                            <p:txEl>
                                              <p:pRg st="0" end="0"/>
                                            </p:txEl>
                                          </p:spTgt>
                                        </p:tgtEl>
                                      </p:cBhvr>
                                      <p:to x="100000" y="80000"/>
                                    </p:animScale>
                                    <p:animScale>
                                      <p:cBhvr>
                                        <p:cTn id="26" dur="166" decel="50000">
                                          <p:stCondLst>
                                            <p:cond delay="1338"/>
                                          </p:stCondLst>
                                        </p:cTn>
                                        <p:tgtEl>
                                          <p:spTgt spid="3">
                                            <p:txEl>
                                              <p:pRg st="0" end="0"/>
                                            </p:txEl>
                                          </p:spTgt>
                                        </p:tgtEl>
                                      </p:cBhvr>
                                      <p:to x="100000" y="100000"/>
                                    </p:animScale>
                                    <p:animScale>
                                      <p:cBhvr>
                                        <p:cTn id="27" dur="26">
                                          <p:stCondLst>
                                            <p:cond delay="1642"/>
                                          </p:stCondLst>
                                        </p:cTn>
                                        <p:tgtEl>
                                          <p:spTgt spid="3">
                                            <p:txEl>
                                              <p:pRg st="0" end="0"/>
                                            </p:txEl>
                                          </p:spTgt>
                                        </p:tgtEl>
                                      </p:cBhvr>
                                      <p:to x="100000" y="90000"/>
                                    </p:animScale>
                                    <p:animScale>
                                      <p:cBhvr>
                                        <p:cTn id="28" dur="166" decel="50000">
                                          <p:stCondLst>
                                            <p:cond delay="1668"/>
                                          </p:stCondLst>
                                        </p:cTn>
                                        <p:tgtEl>
                                          <p:spTgt spid="3">
                                            <p:txEl>
                                              <p:pRg st="0" end="0"/>
                                            </p:txEl>
                                          </p:spTgt>
                                        </p:tgtEl>
                                      </p:cBhvr>
                                      <p:to x="100000" y="100000"/>
                                    </p:animScale>
                                    <p:animScale>
                                      <p:cBhvr>
                                        <p:cTn id="29" dur="26">
                                          <p:stCondLst>
                                            <p:cond delay="1808"/>
                                          </p:stCondLst>
                                        </p:cTn>
                                        <p:tgtEl>
                                          <p:spTgt spid="3">
                                            <p:txEl>
                                              <p:pRg st="0" end="0"/>
                                            </p:txEl>
                                          </p:spTgt>
                                        </p:tgtEl>
                                      </p:cBhvr>
                                      <p:to x="100000" y="95000"/>
                                    </p:animScale>
                                    <p:animScale>
                                      <p:cBhvr>
                                        <p:cTn id="30" dur="166" decel="50000">
                                          <p:stCondLst>
                                            <p:cond delay="1834"/>
                                          </p:stCondLst>
                                        </p:cTn>
                                        <p:tgtEl>
                                          <p:spTgt spid="3">
                                            <p:txEl>
                                              <p:pRg st="0" end="0"/>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wipe(down)">
                                      <p:cBhvr>
                                        <p:cTn id="35" dur="580">
                                          <p:stCondLst>
                                            <p:cond delay="0"/>
                                          </p:stCondLst>
                                        </p:cTn>
                                        <p:tgtEl>
                                          <p:spTgt spid="3">
                                            <p:txEl>
                                              <p:pRg st="1" end="1"/>
                                            </p:txEl>
                                          </p:spTgt>
                                        </p:tgtEl>
                                      </p:cBhvr>
                                    </p:animEffect>
                                    <p:anim calcmode="lin" valueType="num">
                                      <p:cBhvr>
                                        <p:cTn id="3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1" end="1"/>
                                            </p:txEl>
                                          </p:spTgt>
                                        </p:tgtEl>
                                      </p:cBhvr>
                                      <p:to x="100000" y="60000"/>
                                    </p:animScale>
                                    <p:animScale>
                                      <p:cBhvr>
                                        <p:cTn id="42" dur="166" decel="50000">
                                          <p:stCondLst>
                                            <p:cond delay="676"/>
                                          </p:stCondLst>
                                        </p:cTn>
                                        <p:tgtEl>
                                          <p:spTgt spid="3">
                                            <p:txEl>
                                              <p:pRg st="1" end="1"/>
                                            </p:txEl>
                                          </p:spTgt>
                                        </p:tgtEl>
                                      </p:cBhvr>
                                      <p:to x="100000" y="100000"/>
                                    </p:animScale>
                                    <p:animScale>
                                      <p:cBhvr>
                                        <p:cTn id="43" dur="26">
                                          <p:stCondLst>
                                            <p:cond delay="1312"/>
                                          </p:stCondLst>
                                        </p:cTn>
                                        <p:tgtEl>
                                          <p:spTgt spid="3">
                                            <p:txEl>
                                              <p:pRg st="1" end="1"/>
                                            </p:txEl>
                                          </p:spTgt>
                                        </p:tgtEl>
                                      </p:cBhvr>
                                      <p:to x="100000" y="80000"/>
                                    </p:animScale>
                                    <p:animScale>
                                      <p:cBhvr>
                                        <p:cTn id="44" dur="166" decel="50000">
                                          <p:stCondLst>
                                            <p:cond delay="1338"/>
                                          </p:stCondLst>
                                        </p:cTn>
                                        <p:tgtEl>
                                          <p:spTgt spid="3">
                                            <p:txEl>
                                              <p:pRg st="1" end="1"/>
                                            </p:txEl>
                                          </p:spTgt>
                                        </p:tgtEl>
                                      </p:cBhvr>
                                      <p:to x="100000" y="100000"/>
                                    </p:animScale>
                                    <p:animScale>
                                      <p:cBhvr>
                                        <p:cTn id="45" dur="26">
                                          <p:stCondLst>
                                            <p:cond delay="1642"/>
                                          </p:stCondLst>
                                        </p:cTn>
                                        <p:tgtEl>
                                          <p:spTgt spid="3">
                                            <p:txEl>
                                              <p:pRg st="1" end="1"/>
                                            </p:txEl>
                                          </p:spTgt>
                                        </p:tgtEl>
                                      </p:cBhvr>
                                      <p:to x="100000" y="90000"/>
                                    </p:animScale>
                                    <p:animScale>
                                      <p:cBhvr>
                                        <p:cTn id="46" dur="166" decel="50000">
                                          <p:stCondLst>
                                            <p:cond delay="1668"/>
                                          </p:stCondLst>
                                        </p:cTn>
                                        <p:tgtEl>
                                          <p:spTgt spid="3">
                                            <p:txEl>
                                              <p:pRg st="1" end="1"/>
                                            </p:txEl>
                                          </p:spTgt>
                                        </p:tgtEl>
                                      </p:cBhvr>
                                      <p:to x="100000" y="100000"/>
                                    </p:animScale>
                                    <p:animScale>
                                      <p:cBhvr>
                                        <p:cTn id="47" dur="26">
                                          <p:stCondLst>
                                            <p:cond delay="1808"/>
                                          </p:stCondLst>
                                        </p:cTn>
                                        <p:tgtEl>
                                          <p:spTgt spid="3">
                                            <p:txEl>
                                              <p:pRg st="1" end="1"/>
                                            </p:txEl>
                                          </p:spTgt>
                                        </p:tgtEl>
                                      </p:cBhvr>
                                      <p:to x="100000" y="95000"/>
                                    </p:animScale>
                                    <p:animScale>
                                      <p:cBhvr>
                                        <p:cTn id="48" dur="166" decel="50000">
                                          <p:stCondLst>
                                            <p:cond delay="1834"/>
                                          </p:stCondLst>
                                        </p:cTn>
                                        <p:tgtEl>
                                          <p:spTgt spid="3">
                                            <p:txEl>
                                              <p:pRg st="1" end="1"/>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xEl>
                                              <p:pRg st="2" end="2"/>
                                            </p:txEl>
                                          </p:spTgt>
                                        </p:tgtEl>
                                        <p:attrNameLst>
                                          <p:attrName>style.visibility</p:attrName>
                                        </p:attrNameLst>
                                      </p:cBhvr>
                                      <p:to>
                                        <p:strVal val="visible"/>
                                      </p:to>
                                    </p:set>
                                    <p:animEffect transition="in" filter="wipe(down)">
                                      <p:cBhvr>
                                        <p:cTn id="53" dur="580">
                                          <p:stCondLst>
                                            <p:cond delay="0"/>
                                          </p:stCondLst>
                                        </p:cTn>
                                        <p:tgtEl>
                                          <p:spTgt spid="3">
                                            <p:txEl>
                                              <p:pRg st="2" end="2"/>
                                            </p:txEl>
                                          </p:spTgt>
                                        </p:tgtEl>
                                      </p:cBhvr>
                                    </p:animEffect>
                                    <p:anim calcmode="lin" valueType="num">
                                      <p:cBhvr>
                                        <p:cTn id="5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2" end="2"/>
                                            </p:txEl>
                                          </p:spTgt>
                                        </p:tgtEl>
                                      </p:cBhvr>
                                      <p:to x="100000" y="60000"/>
                                    </p:animScale>
                                    <p:animScale>
                                      <p:cBhvr>
                                        <p:cTn id="60" dur="166" decel="50000">
                                          <p:stCondLst>
                                            <p:cond delay="676"/>
                                          </p:stCondLst>
                                        </p:cTn>
                                        <p:tgtEl>
                                          <p:spTgt spid="3">
                                            <p:txEl>
                                              <p:pRg st="2" end="2"/>
                                            </p:txEl>
                                          </p:spTgt>
                                        </p:tgtEl>
                                      </p:cBhvr>
                                      <p:to x="100000" y="100000"/>
                                    </p:animScale>
                                    <p:animScale>
                                      <p:cBhvr>
                                        <p:cTn id="61" dur="26">
                                          <p:stCondLst>
                                            <p:cond delay="1312"/>
                                          </p:stCondLst>
                                        </p:cTn>
                                        <p:tgtEl>
                                          <p:spTgt spid="3">
                                            <p:txEl>
                                              <p:pRg st="2" end="2"/>
                                            </p:txEl>
                                          </p:spTgt>
                                        </p:tgtEl>
                                      </p:cBhvr>
                                      <p:to x="100000" y="80000"/>
                                    </p:animScale>
                                    <p:animScale>
                                      <p:cBhvr>
                                        <p:cTn id="62" dur="166" decel="50000">
                                          <p:stCondLst>
                                            <p:cond delay="1338"/>
                                          </p:stCondLst>
                                        </p:cTn>
                                        <p:tgtEl>
                                          <p:spTgt spid="3">
                                            <p:txEl>
                                              <p:pRg st="2" end="2"/>
                                            </p:txEl>
                                          </p:spTgt>
                                        </p:tgtEl>
                                      </p:cBhvr>
                                      <p:to x="100000" y="100000"/>
                                    </p:animScale>
                                    <p:animScale>
                                      <p:cBhvr>
                                        <p:cTn id="63" dur="26">
                                          <p:stCondLst>
                                            <p:cond delay="1642"/>
                                          </p:stCondLst>
                                        </p:cTn>
                                        <p:tgtEl>
                                          <p:spTgt spid="3">
                                            <p:txEl>
                                              <p:pRg st="2" end="2"/>
                                            </p:txEl>
                                          </p:spTgt>
                                        </p:tgtEl>
                                      </p:cBhvr>
                                      <p:to x="100000" y="90000"/>
                                    </p:animScale>
                                    <p:animScale>
                                      <p:cBhvr>
                                        <p:cTn id="64" dur="166" decel="50000">
                                          <p:stCondLst>
                                            <p:cond delay="1668"/>
                                          </p:stCondLst>
                                        </p:cTn>
                                        <p:tgtEl>
                                          <p:spTgt spid="3">
                                            <p:txEl>
                                              <p:pRg st="2" end="2"/>
                                            </p:txEl>
                                          </p:spTgt>
                                        </p:tgtEl>
                                      </p:cBhvr>
                                      <p:to x="100000" y="100000"/>
                                    </p:animScale>
                                    <p:animScale>
                                      <p:cBhvr>
                                        <p:cTn id="65" dur="26">
                                          <p:stCondLst>
                                            <p:cond delay="1808"/>
                                          </p:stCondLst>
                                        </p:cTn>
                                        <p:tgtEl>
                                          <p:spTgt spid="3">
                                            <p:txEl>
                                              <p:pRg st="2" end="2"/>
                                            </p:txEl>
                                          </p:spTgt>
                                        </p:tgtEl>
                                      </p:cBhvr>
                                      <p:to x="100000" y="95000"/>
                                    </p:animScale>
                                    <p:animScale>
                                      <p:cBhvr>
                                        <p:cTn id="66" dur="166" decel="50000">
                                          <p:stCondLst>
                                            <p:cond delay="1834"/>
                                          </p:stCondLst>
                                        </p:cTn>
                                        <p:tgtEl>
                                          <p:spTgt spid="3">
                                            <p:txEl>
                                              <p:pRg st="2" end="2"/>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nodeType="clickEffect">
                                  <p:stCondLst>
                                    <p:cond delay="0"/>
                                  </p:stCondLst>
                                  <p:childTnLst>
                                    <p:set>
                                      <p:cBhvr>
                                        <p:cTn id="70" dur="1" fill="hold">
                                          <p:stCondLst>
                                            <p:cond delay="0"/>
                                          </p:stCondLst>
                                        </p:cTn>
                                        <p:tgtEl>
                                          <p:spTgt spid="3">
                                            <p:txEl>
                                              <p:pRg st="3" end="3"/>
                                            </p:txEl>
                                          </p:spTgt>
                                        </p:tgtEl>
                                        <p:attrNameLst>
                                          <p:attrName>style.visibility</p:attrName>
                                        </p:attrNameLst>
                                      </p:cBhvr>
                                      <p:to>
                                        <p:strVal val="visible"/>
                                      </p:to>
                                    </p:set>
                                    <p:animEffect transition="in" filter="wipe(down)">
                                      <p:cBhvr>
                                        <p:cTn id="71" dur="580">
                                          <p:stCondLst>
                                            <p:cond delay="0"/>
                                          </p:stCondLst>
                                        </p:cTn>
                                        <p:tgtEl>
                                          <p:spTgt spid="3">
                                            <p:txEl>
                                              <p:pRg st="3" end="3"/>
                                            </p:txEl>
                                          </p:spTgt>
                                        </p:tgtEl>
                                      </p:cBhvr>
                                    </p:animEffect>
                                    <p:anim calcmode="lin" valueType="num">
                                      <p:cBhvr>
                                        <p:cTn id="7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3" end="3"/>
                                            </p:txEl>
                                          </p:spTgt>
                                        </p:tgtEl>
                                      </p:cBhvr>
                                      <p:to x="100000" y="60000"/>
                                    </p:animScale>
                                    <p:animScale>
                                      <p:cBhvr>
                                        <p:cTn id="78" dur="166" decel="50000">
                                          <p:stCondLst>
                                            <p:cond delay="676"/>
                                          </p:stCondLst>
                                        </p:cTn>
                                        <p:tgtEl>
                                          <p:spTgt spid="3">
                                            <p:txEl>
                                              <p:pRg st="3" end="3"/>
                                            </p:txEl>
                                          </p:spTgt>
                                        </p:tgtEl>
                                      </p:cBhvr>
                                      <p:to x="100000" y="100000"/>
                                    </p:animScale>
                                    <p:animScale>
                                      <p:cBhvr>
                                        <p:cTn id="79" dur="26">
                                          <p:stCondLst>
                                            <p:cond delay="1312"/>
                                          </p:stCondLst>
                                        </p:cTn>
                                        <p:tgtEl>
                                          <p:spTgt spid="3">
                                            <p:txEl>
                                              <p:pRg st="3" end="3"/>
                                            </p:txEl>
                                          </p:spTgt>
                                        </p:tgtEl>
                                      </p:cBhvr>
                                      <p:to x="100000" y="80000"/>
                                    </p:animScale>
                                    <p:animScale>
                                      <p:cBhvr>
                                        <p:cTn id="80" dur="166" decel="50000">
                                          <p:stCondLst>
                                            <p:cond delay="1338"/>
                                          </p:stCondLst>
                                        </p:cTn>
                                        <p:tgtEl>
                                          <p:spTgt spid="3">
                                            <p:txEl>
                                              <p:pRg st="3" end="3"/>
                                            </p:txEl>
                                          </p:spTgt>
                                        </p:tgtEl>
                                      </p:cBhvr>
                                      <p:to x="100000" y="100000"/>
                                    </p:animScale>
                                    <p:animScale>
                                      <p:cBhvr>
                                        <p:cTn id="81" dur="26">
                                          <p:stCondLst>
                                            <p:cond delay="1642"/>
                                          </p:stCondLst>
                                        </p:cTn>
                                        <p:tgtEl>
                                          <p:spTgt spid="3">
                                            <p:txEl>
                                              <p:pRg st="3" end="3"/>
                                            </p:txEl>
                                          </p:spTgt>
                                        </p:tgtEl>
                                      </p:cBhvr>
                                      <p:to x="100000" y="90000"/>
                                    </p:animScale>
                                    <p:animScale>
                                      <p:cBhvr>
                                        <p:cTn id="82" dur="166" decel="50000">
                                          <p:stCondLst>
                                            <p:cond delay="1668"/>
                                          </p:stCondLst>
                                        </p:cTn>
                                        <p:tgtEl>
                                          <p:spTgt spid="3">
                                            <p:txEl>
                                              <p:pRg st="3" end="3"/>
                                            </p:txEl>
                                          </p:spTgt>
                                        </p:tgtEl>
                                      </p:cBhvr>
                                      <p:to x="100000" y="100000"/>
                                    </p:animScale>
                                    <p:animScale>
                                      <p:cBhvr>
                                        <p:cTn id="83" dur="26">
                                          <p:stCondLst>
                                            <p:cond delay="1808"/>
                                          </p:stCondLst>
                                        </p:cTn>
                                        <p:tgtEl>
                                          <p:spTgt spid="3">
                                            <p:txEl>
                                              <p:pRg st="3" end="3"/>
                                            </p:txEl>
                                          </p:spTgt>
                                        </p:tgtEl>
                                      </p:cBhvr>
                                      <p:to x="100000" y="95000"/>
                                    </p:animScale>
                                    <p:animScale>
                                      <p:cBhvr>
                                        <p:cTn id="8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53543" y="366778"/>
            <a:ext cx="3944983" cy="523220"/>
          </a:xfrm>
          <a:prstGeom prst="rect">
            <a:avLst/>
          </a:prstGeom>
          <a:noFill/>
        </p:spPr>
        <p:txBody>
          <a:bodyPr wrap="square" rtlCol="0">
            <a:spAutoFit/>
          </a:bodyPr>
          <a:lstStyle/>
          <a:p>
            <a:pPr algn="ct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শৈবালের অর্থনৈতিক গুরুত্ব </a:t>
            </a:r>
            <a:endParaRPr lang="en-US" sz="2800" dirty="0">
              <a:latin typeface="NikoshBAN" panose="02000000000000000000" pitchFamily="2" charset="0"/>
              <a:cs typeface="NikoshBAN" panose="02000000000000000000" pitchFamily="2" charset="0"/>
            </a:endParaRPr>
          </a:p>
        </p:txBody>
      </p:sp>
      <p:sp>
        <p:nvSpPr>
          <p:cNvPr id="3" name="TextBox 2"/>
          <p:cNvSpPr txBox="1"/>
          <p:nvPr/>
        </p:nvSpPr>
        <p:spPr>
          <a:xfrm>
            <a:off x="335280" y="754309"/>
            <a:ext cx="3944983" cy="523220"/>
          </a:xfrm>
          <a:prstGeom prst="rect">
            <a:avLst/>
          </a:prstGeom>
          <a:noFill/>
        </p:spPr>
        <p:txBody>
          <a:bodyPr wrap="square" rtlCol="0">
            <a:spAutoFit/>
          </a:bodyPr>
          <a:lstStyle/>
          <a:p>
            <a:pPr algn="ct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শৈবালের উপকারিতাঃ  </a:t>
            </a:r>
            <a:endParaRPr lang="en-US" sz="28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124" y="1281902"/>
            <a:ext cx="4370751" cy="352982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64875" y="1277529"/>
            <a:ext cx="5916931" cy="3490641"/>
          </a:xfrm>
          <a:prstGeom prst="rect">
            <a:avLst/>
          </a:prstGeom>
        </p:spPr>
      </p:pic>
      <p:sp>
        <p:nvSpPr>
          <p:cNvPr id="7" name="TextBox 6"/>
          <p:cNvSpPr txBox="1"/>
          <p:nvPr/>
        </p:nvSpPr>
        <p:spPr>
          <a:xfrm>
            <a:off x="1814648" y="4988346"/>
            <a:ext cx="7167154" cy="523220"/>
          </a:xfrm>
          <a:prstGeom prst="rect">
            <a:avLst/>
          </a:prstGeom>
          <a:noFill/>
        </p:spPr>
        <p:txBody>
          <a:bodyPr wrap="square" rtlCol="0">
            <a:spAutoFit/>
          </a:bodyPr>
          <a:lstStyle/>
          <a:p>
            <a:pPr algn="ctr"/>
            <a:r>
              <a:rPr lang="bn-BD" sz="2800" dirty="0">
                <a:latin typeface="NikoshBAN" panose="02000000000000000000" pitchFamily="2" charset="0"/>
                <a:cs typeface="NikoshBAN" panose="02000000000000000000" pitchFamily="2" charset="0"/>
              </a:rPr>
              <a:t>সামুদ্রিক শৈবাল অ্যালজিন আইস্ক্রীম তৈরীতে ব্যবহৃত হয়। </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1898469" y="5455667"/>
            <a:ext cx="7167154" cy="523220"/>
          </a:xfrm>
          <a:prstGeom prst="rect">
            <a:avLst/>
          </a:prstGeom>
          <a:noFill/>
        </p:spPr>
        <p:txBody>
          <a:bodyPr wrap="square" rtlCol="0">
            <a:spAutoFit/>
          </a:bodyPr>
          <a:lstStyle/>
          <a:p>
            <a:pPr algn="ctr"/>
            <a:r>
              <a:rPr lang="bn-BD" sz="2800" dirty="0">
                <a:latin typeface="NikoshBAN" panose="02000000000000000000" pitchFamily="2" charset="0"/>
                <a:cs typeface="NikoshBAN" panose="02000000000000000000" pitchFamily="2" charset="0"/>
              </a:rPr>
              <a:t>সামুদ্রিক শৈবাল আয়োডিন ও পটাশিয়ামের ভালো উৎস। </a:t>
            </a:r>
            <a:endParaRPr lang="en-US" sz="2800" dirty="0">
              <a:latin typeface="NikoshBAN" panose="02000000000000000000" pitchFamily="2" charset="0"/>
              <a:cs typeface="NikoshBAN" panose="02000000000000000000" pitchFamily="2" charset="0"/>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14648" y="1110174"/>
            <a:ext cx="7620000" cy="4292600"/>
          </a:xfrm>
          <a:prstGeom prst="rect">
            <a:avLst/>
          </a:prstGeom>
        </p:spPr>
      </p:pic>
      <p:sp>
        <p:nvSpPr>
          <p:cNvPr id="11" name="TextBox 10"/>
          <p:cNvSpPr txBox="1"/>
          <p:nvPr/>
        </p:nvSpPr>
        <p:spPr>
          <a:xfrm>
            <a:off x="1456236" y="5470132"/>
            <a:ext cx="7167154" cy="523220"/>
          </a:xfrm>
          <a:prstGeom prst="rect">
            <a:avLst/>
          </a:prstGeom>
          <a:noFill/>
        </p:spPr>
        <p:txBody>
          <a:bodyPr wrap="square" rtlCol="0">
            <a:spAutoFit/>
          </a:bodyPr>
          <a:lstStyle/>
          <a:p>
            <a:pPr algn="ctr"/>
            <a:r>
              <a:rPr lang="bn-BD" sz="2800" dirty="0">
                <a:latin typeface="NikoshBAN" panose="02000000000000000000" pitchFamily="2" charset="0"/>
                <a:cs typeface="NikoshBAN" panose="02000000000000000000" pitchFamily="2" charset="0"/>
              </a:rPr>
              <a:t>মৎস্য চাষে শৈবাল খাদ্য হিসেবে ব্যবহৃত হয়।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31681675"/>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1" nodeType="clickEffect">
                                  <p:stCondLst>
                                    <p:cond delay="0"/>
                                  </p:stCondLst>
                                  <p:childTnLst>
                                    <p:animEffect transition="out" filter="barn(inVertic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par>
                          <p:cTn id="18" fill="hold">
                            <p:stCondLst>
                              <p:cond delay="500"/>
                            </p:stCondLst>
                            <p:childTnLst>
                              <p:par>
                                <p:cTn id="19" presetID="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par>
                          <p:cTn id="23" fill="hold">
                            <p:stCondLst>
                              <p:cond delay="1000"/>
                            </p:stCondLst>
                            <p:childTnLst>
                              <p:par>
                                <p:cTn id="24" presetID="2" presetClass="entr" presetSubtype="4"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xit" presetSubtype="21" fill="hold" grpId="1" nodeType="clickEffect">
                                  <p:stCondLst>
                                    <p:cond delay="0"/>
                                  </p:stCondLst>
                                  <p:childTnLst>
                                    <p:animEffect transition="out" filter="barn(inVertical)">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childTnLst>
                          </p:cTn>
                        </p:par>
                        <p:par>
                          <p:cTn id="38" fill="hold">
                            <p:stCondLst>
                              <p:cond delay="500"/>
                            </p:stCondLst>
                            <p:childTnLst>
                              <p:par>
                                <p:cTn id="39" presetID="16" presetClass="entr" presetSubtype="21"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barn(inVertical)">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xit" presetSubtype="21" fill="hold" nodeType="clickEffect">
                                  <p:stCondLst>
                                    <p:cond delay="0"/>
                                  </p:stCondLst>
                                  <p:childTnLst>
                                    <p:animEffect transition="out" filter="barn(inVertical)">
                                      <p:cBhvr>
                                        <p:cTn id="45" dur="500"/>
                                        <p:tgtEl>
                                          <p:spTgt spid="5"/>
                                        </p:tgtEl>
                                      </p:cBhvr>
                                    </p:animEffect>
                                    <p:set>
                                      <p:cBhvr>
                                        <p:cTn id="46" dur="1" fill="hold">
                                          <p:stCondLst>
                                            <p:cond delay="499"/>
                                          </p:stCondLst>
                                        </p:cTn>
                                        <p:tgtEl>
                                          <p:spTgt spid="5"/>
                                        </p:tgtEl>
                                        <p:attrNameLst>
                                          <p:attrName>style.visibility</p:attrName>
                                        </p:attrNameLst>
                                      </p:cBhvr>
                                      <p:to>
                                        <p:strVal val="hidden"/>
                                      </p:to>
                                    </p:set>
                                  </p:childTnLst>
                                </p:cTn>
                              </p:par>
                            </p:childTnLst>
                          </p:cTn>
                        </p:par>
                        <p:par>
                          <p:cTn id="47" fill="hold">
                            <p:stCondLst>
                              <p:cond delay="500"/>
                            </p:stCondLst>
                            <p:childTnLst>
                              <p:par>
                                <p:cTn id="48" presetID="16" presetClass="exit" presetSubtype="21" fill="hold" nodeType="afterEffect">
                                  <p:stCondLst>
                                    <p:cond delay="0"/>
                                  </p:stCondLst>
                                  <p:childTnLst>
                                    <p:animEffect transition="out" filter="barn(inVertical)">
                                      <p:cBhvr>
                                        <p:cTn id="49" dur="500"/>
                                        <p:tgtEl>
                                          <p:spTgt spid="6"/>
                                        </p:tgtEl>
                                      </p:cBhvr>
                                    </p:animEffect>
                                    <p:set>
                                      <p:cBhvr>
                                        <p:cTn id="50" dur="1" fill="hold">
                                          <p:stCondLst>
                                            <p:cond delay="499"/>
                                          </p:stCondLst>
                                        </p:cTn>
                                        <p:tgtEl>
                                          <p:spTgt spid="6"/>
                                        </p:tgtEl>
                                        <p:attrNameLst>
                                          <p:attrName>style.visibility</p:attrName>
                                        </p:attrNameLst>
                                      </p:cBhvr>
                                      <p:to>
                                        <p:strVal val="hidden"/>
                                      </p:to>
                                    </p:set>
                                  </p:childTnLst>
                                </p:cTn>
                              </p:par>
                            </p:childTnLst>
                          </p:cTn>
                        </p:par>
                        <p:par>
                          <p:cTn id="51" fill="hold">
                            <p:stCondLst>
                              <p:cond delay="1000"/>
                            </p:stCondLst>
                            <p:childTnLst>
                              <p:par>
                                <p:cTn id="52" presetID="16" presetClass="exit" presetSubtype="21" fill="hold" grpId="1" nodeType="afterEffect">
                                  <p:stCondLst>
                                    <p:cond delay="0"/>
                                  </p:stCondLst>
                                  <p:childTnLst>
                                    <p:animEffect transition="out" filter="barn(inVertical)">
                                      <p:cBhvr>
                                        <p:cTn id="53" dur="500"/>
                                        <p:tgtEl>
                                          <p:spTgt spid="8"/>
                                        </p:tgtEl>
                                      </p:cBhvr>
                                    </p:animEffect>
                                    <p:set>
                                      <p:cBhvr>
                                        <p:cTn id="54" dur="1" fill="hold">
                                          <p:stCondLst>
                                            <p:cond delay="499"/>
                                          </p:stCondLst>
                                        </p:cTn>
                                        <p:tgtEl>
                                          <p:spTgt spid="8"/>
                                        </p:tgtEl>
                                        <p:attrNameLst>
                                          <p:attrName>style.visibility</p:attrName>
                                        </p:attrNameLst>
                                      </p:cBhvr>
                                      <p:to>
                                        <p:strVal val="hidden"/>
                                      </p:to>
                                    </p:set>
                                  </p:childTnLst>
                                </p:cTn>
                              </p:par>
                            </p:childTnLst>
                          </p:cTn>
                        </p:par>
                        <p:par>
                          <p:cTn id="55" fill="hold">
                            <p:stCondLst>
                              <p:cond delay="1500"/>
                            </p:stCondLst>
                            <p:childTnLst>
                              <p:par>
                                <p:cTn id="56" presetID="2" presetClass="entr" presetSubtype="4" fill="hold" nodeType="after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additive="base">
                                        <p:cTn id="58" dur="500" fill="hold"/>
                                        <p:tgtEl>
                                          <p:spTgt spid="10"/>
                                        </p:tgtEl>
                                        <p:attrNameLst>
                                          <p:attrName>ppt_x</p:attrName>
                                        </p:attrNameLst>
                                      </p:cBhvr>
                                      <p:tavLst>
                                        <p:tav tm="0">
                                          <p:val>
                                            <p:strVal val="#ppt_x"/>
                                          </p:val>
                                        </p:tav>
                                        <p:tav tm="100000">
                                          <p:val>
                                            <p:strVal val="#ppt_x"/>
                                          </p:val>
                                        </p:tav>
                                      </p:tavLst>
                                    </p:anim>
                                    <p:anim calcmode="lin" valueType="num">
                                      <p:cBhvr additive="base">
                                        <p:cTn id="5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barn(inVertical)">
                                      <p:cBhvr>
                                        <p:cTn id="6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7" grpId="0"/>
      <p:bldP spid="7" grpId="1"/>
      <p:bldP spid="8" grpId="0"/>
      <p:bldP spid="8" grpId="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0" y="399138"/>
            <a:ext cx="3944983"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NikoshBAN" panose="02000000000000000000" pitchFamily="2" charset="0"/>
                <a:cs typeface="NikoshBAN" panose="02000000000000000000" pitchFamily="2" charset="0"/>
              </a:rPr>
              <a:t> </a:t>
            </a:r>
            <a:r>
              <a:rPr lang="bn-BD" sz="2800" b="1" dirty="0">
                <a:latin typeface="NikoshBAN" panose="02000000000000000000" pitchFamily="2" charset="0"/>
                <a:cs typeface="NikoshBAN" panose="02000000000000000000" pitchFamily="2" charset="0"/>
              </a:rPr>
              <a:t>শৈবালের </a:t>
            </a:r>
            <a:r>
              <a:rPr lang="en-US" sz="2800" b="1" dirty="0" err="1">
                <a:latin typeface="NikoshBAN" panose="02000000000000000000" pitchFamily="2" charset="0"/>
                <a:cs typeface="NikoshBAN" panose="02000000000000000000" pitchFamily="2" charset="0"/>
              </a:rPr>
              <a:t>অপকারিতাঃ</a:t>
            </a:r>
            <a:r>
              <a:rPr lang="en-US" sz="2800" b="1" dirty="0">
                <a:latin typeface="NikoshBAN" panose="02000000000000000000" pitchFamily="2" charset="0"/>
                <a:cs typeface="NikoshBAN" panose="02000000000000000000" pitchFamily="2" charset="0"/>
              </a:rPr>
              <a:t> </a:t>
            </a:r>
            <a:r>
              <a:rPr lang="bn-BD" sz="2800" b="1" dirty="0">
                <a:latin typeface="NikoshBAN" panose="02000000000000000000" pitchFamily="2" charset="0"/>
                <a:cs typeface="NikoshBAN" panose="02000000000000000000" pitchFamily="2" charset="0"/>
              </a:rPr>
              <a:t>  </a:t>
            </a:r>
            <a:endParaRPr lang="en-US" sz="2800" b="1"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83" y="818721"/>
            <a:ext cx="9945665" cy="5745638"/>
          </a:xfrm>
          <a:prstGeom prst="rect">
            <a:avLst/>
          </a:prstGeom>
        </p:spPr>
      </p:pic>
      <p:sp>
        <p:nvSpPr>
          <p:cNvPr id="5" name="TextBox 2"/>
          <p:cNvSpPr txBox="1"/>
          <p:nvPr/>
        </p:nvSpPr>
        <p:spPr>
          <a:xfrm>
            <a:off x="1052183" y="3770711"/>
            <a:ext cx="9816114"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NikoshBAN" panose="02000000000000000000" pitchFamily="2" charset="0"/>
                <a:cs typeface="NikoshBAN" panose="02000000000000000000" pitchFamily="2" charset="0"/>
              </a:rPr>
              <a:t> </a:t>
            </a:r>
            <a:r>
              <a:rPr lang="bn-BD" sz="2800" b="1" dirty="0">
                <a:latin typeface="NikoshBAN" panose="02000000000000000000" pitchFamily="2" charset="0"/>
                <a:cs typeface="NikoshBAN" panose="02000000000000000000" pitchFamily="2" charset="0"/>
              </a:rPr>
              <a:t>পানিতে শৈবালের আধিক্য দেখা দিলে অক্সিজেনের  অভাবে মাছ ও জলজ প্রাণী মারা যায়।</a:t>
            </a:r>
            <a:r>
              <a:rPr lang="en-US" sz="2800" b="1" dirty="0">
                <a:latin typeface="NikoshBAN" panose="02000000000000000000" pitchFamily="2" charset="0"/>
                <a:cs typeface="NikoshBAN" panose="02000000000000000000" pitchFamily="2" charset="0"/>
              </a:rPr>
              <a:t> </a:t>
            </a:r>
            <a:r>
              <a:rPr lang="bn-BD" sz="2800" b="1" dirty="0">
                <a:latin typeface="NikoshBAN" panose="02000000000000000000" pitchFamily="2" charset="0"/>
                <a:cs typeface="NikoshBAN" panose="02000000000000000000" pitchFamily="2" charset="0"/>
              </a:rPr>
              <a:t>   </a:t>
            </a:r>
            <a:endParaRPr lang="en-US" sz="2800" b="1" dirty="0">
              <a:latin typeface="NikoshBAN" panose="02000000000000000000" pitchFamily="2" charset="0"/>
              <a:cs typeface="NikoshBAN" panose="02000000000000000000" pitchFamily="2" charset="0"/>
            </a:endParaRPr>
          </a:p>
        </p:txBody>
      </p:sp>
      <p:sp>
        <p:nvSpPr>
          <p:cNvPr id="6" name="TextBox 2"/>
          <p:cNvSpPr txBox="1"/>
          <p:nvPr/>
        </p:nvSpPr>
        <p:spPr>
          <a:xfrm>
            <a:off x="1816791" y="2115837"/>
            <a:ext cx="8416447" cy="76944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b="1" dirty="0">
                <a:latin typeface="NikoshBAN" panose="02000000000000000000" pitchFamily="2" charset="0"/>
                <a:cs typeface="NikoshBAN" panose="02000000000000000000" pitchFamily="2" charset="0"/>
              </a:rPr>
              <a:t> </a:t>
            </a:r>
            <a:r>
              <a:rPr lang="bn-BD" sz="4400" b="1" dirty="0">
                <a:latin typeface="NikoshBAN" panose="02000000000000000000" pitchFamily="2" charset="0"/>
                <a:cs typeface="NikoshBAN" panose="02000000000000000000" pitchFamily="2" charset="0"/>
              </a:rPr>
              <a:t>শৈবাল মানুষ ও উদ্ভিদের বিভিন্ন রোগ সৃষ্টি করে </a:t>
            </a:r>
            <a:endParaRPr lang="en-US" sz="4400" b="1" dirty="0">
              <a:latin typeface="NikoshBAN" panose="02000000000000000000" pitchFamily="2" charset="0"/>
              <a:cs typeface="NikoshBAN" panose="02000000000000000000" pitchFamily="2" charset="0"/>
            </a:endParaRPr>
          </a:p>
        </p:txBody>
      </p:sp>
      <p:sp>
        <p:nvSpPr>
          <p:cNvPr id="7" name="TextBox 2"/>
          <p:cNvSpPr txBox="1"/>
          <p:nvPr/>
        </p:nvSpPr>
        <p:spPr>
          <a:xfrm>
            <a:off x="3075137" y="2885278"/>
            <a:ext cx="5899759" cy="76944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NikoshBAN" panose="02000000000000000000" pitchFamily="2" charset="0"/>
                <a:cs typeface="NikoshBAN" panose="02000000000000000000" pitchFamily="2" charset="0"/>
              </a:rPr>
              <a:t> </a:t>
            </a:r>
            <a:r>
              <a:rPr lang="bn-BD" sz="4400" b="1" dirty="0">
                <a:latin typeface="NikoshBAN" panose="02000000000000000000" pitchFamily="2" charset="0"/>
                <a:cs typeface="NikoshBAN" panose="02000000000000000000" pitchFamily="2" charset="0"/>
              </a:rPr>
              <a:t>পানিতে শৈবালের আধিক্য ।</a:t>
            </a:r>
            <a:r>
              <a:rPr lang="en-US" sz="4400" b="1" dirty="0">
                <a:latin typeface="NikoshBAN" panose="02000000000000000000" pitchFamily="2" charset="0"/>
                <a:cs typeface="NikoshBAN" panose="02000000000000000000" pitchFamily="2" charset="0"/>
              </a:rPr>
              <a:t> </a:t>
            </a:r>
            <a:r>
              <a:rPr lang="bn-BD" sz="4400" b="1" dirty="0">
                <a:latin typeface="NikoshBAN" panose="02000000000000000000" pitchFamily="2" charset="0"/>
                <a:cs typeface="NikoshBAN" panose="02000000000000000000" pitchFamily="2" charset="0"/>
              </a:rPr>
              <a:t>   </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29032633"/>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xit" presetSubtype="21" fill="hold" nodeType="clickEffect">
                                  <p:stCondLst>
                                    <p:cond delay="0"/>
                                  </p:stCondLst>
                                  <p:childTnLst>
                                    <p:animEffect transition="out" filter="barn(inVertical)">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childTnLst>
                          </p:cTn>
                        </p:par>
                        <p:par>
                          <p:cTn id="30" fill="hold">
                            <p:stCondLst>
                              <p:cond delay="500"/>
                            </p:stCondLst>
                            <p:childTnLst>
                              <p:par>
                                <p:cTn id="31" presetID="16" presetClass="exit" presetSubtype="21" fill="hold" grpId="1" nodeType="afterEffect">
                                  <p:stCondLst>
                                    <p:cond delay="0"/>
                                  </p:stCondLst>
                                  <p:childTnLst>
                                    <p:animEffect transition="out" filter="barn(inVertical)">
                                      <p:cBhvr>
                                        <p:cTn id="32" dur="500"/>
                                        <p:tgtEl>
                                          <p:spTgt spid="7"/>
                                        </p:tgtEl>
                                      </p:cBhvr>
                                    </p:animEffect>
                                    <p:set>
                                      <p:cBhvr>
                                        <p:cTn id="33" dur="1" fill="hold">
                                          <p:stCondLst>
                                            <p:cond delay="499"/>
                                          </p:stCondLst>
                                        </p:cTn>
                                        <p:tgtEl>
                                          <p:spTgt spid="7"/>
                                        </p:tgtEl>
                                        <p:attrNameLst>
                                          <p:attrName>style.visibility</p:attrName>
                                        </p:attrNameLst>
                                      </p:cBhvr>
                                      <p:to>
                                        <p:strVal val="hidden"/>
                                      </p:to>
                                    </p:set>
                                  </p:childTnLst>
                                </p:cTn>
                              </p:par>
                            </p:childTnLst>
                          </p:cTn>
                        </p:par>
                        <p:par>
                          <p:cTn id="34" fill="hold">
                            <p:stCondLst>
                              <p:cond delay="1000"/>
                            </p:stCondLst>
                            <p:childTnLst>
                              <p:par>
                                <p:cTn id="35" presetID="16" presetClass="exit" presetSubtype="21" fill="hold" grpId="1" nodeType="afterEffect">
                                  <p:stCondLst>
                                    <p:cond delay="0"/>
                                  </p:stCondLst>
                                  <p:childTnLst>
                                    <p:animEffect transition="out" filter="barn(inVertical)">
                                      <p:cBhvr>
                                        <p:cTn id="36" dur="500"/>
                                        <p:tgtEl>
                                          <p:spTgt spid="5"/>
                                        </p:tgtEl>
                                      </p:cBhvr>
                                    </p:animEffect>
                                    <p:set>
                                      <p:cBhvr>
                                        <p:cTn id="37" dur="1" fill="hold">
                                          <p:stCondLst>
                                            <p:cond delay="499"/>
                                          </p:stCondLst>
                                        </p:cTn>
                                        <p:tgtEl>
                                          <p:spTgt spid="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xit" presetSubtype="21" fill="hold" grpId="1" nodeType="clickEffect">
                                  <p:stCondLst>
                                    <p:cond delay="0"/>
                                  </p:stCondLst>
                                  <p:childTnLst>
                                    <p:animEffect transition="out" filter="barn(inVertical)">
                                      <p:cBhvr>
                                        <p:cTn id="46" dur="500"/>
                                        <p:tgtEl>
                                          <p:spTgt spid="2"/>
                                        </p:tgtEl>
                                      </p:cBhvr>
                                    </p:animEffect>
                                    <p:set>
                                      <p:cBhvr>
                                        <p:cTn id="47" dur="1" fill="hold">
                                          <p:stCondLst>
                                            <p:cond delay="499"/>
                                          </p:stCondLst>
                                        </p:cTn>
                                        <p:tgtEl>
                                          <p:spTgt spid="2"/>
                                        </p:tgtEl>
                                        <p:attrNameLst>
                                          <p:attrName>style.visibility</p:attrName>
                                        </p:attrNameLst>
                                      </p:cBhvr>
                                      <p:to>
                                        <p:strVal val="hidden"/>
                                      </p:to>
                                    </p:set>
                                  </p:childTnLst>
                                </p:cTn>
                              </p:par>
                            </p:childTnLst>
                          </p:cTn>
                        </p:par>
                        <p:par>
                          <p:cTn id="48" fill="hold">
                            <p:stCondLst>
                              <p:cond delay="500"/>
                            </p:stCondLst>
                            <p:childTnLst>
                              <p:par>
                                <p:cTn id="49" presetID="16" presetClass="exit" presetSubtype="21" fill="hold" grpId="1" nodeType="afterEffect">
                                  <p:stCondLst>
                                    <p:cond delay="0"/>
                                  </p:stCondLst>
                                  <p:childTnLst>
                                    <p:animEffect transition="out" filter="barn(inVertical)">
                                      <p:cBhvr>
                                        <p:cTn id="50" dur="500"/>
                                        <p:tgtEl>
                                          <p:spTgt spid="6"/>
                                        </p:tgtEl>
                                      </p:cBhvr>
                                    </p:animEffect>
                                    <p:set>
                                      <p:cBhvr>
                                        <p:cTn id="5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P spid="5" grpId="1"/>
      <p:bldP spid="6" grpId="0"/>
      <p:bldP spid="6" grpId="1"/>
      <p:bldP spid="7" grpId="0"/>
      <p:bldP spid="7"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3721" y="613775"/>
            <a:ext cx="4847572" cy="646331"/>
          </a:xfrm>
          <a:prstGeom prst="rect">
            <a:avLst/>
          </a:prstGeom>
          <a:noFill/>
        </p:spPr>
        <p:txBody>
          <a:bodyPr wrap="square" rtlCol="0">
            <a:spAutoFit/>
          </a:bodyPr>
          <a:lstStyle/>
          <a:p>
            <a:pPr algn="ctr"/>
            <a:r>
              <a:rPr lang="bn-BD" sz="3600" b="1" dirty="0">
                <a:latin typeface="NikoshBAN" panose="02000000000000000000" pitchFamily="2" charset="0"/>
                <a:cs typeface="NikoshBAN" panose="02000000000000000000" pitchFamily="2" charset="0"/>
              </a:rPr>
              <a:t>মূল্যায়ন </a:t>
            </a:r>
            <a:endParaRPr lang="en-US" sz="3600" b="1" dirty="0">
              <a:latin typeface="NikoshBAN" panose="02000000000000000000" pitchFamily="2" charset="0"/>
              <a:cs typeface="NikoshBAN" panose="02000000000000000000" pitchFamily="2" charset="0"/>
            </a:endParaRPr>
          </a:p>
        </p:txBody>
      </p:sp>
      <p:sp>
        <p:nvSpPr>
          <p:cNvPr id="5" name="TextBox 4"/>
          <p:cNvSpPr txBox="1"/>
          <p:nvPr/>
        </p:nvSpPr>
        <p:spPr>
          <a:xfrm>
            <a:off x="601248" y="1352811"/>
            <a:ext cx="11173217" cy="3539430"/>
          </a:xfrm>
          <a:prstGeom prst="rect">
            <a:avLst/>
          </a:prstGeom>
          <a:noFill/>
        </p:spPr>
        <p:txBody>
          <a:bodyPr wrap="square" rtlCol="0">
            <a:spAutoFit/>
          </a:bodyPr>
          <a:lstStyle/>
          <a:p>
            <a:pPr marL="342900" indent="-342900">
              <a:buAutoNum type="arabicPeriod"/>
            </a:pPr>
            <a:r>
              <a:rPr lang="bn-BD" sz="2800" dirty="0">
                <a:latin typeface="NikoshBAN" panose="02000000000000000000" pitchFamily="2" charset="0"/>
                <a:cs typeface="NikoshBAN" panose="02000000000000000000" pitchFamily="2" charset="0"/>
              </a:rPr>
              <a:t>ছত্রাকের কারণে হয়ে থাকে এমন তিনটি রোগের নাম বল ।</a:t>
            </a:r>
          </a:p>
          <a:p>
            <a:r>
              <a:rPr lang="bn-BD" sz="2800" dirty="0">
                <a:latin typeface="NikoshBAN" panose="02000000000000000000" pitchFamily="2" charset="0"/>
                <a:cs typeface="NikoshBAN" panose="02000000000000000000" pitchFamily="2" charset="0"/>
              </a:rPr>
              <a:t>  ঊঃ দাদ, পাটের কালো পট্রী রোগ, আলুর বিলম্বিত ধ্বসা রোগ</a:t>
            </a:r>
          </a:p>
          <a:p>
            <a:r>
              <a:rPr lang="bn-BD" sz="2800" dirty="0">
                <a:latin typeface="NikoshBAN" panose="02000000000000000000" pitchFamily="2" charset="0"/>
                <a:cs typeface="NikoshBAN" panose="02000000000000000000" pitchFamily="2" charset="0"/>
              </a:rPr>
              <a:t>২. ছত্রাকের আক্রমন কিভাবে প্রতিরোধ করবে?</a:t>
            </a:r>
          </a:p>
          <a:p>
            <a:r>
              <a:rPr lang="bn-BD" sz="2800" dirty="0">
                <a:latin typeface="NikoshBAN" panose="02000000000000000000" pitchFamily="2" charset="0"/>
                <a:cs typeface="NikoshBAN" panose="02000000000000000000" pitchFamily="2" charset="0"/>
              </a:rPr>
              <a:t>ঊঃছত্রাকজনিত রোগে আক্রান্ত ব্যাক্তির ব্যবহৃত জিনিশ পত্র ব্যবহার না করা। </a:t>
            </a:r>
          </a:p>
          <a:p>
            <a:r>
              <a:rPr lang="bn-BD" sz="2800" dirty="0">
                <a:latin typeface="NikoshBAN" panose="02000000000000000000" pitchFamily="2" charset="0"/>
                <a:cs typeface="NikoshBAN" panose="02000000000000000000" pitchFamily="2" charset="0"/>
              </a:rPr>
              <a:t>    ছত্রাকজনিত রোগে আক্রান্ত ব্যাক্তির সংস্পর্শে না আশা।</a:t>
            </a:r>
          </a:p>
          <a:p>
            <a:r>
              <a:rPr lang="bn-BD" sz="2800" dirty="0">
                <a:latin typeface="NikoshBAN" panose="02000000000000000000" pitchFamily="2" charset="0"/>
                <a:cs typeface="NikoshBAN" panose="02000000000000000000" pitchFamily="2" charset="0"/>
              </a:rPr>
              <a:t>    ছত্রাকজনিত রোগে আক্রান্ত উদ্ভিদ তুলে পুড়িয়ে ফেলা।</a:t>
            </a:r>
          </a:p>
          <a:p>
            <a:r>
              <a:rPr lang="bn-BD" sz="2800" dirty="0">
                <a:latin typeface="NikoshBAN" panose="02000000000000000000" pitchFamily="2" charset="0"/>
                <a:cs typeface="NikoshBAN" panose="02000000000000000000" pitchFamily="2" charset="0"/>
              </a:rPr>
              <a:t>৩. সমাঙ্গদেহী বলতে কী বুঝ ?</a:t>
            </a:r>
          </a:p>
          <a:p>
            <a:r>
              <a:rPr lang="bn-BD" sz="2800" dirty="0">
                <a:latin typeface="NikoshBAN" panose="02000000000000000000" pitchFamily="2" charset="0"/>
                <a:cs typeface="NikoshBAN" panose="02000000000000000000" pitchFamily="2" charset="0"/>
              </a:rPr>
              <a:t>    যাদের কে মূল, কান্ড ও পাতায় বিভক্ত করা যায় না তাদেরকে সমাঙ্গদেহী বলে।</a:t>
            </a:r>
          </a:p>
        </p:txBody>
      </p:sp>
    </p:spTree>
    <p:extLst>
      <p:ext uri="{BB962C8B-B14F-4D97-AF65-F5344CB8AC3E}">
        <p14:creationId xmlns:p14="http://schemas.microsoft.com/office/powerpoint/2010/main" val="299435822"/>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nodeType="clickEffect">
                                  <p:stCondLst>
                                    <p:cond delay="0"/>
                                  </p:stCondLst>
                                  <p:childTnLst>
                                    <p:animEffect transition="out" filter="barn(inVertical)">
                                      <p:cBhvr>
                                        <p:cTn id="21" dur="500"/>
                                        <p:tgtEl>
                                          <p:spTgt spid="5">
                                            <p:txEl>
                                              <p:pRg st="0" end="0"/>
                                            </p:txEl>
                                          </p:spTgt>
                                        </p:tgtEl>
                                      </p:cBhvr>
                                    </p:animEffect>
                                    <p:set>
                                      <p:cBhvr>
                                        <p:cTn id="22" dur="1" fill="hold">
                                          <p:stCondLst>
                                            <p:cond delay="499"/>
                                          </p:stCondLst>
                                        </p:cTn>
                                        <p:tgtEl>
                                          <p:spTgt spid="5">
                                            <p:txEl>
                                              <p:pRg st="0" end="0"/>
                                            </p:txEl>
                                          </p:spTgt>
                                        </p:tgtEl>
                                        <p:attrNameLst>
                                          <p:attrName>style.visibility</p:attrName>
                                        </p:attrNameLst>
                                      </p:cBhvr>
                                      <p:to>
                                        <p:strVal val="hidden"/>
                                      </p:to>
                                    </p:set>
                                  </p:childTnLst>
                                </p:cTn>
                              </p:par>
                              <p:par>
                                <p:cTn id="23" presetID="16" presetClass="exit" presetSubtype="21" fill="hold" nodeType="withEffect">
                                  <p:stCondLst>
                                    <p:cond delay="0"/>
                                  </p:stCondLst>
                                  <p:childTnLst>
                                    <p:animEffect transition="out" filter="barn(inVertical)">
                                      <p:cBhvr>
                                        <p:cTn id="24" dur="500"/>
                                        <p:tgtEl>
                                          <p:spTgt spid="5">
                                            <p:txEl>
                                              <p:pRg st="1" end="1"/>
                                            </p:txEl>
                                          </p:spTgt>
                                        </p:tgtEl>
                                      </p:cBhvr>
                                    </p:animEffect>
                                    <p:set>
                                      <p:cBhvr>
                                        <p:cTn id="25" dur="1" fill="hold">
                                          <p:stCondLst>
                                            <p:cond delay="499"/>
                                          </p:stCondLst>
                                        </p:cTn>
                                        <p:tgtEl>
                                          <p:spTgt spid="5">
                                            <p:txEl>
                                              <p:pRg st="1" end="1"/>
                                            </p:txEl>
                                          </p:spTgt>
                                        </p:tgtEl>
                                        <p:attrNameLst>
                                          <p:attrName>style.visibility</p:attrName>
                                        </p:attrNameLst>
                                      </p:cBhvr>
                                      <p:to>
                                        <p:strVal val="hidden"/>
                                      </p:to>
                                    </p:set>
                                  </p:childTnLst>
                                </p:cTn>
                              </p:par>
                              <p:par>
                                <p:cTn id="26" presetID="16" presetClass="entr" presetSubtype="21" fill="hold" nodeType="with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barn(inVertical)">
                                      <p:cBhvr>
                                        <p:cTn id="28" dur="500"/>
                                        <p:tgtEl>
                                          <p:spTgt spid="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barn(inVertical)">
                                      <p:cBhvr>
                                        <p:cTn id="33" dur="500"/>
                                        <p:tgtEl>
                                          <p:spTgt spid="5">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barn(inVertical)">
                                      <p:cBhvr>
                                        <p:cTn id="38" dur="500"/>
                                        <p:tgtEl>
                                          <p:spTgt spid="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xit" presetSubtype="21" fill="hold" nodeType="clickEffect">
                                  <p:stCondLst>
                                    <p:cond delay="0"/>
                                  </p:stCondLst>
                                  <p:childTnLst>
                                    <p:animEffect transition="out" filter="barn(inVertical)">
                                      <p:cBhvr>
                                        <p:cTn id="42" dur="500"/>
                                        <p:tgtEl>
                                          <p:spTgt spid="5">
                                            <p:txEl>
                                              <p:pRg st="3" end="3"/>
                                            </p:txEl>
                                          </p:spTgt>
                                        </p:tgtEl>
                                      </p:cBhvr>
                                    </p:animEffect>
                                    <p:set>
                                      <p:cBhvr>
                                        <p:cTn id="43" dur="1" fill="hold">
                                          <p:stCondLst>
                                            <p:cond delay="499"/>
                                          </p:stCondLst>
                                        </p:cTn>
                                        <p:tgtEl>
                                          <p:spTgt spid="5">
                                            <p:txEl>
                                              <p:pRg st="3" end="3"/>
                                            </p:txEl>
                                          </p:spTgt>
                                        </p:tgtEl>
                                        <p:attrNameLst>
                                          <p:attrName>style.visibility</p:attrName>
                                        </p:attrNameLst>
                                      </p:cBhvr>
                                      <p:to>
                                        <p:strVal val="hidden"/>
                                      </p:to>
                                    </p:set>
                                  </p:childTnLst>
                                </p:cTn>
                              </p:par>
                              <p:par>
                                <p:cTn id="44" presetID="16" presetClass="exit" presetSubtype="21" fill="hold" nodeType="withEffect">
                                  <p:stCondLst>
                                    <p:cond delay="0"/>
                                  </p:stCondLst>
                                  <p:childTnLst>
                                    <p:animEffect transition="out" filter="barn(inVertical)">
                                      <p:cBhvr>
                                        <p:cTn id="45" dur="500"/>
                                        <p:tgtEl>
                                          <p:spTgt spid="5">
                                            <p:txEl>
                                              <p:pRg st="4" end="4"/>
                                            </p:txEl>
                                          </p:spTgt>
                                        </p:tgtEl>
                                      </p:cBhvr>
                                    </p:animEffect>
                                    <p:set>
                                      <p:cBhvr>
                                        <p:cTn id="46" dur="1" fill="hold">
                                          <p:stCondLst>
                                            <p:cond delay="499"/>
                                          </p:stCondLst>
                                        </p:cTn>
                                        <p:tgtEl>
                                          <p:spTgt spid="5">
                                            <p:txEl>
                                              <p:pRg st="4" end="4"/>
                                            </p:txEl>
                                          </p:spTgt>
                                        </p:tgtEl>
                                        <p:attrNameLst>
                                          <p:attrName>style.visibility</p:attrName>
                                        </p:attrNameLst>
                                      </p:cBhvr>
                                      <p:to>
                                        <p:strVal val="hidden"/>
                                      </p:to>
                                    </p:set>
                                  </p:childTnLst>
                                </p:cTn>
                              </p:par>
                              <p:par>
                                <p:cTn id="47" presetID="16" presetClass="entr" presetSubtype="21" fill="hold" nodeType="with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barn(inVertical)">
                                      <p:cBhvr>
                                        <p:cTn id="49" dur="500"/>
                                        <p:tgtEl>
                                          <p:spTgt spid="5">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barn(inVertical)">
                                      <p:cBhvr>
                                        <p:cTn id="54" dur="500"/>
                                        <p:tgtEl>
                                          <p:spTgt spid="5">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5">
                                            <p:txEl>
                                              <p:pRg st="7" end="7"/>
                                            </p:txEl>
                                          </p:spTgt>
                                        </p:tgtEl>
                                        <p:attrNameLst>
                                          <p:attrName>style.visibility</p:attrName>
                                        </p:attrNameLst>
                                      </p:cBhvr>
                                      <p:to>
                                        <p:strVal val="visible"/>
                                      </p:to>
                                    </p:set>
                                    <p:animEffect transition="in" filter="barn(inVertical)">
                                      <p:cBhvr>
                                        <p:cTn id="59" dur="500"/>
                                        <p:tgtEl>
                                          <p:spTgt spid="5">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xit" presetSubtype="21" fill="hold" nodeType="clickEffect">
                                  <p:stCondLst>
                                    <p:cond delay="0"/>
                                  </p:stCondLst>
                                  <p:childTnLst>
                                    <p:animEffect transition="out" filter="barn(inVertical)">
                                      <p:cBhvr>
                                        <p:cTn id="63" dur="500"/>
                                        <p:tgtEl>
                                          <p:spTgt spid="5">
                                            <p:txEl>
                                              <p:pRg st="6" end="6"/>
                                            </p:txEl>
                                          </p:spTgt>
                                        </p:tgtEl>
                                      </p:cBhvr>
                                    </p:animEffect>
                                    <p:set>
                                      <p:cBhvr>
                                        <p:cTn id="64" dur="1" fill="hold">
                                          <p:stCondLst>
                                            <p:cond delay="499"/>
                                          </p:stCondLst>
                                        </p:cTn>
                                        <p:tgtEl>
                                          <p:spTgt spid="5">
                                            <p:txEl>
                                              <p:pRg st="6" end="6"/>
                                            </p:txEl>
                                          </p:spTgt>
                                        </p:tgtEl>
                                        <p:attrNameLst>
                                          <p:attrName>style.visibility</p:attrName>
                                        </p:attrNameLst>
                                      </p:cBhvr>
                                      <p:to>
                                        <p:strVal val="hidden"/>
                                      </p:to>
                                    </p:set>
                                  </p:childTnLst>
                                </p:cTn>
                              </p:par>
                              <p:par>
                                <p:cTn id="65" presetID="16" presetClass="exit" presetSubtype="21" fill="hold" nodeType="withEffect">
                                  <p:stCondLst>
                                    <p:cond delay="0"/>
                                  </p:stCondLst>
                                  <p:childTnLst>
                                    <p:animEffect transition="out" filter="barn(inVertical)">
                                      <p:cBhvr>
                                        <p:cTn id="66" dur="500"/>
                                        <p:tgtEl>
                                          <p:spTgt spid="5">
                                            <p:txEl>
                                              <p:pRg st="7" end="7"/>
                                            </p:txEl>
                                          </p:spTgt>
                                        </p:tgtEl>
                                      </p:cBhvr>
                                    </p:animEffect>
                                    <p:set>
                                      <p:cBhvr>
                                        <p:cTn id="67" dur="1" fill="hold">
                                          <p:stCondLst>
                                            <p:cond delay="499"/>
                                          </p:stCondLst>
                                        </p:cTn>
                                        <p:tgtEl>
                                          <p:spTgt spid="5">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9086" y="849086"/>
            <a:ext cx="10554788" cy="5940088"/>
          </a:xfrm>
          <a:prstGeom prst="rect">
            <a:avLst/>
          </a:prstGeom>
          <a:noFill/>
        </p:spPr>
        <p:txBody>
          <a:bodyPr wrap="square" rtlCol="0">
            <a:spAutoFit/>
          </a:bodyPr>
          <a:lstStyle/>
          <a:p>
            <a:pPr marL="342900" indent="-342900">
              <a:buAutoNum type="arabicPeriod"/>
            </a:pPr>
            <a:r>
              <a:rPr lang="bn-BD" sz="3200" dirty="0">
                <a:latin typeface="NikoshBAN" panose="02000000000000000000" pitchFamily="2" charset="0"/>
                <a:cs typeface="NikoshBAN" panose="02000000000000000000" pitchFamily="2" charset="0"/>
              </a:rPr>
              <a:t>ছত্রাকের দেহ কী রূপ ?  ক) সমাঙ্গ  খ) ঈস্ট     গ) শৈবাল   ঘ)  এন্টামিবা</a:t>
            </a:r>
          </a:p>
          <a:p>
            <a:pPr marL="342900" indent="-342900">
              <a:buAutoNum type="arabicPeriod"/>
            </a:pPr>
            <a:endParaRPr lang="bn-BD" sz="2000" dirty="0">
              <a:latin typeface="NikoshBAN" panose="02000000000000000000" pitchFamily="2" charset="0"/>
              <a:cs typeface="NikoshBAN" panose="02000000000000000000" pitchFamily="2" charset="0"/>
            </a:endParaRPr>
          </a:p>
          <a:p>
            <a:pPr marL="342900" indent="-342900">
              <a:buAutoNum type="arabicPeriod"/>
            </a:pPr>
            <a:r>
              <a:rPr lang="bn-BD" sz="3200" dirty="0">
                <a:latin typeface="NikoshBAN" panose="02000000000000000000" pitchFamily="2" charset="0"/>
                <a:cs typeface="NikoshBAN" panose="02000000000000000000" pitchFamily="2" charset="0"/>
              </a:rPr>
              <a:t>পাউরুটি তৈরীতে ব্যবহৃত কোনটি ? ক) সমাঙ্গ  খ) ঈস্ট  গ) শৈবাল  ঘ) এন্টামিবা</a:t>
            </a:r>
          </a:p>
          <a:p>
            <a:pPr marL="342900" indent="-342900">
              <a:buAutoNum type="arabicPeriod"/>
            </a:pPr>
            <a:endParaRPr lang="bn-BD" sz="2400" dirty="0">
              <a:latin typeface="NikoshBAN" panose="02000000000000000000" pitchFamily="2" charset="0"/>
              <a:cs typeface="NikoshBAN" panose="02000000000000000000" pitchFamily="2" charset="0"/>
            </a:endParaRPr>
          </a:p>
          <a:p>
            <a:pPr marL="342900" indent="-342900">
              <a:buAutoNum type="arabicPeriod"/>
            </a:pPr>
            <a:r>
              <a:rPr lang="bn-BD" sz="3200" dirty="0">
                <a:latin typeface="NikoshBAN" panose="02000000000000000000" pitchFamily="2" charset="0"/>
                <a:cs typeface="NikoshBAN" panose="02000000000000000000" pitchFamily="2" charset="0"/>
              </a:rPr>
              <a:t>ক্লোরোফিল বিহীন উদ্ভিদ কোনটি ? ক) শৈবাল  খ) ছত্রাক     গ) মস ঘ)  ফার্ণ</a:t>
            </a:r>
          </a:p>
          <a:p>
            <a:pPr marL="342900" indent="-342900">
              <a:buAutoNum type="arabicPeriod"/>
            </a:pPr>
            <a:endParaRPr lang="bn-BD" sz="2400" dirty="0">
              <a:latin typeface="NikoshBAN" panose="02000000000000000000" pitchFamily="2" charset="0"/>
              <a:cs typeface="NikoshBAN" panose="02000000000000000000" pitchFamily="2" charset="0"/>
            </a:endParaRPr>
          </a:p>
          <a:p>
            <a:pPr marL="342900" indent="-342900">
              <a:buFontTx/>
              <a:buAutoNum type="arabicPeriod"/>
            </a:pPr>
            <a:r>
              <a:rPr lang="bn-BD" sz="3200" dirty="0">
                <a:latin typeface="NikoshBAN" panose="02000000000000000000" pitchFamily="2" charset="0"/>
                <a:cs typeface="NikoshBAN" panose="02000000000000000000" pitchFamily="2" charset="0"/>
              </a:rPr>
              <a:t>জলাশয়ে কোনটির আধিক্যের কারনে অক্সিজেনের অভাব হয় ? </a:t>
            </a:r>
          </a:p>
          <a:p>
            <a:r>
              <a:rPr lang="bn-BD" sz="3200" dirty="0">
                <a:latin typeface="NikoshBAN" panose="02000000000000000000" pitchFamily="2" charset="0"/>
                <a:cs typeface="NikoshBAN" panose="02000000000000000000" pitchFamily="2" charset="0"/>
              </a:rPr>
              <a:t>   ক) শৈবাল  খ) ছত্রাক     গ) মস ঘ)  ফার্ণ</a:t>
            </a:r>
          </a:p>
          <a:p>
            <a:endParaRPr lang="bn-BD" sz="3200" dirty="0">
              <a:latin typeface="NikoshBAN" panose="02000000000000000000" pitchFamily="2" charset="0"/>
              <a:cs typeface="NikoshBAN" panose="02000000000000000000" pitchFamily="2" charset="0"/>
            </a:endParaRPr>
          </a:p>
          <a:p>
            <a:r>
              <a:rPr lang="bn-BD" sz="2800" dirty="0">
                <a:latin typeface="NikoshBAN" panose="02000000000000000000" pitchFamily="2" charset="0"/>
                <a:cs typeface="NikoshBAN" panose="02000000000000000000" pitchFamily="2" charset="0"/>
              </a:rPr>
              <a:t>৬. আইসক্রীম তৈরীতে কী ব্যবহৃত হয় ?  ক) সামুদ্রিক শৈবাল  খ) ছত্রাক গ) মস ঘ)  ফার্ণ</a:t>
            </a:r>
          </a:p>
          <a:p>
            <a:endParaRPr lang="bn-BD" sz="2800" dirty="0">
              <a:latin typeface="NikoshBAN" panose="02000000000000000000" pitchFamily="2" charset="0"/>
              <a:cs typeface="NikoshBAN" panose="02000000000000000000" pitchFamily="2" charset="0"/>
            </a:endParaRPr>
          </a:p>
          <a:p>
            <a:r>
              <a:rPr lang="bn-BD" sz="3200" dirty="0">
                <a:latin typeface="NikoshBAN" panose="02000000000000000000" pitchFamily="2" charset="0"/>
                <a:cs typeface="NikoshBAN" panose="02000000000000000000" pitchFamily="2" charset="0"/>
              </a:rPr>
              <a:t>৫. দই তৈরীতে কী ব্যবহৃত হয় ? ক) শৈবাল  খ) ছত্রাক গ) মস ঘ)  ফার্ণ</a:t>
            </a:r>
          </a:p>
          <a:p>
            <a:endParaRPr lang="bn-BD" sz="3200" dirty="0">
              <a:latin typeface="NikoshBAN" panose="02000000000000000000" pitchFamily="2" charset="0"/>
              <a:cs typeface="NikoshBAN" panose="02000000000000000000" pitchFamily="2" charset="0"/>
            </a:endParaRPr>
          </a:p>
        </p:txBody>
      </p:sp>
      <p:sp>
        <p:nvSpPr>
          <p:cNvPr id="4" name="6-Point Star 3"/>
          <p:cNvSpPr/>
          <p:nvPr/>
        </p:nvSpPr>
        <p:spPr>
          <a:xfrm>
            <a:off x="4114800" y="849086"/>
            <a:ext cx="574766" cy="561703"/>
          </a:xfrm>
          <a:prstGeom prst="star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6-Point Star 4"/>
          <p:cNvSpPr/>
          <p:nvPr/>
        </p:nvSpPr>
        <p:spPr>
          <a:xfrm>
            <a:off x="6918960" y="1626227"/>
            <a:ext cx="574766" cy="561703"/>
          </a:xfrm>
          <a:prstGeom prst="star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6-Point Star 5"/>
          <p:cNvSpPr/>
          <p:nvPr/>
        </p:nvSpPr>
        <p:spPr>
          <a:xfrm>
            <a:off x="6827520" y="2482253"/>
            <a:ext cx="574766" cy="561703"/>
          </a:xfrm>
          <a:prstGeom prst="star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6-Point Star 6"/>
          <p:cNvSpPr/>
          <p:nvPr/>
        </p:nvSpPr>
        <p:spPr>
          <a:xfrm>
            <a:off x="1105989" y="3871580"/>
            <a:ext cx="574766" cy="561703"/>
          </a:xfrm>
          <a:prstGeom prst="star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6-Point Star 7"/>
          <p:cNvSpPr/>
          <p:nvPr/>
        </p:nvSpPr>
        <p:spPr>
          <a:xfrm>
            <a:off x="5251269" y="4794069"/>
            <a:ext cx="579120" cy="535573"/>
          </a:xfrm>
          <a:prstGeom prst="star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6-Point Star 8"/>
          <p:cNvSpPr/>
          <p:nvPr/>
        </p:nvSpPr>
        <p:spPr>
          <a:xfrm>
            <a:off x="4909457" y="5693643"/>
            <a:ext cx="579120" cy="535573"/>
          </a:xfrm>
          <a:prstGeom prst="star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424899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par>
                          <p:cTn id="38" fill="hold">
                            <p:stCondLst>
                              <p:cond delay="500"/>
                            </p:stCondLst>
                            <p:childTnLst>
                              <p:par>
                                <p:cTn id="39" presetID="16" presetClass="entr" presetSubtype="21" fill="hold" nodeType="after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Effect transition="in" filter="barn(inVertical)">
                                      <p:cBhvr>
                                        <p:cTn id="41" dur="500"/>
                                        <p:tgtEl>
                                          <p:spTgt spid="2">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barn(inVertical)">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Effect transition="in" filter="barn(inVertical)">
                                      <p:cBhvr>
                                        <p:cTn id="51" dur="500"/>
                                        <p:tgtEl>
                                          <p:spTgt spid="2">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barn(inVertical)">
                                      <p:cBhvr>
                                        <p:cTn id="56" dur="500"/>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
                                            <p:txEl>
                                              <p:pRg st="11" end="11"/>
                                            </p:txEl>
                                          </p:spTgt>
                                        </p:tgtEl>
                                        <p:attrNameLst>
                                          <p:attrName>style.visibility</p:attrName>
                                        </p:attrNameLst>
                                      </p:cBhvr>
                                      <p:to>
                                        <p:strVal val="visible"/>
                                      </p:to>
                                    </p:set>
                                    <p:animEffect transition="in" filter="barn(inVertical)">
                                      <p:cBhvr>
                                        <p:cTn id="61" dur="500"/>
                                        <p:tgtEl>
                                          <p:spTgt spid="2">
                                            <p:txEl>
                                              <p:pRg st="11" end="1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barn(inVertical)">
                                      <p:cBhvr>
                                        <p:cTn id="6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7732" y="284933"/>
            <a:ext cx="7613294" cy="3398792"/>
          </a:xfrm>
          <a:prstGeom prst="rect">
            <a:avLst/>
          </a:prstGeom>
        </p:spPr>
      </p:pic>
      <p:sp>
        <p:nvSpPr>
          <p:cNvPr id="3" name="TextBox 2"/>
          <p:cNvSpPr txBox="1"/>
          <p:nvPr/>
        </p:nvSpPr>
        <p:spPr>
          <a:xfrm>
            <a:off x="470263" y="4010296"/>
            <a:ext cx="11338560" cy="2308324"/>
          </a:xfrm>
          <a:prstGeom prst="rect">
            <a:avLst/>
          </a:prstGeom>
          <a:noFill/>
        </p:spPr>
        <p:txBody>
          <a:bodyPr wrap="square" rtlCol="0">
            <a:spAutoFit/>
          </a:bodyPr>
          <a:lstStyle/>
          <a:p>
            <a:r>
              <a:rPr lang="bn-BD" sz="2400" dirty="0">
                <a:latin typeface="NikoshBAN" panose="02000000000000000000" pitchFamily="2" charset="0"/>
                <a:cs typeface="NikoshBAN" panose="02000000000000000000" pitchFamily="2" charset="0"/>
              </a:rPr>
              <a:t>জিন্নাহ তার বাবার সাথে সমুদ্র দেখতে গিয়ে সমুদ্রের পানিতে এক ধরনের সবুজ নিমজ্জিত উদ্ভিদ দেখতে পেয়ে বাবাকে জীজ্ঞেস করল এগুলো কী? বাবা বলল এগুলো এক ধরনের উদ্ভিদ এবং এরা স্পাইরোগাইরা নামে পরিচিত। </a:t>
            </a:r>
          </a:p>
          <a:p>
            <a:r>
              <a:rPr lang="bn-BD" sz="2400" dirty="0">
                <a:latin typeface="NikoshBAN" panose="02000000000000000000" pitchFamily="2" charset="0"/>
                <a:cs typeface="NikoshBAN" panose="02000000000000000000" pitchFamily="2" charset="0"/>
              </a:rPr>
              <a:t>ক) পাউ</a:t>
            </a:r>
            <a:r>
              <a:rPr lang="en-US" sz="2400" dirty="0" err="1">
                <a:latin typeface="NikoshBAN" panose="02000000000000000000" pitchFamily="2" charset="0"/>
                <a:cs typeface="NikoshBAN" panose="02000000000000000000" pitchFamily="2" charset="0"/>
              </a:rPr>
              <a:t>রু</a:t>
            </a:r>
            <a:r>
              <a:rPr lang="bn-BD" sz="2400" dirty="0">
                <a:latin typeface="NikoshBAN" panose="02000000000000000000" pitchFamily="2" charset="0"/>
                <a:cs typeface="NikoshBAN" panose="02000000000000000000" pitchFamily="2" charset="0"/>
              </a:rPr>
              <a:t>টি তৈরিতে কোন ছত্রাক ব্যবহৃত হয় ? </a:t>
            </a:r>
            <a:r>
              <a:rPr lang="en-US" sz="2400">
                <a:latin typeface="NikoshBAN" panose="02000000000000000000" pitchFamily="2" charset="0"/>
                <a:cs typeface="NikoshBAN" panose="02000000000000000000" pitchFamily="2" charset="0"/>
              </a:rPr>
              <a:t> </a:t>
            </a:r>
            <a:endParaRPr lang="bn-BD" sz="2400" dirty="0">
              <a:latin typeface="NikoshBAN" panose="02000000000000000000" pitchFamily="2" charset="0"/>
              <a:cs typeface="NikoshBAN" panose="02000000000000000000" pitchFamily="2" charset="0"/>
            </a:endParaRPr>
          </a:p>
          <a:p>
            <a:r>
              <a:rPr lang="bn-BD" sz="2400" dirty="0">
                <a:latin typeface="NikoshBAN" panose="02000000000000000000" pitchFamily="2" charset="0"/>
                <a:cs typeface="NikoshBAN" panose="02000000000000000000" pitchFamily="2" charset="0"/>
              </a:rPr>
              <a:t>খ) স্বভোজী উদ্ভিদের ২ টি বৈশিষ্ট লেখ।</a:t>
            </a:r>
          </a:p>
          <a:p>
            <a:r>
              <a:rPr lang="bn-BD" sz="2400" dirty="0">
                <a:latin typeface="NikoshBAN" panose="02000000000000000000" pitchFamily="2" charset="0"/>
                <a:cs typeface="NikoshBAN" panose="02000000000000000000" pitchFamily="2" charset="0"/>
              </a:rPr>
              <a:t>গ) জিন্নাহর দেখা সামুদ্রিক উদ্ভিদটির একটি বিশেষ গুন ব্যাখ্যা কর।</a:t>
            </a:r>
          </a:p>
          <a:p>
            <a:r>
              <a:rPr lang="bn-BD" sz="2400" dirty="0">
                <a:latin typeface="NikoshBAN" panose="02000000000000000000" pitchFamily="2" charset="0"/>
                <a:cs typeface="NikoshBAN" panose="02000000000000000000" pitchFamily="2" charset="0"/>
              </a:rPr>
              <a:t>ঘ) জিন্নাহর বাবার বলা উদ্ভিদটির অর্থনৈতিক গুরুত্ব ব্যাখ্যা কর।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02725090"/>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092" y="265611"/>
            <a:ext cx="10175965" cy="6359978"/>
          </a:xfrm>
          <a:prstGeom prst="rect">
            <a:avLst/>
          </a:prstGeom>
        </p:spPr>
      </p:pic>
    </p:spTree>
    <p:extLst>
      <p:ext uri="{BB962C8B-B14F-4D97-AF65-F5344CB8AC3E}">
        <p14:creationId xmlns:p14="http://schemas.microsoft.com/office/powerpoint/2010/main" val="3235679319"/>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04879"/>
            <a:ext cx="10058400" cy="1371600"/>
          </a:xfrm>
        </p:spPr>
        <p:txBody>
          <a:bodyPr>
            <a:normAutofit/>
          </a:bodyPr>
          <a:lstStyle/>
          <a:p>
            <a:pPr algn="ctr"/>
            <a:r>
              <a:rPr lang="en-US" sz="6600" dirty="0" err="1">
                <a:solidFill>
                  <a:schemeClr val="tx1"/>
                </a:solidFill>
                <a:latin typeface="NikoshBAN" panose="02000000000000000000" pitchFamily="2" charset="0"/>
                <a:cs typeface="NikoshBAN" panose="02000000000000000000" pitchFamily="2" charset="0"/>
              </a:rPr>
              <a:t>পরিচিতি</a:t>
            </a:r>
            <a:endParaRPr lang="en-US" sz="6600" dirty="0">
              <a:solidFill>
                <a:schemeClr val="tx1"/>
              </a:solidFill>
              <a:latin typeface="NikoshBAN" panose="02000000000000000000" pitchFamily="2" charset="0"/>
              <a:cs typeface="NikoshBAN" panose="02000000000000000000" pitchFamily="2" charset="0"/>
            </a:endParaRPr>
          </a:p>
        </p:txBody>
      </p:sp>
      <p:sp>
        <p:nvSpPr>
          <p:cNvPr id="3" name="Content Placeholder 2"/>
          <p:cNvSpPr>
            <a:spLocks noGrp="1"/>
          </p:cNvSpPr>
          <p:nvPr>
            <p:ph sz="half" idx="1"/>
          </p:nvPr>
        </p:nvSpPr>
        <p:spPr>
          <a:xfrm>
            <a:off x="1066800" y="1758563"/>
            <a:ext cx="4754880" cy="3749040"/>
          </a:xfrm>
        </p:spPr>
        <p:txBody>
          <a:bodyPr>
            <a:noAutofit/>
          </a:bodyPr>
          <a:lstStyle/>
          <a:p>
            <a:pPr marL="0" indent="0" algn="ctr">
              <a:buNone/>
            </a:pPr>
            <a:r>
              <a:rPr lang="en-US" sz="3200" b="1" dirty="0" err="1">
                <a:solidFill>
                  <a:schemeClr val="tx1"/>
                </a:solidFill>
                <a:latin typeface="NikoshBAN" panose="02000000000000000000" pitchFamily="2" charset="0"/>
                <a:cs typeface="NikoshBAN" panose="02000000000000000000" pitchFamily="2" charset="0"/>
              </a:rPr>
              <a:t>শিক্ষক</a:t>
            </a:r>
            <a:r>
              <a:rPr lang="en-US" sz="3200" b="1" dirty="0">
                <a:solidFill>
                  <a:schemeClr val="tx1"/>
                </a:solidFill>
                <a:latin typeface="NikoshBAN" panose="02000000000000000000" pitchFamily="2" charset="0"/>
                <a:cs typeface="NikoshBAN" panose="02000000000000000000" pitchFamily="2" charset="0"/>
              </a:rPr>
              <a:t> </a:t>
            </a:r>
            <a:r>
              <a:rPr lang="en-US" sz="3200" b="1" dirty="0" err="1">
                <a:solidFill>
                  <a:schemeClr val="tx1"/>
                </a:solidFill>
                <a:latin typeface="NikoshBAN" panose="02000000000000000000" pitchFamily="2" charset="0"/>
                <a:cs typeface="NikoshBAN" panose="02000000000000000000" pitchFamily="2" charset="0"/>
              </a:rPr>
              <a:t>পরিচিতি</a:t>
            </a:r>
            <a:r>
              <a:rPr lang="en-US" sz="3200" b="1" dirty="0">
                <a:solidFill>
                  <a:schemeClr val="tx1"/>
                </a:solidFill>
                <a:latin typeface="NikoshBAN" panose="02000000000000000000" pitchFamily="2" charset="0"/>
                <a:cs typeface="NikoshBAN" panose="02000000000000000000" pitchFamily="2" charset="0"/>
              </a:rPr>
              <a:t> </a:t>
            </a:r>
          </a:p>
          <a:p>
            <a:pPr marL="0" indent="0" algn="ctr">
              <a:buNone/>
            </a:pPr>
            <a:r>
              <a:rPr lang="en-US" sz="3200" b="1" dirty="0" err="1">
                <a:solidFill>
                  <a:schemeClr val="tx1"/>
                </a:solidFill>
                <a:latin typeface="NikoshBAN" panose="02000000000000000000" pitchFamily="2" charset="0"/>
                <a:cs typeface="NikoshBAN" panose="02000000000000000000" pitchFamily="2" charset="0"/>
              </a:rPr>
              <a:t>মুহাম্মদ</a:t>
            </a:r>
            <a:r>
              <a:rPr lang="en-US" sz="3200" b="1" dirty="0">
                <a:solidFill>
                  <a:schemeClr val="tx1"/>
                </a:solidFill>
                <a:latin typeface="NikoshBAN" panose="02000000000000000000" pitchFamily="2" charset="0"/>
                <a:cs typeface="NikoshBAN" panose="02000000000000000000" pitchFamily="2" charset="0"/>
              </a:rPr>
              <a:t> </a:t>
            </a:r>
            <a:r>
              <a:rPr lang="en-US" sz="3200" b="1" dirty="0" err="1">
                <a:solidFill>
                  <a:schemeClr val="tx1"/>
                </a:solidFill>
                <a:latin typeface="NikoshBAN" panose="02000000000000000000" pitchFamily="2" charset="0"/>
                <a:cs typeface="NikoshBAN" panose="02000000000000000000" pitchFamily="2" charset="0"/>
              </a:rPr>
              <a:t>সুলতান</a:t>
            </a:r>
            <a:r>
              <a:rPr lang="en-US" sz="3200" b="1" dirty="0">
                <a:solidFill>
                  <a:schemeClr val="tx1"/>
                </a:solidFill>
                <a:latin typeface="NikoshBAN" panose="02000000000000000000" pitchFamily="2" charset="0"/>
                <a:cs typeface="NikoshBAN" panose="02000000000000000000" pitchFamily="2" charset="0"/>
              </a:rPr>
              <a:t> </a:t>
            </a:r>
            <a:r>
              <a:rPr lang="en-US" sz="3200" b="1" dirty="0" err="1">
                <a:solidFill>
                  <a:schemeClr val="tx1"/>
                </a:solidFill>
                <a:latin typeface="NikoshBAN" panose="02000000000000000000" pitchFamily="2" charset="0"/>
                <a:cs typeface="NikoshBAN" panose="02000000000000000000" pitchFamily="2" charset="0"/>
              </a:rPr>
              <a:t>মাহমুদ</a:t>
            </a:r>
            <a:r>
              <a:rPr lang="en-US" sz="3200" b="1" dirty="0">
                <a:solidFill>
                  <a:schemeClr val="tx1"/>
                </a:solidFill>
                <a:latin typeface="NikoshBAN" panose="02000000000000000000" pitchFamily="2" charset="0"/>
                <a:cs typeface="NikoshBAN" panose="02000000000000000000" pitchFamily="2" charset="0"/>
              </a:rPr>
              <a:t> </a:t>
            </a:r>
            <a:r>
              <a:rPr lang="en-US" sz="3200" b="1" dirty="0" err="1">
                <a:solidFill>
                  <a:schemeClr val="tx1"/>
                </a:solidFill>
                <a:latin typeface="NikoshBAN" panose="02000000000000000000" pitchFamily="2" charset="0"/>
                <a:cs typeface="NikoshBAN" panose="02000000000000000000" pitchFamily="2" charset="0"/>
              </a:rPr>
              <a:t>তালুকদার</a:t>
            </a:r>
            <a:endParaRPr lang="en-US" sz="3200" b="1" dirty="0">
              <a:solidFill>
                <a:schemeClr val="tx1"/>
              </a:solidFill>
              <a:latin typeface="NikoshBAN" panose="02000000000000000000" pitchFamily="2" charset="0"/>
              <a:cs typeface="NikoshBAN" panose="02000000000000000000" pitchFamily="2" charset="0"/>
            </a:endParaRPr>
          </a:p>
          <a:p>
            <a:pPr marL="0" indent="0" algn="r">
              <a:buNone/>
            </a:pPr>
            <a:r>
              <a:rPr lang="en-US" sz="2000" b="1" dirty="0" err="1">
                <a:solidFill>
                  <a:schemeClr val="tx1"/>
                </a:solidFill>
                <a:latin typeface="NikoshBAN" panose="02000000000000000000" pitchFamily="2" charset="0"/>
                <a:cs typeface="NikoshBAN" panose="02000000000000000000" pitchFamily="2" charset="0"/>
              </a:rPr>
              <a:t>বি</a:t>
            </a:r>
            <a:r>
              <a:rPr lang="en-US" sz="2000" b="1" dirty="0">
                <a:solidFill>
                  <a:schemeClr val="tx1"/>
                </a:solidFill>
                <a:latin typeface="NikoshBAN" panose="02000000000000000000" pitchFamily="2" charset="0"/>
                <a:cs typeface="NikoshBAN" panose="02000000000000000000" pitchFamily="2" charset="0"/>
              </a:rPr>
              <a:t> </a:t>
            </a:r>
            <a:r>
              <a:rPr lang="en-US" sz="2000" b="1" dirty="0" err="1">
                <a:solidFill>
                  <a:schemeClr val="tx1"/>
                </a:solidFill>
                <a:latin typeface="NikoshBAN" panose="02000000000000000000" pitchFamily="2" charset="0"/>
                <a:cs typeface="NikoshBAN" panose="02000000000000000000" pitchFamily="2" charset="0"/>
              </a:rPr>
              <a:t>এস</a:t>
            </a:r>
            <a:r>
              <a:rPr lang="en-US" sz="2000" b="1" dirty="0">
                <a:solidFill>
                  <a:schemeClr val="tx1"/>
                </a:solidFill>
                <a:latin typeface="NikoshBAN" panose="02000000000000000000" pitchFamily="2" charset="0"/>
                <a:cs typeface="NikoshBAN" panose="02000000000000000000" pitchFamily="2" charset="0"/>
              </a:rPr>
              <a:t> </a:t>
            </a:r>
            <a:r>
              <a:rPr lang="en-US" sz="2000" b="1" dirty="0" err="1">
                <a:solidFill>
                  <a:schemeClr val="tx1"/>
                </a:solidFill>
                <a:latin typeface="NikoshBAN" panose="02000000000000000000" pitchFamily="2" charset="0"/>
                <a:cs typeface="NikoshBAN" panose="02000000000000000000" pitchFamily="2" charset="0"/>
              </a:rPr>
              <a:t>সি</a:t>
            </a:r>
            <a:r>
              <a:rPr lang="en-US" sz="2000" b="1" dirty="0">
                <a:solidFill>
                  <a:schemeClr val="tx1"/>
                </a:solidFill>
                <a:latin typeface="NikoshBAN" panose="02000000000000000000" pitchFamily="2" charset="0"/>
                <a:cs typeface="NikoshBAN" panose="02000000000000000000" pitchFamily="2" charset="0"/>
              </a:rPr>
              <a:t>, </a:t>
            </a:r>
            <a:r>
              <a:rPr lang="en-US" sz="2000" b="1" dirty="0" err="1">
                <a:solidFill>
                  <a:schemeClr val="tx1"/>
                </a:solidFill>
                <a:latin typeface="NikoshBAN" panose="02000000000000000000" pitchFamily="2" charset="0"/>
                <a:cs typeface="NikoshBAN" panose="02000000000000000000" pitchFamily="2" charset="0"/>
              </a:rPr>
              <a:t>বিএড</a:t>
            </a:r>
            <a:r>
              <a:rPr lang="en-US" sz="2000" b="1" dirty="0">
                <a:solidFill>
                  <a:schemeClr val="tx1"/>
                </a:solidFill>
                <a:latin typeface="NikoshBAN" panose="02000000000000000000" pitchFamily="2" charset="0"/>
                <a:cs typeface="NikoshBAN" panose="02000000000000000000" pitchFamily="2" charset="0"/>
              </a:rPr>
              <a:t>।</a:t>
            </a:r>
          </a:p>
          <a:p>
            <a:pPr marL="0" indent="0" algn="ctr">
              <a:buNone/>
            </a:pPr>
            <a:r>
              <a:rPr lang="en-US" sz="2800" b="1" dirty="0" err="1">
                <a:solidFill>
                  <a:schemeClr val="tx1"/>
                </a:solidFill>
                <a:latin typeface="NikoshBAN" panose="02000000000000000000" pitchFamily="2" charset="0"/>
                <a:cs typeface="NikoshBAN" panose="02000000000000000000" pitchFamily="2" charset="0"/>
              </a:rPr>
              <a:t>সহকারী</a:t>
            </a:r>
            <a:r>
              <a:rPr lang="en-US" sz="2800" b="1" dirty="0">
                <a:solidFill>
                  <a:schemeClr val="tx1"/>
                </a:solidFill>
                <a:latin typeface="NikoshBAN" panose="02000000000000000000" pitchFamily="2" charset="0"/>
                <a:cs typeface="NikoshBAN" panose="02000000000000000000" pitchFamily="2" charset="0"/>
              </a:rPr>
              <a:t> </a:t>
            </a:r>
            <a:r>
              <a:rPr lang="en-US" sz="2800" b="1" dirty="0" err="1">
                <a:solidFill>
                  <a:schemeClr val="tx1"/>
                </a:solidFill>
                <a:latin typeface="NikoshBAN" panose="02000000000000000000" pitchFamily="2" charset="0"/>
                <a:cs typeface="NikoshBAN" panose="02000000000000000000" pitchFamily="2" charset="0"/>
              </a:rPr>
              <a:t>শিক্ষক</a:t>
            </a:r>
            <a:r>
              <a:rPr lang="en-US" sz="2800" b="1" dirty="0">
                <a:solidFill>
                  <a:schemeClr val="tx1"/>
                </a:solidFill>
                <a:latin typeface="NikoshBAN" panose="02000000000000000000" pitchFamily="2" charset="0"/>
                <a:cs typeface="NikoshBAN" panose="02000000000000000000" pitchFamily="2" charset="0"/>
              </a:rPr>
              <a:t>,</a:t>
            </a:r>
          </a:p>
          <a:p>
            <a:pPr marL="0" indent="0" algn="ctr">
              <a:buNone/>
            </a:pPr>
            <a:r>
              <a:rPr lang="en-US" sz="2800" b="1" dirty="0" err="1">
                <a:solidFill>
                  <a:schemeClr val="tx1"/>
                </a:solidFill>
                <a:latin typeface="NikoshBAN" panose="02000000000000000000" pitchFamily="2" charset="0"/>
                <a:cs typeface="NikoshBAN" panose="02000000000000000000" pitchFamily="2" charset="0"/>
              </a:rPr>
              <a:t>পাবুরিয়াচালা</a:t>
            </a:r>
            <a:r>
              <a:rPr lang="en-US" sz="2800" b="1" dirty="0">
                <a:solidFill>
                  <a:schemeClr val="tx1"/>
                </a:solidFill>
                <a:latin typeface="NikoshBAN" panose="02000000000000000000" pitchFamily="2" charset="0"/>
                <a:cs typeface="NikoshBAN" panose="02000000000000000000" pitchFamily="2" charset="0"/>
              </a:rPr>
              <a:t> </a:t>
            </a:r>
            <a:r>
              <a:rPr lang="en-US" sz="2800" b="1" dirty="0" err="1">
                <a:solidFill>
                  <a:schemeClr val="tx1"/>
                </a:solidFill>
                <a:latin typeface="NikoshBAN" panose="02000000000000000000" pitchFamily="2" charset="0"/>
                <a:cs typeface="NikoshBAN" panose="02000000000000000000" pitchFamily="2" charset="0"/>
              </a:rPr>
              <a:t>ইসলামিয়া</a:t>
            </a:r>
            <a:r>
              <a:rPr lang="en-US" sz="2800" b="1" dirty="0">
                <a:solidFill>
                  <a:schemeClr val="tx1"/>
                </a:solidFill>
                <a:latin typeface="NikoshBAN" panose="02000000000000000000" pitchFamily="2" charset="0"/>
                <a:cs typeface="NikoshBAN" panose="02000000000000000000" pitchFamily="2" charset="0"/>
              </a:rPr>
              <a:t> </a:t>
            </a:r>
            <a:r>
              <a:rPr lang="en-US" sz="2800" b="1" dirty="0" err="1">
                <a:solidFill>
                  <a:schemeClr val="tx1"/>
                </a:solidFill>
                <a:latin typeface="NikoshBAN" panose="02000000000000000000" pitchFamily="2" charset="0"/>
                <a:cs typeface="NikoshBAN" panose="02000000000000000000" pitchFamily="2" charset="0"/>
              </a:rPr>
              <a:t>আলিম</a:t>
            </a:r>
            <a:r>
              <a:rPr lang="en-US" sz="2800" b="1" dirty="0">
                <a:solidFill>
                  <a:schemeClr val="tx1"/>
                </a:solidFill>
                <a:latin typeface="NikoshBAN" panose="02000000000000000000" pitchFamily="2" charset="0"/>
                <a:cs typeface="NikoshBAN" panose="02000000000000000000" pitchFamily="2" charset="0"/>
              </a:rPr>
              <a:t> </a:t>
            </a:r>
            <a:r>
              <a:rPr lang="en-US" sz="2800" b="1" dirty="0" err="1">
                <a:solidFill>
                  <a:schemeClr val="tx1"/>
                </a:solidFill>
                <a:latin typeface="NikoshBAN" panose="02000000000000000000" pitchFamily="2" charset="0"/>
                <a:cs typeface="NikoshBAN" panose="02000000000000000000" pitchFamily="2" charset="0"/>
              </a:rPr>
              <a:t>মাদরাসা</a:t>
            </a:r>
            <a:r>
              <a:rPr lang="en-US" sz="2800" b="1" dirty="0">
                <a:solidFill>
                  <a:schemeClr val="tx1"/>
                </a:solidFill>
                <a:latin typeface="NikoshBAN" panose="02000000000000000000" pitchFamily="2" charset="0"/>
                <a:cs typeface="NikoshBAN" panose="02000000000000000000" pitchFamily="2" charset="0"/>
              </a:rPr>
              <a:t> </a:t>
            </a:r>
          </a:p>
          <a:p>
            <a:pPr marL="0" indent="0" algn="ctr">
              <a:buNone/>
            </a:pPr>
            <a:r>
              <a:rPr lang="en-US" sz="3200" b="1" dirty="0" err="1">
                <a:solidFill>
                  <a:schemeClr val="tx1"/>
                </a:solidFill>
                <a:latin typeface="NikoshBAN" panose="02000000000000000000" pitchFamily="2" charset="0"/>
                <a:cs typeface="NikoshBAN" panose="02000000000000000000" pitchFamily="2" charset="0"/>
              </a:rPr>
              <a:t>কালিয়াকৈর</a:t>
            </a:r>
            <a:r>
              <a:rPr lang="en-US" sz="3200" b="1" dirty="0">
                <a:solidFill>
                  <a:schemeClr val="tx1"/>
                </a:solidFill>
                <a:latin typeface="NikoshBAN" panose="02000000000000000000" pitchFamily="2" charset="0"/>
                <a:cs typeface="NikoshBAN" panose="02000000000000000000" pitchFamily="2" charset="0"/>
              </a:rPr>
              <a:t>, </a:t>
            </a:r>
            <a:r>
              <a:rPr lang="en-US" sz="3200" b="1" dirty="0" err="1">
                <a:solidFill>
                  <a:schemeClr val="tx1"/>
                </a:solidFill>
                <a:latin typeface="NikoshBAN" panose="02000000000000000000" pitchFamily="2" charset="0"/>
                <a:cs typeface="NikoshBAN" panose="02000000000000000000" pitchFamily="2" charset="0"/>
              </a:rPr>
              <a:t>গাজীপুর</a:t>
            </a:r>
            <a:r>
              <a:rPr lang="en-US" sz="3200" b="1" dirty="0">
                <a:solidFill>
                  <a:schemeClr val="tx1"/>
                </a:solidFill>
                <a:latin typeface="NikoshBAN" panose="02000000000000000000" pitchFamily="2" charset="0"/>
                <a:cs typeface="NikoshBAN" panose="02000000000000000000" pitchFamily="2" charset="0"/>
              </a:rPr>
              <a:t>।</a:t>
            </a:r>
          </a:p>
        </p:txBody>
      </p:sp>
      <p:sp>
        <p:nvSpPr>
          <p:cNvPr id="4" name="Content Placeholder 3"/>
          <p:cNvSpPr>
            <a:spLocks noGrp="1"/>
          </p:cNvSpPr>
          <p:nvPr>
            <p:ph sz="half" idx="2"/>
          </p:nvPr>
        </p:nvSpPr>
        <p:spPr>
          <a:xfrm>
            <a:off x="6370320" y="1900157"/>
            <a:ext cx="4754880" cy="3749040"/>
          </a:xfrm>
        </p:spPr>
        <p:txBody>
          <a:bodyPr>
            <a:normAutofit/>
          </a:bodyPr>
          <a:lstStyle/>
          <a:p>
            <a:pPr marL="0" indent="0" algn="ctr">
              <a:buNone/>
            </a:pPr>
            <a:r>
              <a:rPr lang="en-US" sz="3200" dirty="0" err="1">
                <a:solidFill>
                  <a:schemeClr val="tx1"/>
                </a:solidFill>
                <a:latin typeface="NikoshBAN" panose="02000000000000000000" pitchFamily="2" charset="0"/>
                <a:cs typeface="NikoshBAN" panose="02000000000000000000" pitchFamily="2" charset="0"/>
              </a:rPr>
              <a:t>পাঠ</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পরিচিতি</a:t>
            </a:r>
            <a:endParaRPr lang="en-US" sz="3200" dirty="0">
              <a:solidFill>
                <a:schemeClr val="tx1"/>
              </a:solidFill>
              <a:latin typeface="NikoshBAN" panose="02000000000000000000" pitchFamily="2" charset="0"/>
              <a:cs typeface="NikoshBAN" panose="02000000000000000000" pitchFamily="2" charset="0"/>
            </a:endParaRPr>
          </a:p>
          <a:p>
            <a:pPr marL="0" indent="0" algn="ctr">
              <a:buNone/>
            </a:pPr>
            <a:r>
              <a:rPr lang="en-US" sz="4400" dirty="0" err="1">
                <a:solidFill>
                  <a:schemeClr val="tx1"/>
                </a:solidFill>
                <a:latin typeface="NikoshBAN" panose="02000000000000000000" pitchFamily="2" charset="0"/>
                <a:cs typeface="NikoshBAN" panose="02000000000000000000" pitchFamily="2" charset="0"/>
              </a:rPr>
              <a:t>শ্রেনীঃ</a:t>
            </a:r>
            <a:r>
              <a:rPr lang="en-US" sz="4400" dirty="0">
                <a:solidFill>
                  <a:schemeClr val="tx1"/>
                </a:solidFill>
                <a:latin typeface="NikoshBAN" panose="02000000000000000000" pitchFamily="2" charset="0"/>
                <a:cs typeface="NikoshBAN" panose="02000000000000000000" pitchFamily="2" charset="0"/>
              </a:rPr>
              <a:t> </a:t>
            </a:r>
            <a:r>
              <a:rPr lang="en-US" sz="4400" dirty="0" err="1">
                <a:solidFill>
                  <a:schemeClr val="tx1"/>
                </a:solidFill>
                <a:latin typeface="NikoshBAN" panose="02000000000000000000" pitchFamily="2" charset="0"/>
                <a:cs typeface="NikoshBAN" panose="02000000000000000000" pitchFamily="2" charset="0"/>
              </a:rPr>
              <a:t>সপ্তম</a:t>
            </a:r>
            <a:endParaRPr lang="en-US" sz="4400" dirty="0">
              <a:solidFill>
                <a:schemeClr val="tx1"/>
              </a:solidFill>
              <a:latin typeface="NikoshBAN" panose="02000000000000000000" pitchFamily="2" charset="0"/>
              <a:cs typeface="NikoshBAN" panose="02000000000000000000" pitchFamily="2" charset="0"/>
            </a:endParaRPr>
          </a:p>
          <a:p>
            <a:pPr marL="0" indent="0" algn="ctr">
              <a:buNone/>
            </a:pPr>
            <a:r>
              <a:rPr lang="en-US" sz="4400" dirty="0" err="1">
                <a:solidFill>
                  <a:schemeClr val="tx1"/>
                </a:solidFill>
                <a:latin typeface="NikoshBAN" panose="02000000000000000000" pitchFamily="2" charset="0"/>
                <a:cs typeface="NikoshBAN" panose="02000000000000000000" pitchFamily="2" charset="0"/>
              </a:rPr>
              <a:t>বিষয়ঃ</a:t>
            </a:r>
            <a:r>
              <a:rPr lang="en-US" sz="4400" dirty="0">
                <a:solidFill>
                  <a:schemeClr val="tx1"/>
                </a:solidFill>
                <a:latin typeface="NikoshBAN" panose="02000000000000000000" pitchFamily="2" charset="0"/>
                <a:cs typeface="NikoshBAN" panose="02000000000000000000" pitchFamily="2" charset="0"/>
              </a:rPr>
              <a:t> </a:t>
            </a:r>
            <a:r>
              <a:rPr lang="en-US" sz="4400" dirty="0" err="1">
                <a:solidFill>
                  <a:schemeClr val="tx1"/>
                </a:solidFill>
                <a:latin typeface="NikoshBAN" panose="02000000000000000000" pitchFamily="2" charset="0"/>
                <a:cs typeface="NikoshBAN" panose="02000000000000000000" pitchFamily="2" charset="0"/>
              </a:rPr>
              <a:t>বিজ্ঞান</a:t>
            </a:r>
            <a:endParaRPr lang="en-US" sz="4400" dirty="0">
              <a:solidFill>
                <a:schemeClr val="tx1"/>
              </a:solidFill>
              <a:latin typeface="NikoshBAN" panose="02000000000000000000" pitchFamily="2" charset="0"/>
              <a:cs typeface="NikoshBAN" panose="02000000000000000000" pitchFamily="2" charset="0"/>
            </a:endParaRPr>
          </a:p>
          <a:p>
            <a:pPr marL="0" indent="0" algn="ctr">
              <a:buNone/>
            </a:pPr>
            <a:r>
              <a:rPr lang="en-US" sz="4400" dirty="0" err="1">
                <a:solidFill>
                  <a:schemeClr val="tx1"/>
                </a:solidFill>
                <a:latin typeface="NikoshBAN" panose="02000000000000000000" pitchFamily="2" charset="0"/>
                <a:cs typeface="NikoshBAN" panose="02000000000000000000" pitchFamily="2" charset="0"/>
              </a:rPr>
              <a:t>অধ্যায়ঃ</a:t>
            </a:r>
            <a:r>
              <a:rPr lang="en-US" sz="4400" dirty="0">
                <a:solidFill>
                  <a:schemeClr val="tx1"/>
                </a:solidFill>
                <a:latin typeface="NikoshBAN" panose="02000000000000000000" pitchFamily="2" charset="0"/>
                <a:cs typeface="NikoshBAN" panose="02000000000000000000" pitchFamily="2" charset="0"/>
              </a:rPr>
              <a:t> ০১</a:t>
            </a:r>
          </a:p>
          <a:p>
            <a:pPr marL="0" indent="0" algn="ctr">
              <a:buNone/>
            </a:pPr>
            <a:r>
              <a:rPr lang="en-US" sz="4400" dirty="0" err="1">
                <a:solidFill>
                  <a:schemeClr val="tx1"/>
                </a:solidFill>
                <a:latin typeface="NikoshBAN" panose="02000000000000000000" pitchFamily="2" charset="0"/>
                <a:cs typeface="NikoshBAN" panose="02000000000000000000" pitchFamily="2" charset="0"/>
              </a:rPr>
              <a:t>পা</a:t>
            </a:r>
            <a:r>
              <a:rPr lang="bn-BD" sz="4400" dirty="0">
                <a:solidFill>
                  <a:schemeClr val="tx1"/>
                </a:solidFill>
                <a:latin typeface="NikoshBAN" panose="02000000000000000000" pitchFamily="2" charset="0"/>
                <a:cs typeface="NikoshBAN" panose="02000000000000000000" pitchFamily="2" charset="0"/>
              </a:rPr>
              <a:t>ঠ-</a:t>
            </a:r>
            <a:r>
              <a:rPr lang="en-US" sz="4400" dirty="0">
                <a:solidFill>
                  <a:schemeClr val="tx1"/>
                </a:solidFill>
                <a:latin typeface="NikoshBAN" panose="02000000000000000000" pitchFamily="2" charset="0"/>
                <a:cs typeface="NikoshBAN" panose="02000000000000000000" pitchFamily="2" charset="0"/>
              </a:rPr>
              <a:t> ৫,৬ এ</a:t>
            </a:r>
            <a:r>
              <a:rPr lang="bn-BD" sz="4400" dirty="0">
                <a:solidFill>
                  <a:schemeClr val="tx1"/>
                </a:solidFill>
                <a:latin typeface="NikoshBAN" panose="02000000000000000000" pitchFamily="2" charset="0"/>
                <a:cs typeface="NikoshBAN" panose="02000000000000000000" pitchFamily="2" charset="0"/>
              </a:rPr>
              <a:t>বং</a:t>
            </a:r>
            <a:r>
              <a:rPr lang="en-US" sz="4400" dirty="0">
                <a:solidFill>
                  <a:schemeClr val="tx1"/>
                </a:solidFill>
                <a:latin typeface="NikoshBAN" panose="02000000000000000000" pitchFamily="2" charset="0"/>
                <a:cs typeface="NikoshBAN" panose="02000000000000000000" pitchFamily="2" charset="0"/>
              </a:rPr>
              <a:t> ৭।</a:t>
            </a:r>
          </a:p>
          <a:p>
            <a:pPr marL="0" indent="0" algn="ctr">
              <a:buNone/>
            </a:pPr>
            <a:endParaRPr lang="en-US"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43145029"/>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arn(inVertical)">
                                      <p:cBhvr>
                                        <p:cTn id="32" dur="500"/>
                                        <p:tgtEl>
                                          <p:spTgt spid="4">
                                            <p:txEl>
                                              <p:pRg st="0" end="0"/>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barn(inVertical)">
                                      <p:cBhvr>
                                        <p:cTn id="35" dur="500"/>
                                        <p:tgtEl>
                                          <p:spTgt spid="4">
                                            <p:txEl>
                                              <p:pRg st="1" end="1"/>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Effect transition="in" filter="barn(inVertical)">
                                      <p:cBhvr>
                                        <p:cTn id="38" dur="500"/>
                                        <p:tgtEl>
                                          <p:spTgt spid="4">
                                            <p:txEl>
                                              <p:pRg st="2" end="2"/>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Effect transition="in" filter="barn(inVertical)">
                                      <p:cBhvr>
                                        <p:cTn id="41" dur="500"/>
                                        <p:tgtEl>
                                          <p:spTgt spid="4">
                                            <p:txEl>
                                              <p:pRg st="3" end="3"/>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barn(inVertical)">
                                      <p:cBhvr>
                                        <p:cTn id="4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174" y="1276118"/>
            <a:ext cx="5181993" cy="343457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0078" y="1363011"/>
            <a:ext cx="5429014" cy="3456756"/>
          </a:xfrm>
          <a:prstGeom prst="rect">
            <a:avLst/>
          </a:prstGeom>
        </p:spPr>
      </p:pic>
      <p:sp>
        <p:nvSpPr>
          <p:cNvPr id="5" name="TextBox 4"/>
          <p:cNvSpPr txBox="1"/>
          <p:nvPr/>
        </p:nvSpPr>
        <p:spPr>
          <a:xfrm>
            <a:off x="1471962" y="4928839"/>
            <a:ext cx="8742555" cy="1200329"/>
          </a:xfrm>
          <a:prstGeom prst="rect">
            <a:avLst/>
          </a:prstGeom>
          <a:noFill/>
        </p:spPr>
        <p:txBody>
          <a:bodyPr wrap="square" rtlCol="0">
            <a:spAutoFit/>
          </a:bodyPr>
          <a:lstStyle/>
          <a:p>
            <a:pPr algn="ctr"/>
            <a:r>
              <a:rPr lang="bn-BD" sz="7200" dirty="0">
                <a:latin typeface="NikoshBAN" panose="02000000000000000000" pitchFamily="2" charset="0"/>
                <a:cs typeface="NikoshBAN" panose="02000000000000000000" pitchFamily="2" charset="0"/>
              </a:rPr>
              <a:t>শৈবাল </a:t>
            </a:r>
            <a:endParaRPr lang="en-US" sz="7200" dirty="0">
              <a:latin typeface="NikoshBAN" panose="02000000000000000000" pitchFamily="2" charset="0"/>
              <a:cs typeface="NikoshBAN" panose="02000000000000000000" pitchFamily="2" charset="0"/>
            </a:endParaRPr>
          </a:p>
        </p:txBody>
      </p:sp>
      <p:sp>
        <p:nvSpPr>
          <p:cNvPr id="6" name="Rectangle 5"/>
          <p:cNvSpPr/>
          <p:nvPr/>
        </p:nvSpPr>
        <p:spPr>
          <a:xfrm>
            <a:off x="3239524" y="397604"/>
            <a:ext cx="3785744" cy="769441"/>
          </a:xfrm>
          <a:prstGeom prst="rect">
            <a:avLst/>
          </a:prstGeom>
        </p:spPr>
        <p:txBody>
          <a:bodyPr wrap="square">
            <a:spAutoFit/>
          </a:bodyPr>
          <a:lstStyle/>
          <a:p>
            <a:pPr algn="ctr"/>
            <a:r>
              <a:rPr lang="en-US" sz="4400" dirty="0" err="1">
                <a:latin typeface="NikoshBAN" panose="02000000000000000000" pitchFamily="2" charset="0"/>
                <a:cs typeface="NikoshBAN" panose="02000000000000000000" pitchFamily="2" charset="0"/>
              </a:rPr>
              <a:t>নিচের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চিত্র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গুলো</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দেখ</a:t>
            </a:r>
            <a:r>
              <a:rPr lang="en-US" sz="4400" dirty="0">
                <a:latin typeface="NikoshBAN" panose="02000000000000000000" pitchFamily="2" charset="0"/>
                <a:cs typeface="NikoshBAN" panose="02000000000000000000" pitchFamily="2" charset="0"/>
              </a:rPr>
              <a:t> </a:t>
            </a:r>
          </a:p>
        </p:txBody>
      </p:sp>
      <p:sp>
        <p:nvSpPr>
          <p:cNvPr id="7" name="TextBox 6"/>
          <p:cNvSpPr txBox="1"/>
          <p:nvPr/>
        </p:nvSpPr>
        <p:spPr>
          <a:xfrm>
            <a:off x="1304889" y="4936520"/>
            <a:ext cx="8742555" cy="923330"/>
          </a:xfrm>
          <a:prstGeom prst="rect">
            <a:avLst/>
          </a:prstGeom>
          <a:noFill/>
        </p:spPr>
        <p:txBody>
          <a:bodyPr wrap="square" rtlCol="0">
            <a:spAutoFit/>
          </a:bodyPr>
          <a:lstStyle/>
          <a:p>
            <a:pPr algn="ctr"/>
            <a:r>
              <a:rPr lang="en-US" sz="5400" dirty="0" err="1">
                <a:latin typeface="NikoshBAN" panose="02000000000000000000" pitchFamily="2" charset="0"/>
                <a:cs typeface="NikoshBAN" panose="02000000000000000000" pitchFamily="2" charset="0"/>
              </a:rPr>
              <a:t>এদের</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কে</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কী</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বলে</a:t>
            </a:r>
            <a:r>
              <a:rPr lang="en-US" sz="5400" dirty="0">
                <a:latin typeface="NikoshBAN" panose="02000000000000000000" pitchFamily="2" charset="0"/>
                <a:cs typeface="NikoshBAN" panose="02000000000000000000" pitchFamily="2" charset="0"/>
              </a:rPr>
              <a:t>? </a:t>
            </a:r>
            <a:r>
              <a:rPr lang="bn-BD" sz="5400" dirty="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16786725"/>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xit" presetSubtype="21" fill="hold" grpId="1" nodeType="clickEffect">
                                  <p:stCondLst>
                                    <p:cond delay="0"/>
                                  </p:stCondLst>
                                  <p:childTnLst>
                                    <p:animEffect transition="out" filter="barn(inVertical)">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par>
                          <p:cTn id="28" fill="hold">
                            <p:stCondLst>
                              <p:cond delay="500"/>
                            </p:stCondLst>
                            <p:childTnLst>
                              <p:par>
                                <p:cTn id="29" presetID="16" presetClass="entr" presetSubtype="21"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arn(inVertical)">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472" y="955403"/>
            <a:ext cx="5734050" cy="387667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3417" y="955404"/>
            <a:ext cx="5177544" cy="3876674"/>
          </a:xfrm>
          <a:prstGeom prst="rect">
            <a:avLst/>
          </a:prstGeom>
        </p:spPr>
      </p:pic>
      <p:sp>
        <p:nvSpPr>
          <p:cNvPr id="4" name="TextBox 3"/>
          <p:cNvSpPr txBox="1"/>
          <p:nvPr/>
        </p:nvSpPr>
        <p:spPr>
          <a:xfrm>
            <a:off x="3567742" y="5163947"/>
            <a:ext cx="4192858" cy="1015663"/>
          </a:xfrm>
          <a:prstGeom prst="rect">
            <a:avLst/>
          </a:prstGeom>
          <a:noFill/>
        </p:spPr>
        <p:txBody>
          <a:bodyPr wrap="square" rtlCol="0">
            <a:spAutoFit/>
          </a:bodyPr>
          <a:lstStyle/>
          <a:p>
            <a:pPr algn="ctr"/>
            <a:r>
              <a:rPr lang="bn-BD" sz="6000" dirty="0">
                <a:latin typeface="NikoshBAN" panose="02000000000000000000" pitchFamily="2" charset="0"/>
                <a:cs typeface="NikoshBAN" panose="02000000000000000000" pitchFamily="2" charset="0"/>
              </a:rPr>
              <a:t>ছত্রাক</a:t>
            </a:r>
            <a:endParaRPr lang="en-US" sz="6000" dirty="0">
              <a:latin typeface="NikoshBAN" panose="02000000000000000000" pitchFamily="2" charset="0"/>
              <a:cs typeface="NikoshBAN" panose="02000000000000000000" pitchFamily="2" charset="0"/>
            </a:endParaRPr>
          </a:p>
        </p:txBody>
      </p:sp>
      <p:sp>
        <p:nvSpPr>
          <p:cNvPr id="5" name="Rectangle 4"/>
          <p:cNvSpPr/>
          <p:nvPr/>
        </p:nvSpPr>
        <p:spPr>
          <a:xfrm>
            <a:off x="3239524" y="318092"/>
            <a:ext cx="3785744" cy="769441"/>
          </a:xfrm>
          <a:prstGeom prst="rect">
            <a:avLst/>
          </a:prstGeom>
        </p:spPr>
        <p:txBody>
          <a:bodyPr wrap="square">
            <a:spAutoFit/>
          </a:bodyPr>
          <a:lstStyle/>
          <a:p>
            <a:pPr algn="ctr"/>
            <a:r>
              <a:rPr lang="en-US" sz="4400" dirty="0" err="1">
                <a:latin typeface="NikoshBAN" panose="02000000000000000000" pitchFamily="2" charset="0"/>
                <a:cs typeface="NikoshBAN" panose="02000000000000000000" pitchFamily="2" charset="0"/>
              </a:rPr>
              <a:t>নিচের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চিত্র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গুলো</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দেখ</a:t>
            </a:r>
            <a:r>
              <a:rPr lang="en-US" sz="4400" dirty="0">
                <a:latin typeface="NikoshBAN" panose="02000000000000000000" pitchFamily="2" charset="0"/>
                <a:cs typeface="NikoshBAN" panose="02000000000000000000" pitchFamily="2" charset="0"/>
              </a:rPr>
              <a:t> </a:t>
            </a:r>
          </a:p>
        </p:txBody>
      </p:sp>
      <p:sp>
        <p:nvSpPr>
          <p:cNvPr id="6" name="TextBox 5"/>
          <p:cNvSpPr txBox="1"/>
          <p:nvPr/>
        </p:nvSpPr>
        <p:spPr>
          <a:xfrm>
            <a:off x="1292894" y="5163947"/>
            <a:ext cx="8742555" cy="923330"/>
          </a:xfrm>
          <a:prstGeom prst="rect">
            <a:avLst/>
          </a:prstGeom>
          <a:noFill/>
        </p:spPr>
        <p:txBody>
          <a:bodyPr wrap="square" rtlCol="0">
            <a:spAutoFit/>
          </a:bodyPr>
          <a:lstStyle/>
          <a:p>
            <a:pPr algn="ctr"/>
            <a:r>
              <a:rPr lang="en-US" sz="5400" dirty="0" err="1">
                <a:latin typeface="NikoshBAN" panose="02000000000000000000" pitchFamily="2" charset="0"/>
                <a:cs typeface="NikoshBAN" panose="02000000000000000000" pitchFamily="2" charset="0"/>
              </a:rPr>
              <a:t>এদের</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কে</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কী</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বলে</a:t>
            </a:r>
            <a:r>
              <a:rPr lang="en-US" sz="5400" dirty="0">
                <a:latin typeface="NikoshBAN" panose="02000000000000000000" pitchFamily="2" charset="0"/>
                <a:cs typeface="NikoshBAN" panose="02000000000000000000" pitchFamily="2" charset="0"/>
              </a:rPr>
              <a:t>? </a:t>
            </a:r>
            <a:r>
              <a:rPr lang="bn-BD" sz="5400" dirty="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74464314"/>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xit" presetSubtype="21" fill="hold" grpId="1" nodeType="clickEffect">
                                  <p:stCondLst>
                                    <p:cond delay="0"/>
                                  </p:stCondLst>
                                  <p:childTnLst>
                                    <p:animEffect transition="out" filter="barn(inVertical)">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par>
                          <p:cTn id="28" fill="hold">
                            <p:stCondLst>
                              <p:cond delay="500"/>
                            </p:stCondLst>
                            <p:childTnLst>
                              <p:par>
                                <p:cTn id="29" presetID="16" presetClass="entr" presetSubtype="21"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arn(inVertical)">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6584" y="1181057"/>
            <a:ext cx="6913756" cy="830997"/>
          </a:xfrm>
          <a:prstGeom prst="rect">
            <a:avLst/>
          </a:prstGeom>
          <a:noFill/>
        </p:spPr>
        <p:txBody>
          <a:bodyPr wrap="square" rtlCol="0">
            <a:spAutoFit/>
          </a:bodyPr>
          <a:lstStyle/>
          <a:p>
            <a:pPr algn="ctr"/>
            <a:r>
              <a:rPr lang="bn-BD" sz="4800" dirty="0">
                <a:latin typeface="NikoshBAN" panose="02000000000000000000" pitchFamily="2" charset="0"/>
                <a:cs typeface="NikoshBAN" panose="02000000000000000000" pitchFamily="2" charset="0"/>
              </a:rPr>
              <a:t>তাহলে আজকে আমাদের পাঠ হচ্ছে </a:t>
            </a:r>
            <a:endParaRPr lang="en-US" sz="4800" dirty="0">
              <a:latin typeface="NikoshBAN" panose="02000000000000000000" pitchFamily="2" charset="0"/>
              <a:cs typeface="NikoshBAN" panose="02000000000000000000" pitchFamily="2" charset="0"/>
            </a:endParaRPr>
          </a:p>
        </p:txBody>
      </p:sp>
      <p:sp>
        <p:nvSpPr>
          <p:cNvPr id="3" name="TextBox 2"/>
          <p:cNvSpPr txBox="1"/>
          <p:nvPr/>
        </p:nvSpPr>
        <p:spPr>
          <a:xfrm>
            <a:off x="2141034" y="2974628"/>
            <a:ext cx="7493619" cy="1446550"/>
          </a:xfrm>
          <a:prstGeom prst="rect">
            <a:avLst/>
          </a:prstGeom>
          <a:noFill/>
        </p:spPr>
        <p:txBody>
          <a:bodyPr wrap="square" rtlCol="0">
            <a:spAutoFit/>
          </a:bodyPr>
          <a:lstStyle/>
          <a:p>
            <a:pPr algn="ctr"/>
            <a:r>
              <a:rPr lang="bn-BD" sz="8800" dirty="0">
                <a:latin typeface="NikoshBAN" panose="02000000000000000000" pitchFamily="2" charset="0"/>
                <a:cs typeface="NikoshBAN" panose="02000000000000000000" pitchFamily="2" charset="0"/>
              </a:rPr>
              <a:t>শৈবাল ও ছত্রাক </a:t>
            </a:r>
            <a:endParaRPr lang="en-US" sz="8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3917945"/>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1756" y="1048215"/>
            <a:ext cx="4795024" cy="830997"/>
          </a:xfrm>
          <a:prstGeom prst="rect">
            <a:avLst/>
          </a:prstGeom>
          <a:noFill/>
        </p:spPr>
        <p:txBody>
          <a:bodyPr wrap="square" rtlCol="0">
            <a:spAutoFit/>
          </a:bodyPr>
          <a:lstStyle/>
          <a:p>
            <a:r>
              <a:rPr lang="bn-BD" sz="4800" dirty="0">
                <a:latin typeface="NikoshBAN" panose="02000000000000000000" pitchFamily="2" charset="0"/>
                <a:cs typeface="NikoshBAN" panose="02000000000000000000" pitchFamily="2" charset="0"/>
              </a:rPr>
              <a:t>শিখন ফল </a:t>
            </a:r>
            <a:endParaRPr lang="en-US" sz="4800" dirty="0">
              <a:latin typeface="NikoshBAN" panose="02000000000000000000" pitchFamily="2" charset="0"/>
              <a:cs typeface="NikoshBAN" panose="02000000000000000000" pitchFamily="2" charset="0"/>
            </a:endParaRPr>
          </a:p>
        </p:txBody>
      </p:sp>
      <p:sp>
        <p:nvSpPr>
          <p:cNvPr id="3" name="TextBox 2"/>
          <p:cNvSpPr txBox="1"/>
          <p:nvPr/>
        </p:nvSpPr>
        <p:spPr>
          <a:xfrm>
            <a:off x="954157" y="1962615"/>
            <a:ext cx="10628243" cy="2246769"/>
          </a:xfrm>
          <a:prstGeom prst="rect">
            <a:avLst/>
          </a:prstGeom>
          <a:noFill/>
        </p:spPr>
        <p:txBody>
          <a:bodyPr wrap="square" rtlCol="0">
            <a:spAutoFit/>
          </a:bodyPr>
          <a:lstStyle/>
          <a:p>
            <a:r>
              <a:rPr lang="bn-BD" sz="2800" dirty="0">
                <a:latin typeface="NikoshBAN" panose="02000000000000000000" pitchFamily="2" charset="0"/>
                <a:cs typeface="NikoshBAN" panose="02000000000000000000" pitchFamily="2" charset="0"/>
              </a:rPr>
              <a:t>এই পাঠ শেষে শিক্ষার্থীরা,</a:t>
            </a:r>
          </a:p>
          <a:p>
            <a:r>
              <a:rPr lang="bn-BD" sz="2800" dirty="0">
                <a:latin typeface="NikoshBAN" panose="02000000000000000000" pitchFamily="2" charset="0"/>
                <a:cs typeface="NikoshBAN" panose="02000000000000000000" pitchFamily="2" charset="0"/>
              </a:rPr>
              <a:t>১। শৈবাল ও ছত্রাকের বৈশিষ্ট্য, উপকারিতা ও অপকারিতা ব্যাখ্যা করতে পারবে</a:t>
            </a:r>
            <a:r>
              <a:rPr lang="en-US" sz="2800" dirty="0">
                <a:latin typeface="NikoshBAN" panose="02000000000000000000" pitchFamily="2" charset="0"/>
                <a:cs typeface="NikoshBAN" panose="02000000000000000000" pitchFamily="2" charset="0"/>
              </a:rPr>
              <a:t>।</a:t>
            </a:r>
            <a:endParaRPr lang="bn-BD" sz="2800" dirty="0">
              <a:latin typeface="NikoshBAN" panose="02000000000000000000" pitchFamily="2" charset="0"/>
              <a:cs typeface="NikoshBAN" panose="02000000000000000000" pitchFamily="2" charset="0"/>
            </a:endParaRPr>
          </a:p>
          <a:p>
            <a:r>
              <a:rPr lang="bn-BD" sz="2800" dirty="0">
                <a:latin typeface="NikoshBAN" panose="02000000000000000000" pitchFamily="2" charset="0"/>
                <a:cs typeface="NikoshBAN" panose="02000000000000000000" pitchFamily="2" charset="0"/>
              </a:rPr>
              <a:t>২।</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ছত্রাকের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অর্থনৈতিক</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গুরুত্ব</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ব্যাখ্যা</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পারবে</a:t>
            </a:r>
            <a:r>
              <a:rPr lang="en-US" sz="2800" dirty="0">
                <a:latin typeface="NikoshBAN" panose="02000000000000000000" pitchFamily="2" charset="0"/>
                <a:cs typeface="NikoshBAN" panose="02000000000000000000" pitchFamily="2" charset="0"/>
              </a:rPr>
              <a:t>।</a:t>
            </a:r>
          </a:p>
          <a:p>
            <a:r>
              <a:rPr lang="en-US" sz="2800" dirty="0">
                <a:latin typeface="NikoshBAN" panose="02000000000000000000" pitchFamily="2" charset="0"/>
                <a:cs typeface="NikoshBAN" panose="02000000000000000000" pitchFamily="2" charset="0"/>
              </a:rPr>
              <a:t>৩।</a:t>
            </a:r>
            <a:r>
              <a:rPr lang="bn-BD" sz="2800" dirty="0">
                <a:latin typeface="NikoshBAN" panose="02000000000000000000" pitchFamily="2" charset="0"/>
                <a:cs typeface="NikoshBAN" panose="02000000000000000000" pitchFamily="2" charset="0"/>
              </a:rPr>
              <a:t>কীভাবে ছত্রাকের সংক্রমন প্রতিরোধ করা যায় তা ব্যাখ্যা করতে পারবে।</a:t>
            </a:r>
          </a:p>
          <a:p>
            <a:r>
              <a:rPr lang="bn-BD" sz="2800" dirty="0">
                <a:latin typeface="NikoshBAN" panose="02000000000000000000" pitchFamily="2" charset="0"/>
                <a:cs typeface="NikoshBAN" panose="02000000000000000000" pitchFamily="2" charset="0"/>
              </a:rPr>
              <a:t>৪। মানব দেহে স্বাস্থ্যঝুকি সৃষ্টিতে ভাইরাস ও ব্যাক্টেরিয়ার ভুমিকা ব্যাখ্যা করতে পারবে।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29183454"/>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7249" y="877989"/>
            <a:ext cx="7952509" cy="4258151"/>
          </a:xfrm>
          <a:prstGeom prst="rect">
            <a:avLst/>
          </a:prstGeom>
        </p:spPr>
      </p:pic>
      <p:sp>
        <p:nvSpPr>
          <p:cNvPr id="6" name="TextBox 5"/>
          <p:cNvSpPr txBox="1"/>
          <p:nvPr/>
        </p:nvSpPr>
        <p:spPr>
          <a:xfrm>
            <a:off x="2313709" y="377716"/>
            <a:ext cx="6165273" cy="646331"/>
          </a:xfrm>
          <a:prstGeom prst="rect">
            <a:avLst/>
          </a:prstGeom>
          <a:noFill/>
        </p:spPr>
        <p:txBody>
          <a:bodyPr wrap="square" rtlCol="0">
            <a:spAutoFit/>
          </a:bodyPr>
          <a:lstStyle/>
          <a:p>
            <a:pPr algn="ctr"/>
            <a:r>
              <a:rPr lang="en-US" sz="3600" b="1" dirty="0" err="1">
                <a:latin typeface="NikoshBAN" panose="02000000000000000000" pitchFamily="2" charset="0"/>
                <a:cs typeface="NikoshBAN" panose="02000000000000000000" pitchFamily="2" charset="0"/>
              </a:rPr>
              <a:t>নিচের</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চিত্র</a:t>
            </a:r>
            <a:r>
              <a:rPr lang="bn-BD" sz="3600" b="1" dirty="0">
                <a:latin typeface="NikoshBAN" panose="02000000000000000000" pitchFamily="2" charset="0"/>
                <a:cs typeface="NikoshBAN" panose="02000000000000000000" pitchFamily="2" charset="0"/>
              </a:rPr>
              <a:t>টি </a:t>
            </a:r>
            <a:r>
              <a:rPr lang="en-US" sz="3600" b="1" dirty="0" err="1">
                <a:latin typeface="NikoshBAN" panose="02000000000000000000" pitchFamily="2" charset="0"/>
                <a:cs typeface="NikoshBAN" panose="02000000000000000000" pitchFamily="2" charset="0"/>
              </a:rPr>
              <a:t>দেখ</a:t>
            </a:r>
            <a:r>
              <a:rPr lang="en-US" sz="3600" b="1" dirty="0">
                <a:latin typeface="NikoshBAN" panose="02000000000000000000" pitchFamily="2" charset="0"/>
                <a:cs typeface="NikoshBAN" panose="02000000000000000000" pitchFamily="2" charset="0"/>
              </a:rPr>
              <a:t> ও </a:t>
            </a:r>
            <a:r>
              <a:rPr lang="en-US" sz="3600" b="1" dirty="0" err="1">
                <a:latin typeface="NikoshBAN" panose="02000000000000000000" pitchFamily="2" charset="0"/>
                <a:cs typeface="NikoshBAN" panose="02000000000000000000" pitchFamily="2" charset="0"/>
              </a:rPr>
              <a:t>প্রশ্ন</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গুলোর</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উত্তর</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দাও</a:t>
            </a:r>
            <a:r>
              <a:rPr lang="en-US" sz="3600" b="1" dirty="0">
                <a:latin typeface="NikoshBAN" panose="02000000000000000000" pitchFamily="2" charset="0"/>
                <a:cs typeface="NikoshBAN" panose="02000000000000000000" pitchFamily="2" charset="0"/>
              </a:rPr>
              <a:t>  </a:t>
            </a:r>
          </a:p>
        </p:txBody>
      </p:sp>
      <p:sp>
        <p:nvSpPr>
          <p:cNvPr id="8" name="TextBox 7"/>
          <p:cNvSpPr txBox="1"/>
          <p:nvPr/>
        </p:nvSpPr>
        <p:spPr>
          <a:xfrm>
            <a:off x="3560618" y="5468930"/>
            <a:ext cx="4571999" cy="769441"/>
          </a:xfrm>
          <a:prstGeom prst="rect">
            <a:avLst/>
          </a:prstGeom>
          <a:noFill/>
        </p:spPr>
        <p:txBody>
          <a:bodyPr wrap="square" rtlCol="0">
            <a:spAutoFit/>
          </a:bodyPr>
          <a:lstStyle/>
          <a:p>
            <a:pPr algn="ctr"/>
            <a:r>
              <a:rPr lang="bn-BD" sz="4400" b="1" dirty="0">
                <a:latin typeface="NikoshBAN" panose="02000000000000000000" pitchFamily="2" charset="0"/>
                <a:cs typeface="NikoshBAN" panose="02000000000000000000" pitchFamily="2" charset="0"/>
              </a:rPr>
              <a:t>এটি কিসের চিত্র </a:t>
            </a:r>
            <a:endParaRPr lang="en-US" sz="4400" b="1" dirty="0">
              <a:latin typeface="NikoshBAN" panose="02000000000000000000" pitchFamily="2" charset="0"/>
              <a:cs typeface="NikoshBAN" panose="02000000000000000000" pitchFamily="2" charset="0"/>
            </a:endParaRPr>
          </a:p>
        </p:txBody>
      </p:sp>
      <p:sp>
        <p:nvSpPr>
          <p:cNvPr id="9" name="TextBox 8"/>
          <p:cNvSpPr txBox="1"/>
          <p:nvPr/>
        </p:nvSpPr>
        <p:spPr>
          <a:xfrm>
            <a:off x="3422073" y="5423751"/>
            <a:ext cx="4571999" cy="769441"/>
          </a:xfrm>
          <a:prstGeom prst="rect">
            <a:avLst/>
          </a:prstGeom>
          <a:noFill/>
        </p:spPr>
        <p:txBody>
          <a:bodyPr wrap="square" rtlCol="0">
            <a:spAutoFit/>
          </a:bodyPr>
          <a:lstStyle/>
          <a:p>
            <a:pPr algn="ctr"/>
            <a:r>
              <a:rPr lang="bn-BD" sz="4400" b="1" dirty="0">
                <a:latin typeface="NikoshBAN" panose="02000000000000000000" pitchFamily="2" charset="0"/>
                <a:cs typeface="NikoshBAN" panose="02000000000000000000" pitchFamily="2" charset="0"/>
              </a:rPr>
              <a:t>ছত্রাকের এর চিত্র  </a:t>
            </a:r>
            <a:endParaRPr lang="en-US" sz="4400" b="1" dirty="0">
              <a:latin typeface="NikoshBAN" panose="02000000000000000000" pitchFamily="2" charset="0"/>
              <a:cs typeface="NikoshBAN" panose="02000000000000000000" pitchFamily="2" charset="0"/>
            </a:endParaRPr>
          </a:p>
        </p:txBody>
      </p:sp>
      <p:sp>
        <p:nvSpPr>
          <p:cNvPr id="11" name="TextBox 10"/>
          <p:cNvSpPr txBox="1"/>
          <p:nvPr/>
        </p:nvSpPr>
        <p:spPr>
          <a:xfrm>
            <a:off x="2534017" y="5396814"/>
            <a:ext cx="5990955" cy="707886"/>
          </a:xfrm>
          <a:prstGeom prst="rect">
            <a:avLst/>
          </a:prstGeom>
          <a:noFill/>
        </p:spPr>
        <p:txBody>
          <a:bodyPr wrap="square" rtlCol="0">
            <a:spAutoFit/>
          </a:bodyPr>
          <a:lstStyle/>
          <a:p>
            <a:pPr algn="ctr"/>
            <a:r>
              <a:rPr lang="bn-BD" sz="3200" b="1" dirty="0">
                <a:latin typeface="NikoshBAN" panose="02000000000000000000" pitchFamily="2" charset="0"/>
                <a:cs typeface="NikoshBAN" panose="02000000000000000000" pitchFamily="2" charset="0"/>
              </a:rPr>
              <a:t> </a:t>
            </a:r>
            <a:r>
              <a:rPr lang="bn-BD" sz="4000" b="1" dirty="0">
                <a:latin typeface="NikoshBAN" panose="02000000000000000000" pitchFamily="2" charset="0"/>
                <a:cs typeface="NikoshBAN" panose="02000000000000000000" pitchFamily="2" charset="0"/>
              </a:rPr>
              <a:t>উদ্ভিদের দেহের ক্লোরোফিল আছে?</a:t>
            </a:r>
            <a:endParaRPr lang="en-US" sz="4000" b="1" dirty="0">
              <a:latin typeface="NikoshBAN" panose="02000000000000000000" pitchFamily="2" charset="0"/>
              <a:cs typeface="NikoshBAN" panose="02000000000000000000" pitchFamily="2" charset="0"/>
            </a:endParaRPr>
          </a:p>
        </p:txBody>
      </p:sp>
      <p:sp>
        <p:nvSpPr>
          <p:cNvPr id="12" name="TextBox 11"/>
          <p:cNvSpPr txBox="1"/>
          <p:nvPr/>
        </p:nvSpPr>
        <p:spPr>
          <a:xfrm>
            <a:off x="2199083" y="5316080"/>
            <a:ext cx="5990955" cy="707886"/>
          </a:xfrm>
          <a:prstGeom prst="rect">
            <a:avLst/>
          </a:prstGeom>
          <a:noFill/>
        </p:spPr>
        <p:txBody>
          <a:bodyPr wrap="square" rtlCol="0">
            <a:spAutoFit/>
          </a:bodyPr>
          <a:lstStyle/>
          <a:p>
            <a:pPr algn="ctr"/>
            <a:r>
              <a:rPr lang="bn-BD" sz="3200" b="1" dirty="0">
                <a:latin typeface="NikoshBAN" panose="02000000000000000000" pitchFamily="2" charset="0"/>
                <a:cs typeface="NikoshBAN" panose="02000000000000000000" pitchFamily="2" charset="0"/>
              </a:rPr>
              <a:t> </a:t>
            </a:r>
            <a:r>
              <a:rPr lang="bn-BD" sz="4000" b="1" dirty="0">
                <a:latin typeface="NikoshBAN" panose="02000000000000000000" pitchFamily="2" charset="0"/>
                <a:cs typeface="NikoshBAN" panose="02000000000000000000" pitchFamily="2" charset="0"/>
              </a:rPr>
              <a:t>উদ্ভিদের দেহের ক্লোরোফিল নাই </a:t>
            </a:r>
            <a:endParaRPr lang="en-US" sz="4000" b="1" dirty="0">
              <a:latin typeface="NikoshBAN" panose="02000000000000000000" pitchFamily="2" charset="0"/>
              <a:cs typeface="NikoshBAN" panose="02000000000000000000" pitchFamily="2" charset="0"/>
            </a:endParaRPr>
          </a:p>
        </p:txBody>
      </p:sp>
      <p:sp>
        <p:nvSpPr>
          <p:cNvPr id="13" name="TextBox 12"/>
          <p:cNvSpPr txBox="1"/>
          <p:nvPr/>
        </p:nvSpPr>
        <p:spPr>
          <a:xfrm>
            <a:off x="2141662" y="5123334"/>
            <a:ext cx="5990955" cy="1323439"/>
          </a:xfrm>
          <a:prstGeom prst="rect">
            <a:avLst/>
          </a:prstGeom>
          <a:noFill/>
        </p:spPr>
        <p:txBody>
          <a:bodyPr wrap="square" rtlCol="0">
            <a:spAutoFit/>
          </a:bodyPr>
          <a:lstStyle/>
          <a:p>
            <a:pPr algn="ctr"/>
            <a:r>
              <a:rPr lang="bn-BD" sz="3200" b="1" dirty="0">
                <a:latin typeface="NikoshBAN" panose="02000000000000000000" pitchFamily="2" charset="0"/>
                <a:cs typeface="NikoshBAN" panose="02000000000000000000" pitchFamily="2" charset="0"/>
              </a:rPr>
              <a:t> </a:t>
            </a:r>
            <a:r>
              <a:rPr lang="bn-BD" sz="4000" b="1" dirty="0">
                <a:latin typeface="NikoshBAN" panose="02000000000000000000" pitchFamily="2" charset="0"/>
                <a:cs typeface="NikoshBAN" panose="02000000000000000000" pitchFamily="2" charset="0"/>
              </a:rPr>
              <a:t>এদেরকে মূল, কান্ড ও পাতায় </a:t>
            </a:r>
            <a:r>
              <a:rPr lang="en-US" sz="4000" b="1" dirty="0" err="1">
                <a:latin typeface="NikoshBAN" panose="02000000000000000000" pitchFamily="2" charset="0"/>
                <a:cs typeface="NikoshBAN" panose="02000000000000000000" pitchFamily="2" charset="0"/>
              </a:rPr>
              <a:t>বিভ</a:t>
            </a:r>
            <a:r>
              <a:rPr lang="bn-BD" sz="4000" b="1" dirty="0">
                <a:latin typeface="NikoshBAN" panose="02000000000000000000" pitchFamily="2" charset="0"/>
                <a:cs typeface="NikoshBAN" panose="02000000000000000000" pitchFamily="2" charset="0"/>
              </a:rPr>
              <a:t>ক্ত করা যায় ? </a:t>
            </a:r>
            <a:endParaRPr lang="en-US" sz="4000" b="1" dirty="0">
              <a:latin typeface="NikoshBAN" panose="02000000000000000000" pitchFamily="2" charset="0"/>
              <a:cs typeface="NikoshBAN" panose="02000000000000000000" pitchFamily="2" charset="0"/>
            </a:endParaRPr>
          </a:p>
        </p:txBody>
      </p:sp>
      <p:sp>
        <p:nvSpPr>
          <p:cNvPr id="14" name="TextBox 13"/>
          <p:cNvSpPr txBox="1"/>
          <p:nvPr/>
        </p:nvSpPr>
        <p:spPr>
          <a:xfrm>
            <a:off x="2141661" y="5123333"/>
            <a:ext cx="5990955" cy="1323439"/>
          </a:xfrm>
          <a:prstGeom prst="rect">
            <a:avLst/>
          </a:prstGeom>
          <a:noFill/>
        </p:spPr>
        <p:txBody>
          <a:bodyPr wrap="square" rtlCol="0">
            <a:spAutoFit/>
          </a:bodyPr>
          <a:lstStyle/>
          <a:p>
            <a:pPr algn="ctr"/>
            <a:r>
              <a:rPr lang="bn-BD" sz="3200" b="1" dirty="0">
                <a:latin typeface="NikoshBAN" panose="02000000000000000000" pitchFamily="2" charset="0"/>
                <a:cs typeface="NikoshBAN" panose="02000000000000000000" pitchFamily="2" charset="0"/>
              </a:rPr>
              <a:t> </a:t>
            </a:r>
            <a:r>
              <a:rPr lang="bn-BD" sz="4000" b="1" dirty="0">
                <a:latin typeface="NikoshBAN" panose="02000000000000000000" pitchFamily="2" charset="0"/>
                <a:cs typeface="NikoshBAN" panose="02000000000000000000" pitchFamily="2" charset="0"/>
              </a:rPr>
              <a:t>এদেরকে মূল, কান্ড ও পাতায় </a:t>
            </a:r>
            <a:r>
              <a:rPr lang="en-US" sz="4000" b="1" dirty="0" err="1">
                <a:latin typeface="NikoshBAN" panose="02000000000000000000" pitchFamily="2" charset="0"/>
                <a:cs typeface="NikoshBAN" panose="02000000000000000000" pitchFamily="2" charset="0"/>
              </a:rPr>
              <a:t>বিভ</a:t>
            </a:r>
            <a:r>
              <a:rPr lang="bn-BD" sz="4000" b="1" dirty="0">
                <a:latin typeface="NikoshBAN" panose="02000000000000000000" pitchFamily="2" charset="0"/>
                <a:cs typeface="NikoshBAN" panose="02000000000000000000" pitchFamily="2" charset="0"/>
              </a:rPr>
              <a:t>ক্ত করা যায় না। </a:t>
            </a:r>
            <a:endParaRPr lang="en-US" sz="4000" b="1" dirty="0">
              <a:latin typeface="NikoshBAN" panose="02000000000000000000" pitchFamily="2" charset="0"/>
              <a:cs typeface="NikoshBAN" panose="02000000000000000000" pitchFamily="2" charset="0"/>
            </a:endParaRPr>
          </a:p>
        </p:txBody>
      </p:sp>
      <p:sp>
        <p:nvSpPr>
          <p:cNvPr id="16" name="Rectangle 15"/>
          <p:cNvSpPr/>
          <p:nvPr/>
        </p:nvSpPr>
        <p:spPr>
          <a:xfrm>
            <a:off x="3283528" y="5420136"/>
            <a:ext cx="4491935" cy="646331"/>
          </a:xfrm>
          <a:prstGeom prst="rect">
            <a:avLst/>
          </a:prstGeom>
        </p:spPr>
        <p:txBody>
          <a:bodyPr wrap="none">
            <a:spAutoFit/>
          </a:bodyPr>
          <a:lstStyle/>
          <a:p>
            <a:r>
              <a:rPr lang="bn-BD" sz="3600" b="1" dirty="0">
                <a:latin typeface="NikoshBAN" panose="02000000000000000000" pitchFamily="2" charset="0"/>
                <a:cs typeface="NikoshBAN" panose="02000000000000000000" pitchFamily="2" charset="0"/>
              </a:rPr>
              <a:t>এই জাতীয় উদ্ভিদকে কী বলে? </a:t>
            </a:r>
            <a:endParaRPr lang="en-US" sz="3600" dirty="0"/>
          </a:p>
        </p:txBody>
      </p:sp>
      <p:sp>
        <p:nvSpPr>
          <p:cNvPr id="17" name="TextBox 16"/>
          <p:cNvSpPr txBox="1"/>
          <p:nvPr/>
        </p:nvSpPr>
        <p:spPr>
          <a:xfrm>
            <a:off x="2157520" y="5184890"/>
            <a:ext cx="6234302" cy="1200329"/>
          </a:xfrm>
          <a:prstGeom prst="rect">
            <a:avLst/>
          </a:prstGeom>
          <a:noFill/>
        </p:spPr>
        <p:txBody>
          <a:bodyPr wrap="square" rtlCol="0">
            <a:spAutoFit/>
          </a:bodyPr>
          <a:lstStyle/>
          <a:p>
            <a:pPr algn="ctr"/>
            <a:r>
              <a:rPr lang="bn-BD" sz="2800" b="1" dirty="0">
                <a:latin typeface="NikoshBAN" panose="02000000000000000000" pitchFamily="2" charset="0"/>
                <a:cs typeface="NikoshBAN" panose="02000000000000000000" pitchFamily="2" charset="0"/>
              </a:rPr>
              <a:t> </a:t>
            </a:r>
            <a:r>
              <a:rPr lang="bn-BD" sz="3600" b="1" dirty="0">
                <a:latin typeface="NikoshBAN" panose="02000000000000000000" pitchFamily="2" charset="0"/>
                <a:cs typeface="NikoshBAN" panose="02000000000000000000" pitchFamily="2" charset="0"/>
              </a:rPr>
              <a:t>এই জাতীয় উদ্ভিদকে ক্লোরোফিল বিহীন সমাঙ্গদেহী অসবুজ উদ্ভিদ বলে। </a:t>
            </a:r>
            <a:endParaRPr lang="en-US" sz="36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18788437"/>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500"/>
                            </p:stCondLst>
                            <p:childTnLst>
                              <p:par>
                                <p:cTn id="14" presetID="16" presetClass="entr" presetSubtype="21"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xit" presetSubtype="21" fill="hold" grpId="1" nodeType="clickEffect">
                                  <p:stCondLst>
                                    <p:cond delay="0"/>
                                  </p:stCondLst>
                                  <p:childTnLst>
                                    <p:animEffect transition="out" filter="barn(inVertical)">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childTnLst>
                          </p:cTn>
                        </p:par>
                        <p:par>
                          <p:cTn id="27" fill="hold">
                            <p:stCondLst>
                              <p:cond delay="500"/>
                            </p:stCondLst>
                            <p:childTnLst>
                              <p:par>
                                <p:cTn id="28" presetID="16" presetClass="entr" presetSubtype="21"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xit" presetSubtype="21" fill="hold" grpId="1" nodeType="clickEffect">
                                  <p:stCondLst>
                                    <p:cond delay="0"/>
                                  </p:stCondLst>
                                  <p:childTnLst>
                                    <p:animEffect transition="out" filter="barn(inVertical)">
                                      <p:cBhvr>
                                        <p:cTn id="34" dur="500"/>
                                        <p:tgtEl>
                                          <p:spTgt spid="9"/>
                                        </p:tgtEl>
                                      </p:cBhvr>
                                    </p:animEffect>
                                    <p:set>
                                      <p:cBhvr>
                                        <p:cTn id="35" dur="1" fill="hold">
                                          <p:stCondLst>
                                            <p:cond delay="499"/>
                                          </p:stCondLst>
                                        </p:cTn>
                                        <p:tgtEl>
                                          <p:spTgt spid="9"/>
                                        </p:tgtEl>
                                        <p:attrNameLst>
                                          <p:attrName>style.visibility</p:attrName>
                                        </p:attrNameLst>
                                      </p:cBhvr>
                                      <p:to>
                                        <p:strVal val="hidden"/>
                                      </p:to>
                                    </p:set>
                                  </p:childTnLst>
                                </p:cTn>
                              </p:par>
                            </p:childTnLst>
                          </p:cTn>
                        </p:par>
                        <p:par>
                          <p:cTn id="36" fill="hold">
                            <p:stCondLst>
                              <p:cond delay="500"/>
                            </p:stCondLst>
                            <p:childTnLst>
                              <p:par>
                                <p:cTn id="37" presetID="16" presetClass="entr" presetSubtype="21"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xit" presetSubtype="21" fill="hold" grpId="1" nodeType="clickEffect">
                                  <p:stCondLst>
                                    <p:cond delay="0"/>
                                  </p:stCondLst>
                                  <p:childTnLst>
                                    <p:animEffect transition="out" filter="barn(inVertical)">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childTnLst>
                          </p:cTn>
                        </p:par>
                        <p:par>
                          <p:cTn id="45" fill="hold">
                            <p:stCondLst>
                              <p:cond delay="500"/>
                            </p:stCondLst>
                            <p:childTnLst>
                              <p:par>
                                <p:cTn id="46" presetID="16" presetClass="entr" presetSubtype="21"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arn(inVertical)">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xit" presetSubtype="21" fill="hold" grpId="1" nodeType="clickEffect">
                                  <p:stCondLst>
                                    <p:cond delay="0"/>
                                  </p:stCondLst>
                                  <p:childTnLst>
                                    <p:animEffect transition="out" filter="barn(inVertical)">
                                      <p:cBhvr>
                                        <p:cTn id="52" dur="500"/>
                                        <p:tgtEl>
                                          <p:spTgt spid="12"/>
                                        </p:tgtEl>
                                      </p:cBhvr>
                                    </p:animEffect>
                                    <p:set>
                                      <p:cBhvr>
                                        <p:cTn id="53" dur="1" fill="hold">
                                          <p:stCondLst>
                                            <p:cond delay="499"/>
                                          </p:stCondLst>
                                        </p:cTn>
                                        <p:tgtEl>
                                          <p:spTgt spid="12"/>
                                        </p:tgtEl>
                                        <p:attrNameLst>
                                          <p:attrName>style.visibility</p:attrName>
                                        </p:attrNameLst>
                                      </p:cBhvr>
                                      <p:to>
                                        <p:strVal val="hidden"/>
                                      </p:to>
                                    </p:set>
                                  </p:childTnLst>
                                </p:cTn>
                              </p:par>
                            </p:childTnLst>
                          </p:cTn>
                        </p:par>
                        <p:par>
                          <p:cTn id="54" fill="hold">
                            <p:stCondLst>
                              <p:cond delay="500"/>
                            </p:stCondLst>
                            <p:childTnLst>
                              <p:par>
                                <p:cTn id="55" presetID="16" presetClass="entr" presetSubtype="21"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arn(inVertic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xit" presetSubtype="21" fill="hold" grpId="1" nodeType="clickEffect">
                                  <p:stCondLst>
                                    <p:cond delay="0"/>
                                  </p:stCondLst>
                                  <p:childTnLst>
                                    <p:animEffect transition="out" filter="barn(inVertical)">
                                      <p:cBhvr>
                                        <p:cTn id="61" dur="500"/>
                                        <p:tgtEl>
                                          <p:spTgt spid="13"/>
                                        </p:tgtEl>
                                      </p:cBhvr>
                                    </p:animEffect>
                                    <p:set>
                                      <p:cBhvr>
                                        <p:cTn id="62" dur="1" fill="hold">
                                          <p:stCondLst>
                                            <p:cond delay="499"/>
                                          </p:stCondLst>
                                        </p:cTn>
                                        <p:tgtEl>
                                          <p:spTgt spid="13"/>
                                        </p:tgtEl>
                                        <p:attrNameLst>
                                          <p:attrName>style.visibility</p:attrName>
                                        </p:attrNameLst>
                                      </p:cBhvr>
                                      <p:to>
                                        <p:strVal val="hidden"/>
                                      </p:to>
                                    </p:set>
                                  </p:childTnLst>
                                </p:cTn>
                              </p:par>
                            </p:childTnLst>
                          </p:cTn>
                        </p:par>
                        <p:par>
                          <p:cTn id="63" fill="hold">
                            <p:stCondLst>
                              <p:cond delay="500"/>
                            </p:stCondLst>
                            <p:childTnLst>
                              <p:par>
                                <p:cTn id="64" presetID="16" presetClass="entr" presetSubtype="21"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barn(inVertical)">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xit" presetSubtype="21" fill="hold" grpId="1" nodeType="clickEffect">
                                  <p:stCondLst>
                                    <p:cond delay="0"/>
                                  </p:stCondLst>
                                  <p:childTnLst>
                                    <p:animEffect transition="out" filter="barn(inVertical)">
                                      <p:cBhvr>
                                        <p:cTn id="70" dur="500"/>
                                        <p:tgtEl>
                                          <p:spTgt spid="14"/>
                                        </p:tgtEl>
                                      </p:cBhvr>
                                    </p:animEffect>
                                    <p:set>
                                      <p:cBhvr>
                                        <p:cTn id="71" dur="1" fill="hold">
                                          <p:stCondLst>
                                            <p:cond delay="499"/>
                                          </p:stCondLst>
                                        </p:cTn>
                                        <p:tgtEl>
                                          <p:spTgt spid="14"/>
                                        </p:tgtEl>
                                        <p:attrNameLst>
                                          <p:attrName>style.visibility</p:attrName>
                                        </p:attrNameLst>
                                      </p:cBhvr>
                                      <p:to>
                                        <p:strVal val="hidden"/>
                                      </p:to>
                                    </p:set>
                                  </p:childTnLst>
                                </p:cTn>
                              </p:par>
                            </p:childTnLst>
                          </p:cTn>
                        </p:par>
                        <p:par>
                          <p:cTn id="72" fill="hold">
                            <p:stCondLst>
                              <p:cond delay="500"/>
                            </p:stCondLst>
                            <p:childTnLst>
                              <p:par>
                                <p:cTn id="73" presetID="16" presetClass="entr" presetSubtype="21"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barn(inVertical)">
                                      <p:cBhvr>
                                        <p:cTn id="75" dur="500"/>
                                        <p:tgtEl>
                                          <p:spTgt spid="16"/>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xit" presetSubtype="21" fill="hold" grpId="1" nodeType="clickEffect">
                                  <p:stCondLst>
                                    <p:cond delay="0"/>
                                  </p:stCondLst>
                                  <p:childTnLst>
                                    <p:animEffect transition="out" filter="barn(inVertical)">
                                      <p:cBhvr>
                                        <p:cTn id="79" dur="500"/>
                                        <p:tgtEl>
                                          <p:spTgt spid="16"/>
                                        </p:tgtEl>
                                      </p:cBhvr>
                                    </p:animEffect>
                                    <p:set>
                                      <p:cBhvr>
                                        <p:cTn id="80" dur="1" fill="hold">
                                          <p:stCondLst>
                                            <p:cond delay="499"/>
                                          </p:stCondLst>
                                        </p:cTn>
                                        <p:tgtEl>
                                          <p:spTgt spid="16"/>
                                        </p:tgtEl>
                                        <p:attrNameLst>
                                          <p:attrName>style.visibility</p:attrName>
                                        </p:attrNameLst>
                                      </p:cBhvr>
                                      <p:to>
                                        <p:strVal val="hidden"/>
                                      </p:to>
                                    </p:set>
                                  </p:childTnLst>
                                </p:cTn>
                              </p:par>
                            </p:childTnLst>
                          </p:cTn>
                        </p:par>
                        <p:par>
                          <p:cTn id="81" fill="hold">
                            <p:stCondLst>
                              <p:cond delay="500"/>
                            </p:stCondLst>
                            <p:childTnLst>
                              <p:par>
                                <p:cTn id="82" presetID="16" presetClass="entr" presetSubtype="21"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barn(inVertical)">
                                      <p:cBhvr>
                                        <p:cTn id="8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11" grpId="0"/>
      <p:bldP spid="11" grpId="1"/>
      <p:bldP spid="12" grpId="0"/>
      <p:bldP spid="12" grpId="1"/>
      <p:bldP spid="13" grpId="0"/>
      <p:bldP spid="13" grpId="1"/>
      <p:bldP spid="14" grpId="0"/>
      <p:bldP spid="14" grpId="1"/>
      <p:bldP spid="16" grpId="0"/>
      <p:bldP spid="16" grpId="1"/>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41983" y="503583"/>
            <a:ext cx="7089913" cy="646331"/>
          </a:xfrm>
          <a:prstGeom prst="rect">
            <a:avLst/>
          </a:prstGeom>
          <a:noFill/>
        </p:spPr>
        <p:txBody>
          <a:bodyPr wrap="square" rtlCol="0">
            <a:spAutoFit/>
          </a:bodyPr>
          <a:lstStyle/>
          <a:p>
            <a:pPr algn="ctr"/>
            <a:r>
              <a:rPr lang="en-US" sz="3600" b="1" dirty="0" err="1">
                <a:latin typeface="NikoshBAN" panose="02000000000000000000" pitchFamily="2" charset="0"/>
                <a:cs typeface="NikoshBAN" panose="02000000000000000000" pitchFamily="2" charset="0"/>
              </a:rPr>
              <a:t>নিচের</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চিত্রগুলো</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দেখ</a:t>
            </a:r>
            <a:r>
              <a:rPr lang="en-US" sz="3600" b="1" dirty="0">
                <a:latin typeface="NikoshBAN" panose="02000000000000000000" pitchFamily="2" charset="0"/>
                <a:cs typeface="NikoshBAN" panose="02000000000000000000" pitchFamily="2" charset="0"/>
              </a:rPr>
              <a:t> ও </a:t>
            </a:r>
            <a:r>
              <a:rPr lang="en-US" sz="3600" b="1" dirty="0" err="1">
                <a:latin typeface="NikoshBAN" panose="02000000000000000000" pitchFamily="2" charset="0"/>
                <a:cs typeface="NikoshBAN" panose="02000000000000000000" pitchFamily="2" charset="0"/>
              </a:rPr>
              <a:t>প্রশ্ন</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গুলোর</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উত্তর</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দাও</a:t>
            </a:r>
            <a:r>
              <a:rPr lang="en-US" sz="3600" b="1" dirty="0">
                <a:latin typeface="NikoshBAN" panose="02000000000000000000" pitchFamily="2" charset="0"/>
                <a:cs typeface="NikoshBAN" panose="02000000000000000000" pitchFamily="2" charset="0"/>
              </a:rPr>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9114" y="529571"/>
            <a:ext cx="7859316" cy="4709140"/>
          </a:xfrm>
          <a:prstGeom prst="rect">
            <a:avLst/>
          </a:prstGeom>
        </p:spPr>
      </p:pic>
      <p:sp>
        <p:nvSpPr>
          <p:cNvPr id="6" name="TextBox 5"/>
          <p:cNvSpPr txBox="1"/>
          <p:nvPr/>
        </p:nvSpPr>
        <p:spPr>
          <a:xfrm>
            <a:off x="3977419" y="5072704"/>
            <a:ext cx="3389230" cy="769441"/>
          </a:xfrm>
          <a:prstGeom prst="rect">
            <a:avLst/>
          </a:prstGeom>
          <a:noFill/>
        </p:spPr>
        <p:txBody>
          <a:bodyPr wrap="square" rtlCol="0">
            <a:spAutoFit/>
          </a:bodyPr>
          <a:lstStyle/>
          <a:p>
            <a:pPr algn="ctr"/>
            <a:r>
              <a:rPr lang="bn-BD" sz="4400" b="1" dirty="0">
                <a:latin typeface="NikoshBAN" panose="02000000000000000000" pitchFamily="2" charset="0"/>
                <a:cs typeface="NikoshBAN" panose="02000000000000000000" pitchFamily="2" charset="0"/>
              </a:rPr>
              <a:t>এটি কিসের চিত্র </a:t>
            </a:r>
            <a:endParaRPr lang="en-US" sz="4400" b="1" dirty="0">
              <a:latin typeface="NikoshBAN" panose="02000000000000000000" pitchFamily="2" charset="0"/>
              <a:cs typeface="NikoshBAN" panose="02000000000000000000" pitchFamily="2" charset="0"/>
            </a:endParaRPr>
          </a:p>
        </p:txBody>
      </p:sp>
      <p:sp>
        <p:nvSpPr>
          <p:cNvPr id="7" name="TextBox 6"/>
          <p:cNvSpPr txBox="1"/>
          <p:nvPr/>
        </p:nvSpPr>
        <p:spPr>
          <a:xfrm>
            <a:off x="4373402" y="5072704"/>
            <a:ext cx="2789568" cy="707886"/>
          </a:xfrm>
          <a:prstGeom prst="rect">
            <a:avLst/>
          </a:prstGeom>
          <a:noFill/>
        </p:spPr>
        <p:txBody>
          <a:bodyPr wrap="square" rtlCol="0">
            <a:spAutoFit/>
          </a:bodyPr>
          <a:lstStyle/>
          <a:p>
            <a:pPr algn="ctr"/>
            <a:r>
              <a:rPr lang="bn-BD" sz="4000" b="1" dirty="0">
                <a:latin typeface="NikoshBAN" panose="02000000000000000000" pitchFamily="2" charset="0"/>
                <a:cs typeface="NikoshBAN" panose="02000000000000000000" pitchFamily="2" charset="0"/>
              </a:rPr>
              <a:t>শৈবাল এর চিত্র  </a:t>
            </a:r>
            <a:endParaRPr lang="en-US" sz="4000" b="1" dirty="0">
              <a:latin typeface="NikoshBAN" panose="02000000000000000000" pitchFamily="2" charset="0"/>
              <a:cs typeface="NikoshBAN" panose="02000000000000000000" pitchFamily="2" charset="0"/>
            </a:endParaRPr>
          </a:p>
        </p:txBody>
      </p:sp>
      <p:sp>
        <p:nvSpPr>
          <p:cNvPr id="8" name="TextBox 7"/>
          <p:cNvSpPr txBox="1"/>
          <p:nvPr/>
        </p:nvSpPr>
        <p:spPr>
          <a:xfrm>
            <a:off x="4023678" y="5179304"/>
            <a:ext cx="3790121" cy="1200329"/>
          </a:xfrm>
          <a:prstGeom prst="rect">
            <a:avLst/>
          </a:prstGeom>
          <a:noFill/>
        </p:spPr>
        <p:txBody>
          <a:bodyPr wrap="square" rtlCol="0">
            <a:spAutoFit/>
          </a:bodyPr>
          <a:lstStyle/>
          <a:p>
            <a:pPr algn="ctr"/>
            <a:r>
              <a:rPr lang="bn-BD" sz="3600" b="1" dirty="0">
                <a:latin typeface="NikoshBAN" panose="02000000000000000000" pitchFamily="2" charset="0"/>
                <a:cs typeface="NikoshBAN" panose="02000000000000000000" pitchFamily="2" charset="0"/>
              </a:rPr>
              <a:t>এদেরকে মূল, কান্ড ও পাতায় </a:t>
            </a:r>
            <a:r>
              <a:rPr lang="en-US" sz="3600" b="1" dirty="0" err="1">
                <a:latin typeface="NikoshBAN" panose="02000000000000000000" pitchFamily="2" charset="0"/>
                <a:cs typeface="NikoshBAN" panose="02000000000000000000" pitchFamily="2" charset="0"/>
              </a:rPr>
              <a:t>বিভ</a:t>
            </a:r>
            <a:r>
              <a:rPr lang="bn-BD" sz="3600" b="1" dirty="0">
                <a:latin typeface="NikoshBAN" panose="02000000000000000000" pitchFamily="2" charset="0"/>
                <a:cs typeface="NikoshBAN" panose="02000000000000000000" pitchFamily="2" charset="0"/>
              </a:rPr>
              <a:t>ক্ত করা যায় ? </a:t>
            </a:r>
            <a:endParaRPr lang="en-US" sz="3600" b="1" dirty="0">
              <a:latin typeface="NikoshBAN" panose="02000000000000000000" pitchFamily="2" charset="0"/>
              <a:cs typeface="NikoshBAN" panose="02000000000000000000" pitchFamily="2" charset="0"/>
            </a:endParaRPr>
          </a:p>
        </p:txBody>
      </p:sp>
      <p:sp>
        <p:nvSpPr>
          <p:cNvPr id="10" name="TextBox 9"/>
          <p:cNvSpPr txBox="1"/>
          <p:nvPr/>
        </p:nvSpPr>
        <p:spPr>
          <a:xfrm>
            <a:off x="3977419" y="5130118"/>
            <a:ext cx="3532846" cy="1323439"/>
          </a:xfrm>
          <a:prstGeom prst="rect">
            <a:avLst/>
          </a:prstGeom>
          <a:noFill/>
        </p:spPr>
        <p:txBody>
          <a:bodyPr wrap="square" rtlCol="0">
            <a:spAutoFit/>
          </a:bodyPr>
          <a:lstStyle/>
          <a:p>
            <a:pPr algn="ctr"/>
            <a:r>
              <a:rPr lang="bn-BD" sz="4000" b="1" dirty="0">
                <a:latin typeface="NikoshBAN" panose="02000000000000000000" pitchFamily="2" charset="0"/>
                <a:cs typeface="NikoshBAN" panose="02000000000000000000" pitchFamily="2" charset="0"/>
              </a:rPr>
              <a:t> এই জাতীয় উদ্ভিদকে কী বলে? </a:t>
            </a:r>
            <a:endParaRPr lang="en-US" sz="4000" b="1" dirty="0">
              <a:latin typeface="NikoshBAN" panose="02000000000000000000" pitchFamily="2" charset="0"/>
              <a:cs typeface="NikoshBAN" panose="02000000000000000000" pitchFamily="2" charset="0"/>
            </a:endParaRPr>
          </a:p>
        </p:txBody>
      </p:sp>
      <p:sp>
        <p:nvSpPr>
          <p:cNvPr id="11" name="TextBox 10"/>
          <p:cNvSpPr txBox="1"/>
          <p:nvPr/>
        </p:nvSpPr>
        <p:spPr>
          <a:xfrm>
            <a:off x="3868072" y="5144854"/>
            <a:ext cx="4247312" cy="1200329"/>
          </a:xfrm>
          <a:prstGeom prst="rect">
            <a:avLst/>
          </a:prstGeom>
          <a:noFill/>
        </p:spPr>
        <p:txBody>
          <a:bodyPr wrap="square" rtlCol="0">
            <a:spAutoFit/>
          </a:bodyPr>
          <a:lstStyle/>
          <a:p>
            <a:pPr algn="ctr"/>
            <a:r>
              <a:rPr lang="bn-BD" sz="2800" b="1" dirty="0">
                <a:latin typeface="NikoshBAN" panose="02000000000000000000" pitchFamily="2" charset="0"/>
                <a:cs typeface="NikoshBAN" panose="02000000000000000000" pitchFamily="2" charset="0"/>
              </a:rPr>
              <a:t> </a:t>
            </a:r>
            <a:r>
              <a:rPr lang="bn-BD" sz="3600" b="1" dirty="0">
                <a:latin typeface="NikoshBAN" panose="02000000000000000000" pitchFamily="2" charset="0"/>
                <a:cs typeface="NikoshBAN" panose="02000000000000000000" pitchFamily="2" charset="0"/>
              </a:rPr>
              <a:t>এই জাতীয় উদ্ভিদকে সমাঙ্গদেহী উদ্ভিদ বলে। </a:t>
            </a:r>
            <a:endParaRPr lang="en-US" sz="3600" b="1" dirty="0">
              <a:latin typeface="NikoshBAN" panose="02000000000000000000" pitchFamily="2" charset="0"/>
              <a:cs typeface="NikoshBAN" panose="02000000000000000000" pitchFamily="2" charset="0"/>
            </a:endParaRPr>
          </a:p>
        </p:txBody>
      </p:sp>
      <p:sp>
        <p:nvSpPr>
          <p:cNvPr id="17" name="TextBox 16"/>
          <p:cNvSpPr txBox="1"/>
          <p:nvPr/>
        </p:nvSpPr>
        <p:spPr>
          <a:xfrm>
            <a:off x="3754569" y="5307178"/>
            <a:ext cx="4247312" cy="646331"/>
          </a:xfrm>
          <a:prstGeom prst="rect">
            <a:avLst/>
          </a:prstGeom>
          <a:noFill/>
        </p:spPr>
        <p:txBody>
          <a:bodyPr wrap="square" rtlCol="0">
            <a:spAutoFit/>
          </a:bodyPr>
          <a:lstStyle/>
          <a:p>
            <a:pPr algn="ctr"/>
            <a:r>
              <a:rPr lang="bn-BD" sz="2800" b="1" dirty="0">
                <a:latin typeface="NikoshBAN" panose="02000000000000000000" pitchFamily="2" charset="0"/>
                <a:cs typeface="NikoshBAN" panose="02000000000000000000" pitchFamily="2" charset="0"/>
              </a:rPr>
              <a:t> </a:t>
            </a:r>
            <a:r>
              <a:rPr lang="bn-BD" sz="3600" b="1" dirty="0">
                <a:latin typeface="NikoshBAN" panose="02000000000000000000" pitchFamily="2" charset="0"/>
                <a:cs typeface="NikoshBAN" panose="02000000000000000000" pitchFamily="2" charset="0"/>
              </a:rPr>
              <a:t>শৈবালের দেহের রঙ কি</a:t>
            </a:r>
            <a:endParaRPr lang="en-US" sz="3600" b="1" dirty="0">
              <a:latin typeface="NikoshBAN" panose="02000000000000000000" pitchFamily="2" charset="0"/>
              <a:cs typeface="NikoshBAN" panose="02000000000000000000" pitchFamily="2" charset="0"/>
            </a:endParaRPr>
          </a:p>
        </p:txBody>
      </p:sp>
      <p:sp>
        <p:nvSpPr>
          <p:cNvPr id="18" name="TextBox 17"/>
          <p:cNvSpPr txBox="1"/>
          <p:nvPr/>
        </p:nvSpPr>
        <p:spPr>
          <a:xfrm>
            <a:off x="3419886" y="5145507"/>
            <a:ext cx="4247312" cy="646331"/>
          </a:xfrm>
          <a:prstGeom prst="rect">
            <a:avLst/>
          </a:prstGeom>
          <a:noFill/>
        </p:spPr>
        <p:txBody>
          <a:bodyPr wrap="square" rtlCol="0">
            <a:spAutoFit/>
          </a:bodyPr>
          <a:lstStyle/>
          <a:p>
            <a:pPr algn="ctr"/>
            <a:r>
              <a:rPr lang="bn-BD" sz="2800" b="1" dirty="0">
                <a:latin typeface="NikoshBAN" panose="02000000000000000000" pitchFamily="2" charset="0"/>
                <a:cs typeface="NikoshBAN" panose="02000000000000000000" pitchFamily="2" charset="0"/>
              </a:rPr>
              <a:t> </a:t>
            </a:r>
            <a:r>
              <a:rPr lang="bn-BD" sz="3600" b="1" dirty="0">
                <a:latin typeface="NikoshBAN" panose="02000000000000000000" pitchFamily="2" charset="0"/>
                <a:cs typeface="NikoshBAN" panose="02000000000000000000" pitchFamily="2" charset="0"/>
              </a:rPr>
              <a:t>শৈবালের দেহের রঙ সবুজ </a:t>
            </a:r>
            <a:endParaRPr lang="en-US" sz="3600" b="1" dirty="0">
              <a:latin typeface="NikoshBAN" panose="02000000000000000000" pitchFamily="2" charset="0"/>
              <a:cs typeface="NikoshBAN" panose="02000000000000000000" pitchFamily="2" charset="0"/>
            </a:endParaRPr>
          </a:p>
        </p:txBody>
      </p:sp>
      <p:sp>
        <p:nvSpPr>
          <p:cNvPr id="19" name="TextBox 18"/>
          <p:cNvSpPr txBox="1"/>
          <p:nvPr/>
        </p:nvSpPr>
        <p:spPr>
          <a:xfrm>
            <a:off x="3548378" y="5098469"/>
            <a:ext cx="4247312" cy="1200329"/>
          </a:xfrm>
          <a:prstGeom prst="rect">
            <a:avLst/>
          </a:prstGeom>
          <a:noFill/>
        </p:spPr>
        <p:txBody>
          <a:bodyPr wrap="square" rtlCol="0">
            <a:spAutoFit/>
          </a:bodyPr>
          <a:lstStyle/>
          <a:p>
            <a:pPr algn="ctr"/>
            <a:r>
              <a:rPr lang="bn-BD" sz="2800" b="1" dirty="0">
                <a:latin typeface="NikoshBAN" panose="02000000000000000000" pitchFamily="2" charset="0"/>
                <a:cs typeface="NikoshBAN" panose="02000000000000000000" pitchFamily="2" charset="0"/>
              </a:rPr>
              <a:t> </a:t>
            </a:r>
            <a:r>
              <a:rPr lang="bn-BD" sz="3600" b="1" dirty="0">
                <a:latin typeface="NikoshBAN" panose="02000000000000000000" pitchFamily="2" charset="0"/>
                <a:cs typeface="NikoshBAN" panose="02000000000000000000" pitchFamily="2" charset="0"/>
              </a:rPr>
              <a:t>সবুজ রঙ্গের উদ্ভিদের দেহে কি থাকে?</a:t>
            </a:r>
            <a:endParaRPr lang="en-US" sz="3600" b="1" dirty="0">
              <a:latin typeface="NikoshBAN" panose="02000000000000000000" pitchFamily="2" charset="0"/>
              <a:cs typeface="NikoshBAN" panose="02000000000000000000" pitchFamily="2" charset="0"/>
            </a:endParaRPr>
          </a:p>
        </p:txBody>
      </p:sp>
      <p:sp>
        <p:nvSpPr>
          <p:cNvPr id="20" name="TextBox 19"/>
          <p:cNvSpPr txBox="1"/>
          <p:nvPr/>
        </p:nvSpPr>
        <p:spPr>
          <a:xfrm>
            <a:off x="3500104" y="5206190"/>
            <a:ext cx="4642997" cy="1200329"/>
          </a:xfrm>
          <a:prstGeom prst="rect">
            <a:avLst/>
          </a:prstGeom>
          <a:noFill/>
        </p:spPr>
        <p:txBody>
          <a:bodyPr wrap="square" rtlCol="0">
            <a:spAutoFit/>
          </a:bodyPr>
          <a:lstStyle/>
          <a:p>
            <a:pPr algn="ctr"/>
            <a:r>
              <a:rPr lang="bn-BD" sz="2800" b="1" dirty="0">
                <a:latin typeface="NikoshBAN" panose="02000000000000000000" pitchFamily="2" charset="0"/>
                <a:cs typeface="NikoshBAN" panose="02000000000000000000" pitchFamily="2" charset="0"/>
              </a:rPr>
              <a:t> </a:t>
            </a:r>
            <a:r>
              <a:rPr lang="bn-BD" sz="3600" b="1" dirty="0">
                <a:latin typeface="NikoshBAN" panose="02000000000000000000" pitchFamily="2" charset="0"/>
                <a:cs typeface="NikoshBAN" panose="02000000000000000000" pitchFamily="2" charset="0"/>
              </a:rPr>
              <a:t>সবুজ রঙ্গের উদ্ভিদের দেহে ক্লোরোফিল থাকে</a:t>
            </a:r>
            <a:endParaRPr lang="en-US" sz="3600" b="1" dirty="0">
              <a:latin typeface="NikoshBAN" panose="02000000000000000000" pitchFamily="2" charset="0"/>
              <a:cs typeface="NikoshBAN" panose="02000000000000000000" pitchFamily="2" charset="0"/>
            </a:endParaRPr>
          </a:p>
        </p:txBody>
      </p:sp>
      <p:sp>
        <p:nvSpPr>
          <p:cNvPr id="3" name="TextBox 2"/>
          <p:cNvSpPr txBox="1"/>
          <p:nvPr/>
        </p:nvSpPr>
        <p:spPr>
          <a:xfrm>
            <a:off x="5027797" y="5444828"/>
            <a:ext cx="1288473" cy="584775"/>
          </a:xfrm>
          <a:prstGeom prst="rect">
            <a:avLst/>
          </a:prstGeom>
          <a:noFill/>
        </p:spPr>
        <p:txBody>
          <a:bodyPr wrap="square" rtlCol="0">
            <a:spAutoFit/>
          </a:bodyPr>
          <a:lstStyle/>
          <a:p>
            <a:pPr algn="ctr"/>
            <a:r>
              <a:rPr lang="en-US" sz="3200" dirty="0" err="1">
                <a:latin typeface="NikoshBAN" panose="02000000000000000000" pitchFamily="2" charset="0"/>
                <a:cs typeface="NikoshBAN" panose="02000000000000000000" pitchFamily="2" charset="0"/>
              </a:rPr>
              <a:t>না</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68508785"/>
      </p:ext>
    </p:extLst>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xit" presetSubtype="21" fill="hold" grpId="1" nodeType="clickEffect">
                                  <p:stCondLst>
                                    <p:cond delay="0"/>
                                  </p:stCondLst>
                                  <p:childTnLst>
                                    <p:animEffect transition="out" filter="barn(inVertical)">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childTnLst>
                          </p:cTn>
                        </p:par>
                        <p:par>
                          <p:cTn id="26" fill="hold">
                            <p:stCondLst>
                              <p:cond delay="500"/>
                            </p:stCondLst>
                            <p:childTnLst>
                              <p:par>
                                <p:cTn id="27" presetID="16" presetClass="entr" presetSubtype="21"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inVertical)">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arn(inVertical)">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xit" presetSubtype="21" fill="hold" grpId="1" nodeType="clickEffect">
                                  <p:stCondLst>
                                    <p:cond delay="0"/>
                                  </p:stCondLst>
                                  <p:childTnLst>
                                    <p:animEffect transition="out" filter="barn(inVertical)">
                                      <p:cBhvr>
                                        <p:cTn id="38" dur="500"/>
                                        <p:tgtEl>
                                          <p:spTgt spid="6"/>
                                        </p:tgtEl>
                                      </p:cBhvr>
                                    </p:animEffect>
                                    <p:set>
                                      <p:cBhvr>
                                        <p:cTn id="39" dur="1" fill="hold">
                                          <p:stCondLst>
                                            <p:cond delay="499"/>
                                          </p:stCondLst>
                                        </p:cTn>
                                        <p:tgtEl>
                                          <p:spTgt spid="6"/>
                                        </p:tgtEl>
                                        <p:attrNameLst>
                                          <p:attrName>style.visibility</p:attrName>
                                        </p:attrNameLst>
                                      </p:cBhvr>
                                      <p:to>
                                        <p:strVal val="hidden"/>
                                      </p:to>
                                    </p:set>
                                  </p:childTnLst>
                                </p:cTn>
                              </p:par>
                            </p:childTnLst>
                          </p:cTn>
                        </p:par>
                        <p:par>
                          <p:cTn id="40" fill="hold">
                            <p:stCondLst>
                              <p:cond delay="500"/>
                            </p:stCondLst>
                            <p:childTnLst>
                              <p:par>
                                <p:cTn id="41" presetID="16" presetClass="entr" presetSubtype="21"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arn(inVertical)">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xit" presetSubtype="21" fill="hold" grpId="1" nodeType="clickEffect">
                                  <p:stCondLst>
                                    <p:cond delay="0"/>
                                  </p:stCondLst>
                                  <p:childTnLst>
                                    <p:animEffect transition="out" filter="barn(inVertical)">
                                      <p:cBhvr>
                                        <p:cTn id="47" dur="500"/>
                                        <p:tgtEl>
                                          <p:spTgt spid="7"/>
                                        </p:tgtEl>
                                      </p:cBhvr>
                                    </p:animEffect>
                                    <p:set>
                                      <p:cBhvr>
                                        <p:cTn id="48" dur="1" fill="hold">
                                          <p:stCondLst>
                                            <p:cond delay="499"/>
                                          </p:stCondLst>
                                        </p:cTn>
                                        <p:tgtEl>
                                          <p:spTgt spid="7"/>
                                        </p:tgtEl>
                                        <p:attrNameLst>
                                          <p:attrName>style.visibility</p:attrName>
                                        </p:attrNameLst>
                                      </p:cBhvr>
                                      <p:to>
                                        <p:strVal val="hidden"/>
                                      </p:to>
                                    </p:set>
                                  </p:childTnLst>
                                </p:cTn>
                              </p:par>
                            </p:childTnLst>
                          </p:cTn>
                        </p:par>
                        <p:par>
                          <p:cTn id="49" fill="hold">
                            <p:stCondLst>
                              <p:cond delay="500"/>
                            </p:stCondLst>
                            <p:childTnLst>
                              <p:par>
                                <p:cTn id="50" presetID="16" presetClass="entr" presetSubtype="21"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arn(inVertical)">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xit" presetSubtype="21" fill="hold" grpId="1" nodeType="clickEffect">
                                  <p:stCondLst>
                                    <p:cond delay="0"/>
                                  </p:stCondLst>
                                  <p:childTnLst>
                                    <p:animEffect transition="out" filter="barn(inVertical)">
                                      <p:cBhvr>
                                        <p:cTn id="56" dur="500"/>
                                        <p:tgtEl>
                                          <p:spTgt spid="17"/>
                                        </p:tgtEl>
                                      </p:cBhvr>
                                    </p:animEffect>
                                    <p:set>
                                      <p:cBhvr>
                                        <p:cTn id="57" dur="1" fill="hold">
                                          <p:stCondLst>
                                            <p:cond delay="499"/>
                                          </p:stCondLst>
                                        </p:cTn>
                                        <p:tgtEl>
                                          <p:spTgt spid="17"/>
                                        </p:tgtEl>
                                        <p:attrNameLst>
                                          <p:attrName>style.visibility</p:attrName>
                                        </p:attrNameLst>
                                      </p:cBhvr>
                                      <p:to>
                                        <p:strVal val="hidden"/>
                                      </p:to>
                                    </p:set>
                                  </p:childTnLst>
                                </p:cTn>
                              </p:par>
                            </p:childTnLst>
                          </p:cTn>
                        </p:par>
                        <p:par>
                          <p:cTn id="58" fill="hold">
                            <p:stCondLst>
                              <p:cond delay="500"/>
                            </p:stCondLst>
                            <p:childTnLst>
                              <p:par>
                                <p:cTn id="59" presetID="16" presetClass="entr" presetSubtype="21" fill="hold" grpId="0" nodeType="after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barn(inVertical)">
                                      <p:cBhvr>
                                        <p:cTn id="61" dur="50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xit" presetSubtype="21" fill="hold" grpId="1" nodeType="clickEffect">
                                  <p:stCondLst>
                                    <p:cond delay="0"/>
                                  </p:stCondLst>
                                  <p:childTnLst>
                                    <p:animEffect transition="out" filter="barn(inVertical)">
                                      <p:cBhvr>
                                        <p:cTn id="65" dur="500"/>
                                        <p:tgtEl>
                                          <p:spTgt spid="18"/>
                                        </p:tgtEl>
                                      </p:cBhvr>
                                    </p:animEffect>
                                    <p:set>
                                      <p:cBhvr>
                                        <p:cTn id="66" dur="1" fill="hold">
                                          <p:stCondLst>
                                            <p:cond delay="499"/>
                                          </p:stCondLst>
                                        </p:cTn>
                                        <p:tgtEl>
                                          <p:spTgt spid="18"/>
                                        </p:tgtEl>
                                        <p:attrNameLst>
                                          <p:attrName>style.visibility</p:attrName>
                                        </p:attrNameLst>
                                      </p:cBhvr>
                                      <p:to>
                                        <p:strVal val="hidden"/>
                                      </p:to>
                                    </p:set>
                                  </p:childTnLst>
                                </p:cTn>
                              </p:par>
                            </p:childTnLst>
                          </p:cTn>
                        </p:par>
                        <p:par>
                          <p:cTn id="67" fill="hold">
                            <p:stCondLst>
                              <p:cond delay="500"/>
                            </p:stCondLst>
                            <p:childTnLst>
                              <p:par>
                                <p:cTn id="68" presetID="16" presetClass="entr" presetSubtype="21"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barn(inVertical)">
                                      <p:cBhvr>
                                        <p:cTn id="70" dur="500"/>
                                        <p:tgtEl>
                                          <p:spTgt spid="19"/>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xit" presetSubtype="21" fill="hold" grpId="1" nodeType="clickEffect">
                                  <p:stCondLst>
                                    <p:cond delay="0"/>
                                  </p:stCondLst>
                                  <p:childTnLst>
                                    <p:animEffect transition="out" filter="barn(inVertical)">
                                      <p:cBhvr>
                                        <p:cTn id="74" dur="500"/>
                                        <p:tgtEl>
                                          <p:spTgt spid="19"/>
                                        </p:tgtEl>
                                      </p:cBhvr>
                                    </p:animEffect>
                                    <p:set>
                                      <p:cBhvr>
                                        <p:cTn id="75" dur="1" fill="hold">
                                          <p:stCondLst>
                                            <p:cond delay="499"/>
                                          </p:stCondLst>
                                        </p:cTn>
                                        <p:tgtEl>
                                          <p:spTgt spid="19"/>
                                        </p:tgtEl>
                                        <p:attrNameLst>
                                          <p:attrName>style.visibility</p:attrName>
                                        </p:attrNameLst>
                                      </p:cBhvr>
                                      <p:to>
                                        <p:strVal val="hidden"/>
                                      </p:to>
                                    </p:set>
                                  </p:childTnLst>
                                </p:cTn>
                              </p:par>
                            </p:childTnLst>
                          </p:cTn>
                        </p:par>
                        <p:par>
                          <p:cTn id="76" fill="hold">
                            <p:stCondLst>
                              <p:cond delay="500"/>
                            </p:stCondLst>
                            <p:childTnLst>
                              <p:par>
                                <p:cTn id="77" presetID="16" presetClass="entr" presetSubtype="21" fill="hold" grpId="0"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barn(inVertical)">
                                      <p:cBhvr>
                                        <p:cTn id="79" dur="500"/>
                                        <p:tgtEl>
                                          <p:spTgt spid="20"/>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xit" presetSubtype="21" fill="hold" grpId="1" nodeType="clickEffect">
                                  <p:stCondLst>
                                    <p:cond delay="0"/>
                                  </p:stCondLst>
                                  <p:childTnLst>
                                    <p:animEffect transition="out" filter="barn(inVertical)">
                                      <p:cBhvr>
                                        <p:cTn id="83" dur="500"/>
                                        <p:tgtEl>
                                          <p:spTgt spid="20"/>
                                        </p:tgtEl>
                                      </p:cBhvr>
                                    </p:animEffect>
                                    <p:set>
                                      <p:cBhvr>
                                        <p:cTn id="84" dur="1" fill="hold">
                                          <p:stCondLst>
                                            <p:cond delay="499"/>
                                          </p:stCondLst>
                                        </p:cTn>
                                        <p:tgtEl>
                                          <p:spTgt spid="20"/>
                                        </p:tgtEl>
                                        <p:attrNameLst>
                                          <p:attrName>style.visibility</p:attrName>
                                        </p:attrNameLst>
                                      </p:cBhvr>
                                      <p:to>
                                        <p:strVal val="hidden"/>
                                      </p:to>
                                    </p:set>
                                  </p:childTnLst>
                                </p:cTn>
                              </p:par>
                            </p:childTnLst>
                          </p:cTn>
                        </p:par>
                        <p:par>
                          <p:cTn id="85" fill="hold">
                            <p:stCondLst>
                              <p:cond delay="500"/>
                            </p:stCondLst>
                            <p:childTnLst>
                              <p:par>
                                <p:cTn id="86" presetID="16" presetClass="entr" presetSubtype="21" fill="hold" grpId="0" nodeType="afterEffect">
                                  <p:stCondLst>
                                    <p:cond delay="0"/>
                                  </p:stCondLst>
                                  <p:childTnLst>
                                    <p:set>
                                      <p:cBhvr>
                                        <p:cTn id="87" dur="1" fill="hold">
                                          <p:stCondLst>
                                            <p:cond delay="0"/>
                                          </p:stCondLst>
                                        </p:cTn>
                                        <p:tgtEl>
                                          <p:spTgt spid="8"/>
                                        </p:tgtEl>
                                        <p:attrNameLst>
                                          <p:attrName>style.visibility</p:attrName>
                                        </p:attrNameLst>
                                      </p:cBhvr>
                                      <p:to>
                                        <p:strVal val="visible"/>
                                      </p:to>
                                    </p:set>
                                    <p:animEffect transition="in" filter="barn(inVertical)">
                                      <p:cBhvr>
                                        <p:cTn id="88" dur="500"/>
                                        <p:tgtEl>
                                          <p:spTgt spid="8"/>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xit" presetSubtype="21" fill="hold" grpId="1" nodeType="clickEffect">
                                  <p:stCondLst>
                                    <p:cond delay="0"/>
                                  </p:stCondLst>
                                  <p:childTnLst>
                                    <p:animEffect transition="out" filter="barn(inVertical)">
                                      <p:cBhvr>
                                        <p:cTn id="92" dur="500"/>
                                        <p:tgtEl>
                                          <p:spTgt spid="8"/>
                                        </p:tgtEl>
                                      </p:cBhvr>
                                    </p:animEffect>
                                    <p:set>
                                      <p:cBhvr>
                                        <p:cTn id="93" dur="1" fill="hold">
                                          <p:stCondLst>
                                            <p:cond delay="499"/>
                                          </p:stCondLst>
                                        </p:cTn>
                                        <p:tgtEl>
                                          <p:spTgt spid="8"/>
                                        </p:tgtEl>
                                        <p:attrNameLst>
                                          <p:attrName>style.visibility</p:attrName>
                                        </p:attrNameLst>
                                      </p:cBhvr>
                                      <p:to>
                                        <p:strVal val="hidden"/>
                                      </p:to>
                                    </p:set>
                                  </p:childTnLst>
                                </p:cTn>
                              </p:par>
                            </p:childTnLst>
                          </p:cTn>
                        </p:par>
                        <p:par>
                          <p:cTn id="94" fill="hold">
                            <p:stCondLst>
                              <p:cond delay="500"/>
                            </p:stCondLst>
                            <p:childTnLst>
                              <p:par>
                                <p:cTn id="95" presetID="16" presetClass="entr" presetSubtype="21" fill="hold" grpId="0" nodeType="afterEffect">
                                  <p:stCondLst>
                                    <p:cond delay="0"/>
                                  </p:stCondLst>
                                  <p:childTnLst>
                                    <p:set>
                                      <p:cBhvr>
                                        <p:cTn id="96" dur="1" fill="hold">
                                          <p:stCondLst>
                                            <p:cond delay="0"/>
                                          </p:stCondLst>
                                        </p:cTn>
                                        <p:tgtEl>
                                          <p:spTgt spid="3"/>
                                        </p:tgtEl>
                                        <p:attrNameLst>
                                          <p:attrName>style.visibility</p:attrName>
                                        </p:attrNameLst>
                                      </p:cBhvr>
                                      <p:to>
                                        <p:strVal val="visible"/>
                                      </p:to>
                                    </p:set>
                                    <p:animEffect transition="in" filter="barn(inVertical)">
                                      <p:cBhvr>
                                        <p:cTn id="97" dur="500"/>
                                        <p:tgtEl>
                                          <p:spTgt spid="3"/>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xit" presetSubtype="21" fill="hold" grpId="1" nodeType="clickEffect">
                                  <p:stCondLst>
                                    <p:cond delay="0"/>
                                  </p:stCondLst>
                                  <p:childTnLst>
                                    <p:animEffect transition="out" filter="barn(inVertical)">
                                      <p:cBhvr>
                                        <p:cTn id="101" dur="500"/>
                                        <p:tgtEl>
                                          <p:spTgt spid="3"/>
                                        </p:tgtEl>
                                      </p:cBhvr>
                                    </p:animEffect>
                                    <p:set>
                                      <p:cBhvr>
                                        <p:cTn id="102" dur="1" fill="hold">
                                          <p:stCondLst>
                                            <p:cond delay="499"/>
                                          </p:stCondLst>
                                        </p:cTn>
                                        <p:tgtEl>
                                          <p:spTgt spid="3"/>
                                        </p:tgtEl>
                                        <p:attrNameLst>
                                          <p:attrName>style.visibility</p:attrName>
                                        </p:attrNameLst>
                                      </p:cBhvr>
                                      <p:to>
                                        <p:strVal val="hidden"/>
                                      </p:to>
                                    </p:set>
                                  </p:childTnLst>
                                </p:cTn>
                              </p:par>
                            </p:childTnLst>
                          </p:cTn>
                        </p:par>
                        <p:par>
                          <p:cTn id="103" fill="hold">
                            <p:stCondLst>
                              <p:cond delay="500"/>
                            </p:stCondLst>
                            <p:childTnLst>
                              <p:par>
                                <p:cTn id="104" presetID="16" presetClass="entr" presetSubtype="21" fill="hold" grpId="0" nodeType="afterEffect">
                                  <p:stCondLst>
                                    <p:cond delay="0"/>
                                  </p:stCondLst>
                                  <p:childTnLst>
                                    <p:set>
                                      <p:cBhvr>
                                        <p:cTn id="105" dur="1" fill="hold">
                                          <p:stCondLst>
                                            <p:cond delay="0"/>
                                          </p:stCondLst>
                                        </p:cTn>
                                        <p:tgtEl>
                                          <p:spTgt spid="10"/>
                                        </p:tgtEl>
                                        <p:attrNameLst>
                                          <p:attrName>style.visibility</p:attrName>
                                        </p:attrNameLst>
                                      </p:cBhvr>
                                      <p:to>
                                        <p:strVal val="visible"/>
                                      </p:to>
                                    </p:set>
                                    <p:animEffect transition="in" filter="barn(inVertical)">
                                      <p:cBhvr>
                                        <p:cTn id="106" dur="500"/>
                                        <p:tgtEl>
                                          <p:spTgt spid="10"/>
                                        </p:tgtEl>
                                      </p:cBhvr>
                                    </p:animEffect>
                                  </p:childTnLst>
                                </p:cTn>
                              </p:par>
                            </p:childTnLst>
                          </p:cTn>
                        </p:par>
                      </p:childTnLst>
                    </p:cTn>
                  </p:par>
                  <p:par>
                    <p:cTn id="107" fill="hold">
                      <p:stCondLst>
                        <p:cond delay="indefinite"/>
                      </p:stCondLst>
                      <p:childTnLst>
                        <p:par>
                          <p:cTn id="108" fill="hold">
                            <p:stCondLst>
                              <p:cond delay="0"/>
                            </p:stCondLst>
                            <p:childTnLst>
                              <p:par>
                                <p:cTn id="109" presetID="16" presetClass="exit" presetSubtype="21" fill="hold" grpId="1" nodeType="clickEffect">
                                  <p:stCondLst>
                                    <p:cond delay="0"/>
                                  </p:stCondLst>
                                  <p:childTnLst>
                                    <p:animEffect transition="out" filter="barn(inVertical)">
                                      <p:cBhvr>
                                        <p:cTn id="110" dur="500"/>
                                        <p:tgtEl>
                                          <p:spTgt spid="10"/>
                                        </p:tgtEl>
                                      </p:cBhvr>
                                    </p:animEffect>
                                    <p:set>
                                      <p:cBhvr>
                                        <p:cTn id="111" dur="1" fill="hold">
                                          <p:stCondLst>
                                            <p:cond delay="499"/>
                                          </p:stCondLst>
                                        </p:cTn>
                                        <p:tgtEl>
                                          <p:spTgt spid="10"/>
                                        </p:tgtEl>
                                        <p:attrNameLst>
                                          <p:attrName>style.visibility</p:attrName>
                                        </p:attrNameLst>
                                      </p:cBhvr>
                                      <p:to>
                                        <p:strVal val="hidden"/>
                                      </p:to>
                                    </p:set>
                                  </p:childTnLst>
                                </p:cTn>
                              </p:par>
                            </p:childTnLst>
                          </p:cTn>
                        </p:par>
                        <p:par>
                          <p:cTn id="112" fill="hold">
                            <p:stCondLst>
                              <p:cond delay="500"/>
                            </p:stCondLst>
                            <p:childTnLst>
                              <p:par>
                                <p:cTn id="113" presetID="16" presetClass="entr" presetSubtype="21" fill="hold" grpId="0" nodeType="after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barn(inVertical)">
                                      <p:cBhvr>
                                        <p:cTn id="1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1"/>
      <p:bldP spid="7" grpId="0"/>
      <p:bldP spid="7" grpId="1"/>
      <p:bldP spid="8" grpId="0"/>
      <p:bldP spid="8" grpId="1"/>
      <p:bldP spid="10" grpId="0"/>
      <p:bldP spid="10" grpId="1"/>
      <p:bldP spid="11" grpId="0"/>
      <p:bldP spid="17" grpId="0"/>
      <p:bldP spid="17" grpId="1"/>
      <p:bldP spid="18" grpId="0"/>
      <p:bldP spid="18" grpId="1"/>
      <p:bldP spid="19" grpId="0"/>
      <p:bldP spid="19" grpId="1"/>
      <p:bldP spid="20" grpId="0"/>
      <p:bldP spid="20" grpId="1"/>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1913" y="808383"/>
            <a:ext cx="2782957" cy="830997"/>
          </a:xfrm>
          <a:prstGeom prst="rect">
            <a:avLst/>
          </a:prstGeom>
          <a:noFill/>
        </p:spPr>
        <p:txBody>
          <a:bodyPr wrap="square" rtlCol="0">
            <a:spAutoFit/>
          </a:bodyPr>
          <a:lstStyle/>
          <a:p>
            <a:pPr algn="ctr"/>
            <a:r>
              <a:rPr lang="en-US" sz="4800" dirty="0" err="1">
                <a:latin typeface="NikoshBAN" panose="02000000000000000000" pitchFamily="2" charset="0"/>
                <a:cs typeface="NikoshBAN" panose="02000000000000000000" pitchFamily="2" charset="0"/>
              </a:rPr>
              <a:t>দলীয়</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কাজ</a:t>
            </a:r>
            <a:r>
              <a:rPr lang="en-US" sz="4800" dirty="0">
                <a:latin typeface="NikoshBAN" panose="02000000000000000000" pitchFamily="2" charset="0"/>
                <a:cs typeface="NikoshBAN" panose="02000000000000000000" pitchFamily="2" charset="0"/>
              </a:rPr>
              <a:t> </a:t>
            </a:r>
          </a:p>
        </p:txBody>
      </p:sp>
      <p:sp>
        <p:nvSpPr>
          <p:cNvPr id="3" name="TextBox 2"/>
          <p:cNvSpPr txBox="1"/>
          <p:nvPr/>
        </p:nvSpPr>
        <p:spPr>
          <a:xfrm>
            <a:off x="2438400" y="2650434"/>
            <a:ext cx="7871791" cy="769441"/>
          </a:xfrm>
          <a:prstGeom prst="rect">
            <a:avLst/>
          </a:prstGeom>
          <a:noFill/>
        </p:spPr>
        <p:txBody>
          <a:bodyPr wrap="square" rtlCol="0">
            <a:spAutoFit/>
          </a:bodyPr>
          <a:lstStyle/>
          <a:p>
            <a:r>
              <a:rPr lang="en-US" sz="4400" dirty="0" err="1">
                <a:latin typeface="NikoshBAN" panose="02000000000000000000" pitchFamily="2" charset="0"/>
                <a:cs typeface="NikoshBAN" panose="02000000000000000000" pitchFamily="2" charset="0"/>
              </a:rPr>
              <a:t>ছত্রাক</a:t>
            </a:r>
            <a:r>
              <a:rPr lang="en-US" sz="4400" dirty="0">
                <a:latin typeface="NikoshBAN" panose="02000000000000000000" pitchFamily="2" charset="0"/>
                <a:cs typeface="NikoshBAN" panose="02000000000000000000" pitchFamily="2" charset="0"/>
              </a:rPr>
              <a:t> ও </a:t>
            </a:r>
            <a:r>
              <a:rPr lang="en-US" sz="4400" dirty="0" err="1">
                <a:latin typeface="NikoshBAN" panose="02000000000000000000" pitchFamily="2" charset="0"/>
                <a:cs typeface="NikoshBAN" panose="02000000000000000000" pitchFamily="2" charset="0"/>
              </a:rPr>
              <a:t>শৈবালের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মধ্যে</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পাঁচটি</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পার্থক্য</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লিখ</a:t>
            </a:r>
            <a:r>
              <a:rPr lang="en-US" sz="44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763079109"/>
      </p:ext>
    </p:extLst>
  </p:cSld>
  <p:clrMapOvr>
    <a:masterClrMapping/>
  </p:clrMapOvr>
  <p:transition spd="slow">
    <p:sndAc>
      <p:stSnd>
        <p:snd r:embed="rId2" name="applause.wav"/>
      </p:stSnd>
    </p:sndAc>
  </p:transition>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580</TotalTime>
  <Words>856</Words>
  <Application>Microsoft Office PowerPoint</Application>
  <PresentationFormat>Widescreen</PresentationFormat>
  <Paragraphs>114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Corbel</vt:lpstr>
      <vt:lpstr>NikoshBAN</vt:lpstr>
      <vt:lpstr>Wingdings</vt:lpstr>
      <vt:lpstr>Basis</vt:lpstr>
      <vt:lpstr>PowerPoint Presentation</vt:lpstr>
      <vt:lpstr>পরিচিতি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ছত্রাক ও শৈবালের মধ্যে পার্থক্য নিম্নরুপঃ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Sultan Mahmoud</dc:creator>
  <cp:lastModifiedBy>Sultan Mahmoud</cp:lastModifiedBy>
  <cp:revision>86</cp:revision>
  <dcterms:created xsi:type="dcterms:W3CDTF">2021-02-23T16:31:05Z</dcterms:created>
  <dcterms:modified xsi:type="dcterms:W3CDTF">2021-03-29T01:43:14Z</dcterms:modified>
</cp:coreProperties>
</file>