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65" r:id="rId1"/>
  </p:sldMasterIdLst>
  <p:notesMasterIdLst>
    <p:notesMasterId r:id="rId19"/>
  </p:notesMasterIdLst>
  <p:sldIdLst>
    <p:sldId id="256" r:id="rId2"/>
    <p:sldId id="257" r:id="rId3"/>
    <p:sldId id="271" r:id="rId4"/>
    <p:sldId id="265" r:id="rId5"/>
    <p:sldId id="266" r:id="rId6"/>
    <p:sldId id="262" r:id="rId7"/>
    <p:sldId id="263" r:id="rId8"/>
    <p:sldId id="272" r:id="rId9"/>
    <p:sldId id="269" r:id="rId10"/>
    <p:sldId id="270" r:id="rId11"/>
    <p:sldId id="267" r:id="rId12"/>
    <p:sldId id="268" r:id="rId13"/>
    <p:sldId id="264" r:id="rId14"/>
    <p:sldId id="260" r:id="rId15"/>
    <p:sldId id="261" r:id="rId16"/>
    <p:sldId id="259" r:id="rId17"/>
    <p:sldId id="258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973" autoAdjust="0"/>
    <p:restoredTop sz="94660"/>
  </p:normalViewPr>
  <p:slideViewPr>
    <p:cSldViewPr snapToGrid="0">
      <p:cViewPr varScale="1">
        <p:scale>
          <a:sx n="83" d="100"/>
          <a:sy n="83" d="100"/>
        </p:scale>
        <p:origin x="552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BB56C41-DBDA-4ABA-BDBC-8AADE603558D}" type="datetimeFigureOut">
              <a:rPr lang="en-US" smtClean="0"/>
              <a:t>3/3/2021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C24B2EB-2B44-4984-8D68-9D33870D3F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317141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ছবিগুলো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দেখিয়ে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ছোট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ছোট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প্রশ্নোত্তরের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মাধ্যমে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শিক্ষার্থীদের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কাছ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থেকে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পাঠ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শিরোনাম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বের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করে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আনবো</a:t>
            </a:r>
            <a:r>
              <a:rPr lang="en-US" baseline="0" dirty="0" smtClean="0"/>
              <a:t>।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24B2EB-2B44-4984-8D68-9D33870D3F18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756091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3/2/2021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0570356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3/2/2021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416488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3/2/2021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277173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3/2/2021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071140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3/2/2021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885397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3/2/2021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512605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3/2/2021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336074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3/2/2021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929723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3/2/2021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156160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3/2/2021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245861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3/2/2021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093199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smtClean="0"/>
              <a:pPr/>
              <a:t>3/2/2021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350571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6" r:id="rId1"/>
    <p:sldLayoutId id="2147483667" r:id="rId2"/>
    <p:sldLayoutId id="2147483668" r:id="rId3"/>
    <p:sldLayoutId id="2147483669" r:id="rId4"/>
    <p:sldLayoutId id="2147483670" r:id="rId5"/>
    <p:sldLayoutId id="2147483671" r:id="rId6"/>
    <p:sldLayoutId id="2147483672" r:id="rId7"/>
    <p:sldLayoutId id="2147483673" r:id="rId8"/>
    <p:sldLayoutId id="2147483674" r:id="rId9"/>
    <p:sldLayoutId id="2147483675" r:id="rId10"/>
    <p:sldLayoutId id="2147483676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jpg"/><Relationship Id="rId3" Type="http://schemas.openxmlformats.org/officeDocument/2006/relationships/image" Target="../media/image18.jpeg"/><Relationship Id="rId7" Type="http://schemas.openxmlformats.org/officeDocument/2006/relationships/image" Target="../media/image22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jpeg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image" Target="../media/image3.jpeg"/><Relationship Id="rId7" Type="http://schemas.openxmlformats.org/officeDocument/2006/relationships/image" Target="../media/image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881" y="1645920"/>
            <a:ext cx="11930742" cy="521208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91589" y="0"/>
            <a:ext cx="12000411" cy="1645920"/>
          </a:xfrm>
          <a:prstGeom prst="rect">
            <a:avLst/>
          </a:prstGeom>
          <a:solidFill>
            <a:srgbClr val="002060"/>
          </a:solidFill>
          <a:ln w="57150">
            <a:solidFill>
              <a:srgbClr val="00B0F0"/>
            </a:solidFill>
          </a:ln>
        </p:spPr>
        <p:txBody>
          <a:bodyPr wrap="square" rtlCol="0">
            <a:prstTxWarp prst="textDeflateBottom">
              <a:avLst>
                <a:gd name="adj" fmla="val 71673"/>
              </a:avLst>
            </a:prstTxWarp>
            <a:spAutoFit/>
          </a:bodyPr>
          <a:lstStyle/>
          <a:p>
            <a:r>
              <a:rPr lang="en-US" sz="8800" dirty="0" err="1" smtClean="0">
                <a:solidFill>
                  <a:srgbClr val="FF000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আজকের</a:t>
            </a:r>
            <a:r>
              <a:rPr lang="en-US" sz="8800" dirty="0" smtClean="0">
                <a:solidFill>
                  <a:srgbClr val="FF000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8800" dirty="0" err="1" smtClean="0">
                <a:solidFill>
                  <a:srgbClr val="FF000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ক্লাসে</a:t>
            </a:r>
            <a:r>
              <a:rPr lang="en-US" sz="8800" dirty="0" smtClean="0">
                <a:solidFill>
                  <a:srgbClr val="FF000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8800" dirty="0" err="1" smtClean="0">
                <a:solidFill>
                  <a:srgbClr val="FF000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সবাইকে</a:t>
            </a:r>
            <a:r>
              <a:rPr lang="en-US" sz="8800" dirty="0" smtClean="0">
                <a:solidFill>
                  <a:srgbClr val="FF000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8800" dirty="0" err="1" smtClean="0">
                <a:solidFill>
                  <a:srgbClr val="FF000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স্বাগতম</a:t>
            </a:r>
            <a:endParaRPr lang="en-US" sz="8800" dirty="0">
              <a:solidFill>
                <a:srgbClr val="FF0000"/>
              </a:solidFill>
              <a:latin typeface="Nikosh" panose="02000000000000000000" pitchFamily="2" charset="0"/>
              <a:cs typeface="Nikosh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8950177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78880" y="0"/>
            <a:ext cx="5913120" cy="68580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5947954" cy="685800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426720" y="1402080"/>
            <a:ext cx="2072640" cy="618309"/>
          </a:xfrm>
          <a:prstGeom prst="rect">
            <a:avLst/>
          </a:prstGeom>
          <a:solidFill>
            <a:schemeClr val="bg1"/>
          </a:solidFill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 smtClean="0">
                <a:solidFill>
                  <a:srgbClr val="C0000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সর্বনিম্ন</a:t>
            </a:r>
            <a:r>
              <a:rPr lang="en-US" sz="2800" dirty="0" smtClean="0">
                <a:solidFill>
                  <a:srgbClr val="C0000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800" dirty="0" err="1" smtClean="0">
                <a:solidFill>
                  <a:srgbClr val="C0000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উপাত্ত</a:t>
            </a:r>
            <a:r>
              <a:rPr lang="en-US" sz="2800" dirty="0" smtClean="0">
                <a:solidFill>
                  <a:srgbClr val="C0000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=৪</a:t>
            </a:r>
            <a:endParaRPr lang="en-US" sz="2800" dirty="0">
              <a:solidFill>
                <a:srgbClr val="C00000"/>
              </a:solidFill>
              <a:latin typeface="Nikosh" panose="02000000000000000000" pitchFamily="2" charset="0"/>
              <a:cs typeface="Nikosh" panose="02000000000000000000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30927" y="2821577"/>
            <a:ext cx="5373188" cy="888274"/>
          </a:xfrm>
          <a:prstGeom prst="rect">
            <a:avLst/>
          </a:prstGeom>
          <a:solidFill>
            <a:schemeClr val="bg1"/>
          </a:solidFill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 smtClean="0">
                <a:solidFill>
                  <a:srgbClr val="C0000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৪,৫,৬,৭,৮,১০,১১,১২,১৪,১৫</a:t>
            </a:r>
            <a:endParaRPr lang="en-US" sz="4800" dirty="0">
              <a:solidFill>
                <a:srgbClr val="C00000"/>
              </a:solidFill>
              <a:latin typeface="Nikosh" panose="02000000000000000000" pitchFamily="2" charset="0"/>
              <a:cs typeface="Nikosh" panose="02000000000000000000" pitchFamily="2" charset="0"/>
            </a:endParaRPr>
          </a:p>
        </p:txBody>
      </p:sp>
      <p:cxnSp>
        <p:nvCxnSpPr>
          <p:cNvPr id="7" name="Straight Arrow Connector 6"/>
          <p:cNvCxnSpPr>
            <a:stCxn id="5" idx="1"/>
          </p:cNvCxnSpPr>
          <p:nvPr/>
        </p:nvCxnSpPr>
        <p:spPr>
          <a:xfrm flipV="1">
            <a:off x="330927" y="3239589"/>
            <a:ext cx="1672044" cy="26125"/>
          </a:xfrm>
          <a:prstGeom prst="straightConnector1">
            <a:avLst/>
          </a:prstGeom>
          <a:ln w="57150"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 flipH="1">
            <a:off x="3213463" y="3265714"/>
            <a:ext cx="2351314" cy="0"/>
          </a:xfrm>
          <a:prstGeom prst="straightConnector1">
            <a:avLst/>
          </a:prstGeom>
          <a:ln w="57150"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ectangle 10"/>
              <p:cNvSpPr/>
              <p:nvPr/>
            </p:nvSpPr>
            <p:spPr>
              <a:xfrm>
                <a:off x="426720" y="3823063"/>
                <a:ext cx="5216434" cy="687976"/>
              </a:xfrm>
              <a:prstGeom prst="rect">
                <a:avLst/>
              </a:prstGeom>
              <a:solidFill>
                <a:schemeClr val="bg1"/>
              </a:solidFill>
              <a:ln w="57150">
                <a:solidFill>
                  <a:srgbClr val="7030A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800" dirty="0" smtClean="0">
                    <a:solidFill>
                      <a:srgbClr val="00B050"/>
                    </a:solidFill>
                    <a:latin typeface="Nikosh" panose="02000000000000000000" pitchFamily="2" charset="0"/>
                    <a:cs typeface="Nikosh" panose="02000000000000000000" pitchFamily="2" charset="0"/>
                  </a:rPr>
                  <a:t>মধ্যক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  <a:cs typeface="Nikosh" panose="02000000000000000000" pitchFamily="2" charset="0"/>
                          </a:rPr>
                        </m:ctrlPr>
                      </m:fPr>
                      <m:num>
                        <m:r>
                          <a:rPr lang="en-US" sz="2800" b="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  <a:cs typeface="Nikosh" panose="02000000000000000000" pitchFamily="2" charset="0"/>
                          </a:rPr>
                          <m:t>৮</m:t>
                        </m:r>
                        <m:r>
                          <a:rPr lang="en-US" sz="2800" b="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  <a:cs typeface="Nikosh" panose="02000000000000000000" pitchFamily="2" charset="0"/>
                          </a:rPr>
                          <m:t>+</m:t>
                        </m:r>
                        <m:r>
                          <a:rPr lang="en-US" sz="2800" b="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  <a:cs typeface="Nikosh" panose="02000000000000000000" pitchFamily="2" charset="0"/>
                          </a:rPr>
                          <m:t>১০</m:t>
                        </m:r>
                      </m:num>
                      <m:den>
                        <m:r>
                          <a:rPr lang="en-US" sz="2800" b="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  <a:cs typeface="Nikosh" panose="02000000000000000000" pitchFamily="2" charset="0"/>
                          </a:rPr>
                          <m:t>২</m:t>
                        </m:r>
                      </m:den>
                    </m:f>
                  </m:oMath>
                </a14:m>
                <a:r>
                  <a:rPr lang="en-US" sz="2800" dirty="0" smtClean="0">
                    <a:solidFill>
                      <a:srgbClr val="00B050"/>
                    </a:solidFill>
                    <a:latin typeface="Nikosh" panose="02000000000000000000" pitchFamily="2" charset="0"/>
                    <a:cs typeface="Nikosh" panose="02000000000000000000" pitchFamily="2" charset="0"/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i="1" dirty="0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  <a:cs typeface="Nikosh" panose="02000000000000000000" pitchFamily="2" charset="0"/>
                          </a:rPr>
                        </m:ctrlPr>
                      </m:fPr>
                      <m:num>
                        <m:r>
                          <a:rPr lang="en-US" sz="2800" b="0" i="1" dirty="0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  <a:cs typeface="Nikosh" panose="02000000000000000000" pitchFamily="2" charset="0"/>
                          </a:rPr>
                          <m:t>১৮</m:t>
                        </m:r>
                      </m:num>
                      <m:den>
                        <m:r>
                          <a:rPr lang="en-US" sz="2800" b="0" i="1" dirty="0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  <a:cs typeface="Nikosh" panose="02000000000000000000" pitchFamily="2" charset="0"/>
                          </a:rPr>
                          <m:t>২</m:t>
                        </m:r>
                      </m:den>
                    </m:f>
                  </m:oMath>
                </a14:m>
                <a:r>
                  <a:rPr lang="en-US" sz="2800" dirty="0" smtClean="0">
                    <a:solidFill>
                      <a:srgbClr val="00B050"/>
                    </a:solidFill>
                    <a:latin typeface="Nikosh" panose="02000000000000000000" pitchFamily="2" charset="0"/>
                    <a:cs typeface="Nikosh" panose="02000000000000000000" pitchFamily="2" charset="0"/>
                  </a:rPr>
                  <a:t> =৯</a:t>
                </a:r>
                <a:endParaRPr lang="en-US" sz="2800" dirty="0">
                  <a:solidFill>
                    <a:srgbClr val="00B050"/>
                  </a:solidFill>
                  <a:latin typeface="Nikosh" panose="02000000000000000000" pitchFamily="2" charset="0"/>
                  <a:cs typeface="Nikosh" panose="02000000000000000000" pitchFamily="2" charset="0"/>
                </a:endParaRPr>
              </a:p>
            </p:txBody>
          </p:sp>
        </mc:Choice>
        <mc:Fallback xmlns="">
          <p:sp>
            <p:nvSpPr>
              <p:cNvPr id="11" name="Rectangle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6720" y="3823063"/>
                <a:ext cx="5216434" cy="687976"/>
              </a:xfrm>
              <a:prstGeom prst="rect">
                <a:avLst/>
              </a:prstGeom>
              <a:blipFill>
                <a:blip r:embed="rId4"/>
                <a:stretch>
                  <a:fillRect b="-11475"/>
                </a:stretch>
              </a:blipFill>
              <a:ln w="57150">
                <a:solidFill>
                  <a:srgbClr val="7030A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2020588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11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518263" y="95794"/>
            <a:ext cx="3892731" cy="827315"/>
          </a:xfrm>
          <a:prstGeom prst="rect">
            <a:avLst/>
          </a:prstGeom>
          <a:solidFill>
            <a:schemeClr val="tx1"/>
          </a:solidFill>
          <a:ln w="762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সমস্যা</a:t>
            </a:r>
            <a:endParaRPr lang="en-US" sz="8000" dirty="0">
              <a:latin typeface="Nikosh" panose="02000000000000000000" pitchFamily="2" charset="0"/>
              <a:cs typeface="Nikosh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0" y="1358537"/>
            <a:ext cx="12192000" cy="5078313"/>
          </a:xfrm>
          <a:prstGeom prst="rect">
            <a:avLst/>
          </a:prstGeom>
          <a:noFill/>
          <a:ln w="7620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marL="571500" indent="-571500">
              <a:buFont typeface="Wingdings" panose="05000000000000000000" pitchFamily="2" charset="2"/>
              <a:buChar char="v"/>
            </a:pPr>
            <a:r>
              <a:rPr lang="en-US" sz="54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তোমাদের</a:t>
            </a:r>
            <a:r>
              <a:rPr lang="en-US" sz="54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54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মাদরাসার</a:t>
            </a:r>
            <a:r>
              <a:rPr lang="en-US" sz="5400" dirty="0" smtClean="0">
                <a:latin typeface="Nikosh" panose="02000000000000000000" pitchFamily="2" charset="0"/>
                <a:cs typeface="Nikosh" panose="02000000000000000000" pitchFamily="2" charset="0"/>
              </a:rPr>
              <a:t> ৮ম </a:t>
            </a:r>
            <a:r>
              <a:rPr lang="en-US" sz="54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শ্রেণির</a:t>
            </a:r>
            <a:r>
              <a:rPr lang="en-US" sz="5400" dirty="0" smtClean="0">
                <a:latin typeface="Nikosh" panose="02000000000000000000" pitchFamily="2" charset="0"/>
                <a:cs typeface="Nikosh" panose="02000000000000000000" pitchFamily="2" charset="0"/>
              </a:rPr>
              <a:t> ৩০ </a:t>
            </a:r>
            <a:r>
              <a:rPr lang="en-US" sz="54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জন</a:t>
            </a:r>
            <a:r>
              <a:rPr lang="en-US" sz="54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54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ছাত্রের</a:t>
            </a:r>
            <a:r>
              <a:rPr lang="en-US" sz="54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54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ওজন</a:t>
            </a:r>
            <a:r>
              <a:rPr lang="en-US" sz="5400" dirty="0" smtClean="0">
                <a:latin typeface="Nikosh" panose="02000000000000000000" pitchFamily="2" charset="0"/>
                <a:cs typeface="Nikosh" panose="02000000000000000000" pitchFamily="2" charset="0"/>
              </a:rPr>
              <a:t> (</a:t>
            </a:r>
            <a:r>
              <a:rPr lang="en-US" sz="54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কেজিতে</a:t>
            </a:r>
            <a:r>
              <a:rPr lang="en-US" sz="5400" dirty="0" smtClean="0">
                <a:latin typeface="Nikosh" panose="02000000000000000000" pitchFamily="2" charset="0"/>
                <a:cs typeface="Nikosh" panose="02000000000000000000" pitchFamily="2" charset="0"/>
              </a:rPr>
              <a:t>) </a:t>
            </a:r>
            <a:r>
              <a:rPr lang="en-US" sz="54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নিচে</a:t>
            </a:r>
            <a:r>
              <a:rPr lang="en-US" sz="54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54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দেওয়া</a:t>
            </a:r>
            <a:r>
              <a:rPr lang="en-US" sz="54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54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হলোঃ</a:t>
            </a:r>
            <a:endParaRPr lang="en-US" sz="5400" dirty="0" smtClean="0">
              <a:latin typeface="Nikosh" panose="02000000000000000000" pitchFamily="2" charset="0"/>
              <a:cs typeface="Nikosh" panose="02000000000000000000" pitchFamily="2" charset="0"/>
            </a:endParaRPr>
          </a:p>
          <a:p>
            <a:r>
              <a:rPr lang="en-US" sz="5400" dirty="0" smtClean="0">
                <a:latin typeface="Nikosh" panose="02000000000000000000" pitchFamily="2" charset="0"/>
                <a:cs typeface="Nikosh" panose="02000000000000000000" pitchFamily="2" charset="0"/>
              </a:rPr>
              <a:t>৪০,৫৫,৪২,৪২,৪৫,৫০,৫০,৫৬,৫০,৪৫,৪২,</a:t>
            </a:r>
          </a:p>
          <a:p>
            <a:r>
              <a:rPr lang="en-US" sz="5400" dirty="0" smtClean="0">
                <a:latin typeface="Nikosh" panose="02000000000000000000" pitchFamily="2" charset="0"/>
                <a:cs typeface="Nikosh" panose="02000000000000000000" pitchFamily="2" charset="0"/>
              </a:rPr>
              <a:t>৪০,৪৩,৪৭,৪৩,৫০,৪৬,৪৫,৪২,৪৩,৪৪,</a:t>
            </a:r>
          </a:p>
          <a:p>
            <a:r>
              <a:rPr lang="en-US" sz="5400" dirty="0" smtClean="0">
                <a:latin typeface="Nikosh" panose="02000000000000000000" pitchFamily="2" charset="0"/>
                <a:cs typeface="Nikosh" panose="02000000000000000000" pitchFamily="2" charset="0"/>
              </a:rPr>
              <a:t>৫২,৪৪,৪৫,৪০,৪৫,৪০,৪৪,৫০,৪০</a:t>
            </a:r>
          </a:p>
          <a:p>
            <a:r>
              <a:rPr lang="en-US" sz="5400" dirty="0" err="1" smtClean="0">
                <a:solidFill>
                  <a:srgbClr val="C0000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শ্রেণি</a:t>
            </a:r>
            <a:r>
              <a:rPr lang="en-US" sz="5400" dirty="0" smtClean="0">
                <a:solidFill>
                  <a:srgbClr val="C0000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5400" dirty="0" err="1" smtClean="0">
                <a:solidFill>
                  <a:srgbClr val="C0000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ব্যবধান</a:t>
            </a:r>
            <a:r>
              <a:rPr lang="en-US" sz="5400" dirty="0" smtClean="0">
                <a:solidFill>
                  <a:srgbClr val="C0000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৫ </a:t>
            </a:r>
            <a:r>
              <a:rPr lang="en-US" sz="5400" dirty="0" err="1" smtClean="0">
                <a:solidFill>
                  <a:srgbClr val="C0000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নিয়ে</a:t>
            </a:r>
            <a:r>
              <a:rPr lang="en-US" sz="5400" dirty="0" smtClean="0">
                <a:solidFill>
                  <a:srgbClr val="C0000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5400" dirty="0" err="1" smtClean="0">
                <a:solidFill>
                  <a:srgbClr val="C0000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গণসংখ্যা</a:t>
            </a:r>
            <a:r>
              <a:rPr lang="en-US" sz="5400" dirty="0" smtClean="0">
                <a:solidFill>
                  <a:srgbClr val="C0000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5400" dirty="0" err="1" smtClean="0">
                <a:solidFill>
                  <a:srgbClr val="C0000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সারণি</a:t>
            </a:r>
            <a:r>
              <a:rPr lang="en-US" sz="5400" dirty="0" smtClean="0">
                <a:solidFill>
                  <a:srgbClr val="C0000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5400" dirty="0" err="1" smtClean="0">
                <a:solidFill>
                  <a:srgbClr val="C0000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গঠন</a:t>
            </a:r>
            <a:r>
              <a:rPr lang="en-US" sz="5400" dirty="0" smtClean="0">
                <a:solidFill>
                  <a:srgbClr val="C0000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5400" dirty="0" err="1" smtClean="0">
                <a:solidFill>
                  <a:srgbClr val="C0000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কর</a:t>
            </a:r>
            <a:r>
              <a:rPr lang="en-US" sz="5400" dirty="0" smtClean="0">
                <a:solidFill>
                  <a:srgbClr val="C0000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।</a:t>
            </a:r>
            <a:endParaRPr lang="en-US" sz="5400" dirty="0">
              <a:solidFill>
                <a:srgbClr val="C00000"/>
              </a:solidFill>
              <a:latin typeface="Nikosh" panose="02000000000000000000" pitchFamily="2" charset="0"/>
              <a:cs typeface="Nikosh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08648612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222171" y="104503"/>
            <a:ext cx="2656115" cy="618308"/>
          </a:xfrm>
          <a:prstGeom prst="rect">
            <a:avLst/>
          </a:prstGeom>
          <a:solidFill>
            <a:schemeClr val="accent6">
              <a:lumMod val="75000"/>
            </a:schemeClr>
          </a:solidFill>
          <a:ln w="762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সমাধান</a:t>
            </a:r>
            <a:endParaRPr lang="en-US" sz="6000" b="1" dirty="0">
              <a:latin typeface="Nikosh" panose="02000000000000000000" pitchFamily="2" charset="0"/>
              <a:cs typeface="Nikosh" panose="02000000000000000000" pitchFamily="2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0" y="914400"/>
                <a:ext cx="4284617" cy="5355249"/>
              </a:xfrm>
              <a:prstGeom prst="rect">
                <a:avLst/>
              </a:prstGeom>
              <a:noFill/>
              <a:ln w="76200">
                <a:solidFill>
                  <a:srgbClr val="FF0000"/>
                </a:solidFill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sz="3600" dirty="0" smtClean="0">
                    <a:latin typeface="Nikosh" panose="02000000000000000000" pitchFamily="2" charset="0"/>
                    <a:cs typeface="Nikosh" panose="02000000000000000000" pitchFamily="2" charset="0"/>
                  </a:rPr>
                  <a:t>এখানে,</a:t>
                </a:r>
              </a:p>
              <a:p>
                <a:r>
                  <a:rPr lang="en-US" sz="3600" dirty="0" err="1" smtClean="0">
                    <a:latin typeface="Nikosh" panose="02000000000000000000" pitchFamily="2" charset="0"/>
                    <a:cs typeface="Nikosh" panose="02000000000000000000" pitchFamily="2" charset="0"/>
                  </a:rPr>
                  <a:t>উচ্চসীমা</a:t>
                </a:r>
                <a:r>
                  <a:rPr lang="en-US" sz="3600" dirty="0" smtClean="0">
                    <a:latin typeface="Nikosh" panose="02000000000000000000" pitchFamily="2" charset="0"/>
                    <a:cs typeface="Nikosh" panose="02000000000000000000" pitchFamily="2" charset="0"/>
                  </a:rPr>
                  <a:t> = ৫৬ </a:t>
                </a:r>
                <a:r>
                  <a:rPr lang="en-US" sz="3600" dirty="0" err="1" smtClean="0">
                    <a:latin typeface="Nikosh" panose="02000000000000000000" pitchFamily="2" charset="0"/>
                    <a:cs typeface="Nikosh" panose="02000000000000000000" pitchFamily="2" charset="0"/>
                  </a:rPr>
                  <a:t>এবং</a:t>
                </a:r>
                <a:r>
                  <a:rPr lang="en-US" sz="3600" dirty="0" smtClean="0">
                    <a:latin typeface="Nikosh" panose="02000000000000000000" pitchFamily="2" charset="0"/>
                    <a:cs typeface="Nikosh" panose="02000000000000000000" pitchFamily="2" charset="0"/>
                  </a:rPr>
                  <a:t> </a:t>
                </a:r>
                <a:r>
                  <a:rPr lang="en-US" sz="3600" dirty="0" err="1" smtClean="0">
                    <a:latin typeface="Nikosh" panose="02000000000000000000" pitchFamily="2" charset="0"/>
                    <a:cs typeface="Nikosh" panose="02000000000000000000" pitchFamily="2" charset="0"/>
                  </a:rPr>
                  <a:t>নিম্নসীমা</a:t>
                </a:r>
                <a:r>
                  <a:rPr lang="en-US" sz="3600" dirty="0" smtClean="0">
                    <a:latin typeface="Nikosh" panose="02000000000000000000" pitchFamily="2" charset="0"/>
                    <a:cs typeface="Nikosh" panose="02000000000000000000" pitchFamily="2" charset="0"/>
                  </a:rPr>
                  <a:t> = ৪০</a:t>
                </a:r>
              </a:p>
              <a:p>
                <a14:m>
                  <m:oMath xmlns:m="http://schemas.openxmlformats.org/officeDocument/2006/math">
                    <m:r>
                      <a:rPr lang="en-US" sz="360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" panose="02000000000000000000" pitchFamily="2" charset="0"/>
                      </a:rPr>
                      <m:t>∴</m:t>
                    </m:r>
                  </m:oMath>
                </a14:m>
                <a:r>
                  <a:rPr lang="en-US" sz="3600" dirty="0" err="1" smtClean="0">
                    <a:latin typeface="Nikosh" panose="02000000000000000000" pitchFamily="2" charset="0"/>
                    <a:cs typeface="Nikosh" panose="02000000000000000000" pitchFamily="2" charset="0"/>
                  </a:rPr>
                  <a:t>পরিসীমা</a:t>
                </a:r>
                <a:r>
                  <a:rPr lang="en-US" sz="3600" dirty="0" smtClean="0">
                    <a:latin typeface="Nikosh" panose="02000000000000000000" pitchFamily="2" charset="0"/>
                    <a:cs typeface="Nikosh" panose="02000000000000000000" pitchFamily="2" charset="0"/>
                  </a:rPr>
                  <a:t>=( ৫৬ – ৪০) + ১</a:t>
                </a:r>
              </a:p>
              <a:p>
                <a:r>
                  <a:rPr lang="en-US" sz="3600" dirty="0">
                    <a:latin typeface="Nikosh" panose="02000000000000000000" pitchFamily="2" charset="0"/>
                    <a:cs typeface="Nikosh" panose="02000000000000000000" pitchFamily="2" charset="0"/>
                  </a:rPr>
                  <a:t> </a:t>
                </a:r>
                <a:r>
                  <a:rPr lang="en-US" sz="3600" dirty="0" smtClean="0">
                    <a:latin typeface="Nikosh" panose="02000000000000000000" pitchFamily="2" charset="0"/>
                    <a:cs typeface="Nikosh" panose="02000000000000000000" pitchFamily="2" charset="0"/>
                  </a:rPr>
                  <a:t>            =১৬ + ১ = ১৭</a:t>
                </a:r>
              </a:p>
              <a:p>
                <a:r>
                  <a:rPr lang="en-US" sz="3600" dirty="0" err="1" smtClean="0">
                    <a:latin typeface="Nikosh" panose="02000000000000000000" pitchFamily="2" charset="0"/>
                    <a:cs typeface="Nikosh" panose="02000000000000000000" pitchFamily="2" charset="0"/>
                  </a:rPr>
                  <a:t>এবং</a:t>
                </a:r>
                <a:r>
                  <a:rPr lang="en-US" sz="3600" dirty="0" smtClean="0">
                    <a:latin typeface="Nikosh" panose="02000000000000000000" pitchFamily="2" charset="0"/>
                    <a:cs typeface="Nikosh" panose="02000000000000000000" pitchFamily="2" charset="0"/>
                  </a:rPr>
                  <a:t> </a:t>
                </a:r>
                <a:r>
                  <a:rPr lang="en-US" sz="3600" dirty="0" err="1" smtClean="0">
                    <a:latin typeface="Nikosh" panose="02000000000000000000" pitchFamily="2" charset="0"/>
                    <a:cs typeface="Nikosh" panose="02000000000000000000" pitchFamily="2" charset="0"/>
                  </a:rPr>
                  <a:t>শ্রেণিসংখ্যা</a:t>
                </a:r>
                <a:r>
                  <a:rPr lang="en-US" sz="3600" dirty="0" smtClean="0">
                    <a:latin typeface="Nikosh" panose="02000000000000000000" pitchFamily="2" charset="0"/>
                    <a:cs typeface="Nikosh" panose="02000000000000000000" pitchFamily="2" charset="0"/>
                  </a:rPr>
                  <a:t> 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600" i="1" smtClean="0">
                            <a:latin typeface="Cambria Math" panose="02040503050406030204" pitchFamily="18" charset="0"/>
                            <a:cs typeface="Nikosh" panose="02000000000000000000" pitchFamily="2" charset="0"/>
                          </a:rPr>
                        </m:ctrlPr>
                      </m:fPr>
                      <m:num>
                        <m:r>
                          <a:rPr lang="en-US" sz="3600" b="0" i="1" smtClean="0">
                            <a:latin typeface="Cambria Math" panose="02040503050406030204" pitchFamily="18" charset="0"/>
                            <a:cs typeface="Nikosh" panose="02000000000000000000" pitchFamily="2" charset="0"/>
                          </a:rPr>
                          <m:t>১৭</m:t>
                        </m:r>
                      </m:num>
                      <m:den>
                        <m:r>
                          <a:rPr lang="en-US" sz="3600" b="0" i="1" smtClean="0">
                            <a:latin typeface="Cambria Math" panose="02040503050406030204" pitchFamily="18" charset="0"/>
                            <a:cs typeface="Nikosh" panose="02000000000000000000" pitchFamily="2" charset="0"/>
                          </a:rPr>
                          <m:t>৫</m:t>
                        </m:r>
                      </m:den>
                    </m:f>
                  </m:oMath>
                </a14:m>
                <a:endParaRPr lang="en-US" sz="3600" dirty="0" smtClean="0">
                  <a:latin typeface="Nikosh" panose="02000000000000000000" pitchFamily="2" charset="0"/>
                  <a:cs typeface="Nikosh" panose="02000000000000000000" pitchFamily="2" charset="0"/>
                </a:endParaRPr>
              </a:p>
              <a:p>
                <a:r>
                  <a:rPr lang="en-US" sz="3600" dirty="0">
                    <a:latin typeface="Nikosh" panose="02000000000000000000" pitchFamily="2" charset="0"/>
                    <a:cs typeface="Nikosh" panose="02000000000000000000" pitchFamily="2" charset="0"/>
                  </a:rPr>
                  <a:t> </a:t>
                </a:r>
                <a:r>
                  <a:rPr lang="en-US" sz="3600" dirty="0" smtClean="0">
                    <a:latin typeface="Nikosh" panose="02000000000000000000" pitchFamily="2" charset="0"/>
                    <a:cs typeface="Nikosh" panose="02000000000000000000" pitchFamily="2" charset="0"/>
                  </a:rPr>
                  <a:t>                    =৩.৫ </a:t>
                </a:r>
              </a:p>
              <a:p>
                <a:r>
                  <a:rPr lang="en-US" sz="3600" dirty="0">
                    <a:latin typeface="Nikosh" panose="02000000000000000000" pitchFamily="2" charset="0"/>
                    <a:cs typeface="Nikosh" panose="02000000000000000000" pitchFamily="2" charset="0"/>
                  </a:rPr>
                  <a:t> </a:t>
                </a:r>
                <a:r>
                  <a:rPr lang="en-US" sz="3600" dirty="0" smtClean="0">
                    <a:latin typeface="Nikosh" panose="02000000000000000000" pitchFamily="2" charset="0"/>
                    <a:cs typeface="Nikosh" panose="02000000000000000000" pitchFamily="2" charset="0"/>
                  </a:rPr>
                  <a:t>                   </a:t>
                </a:r>
                <a14:m>
                  <m:oMath xmlns:m="http://schemas.openxmlformats.org/officeDocument/2006/math">
                    <m:r>
                      <a:rPr lang="en-US" sz="360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" panose="02000000000000000000" pitchFamily="2" charset="0"/>
                      </a:rPr>
                      <m:t>≅</m:t>
                    </m:r>
                  </m:oMath>
                </a14:m>
                <a:r>
                  <a:rPr lang="en-US" sz="3600" dirty="0" smtClean="0">
                    <a:latin typeface="Nikosh" panose="02000000000000000000" pitchFamily="2" charset="0"/>
                    <a:cs typeface="Nikosh" panose="02000000000000000000" pitchFamily="2" charset="0"/>
                  </a:rPr>
                  <a:t> ৪    </a:t>
                </a:r>
                <a:endParaRPr lang="en-US" sz="3600" dirty="0">
                  <a:latin typeface="Nikosh" panose="02000000000000000000" pitchFamily="2" charset="0"/>
                  <a:cs typeface="Nikosh" panose="02000000000000000000" pitchFamily="2" charset="0"/>
                </a:endParaRPr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914400"/>
                <a:ext cx="4284617" cy="5355249"/>
              </a:xfrm>
              <a:prstGeom prst="rect">
                <a:avLst/>
              </a:prstGeom>
              <a:blipFill>
                <a:blip r:embed="rId2"/>
                <a:stretch>
                  <a:fillRect l="-3352" t="-1010" b="-2806"/>
                </a:stretch>
              </a:blipFill>
              <a:ln w="76200">
                <a:solidFill>
                  <a:srgbClr val="FF000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9715762"/>
              </p:ext>
            </p:extLst>
          </p:nvPr>
        </p:nvGraphicFramePr>
        <p:xfrm>
          <a:off x="4502330" y="827316"/>
          <a:ext cx="7689668" cy="581732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22417">
                  <a:extLst>
                    <a:ext uri="{9D8B030D-6E8A-4147-A177-3AD203B41FA5}">
                      <a16:colId xmlns:a16="http://schemas.microsoft.com/office/drawing/2014/main" val="155010370"/>
                    </a:ext>
                  </a:extLst>
                </a:gridCol>
                <a:gridCol w="1922417">
                  <a:extLst>
                    <a:ext uri="{9D8B030D-6E8A-4147-A177-3AD203B41FA5}">
                      <a16:colId xmlns:a16="http://schemas.microsoft.com/office/drawing/2014/main" val="982757347"/>
                    </a:ext>
                  </a:extLst>
                </a:gridCol>
                <a:gridCol w="1922417">
                  <a:extLst>
                    <a:ext uri="{9D8B030D-6E8A-4147-A177-3AD203B41FA5}">
                      <a16:colId xmlns:a16="http://schemas.microsoft.com/office/drawing/2014/main" val="1676014994"/>
                    </a:ext>
                  </a:extLst>
                </a:gridCol>
                <a:gridCol w="1922417">
                  <a:extLst>
                    <a:ext uri="{9D8B030D-6E8A-4147-A177-3AD203B41FA5}">
                      <a16:colId xmlns:a16="http://schemas.microsoft.com/office/drawing/2014/main" val="1081925301"/>
                    </a:ext>
                  </a:extLst>
                </a:gridCol>
              </a:tblGrid>
              <a:tr h="1163465">
                <a:tc>
                  <a:txBody>
                    <a:bodyPr/>
                    <a:lstStyle/>
                    <a:p>
                      <a:r>
                        <a:rPr lang="en-US" sz="2800" dirty="0" err="1" smtClean="0">
                          <a:latin typeface="Nikosh" panose="02000000000000000000" pitchFamily="2" charset="0"/>
                          <a:cs typeface="Nikosh" panose="02000000000000000000" pitchFamily="2" charset="0"/>
                        </a:rPr>
                        <a:t>শ্রেণিব্যবধাণ</a:t>
                      </a:r>
                      <a:endParaRPr lang="en-US" sz="2800" dirty="0">
                        <a:latin typeface="Nikosh" panose="02000000000000000000" pitchFamily="2" charset="0"/>
                        <a:cs typeface="Nikosh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 err="1" smtClean="0">
                          <a:latin typeface="Nikosh" panose="02000000000000000000" pitchFamily="2" charset="0"/>
                          <a:cs typeface="Nikosh" panose="02000000000000000000" pitchFamily="2" charset="0"/>
                        </a:rPr>
                        <a:t>ট্যালি</a:t>
                      </a:r>
                      <a:endParaRPr lang="en-US" sz="2800" dirty="0">
                        <a:latin typeface="Nikosh" panose="02000000000000000000" pitchFamily="2" charset="0"/>
                        <a:cs typeface="Nikosh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 err="1" smtClean="0">
                          <a:latin typeface="Nikosh" panose="02000000000000000000" pitchFamily="2" charset="0"/>
                          <a:cs typeface="Nikosh" panose="02000000000000000000" pitchFamily="2" charset="0"/>
                        </a:rPr>
                        <a:t>গণসংখ্যা</a:t>
                      </a:r>
                      <a:endParaRPr lang="en-US" sz="2800" dirty="0">
                        <a:latin typeface="Nikosh" panose="02000000000000000000" pitchFamily="2" charset="0"/>
                        <a:cs typeface="Nikosh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 err="1" smtClean="0">
                          <a:latin typeface="Nikosh" panose="02000000000000000000" pitchFamily="2" charset="0"/>
                          <a:cs typeface="Nikosh" panose="02000000000000000000" pitchFamily="2" charset="0"/>
                        </a:rPr>
                        <a:t>যোজিত</a:t>
                      </a:r>
                      <a:r>
                        <a:rPr lang="en-US" sz="2800" dirty="0" smtClean="0">
                          <a:latin typeface="Nikosh" panose="02000000000000000000" pitchFamily="2" charset="0"/>
                          <a:cs typeface="Nikosh" panose="02000000000000000000" pitchFamily="2" charset="0"/>
                        </a:rPr>
                        <a:t> </a:t>
                      </a:r>
                      <a:r>
                        <a:rPr lang="en-US" sz="2800" dirty="0" err="1" smtClean="0">
                          <a:latin typeface="Nikosh" panose="02000000000000000000" pitchFamily="2" charset="0"/>
                          <a:cs typeface="Nikosh" panose="02000000000000000000" pitchFamily="2" charset="0"/>
                        </a:rPr>
                        <a:t>গণসংখ্যা</a:t>
                      </a:r>
                      <a:endParaRPr lang="en-US" sz="2800" dirty="0">
                        <a:latin typeface="Nikosh" panose="02000000000000000000" pitchFamily="2" charset="0"/>
                        <a:cs typeface="Nikosh" panose="02000000000000000000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67057414"/>
                  </a:ext>
                </a:extLst>
              </a:tr>
              <a:tr h="1163465">
                <a:tc>
                  <a:txBody>
                    <a:bodyPr/>
                    <a:lstStyle/>
                    <a:p>
                      <a:r>
                        <a:rPr lang="en-US" sz="2800" dirty="0" smtClean="0">
                          <a:latin typeface="Nikosh" panose="02000000000000000000" pitchFamily="2" charset="0"/>
                          <a:cs typeface="Nikosh" panose="02000000000000000000" pitchFamily="2" charset="0"/>
                        </a:rPr>
                        <a:t>৪০ - ৪৪</a:t>
                      </a:r>
                      <a:endParaRPr lang="en-US" sz="2800" dirty="0">
                        <a:latin typeface="Nikosh" panose="02000000000000000000" pitchFamily="2" charset="0"/>
                        <a:cs typeface="Nikosh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 smtClean="0">
                          <a:latin typeface="Nikosh" panose="02000000000000000000" pitchFamily="2" charset="0"/>
                          <a:cs typeface="Nikosh" panose="02000000000000000000" pitchFamily="2" charset="0"/>
                        </a:rPr>
                        <a:t>IIII  </a:t>
                      </a:r>
                      <a:r>
                        <a:rPr lang="en-US" sz="2800" dirty="0" err="1" smtClean="0">
                          <a:latin typeface="Nikosh" panose="02000000000000000000" pitchFamily="2" charset="0"/>
                          <a:cs typeface="Nikosh" panose="02000000000000000000" pitchFamily="2" charset="0"/>
                        </a:rPr>
                        <a:t>IIII</a:t>
                      </a:r>
                      <a:r>
                        <a:rPr lang="en-US" sz="2800" baseline="0" dirty="0" smtClean="0">
                          <a:latin typeface="Nikosh" panose="02000000000000000000" pitchFamily="2" charset="0"/>
                          <a:cs typeface="Nikosh" panose="02000000000000000000" pitchFamily="2" charset="0"/>
                        </a:rPr>
                        <a:t>  </a:t>
                      </a:r>
                      <a:r>
                        <a:rPr lang="en-US" sz="2800" baseline="0" dirty="0" err="1" smtClean="0">
                          <a:latin typeface="Nikosh" panose="02000000000000000000" pitchFamily="2" charset="0"/>
                          <a:cs typeface="Nikosh" panose="02000000000000000000" pitchFamily="2" charset="0"/>
                        </a:rPr>
                        <a:t>IIII</a:t>
                      </a:r>
                      <a:endParaRPr lang="en-US" sz="2800" dirty="0">
                        <a:latin typeface="Nikosh" panose="02000000000000000000" pitchFamily="2" charset="0"/>
                        <a:cs typeface="Nikosh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 smtClean="0">
                          <a:latin typeface="Nikosh" panose="02000000000000000000" pitchFamily="2" charset="0"/>
                          <a:cs typeface="Nikosh" panose="02000000000000000000" pitchFamily="2" charset="0"/>
                        </a:rPr>
                        <a:t>    ১৫</a:t>
                      </a:r>
                      <a:endParaRPr lang="en-US" sz="2800" dirty="0">
                        <a:latin typeface="Nikosh" panose="02000000000000000000" pitchFamily="2" charset="0"/>
                        <a:cs typeface="Nikosh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 smtClean="0">
                          <a:latin typeface="Nikosh" panose="02000000000000000000" pitchFamily="2" charset="0"/>
                          <a:cs typeface="Nikosh" panose="02000000000000000000" pitchFamily="2" charset="0"/>
                        </a:rPr>
                        <a:t>       ১৫</a:t>
                      </a:r>
                      <a:endParaRPr lang="en-US" sz="2800" dirty="0">
                        <a:latin typeface="Nikosh" panose="02000000000000000000" pitchFamily="2" charset="0"/>
                        <a:cs typeface="Nikosh" panose="02000000000000000000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94763603"/>
                  </a:ext>
                </a:extLst>
              </a:tr>
              <a:tr h="1163465">
                <a:tc>
                  <a:txBody>
                    <a:bodyPr/>
                    <a:lstStyle/>
                    <a:p>
                      <a:r>
                        <a:rPr lang="en-US" sz="2800" dirty="0" smtClean="0">
                          <a:latin typeface="Nikosh" panose="02000000000000000000" pitchFamily="2" charset="0"/>
                          <a:cs typeface="Nikosh" panose="02000000000000000000" pitchFamily="2" charset="0"/>
                        </a:rPr>
                        <a:t>৪৫ - ৪৯</a:t>
                      </a:r>
                      <a:endParaRPr lang="en-US" sz="2800" dirty="0">
                        <a:latin typeface="Nikosh" panose="02000000000000000000" pitchFamily="2" charset="0"/>
                        <a:cs typeface="Nikosh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 smtClean="0">
                          <a:latin typeface="Nikosh" panose="02000000000000000000" pitchFamily="2" charset="0"/>
                          <a:cs typeface="Nikosh" panose="02000000000000000000" pitchFamily="2" charset="0"/>
                        </a:rPr>
                        <a:t>  IIII   II</a:t>
                      </a:r>
                      <a:endParaRPr lang="en-US" sz="2800" dirty="0">
                        <a:latin typeface="Nikosh" panose="02000000000000000000" pitchFamily="2" charset="0"/>
                        <a:cs typeface="Nikosh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baseline="0" dirty="0" smtClean="0">
                          <a:latin typeface="Nikosh" panose="02000000000000000000" pitchFamily="2" charset="0"/>
                          <a:cs typeface="Nikosh" panose="02000000000000000000" pitchFamily="2" charset="0"/>
                        </a:rPr>
                        <a:t>    ৭</a:t>
                      </a:r>
                      <a:endParaRPr lang="en-US" sz="2800" dirty="0">
                        <a:latin typeface="Nikosh" panose="02000000000000000000" pitchFamily="2" charset="0"/>
                        <a:cs typeface="Nikosh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 smtClean="0">
                          <a:latin typeface="Nikosh" panose="02000000000000000000" pitchFamily="2" charset="0"/>
                          <a:cs typeface="Nikosh" panose="02000000000000000000" pitchFamily="2" charset="0"/>
                        </a:rPr>
                        <a:t>       ২২</a:t>
                      </a:r>
                      <a:endParaRPr lang="en-US" sz="2800" dirty="0">
                        <a:latin typeface="Nikosh" panose="02000000000000000000" pitchFamily="2" charset="0"/>
                        <a:cs typeface="Nikosh" panose="02000000000000000000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02319511"/>
                  </a:ext>
                </a:extLst>
              </a:tr>
              <a:tr h="1163465">
                <a:tc>
                  <a:txBody>
                    <a:bodyPr/>
                    <a:lstStyle/>
                    <a:p>
                      <a:r>
                        <a:rPr lang="en-US" sz="2800" dirty="0" smtClean="0">
                          <a:latin typeface="Nikosh" panose="02000000000000000000" pitchFamily="2" charset="0"/>
                          <a:cs typeface="Nikosh" panose="02000000000000000000" pitchFamily="2" charset="0"/>
                        </a:rPr>
                        <a:t>৫০ - ৫৪</a:t>
                      </a:r>
                      <a:endParaRPr lang="en-US" sz="2800" dirty="0">
                        <a:latin typeface="Nikosh" panose="02000000000000000000" pitchFamily="2" charset="0"/>
                        <a:cs typeface="Nikosh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 smtClean="0">
                          <a:latin typeface="Nikosh" panose="02000000000000000000" pitchFamily="2" charset="0"/>
                          <a:cs typeface="Nikosh" panose="02000000000000000000" pitchFamily="2" charset="0"/>
                        </a:rPr>
                        <a:t>IIII</a:t>
                      </a:r>
                      <a:r>
                        <a:rPr lang="en-US" sz="2800" baseline="0" dirty="0" smtClean="0">
                          <a:latin typeface="Nikosh" panose="02000000000000000000" pitchFamily="2" charset="0"/>
                          <a:cs typeface="Nikosh" panose="02000000000000000000" pitchFamily="2" charset="0"/>
                        </a:rPr>
                        <a:t>   I</a:t>
                      </a:r>
                      <a:endParaRPr lang="en-US" sz="2800" dirty="0">
                        <a:latin typeface="Nikosh" panose="02000000000000000000" pitchFamily="2" charset="0"/>
                        <a:cs typeface="Nikosh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 smtClean="0">
                          <a:latin typeface="Nikosh" panose="02000000000000000000" pitchFamily="2" charset="0"/>
                          <a:cs typeface="Nikosh" panose="02000000000000000000" pitchFamily="2" charset="0"/>
                        </a:rPr>
                        <a:t>     ৬</a:t>
                      </a:r>
                      <a:endParaRPr lang="en-US" sz="2800" dirty="0">
                        <a:latin typeface="Nikosh" panose="02000000000000000000" pitchFamily="2" charset="0"/>
                        <a:cs typeface="Nikosh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 smtClean="0">
                          <a:latin typeface="Nikosh" panose="02000000000000000000" pitchFamily="2" charset="0"/>
                          <a:cs typeface="Nikosh" panose="02000000000000000000" pitchFamily="2" charset="0"/>
                        </a:rPr>
                        <a:t>       ২৮</a:t>
                      </a:r>
                      <a:endParaRPr lang="en-US" sz="2800" dirty="0">
                        <a:latin typeface="Nikosh" panose="02000000000000000000" pitchFamily="2" charset="0"/>
                        <a:cs typeface="Nikosh" panose="02000000000000000000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807813"/>
                  </a:ext>
                </a:extLst>
              </a:tr>
              <a:tr h="1163465">
                <a:tc>
                  <a:txBody>
                    <a:bodyPr/>
                    <a:lstStyle/>
                    <a:p>
                      <a:r>
                        <a:rPr lang="en-US" sz="2800" dirty="0" smtClean="0">
                          <a:latin typeface="Nikosh" panose="02000000000000000000" pitchFamily="2" charset="0"/>
                          <a:cs typeface="Nikosh" panose="02000000000000000000" pitchFamily="2" charset="0"/>
                        </a:rPr>
                        <a:t>৫৫ - ৫৯</a:t>
                      </a:r>
                      <a:endParaRPr lang="en-US" sz="2800" dirty="0">
                        <a:latin typeface="Nikosh" panose="02000000000000000000" pitchFamily="2" charset="0"/>
                        <a:cs typeface="Nikosh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 smtClean="0">
                          <a:latin typeface="Nikosh" panose="02000000000000000000" pitchFamily="2" charset="0"/>
                          <a:cs typeface="Nikosh" panose="02000000000000000000" pitchFamily="2" charset="0"/>
                        </a:rPr>
                        <a:t>   II</a:t>
                      </a:r>
                      <a:endParaRPr lang="en-US" sz="2800" dirty="0">
                        <a:latin typeface="Nikosh" panose="02000000000000000000" pitchFamily="2" charset="0"/>
                        <a:cs typeface="Nikosh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 smtClean="0">
                          <a:latin typeface="Nikosh" panose="02000000000000000000" pitchFamily="2" charset="0"/>
                          <a:cs typeface="Nikosh" panose="02000000000000000000" pitchFamily="2" charset="0"/>
                        </a:rPr>
                        <a:t>    ২</a:t>
                      </a:r>
                      <a:endParaRPr lang="en-US" sz="2800" dirty="0">
                        <a:latin typeface="Nikosh" panose="02000000000000000000" pitchFamily="2" charset="0"/>
                        <a:cs typeface="Nikosh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 smtClean="0">
                          <a:latin typeface="Nikosh" panose="02000000000000000000" pitchFamily="2" charset="0"/>
                          <a:cs typeface="Nikosh" panose="02000000000000000000" pitchFamily="2" charset="0"/>
                        </a:rPr>
                        <a:t>     ৩০</a:t>
                      </a:r>
                      <a:endParaRPr lang="en-US" sz="2800" dirty="0">
                        <a:latin typeface="Nikosh" panose="02000000000000000000" pitchFamily="2" charset="0"/>
                        <a:cs typeface="Nikosh" panose="02000000000000000000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25647076"/>
                  </a:ext>
                </a:extLst>
              </a:tr>
            </a:tbl>
          </a:graphicData>
        </a:graphic>
      </p:graphicFrame>
      <p:cxnSp>
        <p:nvCxnSpPr>
          <p:cNvPr id="6" name="Straight Connector 5"/>
          <p:cNvCxnSpPr/>
          <p:nvPr/>
        </p:nvCxnSpPr>
        <p:spPr>
          <a:xfrm flipH="1">
            <a:off x="6605081" y="2081719"/>
            <a:ext cx="408562" cy="223736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 flipH="1">
            <a:off x="7295745" y="2081719"/>
            <a:ext cx="486383" cy="223736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 flipH="1">
            <a:off x="6605081" y="2490281"/>
            <a:ext cx="408562" cy="272374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 flipH="1">
            <a:off x="6702357" y="3219855"/>
            <a:ext cx="496111" cy="301558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 flipH="1">
            <a:off x="6605081" y="4406630"/>
            <a:ext cx="408562" cy="233464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899919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838994" y="60960"/>
            <a:ext cx="4502332" cy="1010194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prstTxWarp prst="textWave2">
              <a:avLst/>
            </a:prstTxWarp>
          </a:bodyPr>
          <a:lstStyle/>
          <a:p>
            <a:pPr algn="ctr"/>
            <a:r>
              <a:rPr lang="en-US" sz="5400" b="1" dirty="0" err="1" smtClean="0">
                <a:ln w="76200">
                  <a:noFill/>
                </a:ln>
                <a:latin typeface="Nikosh" panose="02000000000000000000" pitchFamily="2" charset="0"/>
                <a:cs typeface="Nikosh" panose="02000000000000000000" pitchFamily="2" charset="0"/>
              </a:rPr>
              <a:t>প্রচুরক</a:t>
            </a:r>
            <a:endParaRPr lang="en-US" sz="5400" b="1" dirty="0">
              <a:ln w="76200">
                <a:noFill/>
              </a:ln>
              <a:latin typeface="Nikosh" panose="02000000000000000000" pitchFamily="2" charset="0"/>
              <a:cs typeface="Nikosh" panose="02000000000000000000" pitchFamily="2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7910" y="1484810"/>
            <a:ext cx="1166675" cy="101019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90329" y="3967978"/>
            <a:ext cx="1262742" cy="119062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00356" y="2067331"/>
            <a:ext cx="1436915" cy="109727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90329" y="2689995"/>
            <a:ext cx="1280161" cy="1003663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1673" y="2689995"/>
            <a:ext cx="1627007" cy="103632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7910" y="3921305"/>
            <a:ext cx="1266959" cy="1219201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92139" y="2596513"/>
            <a:ext cx="1262742" cy="1190625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0281" y="3579491"/>
            <a:ext cx="1262742" cy="1190625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78987" y="1400174"/>
            <a:ext cx="1302003" cy="1149532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87086" y="5593639"/>
            <a:ext cx="12192000" cy="1446550"/>
          </a:xfrm>
          <a:prstGeom prst="rect">
            <a:avLst/>
          </a:prstGeom>
          <a:noFill/>
          <a:ln w="7620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en-US" sz="44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মোট</a:t>
            </a:r>
            <a:r>
              <a:rPr lang="en-US" sz="44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44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উপাত্তগুলোর</a:t>
            </a:r>
            <a:r>
              <a:rPr lang="en-US" sz="44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44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মধ্যে</a:t>
            </a:r>
            <a:r>
              <a:rPr lang="en-US" sz="44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44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যে</a:t>
            </a:r>
            <a:r>
              <a:rPr lang="en-US" sz="44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44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উপাত্তটি</a:t>
            </a:r>
            <a:r>
              <a:rPr lang="en-US" sz="44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44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বা</a:t>
            </a:r>
            <a:r>
              <a:rPr lang="en-US" sz="44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44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যে</a:t>
            </a:r>
            <a:r>
              <a:rPr lang="en-US" sz="44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44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উপাত্তগুলো</a:t>
            </a:r>
            <a:r>
              <a:rPr lang="en-US" sz="44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44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সর্বাধিক</a:t>
            </a:r>
            <a:r>
              <a:rPr lang="en-US" sz="44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44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বার</a:t>
            </a:r>
            <a:r>
              <a:rPr lang="en-US" sz="44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44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দেওয়া</a:t>
            </a:r>
            <a:r>
              <a:rPr lang="en-US" sz="44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44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থাকে</a:t>
            </a:r>
            <a:r>
              <a:rPr lang="en-US" sz="4400" dirty="0" smtClean="0">
                <a:latin typeface="Nikosh" panose="02000000000000000000" pitchFamily="2" charset="0"/>
                <a:cs typeface="Nikosh" panose="02000000000000000000" pitchFamily="2" charset="0"/>
              </a:rPr>
              <a:t> ঐ </a:t>
            </a:r>
            <a:r>
              <a:rPr lang="en-US" sz="44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উপাত্তটিকে</a:t>
            </a:r>
            <a:r>
              <a:rPr lang="en-US" sz="44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44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প্রচুরক</a:t>
            </a:r>
            <a:r>
              <a:rPr lang="en-US" sz="44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44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বলে</a:t>
            </a:r>
            <a:r>
              <a:rPr lang="en-US" sz="4400" dirty="0" smtClean="0">
                <a:latin typeface="Nikosh" panose="02000000000000000000" pitchFamily="2" charset="0"/>
                <a:cs typeface="Nikosh" panose="02000000000000000000" pitchFamily="2" charset="0"/>
              </a:rPr>
              <a:t>।</a:t>
            </a:r>
            <a:endParaRPr lang="en-US" sz="4400" dirty="0">
              <a:latin typeface="Nikosh" panose="02000000000000000000" pitchFamily="2" charset="0"/>
              <a:cs typeface="Nikosh" panose="02000000000000000000" pitchFamily="2" charset="0"/>
            </a:endParaRPr>
          </a:p>
        </p:txBody>
      </p:sp>
      <p:sp>
        <p:nvSpPr>
          <p:cNvPr id="16" name="Oval 15"/>
          <p:cNvSpPr/>
          <p:nvPr/>
        </p:nvSpPr>
        <p:spPr>
          <a:xfrm>
            <a:off x="1589819" y="1168316"/>
            <a:ext cx="8769531" cy="4328160"/>
          </a:xfrm>
          <a:prstGeom prst="ellipse">
            <a:avLst/>
          </a:prstGeom>
          <a:solidFill>
            <a:srgbClr val="C00000"/>
          </a:solidFill>
          <a:ln w="571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4995" y="1484810"/>
            <a:ext cx="1166675" cy="1010195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7414" y="3967978"/>
            <a:ext cx="1262742" cy="1190625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87441" y="2067331"/>
            <a:ext cx="1436915" cy="109727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7414" y="2689995"/>
            <a:ext cx="1280161" cy="1003663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8758" y="2689995"/>
            <a:ext cx="1627007" cy="1036320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4995" y="3921305"/>
            <a:ext cx="1266959" cy="1219201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7366" y="3579491"/>
            <a:ext cx="1262742" cy="1190625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6072" y="1400174"/>
            <a:ext cx="1302003" cy="1149532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0" y="2596512"/>
            <a:ext cx="1262742" cy="1190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7390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5" grpId="0" animBg="1"/>
      <p:bldP spid="16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0"/>
            <a:ext cx="12192000" cy="1323439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txBody>
          <a:bodyPr wrap="square" rtlCol="0">
            <a:prstTxWarp prst="textWave1">
              <a:avLst/>
            </a:prstTxWarp>
            <a:spAutoFit/>
          </a:bodyPr>
          <a:lstStyle/>
          <a:p>
            <a:r>
              <a:rPr lang="en-US" sz="8000" b="1" dirty="0" err="1" smtClean="0">
                <a:ln w="57150">
                  <a:solidFill>
                    <a:schemeClr val="tx1"/>
                  </a:solidFill>
                </a:ln>
                <a:latin typeface="Nikosh" panose="02000000000000000000" pitchFamily="2" charset="0"/>
                <a:cs typeface="Nikosh" panose="02000000000000000000" pitchFamily="2" charset="0"/>
              </a:rPr>
              <a:t>একক</a:t>
            </a:r>
            <a:r>
              <a:rPr lang="en-US" sz="8000" b="1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8000" b="1" dirty="0" err="1" smtClean="0">
                <a:ln w="57150">
                  <a:solidFill>
                    <a:schemeClr val="tx1"/>
                  </a:solidFill>
                </a:ln>
                <a:latin typeface="Nikosh" panose="02000000000000000000" pitchFamily="2" charset="0"/>
                <a:cs typeface="Nikosh" panose="02000000000000000000" pitchFamily="2" charset="0"/>
              </a:rPr>
              <a:t>কাজ</a:t>
            </a:r>
            <a:endParaRPr lang="en-US" sz="8000" b="1" dirty="0">
              <a:ln w="57150">
                <a:solidFill>
                  <a:schemeClr val="tx1"/>
                </a:solidFill>
              </a:ln>
              <a:latin typeface="Nikosh" panose="02000000000000000000" pitchFamily="2" charset="0"/>
              <a:cs typeface="Nikosh" panose="02000000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49142" y="1436914"/>
            <a:ext cx="5303521" cy="2290355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sp>
        <p:nvSpPr>
          <p:cNvPr id="5" name="TextBox 4"/>
          <p:cNvSpPr txBox="1"/>
          <p:nvPr/>
        </p:nvSpPr>
        <p:spPr>
          <a:xfrm>
            <a:off x="0" y="3918857"/>
            <a:ext cx="12192000" cy="2800767"/>
          </a:xfrm>
          <a:prstGeom prst="rect">
            <a:avLst/>
          </a:prstGeom>
          <a:noFill/>
          <a:ln w="5715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marL="571500" indent="-571500">
              <a:buFont typeface="Wingdings" panose="05000000000000000000" pitchFamily="2" charset="2"/>
              <a:buChar char="q"/>
            </a:pPr>
            <a:r>
              <a:rPr lang="en-US" sz="4400" dirty="0" smtClean="0">
                <a:latin typeface="Nikosh" panose="02000000000000000000" pitchFamily="2" charset="0"/>
                <a:cs typeface="Nikosh" panose="02000000000000000000" pitchFamily="2" charset="0"/>
              </a:rPr>
              <a:t>৭ম </a:t>
            </a:r>
            <a:r>
              <a:rPr lang="en-US" sz="44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শ্রেণির</a:t>
            </a:r>
            <a:r>
              <a:rPr lang="en-US" sz="4400" dirty="0" smtClean="0">
                <a:latin typeface="Nikosh" panose="02000000000000000000" pitchFamily="2" charset="0"/>
                <a:cs typeface="Nikosh" panose="02000000000000000000" pitchFamily="2" charset="0"/>
              </a:rPr>
              <a:t> ১০ </a:t>
            </a:r>
            <a:r>
              <a:rPr lang="en-US" sz="44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জন</a:t>
            </a:r>
            <a:r>
              <a:rPr lang="en-US" sz="44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44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শিক্ষার্থীর</a:t>
            </a:r>
            <a:r>
              <a:rPr lang="en-US" sz="44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44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দৈনিক</a:t>
            </a:r>
            <a:r>
              <a:rPr lang="en-US" sz="44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44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খরচ</a:t>
            </a:r>
            <a:r>
              <a:rPr lang="en-US" sz="4400" dirty="0" smtClean="0">
                <a:latin typeface="Nikosh" panose="02000000000000000000" pitchFamily="2" charset="0"/>
                <a:cs typeface="Nikosh" panose="02000000000000000000" pitchFamily="2" charset="0"/>
              </a:rPr>
              <a:t> (</a:t>
            </a:r>
            <a:r>
              <a:rPr lang="en-US" sz="44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টাকায়</a:t>
            </a:r>
            <a:r>
              <a:rPr lang="en-US" sz="4400" dirty="0" smtClean="0">
                <a:latin typeface="Nikosh" panose="02000000000000000000" pitchFamily="2" charset="0"/>
                <a:cs typeface="Nikosh" panose="02000000000000000000" pitchFamily="2" charset="0"/>
              </a:rPr>
              <a:t>) </a:t>
            </a:r>
            <a:r>
              <a:rPr lang="en-US" sz="44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নিম্নরুপঃ</a:t>
            </a:r>
            <a:endParaRPr lang="en-US" sz="4400" dirty="0" smtClean="0">
              <a:latin typeface="Nikosh" panose="02000000000000000000" pitchFamily="2" charset="0"/>
              <a:cs typeface="Nikosh" panose="02000000000000000000" pitchFamily="2" charset="0"/>
            </a:endParaRPr>
          </a:p>
          <a:p>
            <a:r>
              <a:rPr lang="en-US" sz="4400" dirty="0" smtClean="0">
                <a:latin typeface="Nikosh" panose="02000000000000000000" pitchFamily="2" charset="0"/>
                <a:cs typeface="Nikosh" panose="02000000000000000000" pitchFamily="2" charset="0"/>
              </a:rPr>
              <a:t>      ২০,২২,৫০,৪০,৩২,২৮,৪৫,৩০,২৫,৪৮</a:t>
            </a:r>
          </a:p>
          <a:p>
            <a:r>
              <a:rPr lang="en-US" sz="4400" dirty="0" smtClean="0">
                <a:latin typeface="Nikosh" panose="02000000000000000000" pitchFamily="2" charset="0"/>
                <a:cs typeface="Nikosh" panose="02000000000000000000" pitchFamily="2" charset="0"/>
              </a:rPr>
              <a:t>(ক) </a:t>
            </a:r>
            <a:r>
              <a:rPr lang="en-US" sz="44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উপাত্তগুলোর</a:t>
            </a:r>
            <a:r>
              <a:rPr lang="en-US" sz="44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44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পরিসর</a:t>
            </a:r>
            <a:r>
              <a:rPr lang="en-US" sz="44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44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কত</a:t>
            </a:r>
            <a:r>
              <a:rPr lang="en-US" sz="4400" dirty="0" smtClean="0">
                <a:latin typeface="Nikosh" panose="02000000000000000000" pitchFamily="2" charset="0"/>
                <a:cs typeface="Nikosh" panose="02000000000000000000" pitchFamily="2" charset="0"/>
              </a:rPr>
              <a:t>?</a:t>
            </a:r>
          </a:p>
          <a:p>
            <a:r>
              <a:rPr lang="en-US" sz="4400" dirty="0" smtClean="0">
                <a:latin typeface="Nikosh" panose="02000000000000000000" pitchFamily="2" charset="0"/>
                <a:cs typeface="Nikosh" panose="02000000000000000000" pitchFamily="2" charset="0"/>
              </a:rPr>
              <a:t>(খ) </a:t>
            </a:r>
            <a:r>
              <a:rPr lang="en-US" sz="44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উপাত্তগুলোর</a:t>
            </a:r>
            <a:r>
              <a:rPr lang="en-US" sz="44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44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গড়</a:t>
            </a:r>
            <a:r>
              <a:rPr lang="en-US" sz="44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44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নির্ণয়</a:t>
            </a:r>
            <a:r>
              <a:rPr lang="en-US" sz="44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44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কর</a:t>
            </a:r>
            <a:r>
              <a:rPr lang="en-US" sz="4400" dirty="0" smtClean="0">
                <a:latin typeface="Nikosh" panose="02000000000000000000" pitchFamily="2" charset="0"/>
                <a:cs typeface="Nikosh" panose="02000000000000000000" pitchFamily="2" charset="0"/>
              </a:rPr>
              <a:t>।</a:t>
            </a:r>
            <a:endParaRPr lang="en-US" sz="4400" dirty="0">
              <a:latin typeface="Nikosh" panose="02000000000000000000" pitchFamily="2" charset="0"/>
              <a:cs typeface="Nikosh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778933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loud Callout 1"/>
          <p:cNvSpPr/>
          <p:nvPr/>
        </p:nvSpPr>
        <p:spPr>
          <a:xfrm>
            <a:off x="1733006" y="113211"/>
            <a:ext cx="7698377" cy="2142309"/>
          </a:xfrm>
          <a:prstGeom prst="cloudCallou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prstTxWarp prst="textWave2">
              <a:avLst/>
            </a:prstTxWarp>
          </a:bodyPr>
          <a:lstStyle/>
          <a:p>
            <a:pPr algn="ctr"/>
            <a:r>
              <a:rPr lang="en-US" sz="8800" b="1" dirty="0" err="1" smtClean="0">
                <a:ln w="76200">
                  <a:noFill/>
                </a:ln>
                <a:latin typeface="Nikosh" panose="02000000000000000000" pitchFamily="2" charset="0"/>
                <a:cs typeface="Nikosh" panose="02000000000000000000" pitchFamily="2" charset="0"/>
              </a:rPr>
              <a:t>মূল্যায়ন</a:t>
            </a:r>
            <a:endParaRPr lang="en-US" sz="8800" b="1" dirty="0">
              <a:ln w="76200">
                <a:noFill/>
              </a:ln>
              <a:latin typeface="Nikosh" panose="02000000000000000000" pitchFamily="2" charset="0"/>
              <a:cs typeface="Nikosh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0" y="2682240"/>
            <a:ext cx="12192000" cy="1323439"/>
          </a:xfrm>
          <a:prstGeom prst="rect">
            <a:avLst/>
          </a:prstGeom>
          <a:noFill/>
          <a:ln w="38100"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r>
              <a:rPr lang="en-US" sz="4000" dirty="0" smtClean="0">
                <a:latin typeface="Nikosh" panose="02000000000000000000" pitchFamily="2" charset="0"/>
                <a:cs typeface="Nikosh" panose="02000000000000000000" pitchFamily="2" charset="0"/>
              </a:rPr>
              <a:t>১। ৫১ – ৬০ </a:t>
            </a:r>
            <a:r>
              <a:rPr lang="en-US" sz="40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এর</a:t>
            </a:r>
            <a:r>
              <a:rPr lang="en-US" sz="40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40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শ্রেণিব্যাপ্তি</a:t>
            </a:r>
            <a:r>
              <a:rPr lang="en-US" sz="40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40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কত</a:t>
            </a:r>
            <a:r>
              <a:rPr lang="en-US" sz="4000" dirty="0" smtClean="0">
                <a:latin typeface="Nikosh" panose="02000000000000000000" pitchFamily="2" charset="0"/>
                <a:cs typeface="Nikosh" panose="02000000000000000000" pitchFamily="2" charset="0"/>
              </a:rPr>
              <a:t>?</a:t>
            </a:r>
          </a:p>
          <a:p>
            <a:r>
              <a:rPr lang="en-US" sz="40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4000" dirty="0" smtClean="0">
                <a:latin typeface="Nikosh" panose="02000000000000000000" pitchFamily="2" charset="0"/>
                <a:cs typeface="Nikosh" panose="02000000000000000000" pitchFamily="2" charset="0"/>
              </a:rPr>
              <a:t>  (ক) ১১  (খ) ১০  (গ)  ৯  (ঘ) ৮</a:t>
            </a:r>
            <a:endParaRPr lang="en-US" sz="4000" dirty="0">
              <a:latin typeface="Nikosh" panose="02000000000000000000" pitchFamily="2" charset="0"/>
              <a:cs typeface="Nikosh" panose="02000000000000000000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670560" y="4110446"/>
            <a:ext cx="2011680" cy="496388"/>
          </a:xfrm>
          <a:prstGeom prst="rect">
            <a:avLst/>
          </a:prstGeom>
          <a:solidFill>
            <a:schemeClr val="bg1"/>
          </a:solidFill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 err="1" smtClean="0">
                <a:solidFill>
                  <a:srgbClr val="00B05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উত্তরঃ</a:t>
            </a:r>
            <a:r>
              <a:rPr lang="en-US" sz="4800" dirty="0" smtClean="0">
                <a:solidFill>
                  <a:srgbClr val="00B05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১০</a:t>
            </a:r>
            <a:endParaRPr lang="en-US" sz="4800" dirty="0">
              <a:solidFill>
                <a:srgbClr val="00B050"/>
              </a:solidFill>
              <a:latin typeface="Nikosh" panose="02000000000000000000" pitchFamily="2" charset="0"/>
              <a:cs typeface="Nikosh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0" y="4798423"/>
            <a:ext cx="12192000" cy="1323439"/>
          </a:xfrm>
          <a:prstGeom prst="rect">
            <a:avLst/>
          </a:prstGeom>
          <a:noFill/>
          <a:ln w="57150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4000" dirty="0" smtClean="0">
                <a:solidFill>
                  <a:srgbClr val="00206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২।  ৬০ – ৭০ </a:t>
            </a:r>
            <a:r>
              <a:rPr lang="en-US" sz="4000" dirty="0" err="1" smtClean="0">
                <a:solidFill>
                  <a:srgbClr val="00206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শ্রেণির</a:t>
            </a:r>
            <a:r>
              <a:rPr lang="en-US" sz="4000" dirty="0" smtClean="0">
                <a:solidFill>
                  <a:srgbClr val="00206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4000" dirty="0" err="1" smtClean="0">
                <a:solidFill>
                  <a:srgbClr val="00206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মধ্যবিন্দু</a:t>
            </a:r>
            <a:r>
              <a:rPr lang="en-US" sz="4000" dirty="0" smtClean="0">
                <a:solidFill>
                  <a:srgbClr val="00206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4000" dirty="0" err="1" smtClean="0">
                <a:solidFill>
                  <a:srgbClr val="00206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কত</a:t>
            </a:r>
            <a:r>
              <a:rPr lang="en-US" sz="4000" dirty="0" smtClean="0">
                <a:solidFill>
                  <a:srgbClr val="00206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?</a:t>
            </a:r>
          </a:p>
          <a:p>
            <a:r>
              <a:rPr lang="en-US" sz="4000" dirty="0">
                <a:solidFill>
                  <a:srgbClr val="00206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4000" dirty="0" smtClean="0">
                <a:solidFill>
                  <a:srgbClr val="00206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 (ক) ৬০  (খ) ৬৪  (গ)  ৬৫  (ঘ) ৭০</a:t>
            </a:r>
            <a:endParaRPr lang="en-US" sz="4000" dirty="0">
              <a:solidFill>
                <a:srgbClr val="002060"/>
              </a:solidFill>
              <a:latin typeface="Nikosh" panose="02000000000000000000" pitchFamily="2" charset="0"/>
              <a:cs typeface="Nikosh" panose="02000000000000000000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670560" y="6270171"/>
            <a:ext cx="2072640" cy="587829"/>
          </a:xfrm>
          <a:prstGeom prst="rect">
            <a:avLst/>
          </a:prstGeom>
          <a:solidFill>
            <a:srgbClr val="FF0000"/>
          </a:solidFill>
          <a:ln w="5715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উত্তরঃ</a:t>
            </a:r>
            <a:r>
              <a:rPr lang="en-US" sz="4000" dirty="0" smtClean="0">
                <a:latin typeface="Nikosh" panose="02000000000000000000" pitchFamily="2" charset="0"/>
                <a:cs typeface="Nikosh" panose="02000000000000000000" pitchFamily="2" charset="0"/>
              </a:rPr>
              <a:t> ৬৫</a:t>
            </a:r>
            <a:endParaRPr lang="en-US" sz="4000" dirty="0">
              <a:latin typeface="Nikosh" panose="02000000000000000000" pitchFamily="2" charset="0"/>
              <a:cs typeface="Nikosh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987596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  <p:bldP spid="5" grpId="0" animBg="1"/>
      <p:bldP spid="6" grpId="0" animBg="1"/>
      <p:bldP spid="7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1"/>
            <a:ext cx="12192000" cy="1628502"/>
          </a:xfrm>
          <a:prstGeom prst="rect">
            <a:avLst/>
          </a:prstGeom>
          <a:ln w="76200">
            <a:solidFill>
              <a:srgbClr val="00B05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prstTxWarp prst="textChevron">
              <a:avLst/>
            </a:prstTxWarp>
            <a:spAutoFit/>
          </a:bodyPr>
          <a:lstStyle/>
          <a:p>
            <a:r>
              <a:rPr lang="en-US" sz="8800" b="1" dirty="0" err="1" smtClean="0">
                <a:solidFill>
                  <a:srgbClr val="FF000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বাড়ির</a:t>
            </a:r>
            <a:r>
              <a:rPr lang="en-US" sz="8800" b="1" dirty="0" smtClean="0">
                <a:solidFill>
                  <a:srgbClr val="FF000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8800" b="1" dirty="0" err="1" smtClean="0">
                <a:solidFill>
                  <a:srgbClr val="FF000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কাজ</a:t>
            </a:r>
            <a:endParaRPr lang="en-US" sz="8800" b="1" dirty="0">
              <a:solidFill>
                <a:srgbClr val="FF0000"/>
              </a:solidFill>
              <a:latin typeface="Nikosh" panose="02000000000000000000" pitchFamily="2" charset="0"/>
              <a:cs typeface="Nikosh" panose="02000000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95748" y="1733006"/>
            <a:ext cx="3849189" cy="2151018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4" name="TextBox 3"/>
          <p:cNvSpPr txBox="1"/>
          <p:nvPr/>
        </p:nvSpPr>
        <p:spPr>
          <a:xfrm>
            <a:off x="0" y="3884024"/>
            <a:ext cx="12192000" cy="3046988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marL="685800" indent="-685800">
              <a:buFont typeface="Wingdings" panose="05000000000000000000" pitchFamily="2" charset="2"/>
              <a:buChar char="v"/>
            </a:pPr>
            <a:r>
              <a:rPr lang="en-US" sz="4800" dirty="0" smtClean="0">
                <a:latin typeface="Nikosh" panose="02000000000000000000" pitchFamily="2" charset="0"/>
                <a:cs typeface="Nikosh" panose="02000000000000000000" pitchFamily="2" charset="0"/>
              </a:rPr>
              <a:t>৩০ </a:t>
            </a:r>
            <a:r>
              <a:rPr lang="en-US" sz="48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জন</a:t>
            </a:r>
            <a:r>
              <a:rPr lang="en-US" sz="48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48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শ্রমিকের</a:t>
            </a:r>
            <a:r>
              <a:rPr lang="en-US" sz="48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48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ঘণ্টা</a:t>
            </a:r>
            <a:r>
              <a:rPr lang="en-US" sz="48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48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প্রতি</a:t>
            </a:r>
            <a:r>
              <a:rPr lang="en-US" sz="48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48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মজুরি</a:t>
            </a:r>
            <a:r>
              <a:rPr lang="en-US" sz="4800" dirty="0" smtClean="0">
                <a:latin typeface="Nikosh" panose="02000000000000000000" pitchFamily="2" charset="0"/>
                <a:cs typeface="Nikosh" panose="02000000000000000000" pitchFamily="2" charset="0"/>
              </a:rPr>
              <a:t> (</a:t>
            </a:r>
            <a:r>
              <a:rPr lang="en-US" sz="48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টাকা</a:t>
            </a:r>
            <a:r>
              <a:rPr lang="en-US" sz="4800" dirty="0" smtClean="0">
                <a:latin typeface="Nikosh" panose="02000000000000000000" pitchFamily="2" charset="0"/>
                <a:cs typeface="Nikosh" panose="02000000000000000000" pitchFamily="2" charset="0"/>
              </a:rPr>
              <a:t>) </a:t>
            </a:r>
            <a:r>
              <a:rPr lang="en-US" sz="48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নিচে</a:t>
            </a:r>
            <a:r>
              <a:rPr lang="en-US" sz="48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48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দেওয়া</a:t>
            </a:r>
            <a:r>
              <a:rPr lang="en-US" sz="48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48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হলোঃ</a:t>
            </a:r>
            <a:endParaRPr lang="en-US" sz="4800" dirty="0" smtClean="0">
              <a:latin typeface="Nikosh" panose="02000000000000000000" pitchFamily="2" charset="0"/>
              <a:cs typeface="Nikosh" panose="02000000000000000000" pitchFamily="2" charset="0"/>
            </a:endParaRPr>
          </a:p>
          <a:p>
            <a:r>
              <a:rPr lang="en-US" sz="4800" dirty="0" smtClean="0">
                <a:latin typeface="Nikosh" panose="02000000000000000000" pitchFamily="2" charset="0"/>
                <a:cs typeface="Nikosh" panose="02000000000000000000" pitchFamily="2" charset="0"/>
              </a:rPr>
              <a:t>২০,২২,৩০,২৫,২৮,৩০,৩৫,৪০,২৫,২০,২৮,৪০,৪৫,৫০,৪০,৩৫,৪০,৩৫,২৫,৩৫,৩৫,৪০,২৫,২০,৩০,৩৫,৫০,৪০,৪৫,৫০</a:t>
            </a:r>
          </a:p>
          <a:p>
            <a:r>
              <a:rPr lang="en-US" sz="48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শ্রেণি</a:t>
            </a:r>
            <a:r>
              <a:rPr lang="en-US" sz="48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48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ব্যবধান</a:t>
            </a:r>
            <a:r>
              <a:rPr lang="en-US" sz="4800" dirty="0" smtClean="0">
                <a:latin typeface="Nikosh" panose="02000000000000000000" pitchFamily="2" charset="0"/>
                <a:cs typeface="Nikosh" panose="02000000000000000000" pitchFamily="2" charset="0"/>
              </a:rPr>
              <a:t> ৫ </a:t>
            </a:r>
            <a:r>
              <a:rPr lang="en-US" sz="48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নিয়ে</a:t>
            </a:r>
            <a:r>
              <a:rPr lang="en-US" sz="48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48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গণসংখ্যা</a:t>
            </a:r>
            <a:r>
              <a:rPr lang="en-US" sz="48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48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সারণি</a:t>
            </a:r>
            <a:r>
              <a:rPr lang="en-US" sz="48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48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গঠন</a:t>
            </a:r>
            <a:r>
              <a:rPr lang="en-US" sz="48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48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কর</a:t>
            </a:r>
            <a:r>
              <a:rPr lang="en-US" sz="4800" dirty="0" smtClean="0">
                <a:latin typeface="Nikosh" panose="02000000000000000000" pitchFamily="2" charset="0"/>
                <a:cs typeface="Nikosh" panose="02000000000000000000" pitchFamily="2" charset="0"/>
              </a:rPr>
              <a:t>।</a:t>
            </a:r>
            <a:endParaRPr lang="en-US" sz="4800" dirty="0">
              <a:latin typeface="Nikosh" panose="02000000000000000000" pitchFamily="2" charset="0"/>
              <a:cs typeface="Nikosh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802427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" y="0"/>
            <a:ext cx="12192000" cy="6984274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0" y="191589"/>
            <a:ext cx="12192000" cy="1569660"/>
          </a:xfrm>
          <a:prstGeom prst="rect">
            <a:avLst/>
          </a:prstGeom>
          <a:noFill/>
          <a:ln w="76200">
            <a:solidFill>
              <a:srgbClr val="00B0F0"/>
            </a:solidFill>
          </a:ln>
        </p:spPr>
        <p:txBody>
          <a:bodyPr wrap="square" rtlCol="0">
            <a:prstTxWarp prst="textWave1">
              <a:avLst>
                <a:gd name="adj1" fmla="val 12500"/>
                <a:gd name="adj2" fmla="val 357"/>
              </a:avLst>
            </a:prstTxWarp>
            <a:spAutoFit/>
          </a:bodyPr>
          <a:lstStyle/>
          <a:p>
            <a:r>
              <a:rPr lang="en-US" sz="9600" b="1" dirty="0" err="1" smtClean="0">
                <a:solidFill>
                  <a:srgbClr val="FFFF0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সবাইকে</a:t>
            </a:r>
            <a:r>
              <a:rPr lang="en-US" sz="9600" b="1" dirty="0" smtClean="0">
                <a:solidFill>
                  <a:srgbClr val="FFFF0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9600" b="1" dirty="0" err="1" smtClean="0">
                <a:solidFill>
                  <a:srgbClr val="FFFF0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ধন্যবাদ</a:t>
            </a:r>
            <a:endParaRPr lang="en-US" sz="9600" b="1" dirty="0">
              <a:solidFill>
                <a:srgbClr val="FFFF00"/>
              </a:solidFill>
              <a:latin typeface="Nikosh" panose="02000000000000000000" pitchFamily="2" charset="0"/>
              <a:cs typeface="Nikosh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8929377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09006" y="0"/>
            <a:ext cx="11982994" cy="2177143"/>
          </a:xfrm>
          <a:prstGeom prst="rect">
            <a:avLst/>
          </a:prstGeom>
          <a:noFill/>
        </p:spPr>
        <p:txBody>
          <a:bodyPr wrap="square" rtlCol="0">
            <a:prstTxWarp prst="textDeflateBottom">
              <a:avLst/>
            </a:prstTxWarp>
            <a:spAutoFit/>
          </a:bodyPr>
          <a:lstStyle/>
          <a:p>
            <a:r>
              <a:rPr lang="en-US" sz="166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পরিচিতি</a:t>
            </a:r>
            <a:endParaRPr lang="en-US" sz="16600" dirty="0">
              <a:latin typeface="Nikosh" panose="02000000000000000000" pitchFamily="2" charset="0"/>
              <a:cs typeface="Nikosh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-1" y="2734491"/>
            <a:ext cx="6479177" cy="3539430"/>
          </a:xfrm>
          <a:prstGeom prst="rect">
            <a:avLst/>
          </a:prstGeom>
          <a:noFill/>
          <a:ln w="7620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solidFill>
                  <a:srgbClr val="C0000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মোঃ</a:t>
            </a:r>
            <a:r>
              <a:rPr lang="en-US" sz="3200" dirty="0" smtClean="0">
                <a:solidFill>
                  <a:srgbClr val="C0000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C0000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বায়েজিদুল</a:t>
            </a:r>
            <a:r>
              <a:rPr lang="en-US" sz="3200" dirty="0" smtClean="0">
                <a:solidFill>
                  <a:srgbClr val="C0000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C0000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হাসান</a:t>
            </a:r>
            <a:endParaRPr lang="en-US" sz="3200" dirty="0" smtClean="0">
              <a:solidFill>
                <a:srgbClr val="C00000"/>
              </a:solidFill>
              <a:latin typeface="Nikosh" panose="02000000000000000000" pitchFamily="2" charset="0"/>
              <a:cs typeface="Nikosh" panose="02000000000000000000" pitchFamily="2" charset="0"/>
            </a:endParaRPr>
          </a:p>
          <a:p>
            <a:r>
              <a:rPr lang="en-US" sz="3200" dirty="0" err="1" smtClean="0">
                <a:solidFill>
                  <a:srgbClr val="C0000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সহকারী</a:t>
            </a:r>
            <a:r>
              <a:rPr lang="en-US" sz="3200" dirty="0" smtClean="0">
                <a:solidFill>
                  <a:srgbClr val="C0000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C0000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শিক্ষক</a:t>
            </a:r>
            <a:r>
              <a:rPr lang="en-US" sz="3200" dirty="0" smtClean="0">
                <a:solidFill>
                  <a:srgbClr val="C0000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C0000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গণিত</a:t>
            </a:r>
            <a:endParaRPr lang="en-US" sz="3200" dirty="0" smtClean="0">
              <a:solidFill>
                <a:srgbClr val="C00000"/>
              </a:solidFill>
              <a:latin typeface="Nikosh" panose="02000000000000000000" pitchFamily="2" charset="0"/>
              <a:cs typeface="Nikosh" panose="02000000000000000000" pitchFamily="2" charset="0"/>
            </a:endParaRPr>
          </a:p>
          <a:p>
            <a:r>
              <a:rPr lang="en-US" sz="3200" dirty="0" err="1" smtClean="0">
                <a:solidFill>
                  <a:srgbClr val="C0000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বি</a:t>
            </a:r>
            <a:r>
              <a:rPr lang="en-US" sz="3200" dirty="0" smtClean="0">
                <a:solidFill>
                  <a:srgbClr val="C0000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C0000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এস</a:t>
            </a:r>
            <a:r>
              <a:rPr lang="en-US" sz="3200" dirty="0" smtClean="0">
                <a:solidFill>
                  <a:srgbClr val="C0000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C0000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সি</a:t>
            </a:r>
            <a:r>
              <a:rPr lang="en-US" sz="3200" dirty="0" smtClean="0">
                <a:solidFill>
                  <a:srgbClr val="C0000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, </a:t>
            </a:r>
            <a:r>
              <a:rPr lang="en-US" sz="3200" dirty="0" err="1" smtClean="0">
                <a:solidFill>
                  <a:srgbClr val="C0000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বি</a:t>
            </a:r>
            <a:r>
              <a:rPr lang="en-US" sz="3200" dirty="0" smtClean="0">
                <a:solidFill>
                  <a:srgbClr val="C0000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C0000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এড</a:t>
            </a:r>
            <a:r>
              <a:rPr lang="en-US" sz="3200" dirty="0" smtClean="0">
                <a:solidFill>
                  <a:srgbClr val="C0000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( </a:t>
            </a:r>
            <a:r>
              <a:rPr lang="en-US" sz="3200" dirty="0" err="1" smtClean="0">
                <a:solidFill>
                  <a:srgbClr val="C0000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গণিত</a:t>
            </a:r>
            <a:r>
              <a:rPr lang="en-US" sz="3200" dirty="0" smtClean="0">
                <a:solidFill>
                  <a:srgbClr val="C0000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)</a:t>
            </a:r>
          </a:p>
          <a:p>
            <a:r>
              <a:rPr lang="en-US" sz="3200" dirty="0" err="1" smtClean="0">
                <a:solidFill>
                  <a:srgbClr val="C0000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রাণীগাঁও</a:t>
            </a:r>
            <a:r>
              <a:rPr lang="en-US" sz="3200" dirty="0" smtClean="0">
                <a:solidFill>
                  <a:srgbClr val="C0000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C0000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দাখিল</a:t>
            </a:r>
            <a:r>
              <a:rPr lang="en-US" sz="3200" dirty="0" smtClean="0">
                <a:solidFill>
                  <a:srgbClr val="C0000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C0000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মাদ্রাসা</a:t>
            </a:r>
            <a:endParaRPr lang="en-US" sz="3200" dirty="0" smtClean="0">
              <a:solidFill>
                <a:srgbClr val="C00000"/>
              </a:solidFill>
              <a:latin typeface="Nikosh" panose="02000000000000000000" pitchFamily="2" charset="0"/>
              <a:cs typeface="Nikosh" panose="02000000000000000000" pitchFamily="2" charset="0"/>
            </a:endParaRPr>
          </a:p>
          <a:p>
            <a:r>
              <a:rPr lang="en-US" sz="3200" dirty="0" err="1" smtClean="0">
                <a:solidFill>
                  <a:srgbClr val="C0000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চুনারুঘাট</a:t>
            </a:r>
            <a:r>
              <a:rPr lang="en-US" sz="3200" dirty="0" smtClean="0">
                <a:solidFill>
                  <a:srgbClr val="C0000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, </a:t>
            </a:r>
            <a:r>
              <a:rPr lang="en-US" sz="3200" dirty="0" err="1" smtClean="0">
                <a:solidFill>
                  <a:srgbClr val="C0000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হবিগঞ্জ</a:t>
            </a:r>
            <a:endParaRPr lang="en-US" sz="3200" dirty="0" smtClean="0">
              <a:solidFill>
                <a:srgbClr val="C00000"/>
              </a:solidFill>
              <a:latin typeface="Nikosh" panose="02000000000000000000" pitchFamily="2" charset="0"/>
              <a:cs typeface="Nikosh" panose="02000000000000000000" pitchFamily="2" charset="0"/>
            </a:endParaRPr>
          </a:p>
          <a:p>
            <a:r>
              <a:rPr lang="en-US" sz="3200" dirty="0" err="1" smtClean="0">
                <a:solidFill>
                  <a:srgbClr val="C0000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জি-মেইলঃ</a:t>
            </a:r>
            <a:endParaRPr lang="en-US" sz="3200" dirty="0" smtClean="0">
              <a:solidFill>
                <a:srgbClr val="C00000"/>
              </a:solidFill>
              <a:latin typeface="Nikosh" panose="02000000000000000000" pitchFamily="2" charset="0"/>
              <a:cs typeface="Nikosh" panose="02000000000000000000" pitchFamily="2" charset="0"/>
            </a:endParaRPr>
          </a:p>
          <a:p>
            <a:r>
              <a:rPr lang="en-US" sz="3200" dirty="0" smtClean="0">
                <a:solidFill>
                  <a:srgbClr val="C0000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hasanbayazid2014@gmail.com</a:t>
            </a:r>
            <a:endParaRPr lang="en-US" sz="3200" dirty="0">
              <a:solidFill>
                <a:srgbClr val="C00000"/>
              </a:solidFill>
              <a:latin typeface="Nikosh" panose="02000000000000000000" pitchFamily="2" charset="0"/>
              <a:cs typeface="Nikosh" panose="02000000000000000000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92389" y="3474720"/>
            <a:ext cx="2342606" cy="231648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6" name="TextBox 5"/>
          <p:cNvSpPr txBox="1"/>
          <p:nvPr/>
        </p:nvSpPr>
        <p:spPr>
          <a:xfrm>
            <a:off x="9196251" y="2804160"/>
            <a:ext cx="2995749" cy="3416320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5400" dirty="0" err="1" smtClean="0">
                <a:solidFill>
                  <a:srgbClr val="00B05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শ্রেণিঃ</a:t>
            </a:r>
            <a:r>
              <a:rPr lang="en-US" sz="5400" dirty="0" smtClean="0">
                <a:solidFill>
                  <a:srgbClr val="00B05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৭ম</a:t>
            </a:r>
          </a:p>
          <a:p>
            <a:r>
              <a:rPr lang="en-US" sz="5400" dirty="0" err="1" smtClean="0">
                <a:solidFill>
                  <a:srgbClr val="00B05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বিষয়ঃ</a:t>
            </a:r>
            <a:r>
              <a:rPr lang="en-US" sz="5400" dirty="0" smtClean="0">
                <a:solidFill>
                  <a:srgbClr val="00B05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5400" dirty="0" err="1" smtClean="0">
                <a:solidFill>
                  <a:srgbClr val="00B05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গণিত</a:t>
            </a:r>
            <a:endParaRPr lang="en-US" sz="5400" dirty="0" smtClean="0">
              <a:solidFill>
                <a:srgbClr val="00B050"/>
              </a:solidFill>
              <a:latin typeface="Nikosh" panose="02000000000000000000" pitchFamily="2" charset="0"/>
              <a:cs typeface="Nikosh" panose="02000000000000000000" pitchFamily="2" charset="0"/>
            </a:endParaRPr>
          </a:p>
          <a:p>
            <a:r>
              <a:rPr lang="en-US" sz="5400" dirty="0" err="1" smtClean="0">
                <a:solidFill>
                  <a:srgbClr val="00B05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অধ্যায়ঃ</a:t>
            </a:r>
            <a:r>
              <a:rPr lang="en-US" sz="5400" dirty="0" smtClean="0">
                <a:solidFill>
                  <a:srgbClr val="00B05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5400" dirty="0" err="1" smtClean="0">
                <a:solidFill>
                  <a:srgbClr val="00B05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একাদশ</a:t>
            </a:r>
            <a:endParaRPr lang="en-US" sz="5400" dirty="0">
              <a:solidFill>
                <a:srgbClr val="00B050"/>
              </a:solidFill>
              <a:latin typeface="Nikosh" panose="02000000000000000000" pitchFamily="2" charset="0"/>
              <a:cs typeface="Nikosh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0976211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animBg="1"/>
      <p:bldP spid="6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379" y="3823063"/>
            <a:ext cx="3892732" cy="318733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71109" y="3752850"/>
            <a:ext cx="4145279" cy="338790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99249" y="3887849"/>
            <a:ext cx="4014651" cy="310515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0" y="0"/>
            <a:ext cx="12192000" cy="1200329"/>
          </a:xfrm>
          <a:prstGeom prst="rect">
            <a:avLst/>
          </a:prstGeom>
          <a:noFill/>
          <a:ln w="76200">
            <a:solidFill>
              <a:srgbClr val="00B050"/>
            </a:solidFill>
          </a:ln>
        </p:spPr>
        <p:txBody>
          <a:bodyPr wrap="square" rtlCol="0">
            <a:prstTxWarp prst="textWave2">
              <a:avLst/>
            </a:prstTxWarp>
            <a:spAutoFit/>
          </a:bodyPr>
          <a:lstStyle/>
          <a:p>
            <a:r>
              <a:rPr lang="en-US" sz="7200" b="1" dirty="0" err="1" smtClean="0">
                <a:solidFill>
                  <a:srgbClr val="C0000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নিচের</a:t>
            </a:r>
            <a:r>
              <a:rPr lang="en-US" sz="7200" b="1" dirty="0" smtClean="0">
                <a:solidFill>
                  <a:srgbClr val="C0000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7200" b="1" dirty="0" err="1" smtClean="0">
                <a:solidFill>
                  <a:srgbClr val="C0000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চিত্রগুলো</a:t>
            </a:r>
            <a:r>
              <a:rPr lang="en-US" sz="7200" b="1" dirty="0" smtClean="0">
                <a:solidFill>
                  <a:srgbClr val="C0000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7200" b="1" dirty="0" err="1" smtClean="0">
                <a:solidFill>
                  <a:srgbClr val="C0000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দেখ</a:t>
            </a:r>
            <a:r>
              <a:rPr lang="en-US" sz="7200" b="1" dirty="0" smtClean="0">
                <a:solidFill>
                  <a:srgbClr val="C0000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endParaRPr lang="en-US" sz="7200" b="1" dirty="0">
              <a:solidFill>
                <a:srgbClr val="C00000"/>
              </a:solidFill>
              <a:latin typeface="Nikosh" panose="02000000000000000000" pitchFamily="2" charset="0"/>
              <a:cs typeface="Nikosh" panose="02000000000000000000" pitchFamily="2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127" y="1231735"/>
            <a:ext cx="4249782" cy="2656114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91214" y="1218745"/>
            <a:ext cx="3892730" cy="2585901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99249" y="1253960"/>
            <a:ext cx="3910149" cy="26561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4127968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6000">
        <p15:prstTrans prst="curtains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60960"/>
            <a:ext cx="12192000" cy="1569660"/>
          </a:xfrm>
          <a:prstGeom prst="rect">
            <a:avLst/>
          </a:prstGeom>
          <a:noFill/>
        </p:spPr>
        <p:txBody>
          <a:bodyPr wrap="square" rtlCol="0">
            <a:prstTxWarp prst="textWave4">
              <a:avLst/>
            </a:prstTxWarp>
            <a:spAutoFit/>
          </a:bodyPr>
          <a:lstStyle/>
          <a:p>
            <a:r>
              <a:rPr lang="en-US" sz="9600" dirty="0" err="1" smtClean="0">
                <a:ln w="76200">
                  <a:solidFill>
                    <a:schemeClr val="tx1"/>
                  </a:solidFill>
                </a:ln>
                <a:latin typeface="Nikosh" panose="02000000000000000000" pitchFamily="2" charset="0"/>
                <a:cs typeface="Nikosh" panose="02000000000000000000" pitchFamily="2" charset="0"/>
              </a:rPr>
              <a:t>পাঠ</a:t>
            </a:r>
            <a:r>
              <a:rPr lang="en-US" sz="96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9600" dirty="0" err="1" smtClean="0">
                <a:ln w="76200">
                  <a:solidFill>
                    <a:schemeClr val="tx1"/>
                  </a:solidFill>
                </a:ln>
                <a:latin typeface="Nikosh" panose="02000000000000000000" pitchFamily="2" charset="0"/>
                <a:cs typeface="Nikosh" panose="02000000000000000000" pitchFamily="2" charset="0"/>
              </a:rPr>
              <a:t>শিরোনাম</a:t>
            </a:r>
            <a:endParaRPr lang="en-US" sz="9600" dirty="0">
              <a:ln w="76200">
                <a:solidFill>
                  <a:schemeClr val="tx1"/>
                </a:solidFill>
              </a:ln>
              <a:latin typeface="Nikosh" panose="02000000000000000000" pitchFamily="2" charset="0"/>
              <a:cs typeface="Nikosh" panose="02000000000000000000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098766" y="3936273"/>
            <a:ext cx="7489371" cy="2264229"/>
          </a:xfrm>
          <a:prstGeom prst="rect">
            <a:avLst/>
          </a:prstGeom>
          <a:solidFill>
            <a:srgbClr val="FFFF00"/>
          </a:solidFill>
          <a:ln w="76200">
            <a:noFill/>
          </a:ln>
          <a:effectLst>
            <a:outerShdw blurRad="184150" dist="241300" dir="11520000" sx="110000" sy="110000" algn="ctr">
              <a:srgbClr val="000000">
                <a:alpha val="18000"/>
              </a:srgbClr>
            </a:outerShdw>
          </a:effectLst>
          <a:scene3d>
            <a:camera prst="perspectiveFront" fov="5100000">
              <a:rot lat="0" lon="2100000" rev="0"/>
            </a:camera>
            <a:lightRig rig="flood" dir="t">
              <a:rot lat="0" lon="0" rev="13800000"/>
            </a:lightRig>
          </a:scene3d>
          <a:sp3d extrusionH="107950" prstMaterial="plastic">
            <a:bevelT w="82550" h="63500" prst="divot"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600" dirty="0" err="1" smtClean="0">
                <a:ln w="76200">
                  <a:solidFill>
                    <a:schemeClr val="tx1"/>
                  </a:solidFill>
                </a:ln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তথ্য</a:t>
            </a:r>
            <a:r>
              <a:rPr lang="en-US" sz="9600" dirty="0" smtClean="0">
                <a:ln w="76200">
                  <a:solidFill>
                    <a:schemeClr val="tx1"/>
                  </a:solidFill>
                </a:ln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ও </a:t>
            </a:r>
            <a:r>
              <a:rPr lang="en-US" sz="9600" dirty="0" err="1" smtClean="0">
                <a:ln w="76200">
                  <a:solidFill>
                    <a:schemeClr val="tx1"/>
                  </a:solidFill>
                </a:ln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উপাত্ত</a:t>
            </a:r>
            <a:endParaRPr lang="en-US" sz="9600" dirty="0">
              <a:ln w="76200">
                <a:solidFill>
                  <a:schemeClr val="tx1"/>
                </a:solidFill>
              </a:ln>
              <a:solidFill>
                <a:schemeClr val="tx1"/>
              </a:solidFill>
              <a:latin typeface="Nikosh" panose="02000000000000000000" pitchFamily="2" charset="0"/>
              <a:cs typeface="Nikosh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26424" y="2194560"/>
            <a:ext cx="5939246" cy="1569660"/>
          </a:xfrm>
          <a:prstGeom prst="rect">
            <a:avLst/>
          </a:prstGeom>
          <a:noFill/>
          <a:ln w="7620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r>
              <a:rPr lang="en-US" sz="9600" dirty="0" err="1" smtClean="0">
                <a:solidFill>
                  <a:srgbClr val="FF000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আজকের</a:t>
            </a:r>
            <a:r>
              <a:rPr lang="en-US" sz="9600" dirty="0" smtClean="0">
                <a:solidFill>
                  <a:srgbClr val="FF000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9600" dirty="0" err="1" smtClean="0">
                <a:solidFill>
                  <a:srgbClr val="FF000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পাঠ</a:t>
            </a:r>
            <a:endParaRPr lang="en-US" sz="9600" dirty="0">
              <a:solidFill>
                <a:srgbClr val="FF0000"/>
              </a:solidFill>
              <a:latin typeface="Nikosh" panose="02000000000000000000" pitchFamily="2" charset="0"/>
              <a:cs typeface="Nikosh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9055000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animBg="1"/>
      <p:bldP spid="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463040" y="496389"/>
            <a:ext cx="9945188" cy="1854925"/>
          </a:xfrm>
          <a:prstGeom prst="rect">
            <a:avLst/>
          </a:prstGeom>
          <a:solidFill>
            <a:schemeClr val="accent6">
              <a:lumMod val="50000"/>
            </a:schemeClr>
          </a:solidFill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prstTxWarp prst="textWave1">
              <a:avLst/>
            </a:prstTxWarp>
          </a:bodyPr>
          <a:lstStyle/>
          <a:p>
            <a:pPr algn="ctr"/>
            <a:r>
              <a:rPr lang="en-US" sz="9600" dirty="0" err="1" smtClean="0">
                <a:ln w="76200">
                  <a:solidFill>
                    <a:schemeClr val="bg1"/>
                  </a:solidFill>
                </a:ln>
                <a:latin typeface="Nikosh" panose="02000000000000000000" pitchFamily="2" charset="0"/>
                <a:cs typeface="Nikosh" panose="02000000000000000000" pitchFamily="2" charset="0"/>
              </a:rPr>
              <a:t>শিখনফল</a:t>
            </a:r>
            <a:endParaRPr lang="en-US" sz="9600" dirty="0">
              <a:ln w="76200">
                <a:solidFill>
                  <a:schemeClr val="bg1"/>
                </a:solidFill>
              </a:ln>
              <a:latin typeface="Nikosh" panose="02000000000000000000" pitchFamily="2" charset="0"/>
              <a:cs typeface="Nikosh" panose="02000000000000000000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65463" y="2612571"/>
            <a:ext cx="6775268" cy="862149"/>
          </a:xfrm>
          <a:prstGeom prst="rect">
            <a:avLst/>
          </a:prstGeom>
          <a:solidFill>
            <a:schemeClr val="tx1"/>
          </a:solidFill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এই</a:t>
            </a:r>
            <a:r>
              <a:rPr lang="en-US" sz="60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60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পাঠ</a:t>
            </a:r>
            <a:r>
              <a:rPr lang="en-US" sz="60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60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শেষে</a:t>
            </a:r>
            <a:r>
              <a:rPr lang="en-US" sz="60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60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শিক্ষার্থীরা</a:t>
            </a:r>
            <a:r>
              <a:rPr lang="en-US" sz="6000" dirty="0" smtClean="0">
                <a:latin typeface="Nikosh" panose="02000000000000000000" pitchFamily="2" charset="0"/>
                <a:cs typeface="Nikosh" panose="02000000000000000000" pitchFamily="2" charset="0"/>
              </a:rPr>
              <a:t>-</a:t>
            </a:r>
            <a:endParaRPr lang="en-US" sz="6000" dirty="0">
              <a:latin typeface="Nikosh" panose="02000000000000000000" pitchFamily="2" charset="0"/>
              <a:cs typeface="Nikosh" panose="02000000000000000000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56754" y="3553097"/>
            <a:ext cx="8212183" cy="888274"/>
          </a:xfrm>
          <a:prstGeom prst="rect">
            <a:avLst/>
          </a:prstGeom>
          <a:solidFill>
            <a:srgbClr val="002060"/>
          </a:solidFill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dirty="0" smtClean="0">
                <a:latin typeface="Nikosh" panose="02000000000000000000" pitchFamily="2" charset="0"/>
                <a:cs typeface="Nikosh" panose="02000000000000000000" pitchFamily="2" charset="0"/>
              </a:rPr>
              <a:t>১। </a:t>
            </a:r>
            <a:r>
              <a:rPr lang="en-US" sz="54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উপাত্ত</a:t>
            </a:r>
            <a:r>
              <a:rPr lang="en-US" sz="54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54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কী</a:t>
            </a:r>
            <a:r>
              <a:rPr lang="en-US" sz="54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54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তা</a:t>
            </a:r>
            <a:r>
              <a:rPr lang="en-US" sz="54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54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বলতে</a:t>
            </a:r>
            <a:r>
              <a:rPr lang="en-US" sz="54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54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পারবে</a:t>
            </a:r>
            <a:r>
              <a:rPr lang="en-US" sz="5400" dirty="0" smtClean="0">
                <a:latin typeface="Nikosh" panose="02000000000000000000" pitchFamily="2" charset="0"/>
                <a:cs typeface="Nikosh" panose="02000000000000000000" pitchFamily="2" charset="0"/>
              </a:rPr>
              <a:t>।</a:t>
            </a:r>
            <a:endParaRPr lang="en-US" sz="5400" dirty="0">
              <a:latin typeface="Nikosh" panose="02000000000000000000" pitchFamily="2" charset="0"/>
              <a:cs typeface="Nikosh" panose="02000000000000000000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56754" y="4580708"/>
            <a:ext cx="8743406" cy="949234"/>
          </a:xfrm>
          <a:prstGeom prst="rect">
            <a:avLst/>
          </a:prstGeom>
          <a:solidFill>
            <a:schemeClr val="bg1"/>
          </a:solidFill>
          <a:ln w="5715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 smtClean="0">
                <a:solidFill>
                  <a:srgbClr val="FF000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২। </a:t>
            </a:r>
            <a:r>
              <a:rPr lang="en-US" sz="4400" b="1" dirty="0" err="1" smtClean="0">
                <a:solidFill>
                  <a:srgbClr val="FF000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গণসংখ্যা</a:t>
            </a:r>
            <a:r>
              <a:rPr lang="en-US" sz="4400" b="1" dirty="0" smtClean="0">
                <a:solidFill>
                  <a:srgbClr val="FF000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4400" b="1" dirty="0" err="1" smtClean="0">
                <a:solidFill>
                  <a:srgbClr val="FF000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সারণি</a:t>
            </a:r>
            <a:r>
              <a:rPr lang="en-US" sz="4400" b="1" dirty="0" smtClean="0">
                <a:solidFill>
                  <a:srgbClr val="FF000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4400" b="1" dirty="0" err="1" smtClean="0">
                <a:solidFill>
                  <a:srgbClr val="FF000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কী</a:t>
            </a:r>
            <a:r>
              <a:rPr lang="en-US" sz="4400" b="1" dirty="0" smtClean="0">
                <a:solidFill>
                  <a:srgbClr val="FF000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4400" b="1" dirty="0" err="1" smtClean="0">
                <a:solidFill>
                  <a:srgbClr val="FF000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তা</a:t>
            </a:r>
            <a:r>
              <a:rPr lang="en-US" sz="4400" b="1" dirty="0" smtClean="0">
                <a:solidFill>
                  <a:srgbClr val="FF000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4400" b="1" dirty="0" err="1" smtClean="0">
                <a:solidFill>
                  <a:srgbClr val="FF000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ব্যাখ্যা</a:t>
            </a:r>
            <a:r>
              <a:rPr lang="en-US" sz="4400" b="1" dirty="0" smtClean="0">
                <a:solidFill>
                  <a:srgbClr val="FF000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4400" b="1" dirty="0" err="1" smtClean="0">
                <a:solidFill>
                  <a:srgbClr val="FF000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করতে</a:t>
            </a:r>
            <a:r>
              <a:rPr lang="en-US" sz="4400" b="1" dirty="0" smtClean="0">
                <a:solidFill>
                  <a:srgbClr val="FF000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4400" b="1" dirty="0" err="1" smtClean="0">
                <a:solidFill>
                  <a:srgbClr val="FF000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পারবে</a:t>
            </a:r>
            <a:r>
              <a:rPr lang="en-US" sz="4400" b="1" dirty="0" smtClean="0">
                <a:solidFill>
                  <a:srgbClr val="FF000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।</a:t>
            </a:r>
            <a:endParaRPr lang="en-US" sz="4400" b="1" dirty="0">
              <a:solidFill>
                <a:srgbClr val="FF0000"/>
              </a:solidFill>
              <a:latin typeface="Nikosh" panose="02000000000000000000" pitchFamily="2" charset="0"/>
              <a:cs typeface="Nikosh" panose="02000000000000000000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56754" y="5704114"/>
            <a:ext cx="8760823" cy="836023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5715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 smtClean="0">
                <a:solidFill>
                  <a:srgbClr val="00B05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৩। </a:t>
            </a:r>
            <a:r>
              <a:rPr lang="en-US" sz="4800" b="1" dirty="0" err="1" smtClean="0">
                <a:solidFill>
                  <a:srgbClr val="00B05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গড়</a:t>
            </a:r>
            <a:r>
              <a:rPr lang="en-US" sz="4800" b="1" dirty="0" smtClean="0">
                <a:solidFill>
                  <a:srgbClr val="00B05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,</a:t>
            </a:r>
            <a:r>
              <a:rPr lang="en-US" sz="4800" b="1" dirty="0" err="1" smtClean="0">
                <a:solidFill>
                  <a:srgbClr val="00B05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মধ্যক</a:t>
            </a:r>
            <a:r>
              <a:rPr lang="en-US" sz="4800" b="1" dirty="0" smtClean="0">
                <a:solidFill>
                  <a:srgbClr val="00B05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ও </a:t>
            </a:r>
            <a:r>
              <a:rPr lang="en-US" sz="4800" b="1" dirty="0" err="1" smtClean="0">
                <a:solidFill>
                  <a:srgbClr val="00B05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প্রচুরক</a:t>
            </a:r>
            <a:r>
              <a:rPr lang="en-US" sz="4800" b="1" dirty="0" smtClean="0">
                <a:solidFill>
                  <a:srgbClr val="00B05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4800" b="1" dirty="0" err="1" smtClean="0">
                <a:solidFill>
                  <a:srgbClr val="00B05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নির্ণয়</a:t>
            </a:r>
            <a:r>
              <a:rPr lang="en-US" sz="4800" b="1" dirty="0" smtClean="0">
                <a:solidFill>
                  <a:srgbClr val="00B05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4800" b="1" dirty="0" err="1" smtClean="0">
                <a:solidFill>
                  <a:srgbClr val="00B05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করতে</a:t>
            </a:r>
            <a:r>
              <a:rPr lang="en-US" sz="4800" b="1" dirty="0" smtClean="0">
                <a:solidFill>
                  <a:srgbClr val="00B05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4800" b="1" dirty="0" err="1" smtClean="0">
                <a:solidFill>
                  <a:srgbClr val="00B05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পারবে</a:t>
            </a:r>
            <a:endParaRPr lang="en-US" sz="4800" b="1" dirty="0">
              <a:solidFill>
                <a:srgbClr val="00B050"/>
              </a:solidFill>
              <a:latin typeface="Nikosh" panose="02000000000000000000" pitchFamily="2" charset="0"/>
              <a:cs typeface="Nikosh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1438276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  <p:bldP spid="5" grpId="0" animBg="1"/>
      <p:bldP spid="6" grpId="0" animBg="1"/>
      <p:bldP spid="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317966" y="1"/>
            <a:ext cx="6635931" cy="1227909"/>
          </a:xfrm>
          <a:prstGeom prst="rect">
            <a:avLst/>
          </a:prstGeom>
          <a:noFill/>
          <a:ln w="28575">
            <a:solidFill>
              <a:srgbClr val="7030A0"/>
            </a:solidFill>
          </a:ln>
        </p:spPr>
        <p:txBody>
          <a:bodyPr wrap="square" rtlCol="0">
            <a:prstTxWarp prst="textDeflate">
              <a:avLst/>
            </a:prstTxWarp>
            <a:spAutoFit/>
          </a:bodyPr>
          <a:lstStyle/>
          <a:p>
            <a:r>
              <a:rPr lang="en-US" sz="80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উপাত্ত</a:t>
            </a:r>
            <a:endParaRPr lang="en-US" sz="8000" dirty="0">
              <a:latin typeface="Nikosh" panose="02000000000000000000" pitchFamily="2" charset="0"/>
              <a:cs typeface="Nikosh" panose="02000000000000000000" pitchFamily="2" charset="0"/>
            </a:endParaRPr>
          </a:p>
        </p:txBody>
      </p:sp>
      <p:sp>
        <p:nvSpPr>
          <p:cNvPr id="4" name="Oval 3"/>
          <p:cNvSpPr/>
          <p:nvPr/>
        </p:nvSpPr>
        <p:spPr>
          <a:xfrm>
            <a:off x="609600" y="1227910"/>
            <a:ext cx="3378926" cy="1341119"/>
          </a:xfrm>
          <a:prstGeom prst="ellipse">
            <a:avLst/>
          </a:prstGeom>
          <a:solidFill>
            <a:srgbClr val="FF0000"/>
          </a:solidFill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বিন্যস্ত</a:t>
            </a:r>
            <a:r>
              <a:rPr lang="en-US" sz="48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48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উপাত্ত</a:t>
            </a:r>
            <a:endParaRPr lang="en-US" sz="4800" dirty="0">
              <a:latin typeface="Nikosh" panose="02000000000000000000" pitchFamily="2" charset="0"/>
              <a:cs typeface="Nikosh" panose="02000000000000000000" pitchFamily="2" charset="0"/>
            </a:endParaRPr>
          </a:p>
        </p:txBody>
      </p:sp>
      <p:sp>
        <p:nvSpPr>
          <p:cNvPr id="5" name="Oval 4"/>
          <p:cNvSpPr/>
          <p:nvPr/>
        </p:nvSpPr>
        <p:spPr>
          <a:xfrm>
            <a:off x="9257212" y="1410790"/>
            <a:ext cx="2778034" cy="1158240"/>
          </a:xfrm>
          <a:prstGeom prst="ellipse">
            <a:avLst/>
          </a:prstGeom>
          <a:solidFill>
            <a:srgbClr val="FF0000"/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অবিন্যস্ত</a:t>
            </a:r>
            <a:r>
              <a:rPr lang="en-US" sz="44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44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উপাত্ত</a:t>
            </a:r>
            <a:endParaRPr lang="en-US" sz="4400" dirty="0">
              <a:latin typeface="Nikosh" panose="02000000000000000000" pitchFamily="2" charset="0"/>
              <a:cs typeface="Nikosh" panose="02000000000000000000" pitchFamily="2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1" y="2569029"/>
            <a:ext cx="5399313" cy="246017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2" name="Rectangle 11"/>
          <p:cNvSpPr/>
          <p:nvPr/>
        </p:nvSpPr>
        <p:spPr>
          <a:xfrm>
            <a:off x="-1" y="5207726"/>
            <a:ext cx="6966857" cy="1650273"/>
          </a:xfrm>
          <a:prstGeom prst="rect">
            <a:avLst/>
          </a:prstGeom>
          <a:solidFill>
            <a:schemeClr val="tx1"/>
          </a:solidFill>
          <a:ln w="571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যে</a:t>
            </a:r>
            <a:r>
              <a:rPr lang="en-US" sz="28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8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উপাত্তগুলো</a:t>
            </a:r>
            <a:r>
              <a:rPr lang="en-US" sz="28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8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মানের</a:t>
            </a:r>
            <a:r>
              <a:rPr lang="en-US" sz="28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8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ক্রমানুসারে</a:t>
            </a:r>
            <a:r>
              <a:rPr lang="en-US" sz="28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8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সাজানো</a:t>
            </a:r>
            <a:r>
              <a:rPr lang="en-US" sz="28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8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থাকে</a:t>
            </a:r>
            <a:r>
              <a:rPr lang="en-US" sz="28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8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সে</a:t>
            </a:r>
            <a:r>
              <a:rPr lang="en-US" sz="28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8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উপাত্তগুলোকে</a:t>
            </a:r>
            <a:r>
              <a:rPr lang="en-US" sz="28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8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বিন্যস্ত</a:t>
            </a:r>
            <a:r>
              <a:rPr lang="en-US" sz="28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8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উপাত্ত</a:t>
            </a:r>
            <a:r>
              <a:rPr lang="en-US" sz="28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8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বলে</a:t>
            </a:r>
            <a:r>
              <a:rPr lang="en-US" sz="2800" dirty="0" smtClean="0">
                <a:latin typeface="Nikosh" panose="02000000000000000000" pitchFamily="2" charset="0"/>
                <a:cs typeface="Nikosh" panose="02000000000000000000" pitchFamily="2" charset="0"/>
              </a:rPr>
              <a:t>। </a:t>
            </a:r>
            <a:r>
              <a:rPr lang="en-US" sz="28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যেমন</a:t>
            </a:r>
            <a:r>
              <a:rPr lang="en-US" sz="2800" dirty="0" smtClean="0">
                <a:latin typeface="Nikosh" panose="02000000000000000000" pitchFamily="2" charset="0"/>
                <a:cs typeface="Nikosh" panose="02000000000000000000" pitchFamily="2" charset="0"/>
              </a:rPr>
              <a:t>, </a:t>
            </a:r>
            <a:r>
              <a:rPr lang="en-US" sz="2800" dirty="0" smtClean="0">
                <a:solidFill>
                  <a:srgbClr val="C0000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১০,১২,১৫,১৮,২০,২৪,২৫,২৮,৩০</a:t>
            </a:r>
          </a:p>
          <a:p>
            <a:pPr algn="ctr"/>
            <a:r>
              <a:rPr lang="en-US" sz="2800" dirty="0" smtClean="0">
                <a:solidFill>
                  <a:srgbClr val="FFFF0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অথবা,৩০,২৮,২৫,২৪,২০,১৮,১৫,১২,১০</a:t>
            </a:r>
            <a:endParaRPr lang="en-US" sz="2800" dirty="0">
              <a:solidFill>
                <a:srgbClr val="FFFF00"/>
              </a:solidFill>
              <a:latin typeface="Nikosh" panose="02000000000000000000" pitchFamily="2" charset="0"/>
              <a:cs typeface="Nikosh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184571" y="5146766"/>
            <a:ext cx="5007429" cy="1815882"/>
          </a:xfrm>
          <a:prstGeom prst="rect">
            <a:avLst/>
          </a:prstGeom>
          <a:solidFill>
            <a:schemeClr val="tx1"/>
          </a:solidFill>
          <a:ln w="5715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solidFill>
                  <a:srgbClr val="00B05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যে</a:t>
            </a:r>
            <a:r>
              <a:rPr lang="en-US" sz="2800" dirty="0" smtClean="0">
                <a:solidFill>
                  <a:srgbClr val="00B05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800" dirty="0" err="1" smtClean="0">
                <a:solidFill>
                  <a:srgbClr val="00B05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উপাত্তগুলো</a:t>
            </a:r>
            <a:r>
              <a:rPr lang="en-US" sz="2800" dirty="0" smtClean="0">
                <a:solidFill>
                  <a:srgbClr val="00B05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800" dirty="0" err="1" smtClean="0">
                <a:solidFill>
                  <a:srgbClr val="00B05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এলোমেলো</a:t>
            </a:r>
            <a:r>
              <a:rPr lang="en-US" sz="2800" dirty="0" smtClean="0">
                <a:solidFill>
                  <a:srgbClr val="00B05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800" dirty="0" err="1" smtClean="0">
                <a:solidFill>
                  <a:srgbClr val="00B05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ভাবে</a:t>
            </a:r>
            <a:r>
              <a:rPr lang="en-US" sz="2800" dirty="0" smtClean="0">
                <a:solidFill>
                  <a:srgbClr val="00B05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800" dirty="0" err="1" smtClean="0">
                <a:solidFill>
                  <a:srgbClr val="00B05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দেওয়া</a:t>
            </a:r>
            <a:r>
              <a:rPr lang="en-US" sz="2800" dirty="0" smtClean="0">
                <a:solidFill>
                  <a:srgbClr val="00B05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800" dirty="0" err="1" smtClean="0">
                <a:solidFill>
                  <a:srgbClr val="00B05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থাকে</a:t>
            </a:r>
            <a:r>
              <a:rPr lang="en-US" sz="2800" dirty="0" smtClean="0">
                <a:solidFill>
                  <a:srgbClr val="00B05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800" dirty="0" err="1" smtClean="0">
                <a:solidFill>
                  <a:srgbClr val="00B05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সে</a:t>
            </a:r>
            <a:r>
              <a:rPr lang="en-US" sz="2800" dirty="0" smtClean="0">
                <a:solidFill>
                  <a:srgbClr val="00B05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800" dirty="0" err="1" smtClean="0">
                <a:solidFill>
                  <a:srgbClr val="00B05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উপাত্তগুলোকে</a:t>
            </a:r>
            <a:r>
              <a:rPr lang="en-US" sz="2800" dirty="0" smtClean="0">
                <a:solidFill>
                  <a:srgbClr val="00B05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</a:p>
          <a:p>
            <a:r>
              <a:rPr lang="en-US" sz="2800" dirty="0" err="1" smtClean="0">
                <a:solidFill>
                  <a:srgbClr val="00B05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অবিন্যস্ত</a:t>
            </a:r>
            <a:r>
              <a:rPr lang="en-US" sz="2800" dirty="0" smtClean="0">
                <a:solidFill>
                  <a:srgbClr val="00B05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800" dirty="0" err="1" smtClean="0">
                <a:solidFill>
                  <a:srgbClr val="00B05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উপাত্ত</a:t>
            </a:r>
            <a:r>
              <a:rPr lang="en-US" sz="2800" dirty="0" smtClean="0">
                <a:solidFill>
                  <a:srgbClr val="00B05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800" dirty="0" err="1" smtClean="0">
                <a:solidFill>
                  <a:srgbClr val="00B05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বলে</a:t>
            </a:r>
            <a:r>
              <a:rPr lang="en-US" sz="2800" dirty="0" smtClean="0">
                <a:solidFill>
                  <a:srgbClr val="00B05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।</a:t>
            </a:r>
          </a:p>
          <a:p>
            <a:r>
              <a:rPr lang="en-US" sz="2800" dirty="0" err="1" smtClean="0">
                <a:solidFill>
                  <a:srgbClr val="00B05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যেমন</a:t>
            </a:r>
            <a:r>
              <a:rPr lang="en-US" sz="2800" dirty="0" smtClean="0">
                <a:solidFill>
                  <a:srgbClr val="00B05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,  </a:t>
            </a:r>
            <a:r>
              <a:rPr lang="en-US" sz="2800" dirty="0" smtClean="0">
                <a:solidFill>
                  <a:srgbClr val="FF000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৪,১৭,১২,৭,১৯,৮,১৩,১৮,৫</a:t>
            </a:r>
            <a:endParaRPr lang="en-US" sz="2800" dirty="0">
              <a:solidFill>
                <a:srgbClr val="FF0000"/>
              </a:solidFill>
              <a:latin typeface="Nikosh" panose="02000000000000000000" pitchFamily="2" charset="0"/>
              <a:cs typeface="Nikosh" panose="02000000000000000000" pitchFamily="2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82494" y="2664824"/>
            <a:ext cx="3942806" cy="22816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4836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  <p:bldP spid="5" grpId="0" animBg="1"/>
      <p:bldP spid="12" grpId="0" animBg="1"/>
      <p:bldP spid="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219200" y="165463"/>
            <a:ext cx="8560526" cy="1358537"/>
          </a:xfrm>
          <a:prstGeom prst="rect">
            <a:avLst/>
          </a:prstGeom>
          <a:ln w="571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prstTxWarp prst="textWave4">
              <a:avLst/>
            </a:prstTxWarp>
          </a:bodyPr>
          <a:lstStyle/>
          <a:p>
            <a:pPr algn="ctr"/>
            <a:r>
              <a:rPr lang="en-US" sz="6600" b="1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প্রয়োজনীয়</a:t>
            </a:r>
            <a:r>
              <a:rPr lang="en-US" sz="6600" b="1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6600" b="1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সুত্র</a:t>
            </a:r>
            <a:endParaRPr lang="en-US" sz="6600" b="1" dirty="0">
              <a:latin typeface="Nikosh" panose="02000000000000000000" pitchFamily="2" charset="0"/>
              <a:cs typeface="Nikosh" panose="02000000000000000000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56754" y="2011680"/>
            <a:ext cx="8473440" cy="766354"/>
          </a:xfrm>
          <a:prstGeom prst="rect">
            <a:avLst/>
          </a:prstGeom>
          <a:solidFill>
            <a:schemeClr val="bg1"/>
          </a:solidFill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 err="1" smtClean="0">
                <a:solidFill>
                  <a:srgbClr val="FF000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পরিসর</a:t>
            </a:r>
            <a:r>
              <a:rPr lang="en-US" sz="4800" dirty="0" smtClean="0">
                <a:solidFill>
                  <a:srgbClr val="FF000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= (</a:t>
            </a:r>
            <a:r>
              <a:rPr lang="en-US" sz="4800" dirty="0" err="1" smtClean="0">
                <a:solidFill>
                  <a:srgbClr val="FF000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সর্বোচ্চমান</a:t>
            </a:r>
            <a:r>
              <a:rPr lang="en-US" sz="4800" dirty="0" smtClean="0">
                <a:solidFill>
                  <a:srgbClr val="FF000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– </a:t>
            </a:r>
            <a:r>
              <a:rPr lang="en-US" sz="4800" dirty="0" err="1" smtClean="0">
                <a:solidFill>
                  <a:srgbClr val="FF000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সর্বনিম্নমান</a:t>
            </a:r>
            <a:r>
              <a:rPr lang="en-US" sz="4800" dirty="0" smtClean="0">
                <a:solidFill>
                  <a:srgbClr val="FF000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) + ১</a:t>
            </a:r>
            <a:endParaRPr lang="en-US" sz="4800" dirty="0">
              <a:solidFill>
                <a:srgbClr val="FF0000"/>
              </a:solidFill>
              <a:latin typeface="Nikosh" panose="02000000000000000000" pitchFamily="2" charset="0"/>
              <a:cs typeface="Nikosh" panose="02000000000000000000" pitchFamily="2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/>
              <p:cNvSpPr/>
              <p:nvPr/>
            </p:nvSpPr>
            <p:spPr>
              <a:xfrm>
                <a:off x="165463" y="2873830"/>
                <a:ext cx="8569234" cy="1045028"/>
              </a:xfrm>
              <a:prstGeom prst="rect">
                <a:avLst/>
              </a:prstGeom>
              <a:solidFill>
                <a:schemeClr val="bg1"/>
              </a:solidFill>
              <a:ln w="28575"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en-US" sz="3600" dirty="0" smtClean="0">
                    <a:solidFill>
                      <a:srgbClr val="00B050"/>
                    </a:solidFill>
                    <a:latin typeface="Nikosh" panose="02000000000000000000" pitchFamily="2" charset="0"/>
                    <a:cs typeface="Nikosh" panose="02000000000000000000" pitchFamily="2" charset="0"/>
                  </a:rPr>
                  <a:t>শ্রেণিসংখ্যা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60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  <a:cs typeface="Nikosh" panose="02000000000000000000" pitchFamily="2" charset="0"/>
                          </a:rPr>
                        </m:ctrlPr>
                      </m:fPr>
                      <m:num>
                        <m:r>
                          <a:rPr lang="en-US" sz="3600" b="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  <a:cs typeface="Nikosh" panose="02000000000000000000" pitchFamily="2" charset="0"/>
                          </a:rPr>
                          <m:t>পরিসর</m:t>
                        </m:r>
                      </m:num>
                      <m:den>
                        <m:r>
                          <a:rPr lang="en-US" sz="3600" b="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  <a:cs typeface="Nikosh" panose="02000000000000000000" pitchFamily="2" charset="0"/>
                          </a:rPr>
                          <m:t>শ্রেণিব্যাপ্তি</m:t>
                        </m:r>
                      </m:den>
                    </m:f>
                  </m:oMath>
                </a14:m>
                <a:endParaRPr lang="en-US" sz="3600" dirty="0">
                  <a:solidFill>
                    <a:srgbClr val="00B050"/>
                  </a:solidFill>
                  <a:latin typeface="Nikosh" panose="02000000000000000000" pitchFamily="2" charset="0"/>
                  <a:cs typeface="Nikosh" panose="02000000000000000000" pitchFamily="2" charset="0"/>
                </a:endParaRPr>
              </a:p>
            </p:txBody>
          </p:sp>
        </mc:Choice>
        <mc:Fallback xmlns="">
          <p:sp>
            <p:nvSpPr>
              <p:cNvPr id="5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5463" y="2873830"/>
                <a:ext cx="8569234" cy="1045028"/>
              </a:xfrm>
              <a:prstGeom prst="rect">
                <a:avLst/>
              </a:prstGeom>
              <a:blipFill>
                <a:blip r:embed="rId2"/>
                <a:stretch>
                  <a:fillRect l="-1984" b="-7910"/>
                </a:stretch>
              </a:blipFill>
              <a:ln w="28575">
                <a:solidFill>
                  <a:srgbClr val="00B0F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/>
              <p:cNvSpPr/>
              <p:nvPr/>
            </p:nvSpPr>
            <p:spPr>
              <a:xfrm>
                <a:off x="156754" y="4014654"/>
                <a:ext cx="8760823" cy="1027609"/>
              </a:xfrm>
              <a:prstGeom prst="rect">
                <a:avLst/>
              </a:prstGeom>
              <a:solidFill>
                <a:srgbClr val="C00000"/>
              </a:solidFill>
              <a:ln w="38100">
                <a:solidFill>
                  <a:srgbClr val="00206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en-US" sz="3600" dirty="0" smtClean="0">
                    <a:latin typeface="Nikosh" panose="02000000000000000000" pitchFamily="2" charset="0"/>
                    <a:cs typeface="Nikosh" panose="02000000000000000000" pitchFamily="2" charset="0"/>
                  </a:rPr>
                  <a:t>গড়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600" i="1" smtClean="0">
                            <a:latin typeface="Cambria Math" panose="02040503050406030204" pitchFamily="18" charset="0"/>
                            <a:cs typeface="Nikosh" panose="02000000000000000000" pitchFamily="2" charset="0"/>
                          </a:rPr>
                        </m:ctrlPr>
                      </m:fPr>
                      <m:num>
                        <m:r>
                          <a:rPr lang="en-US" sz="3600" b="0" i="1" smtClean="0">
                            <a:latin typeface="Cambria Math" panose="02040503050406030204" pitchFamily="18" charset="0"/>
                            <a:cs typeface="Nikosh" panose="02000000000000000000" pitchFamily="2" charset="0"/>
                          </a:rPr>
                          <m:t>উপাত্তগুলোর</m:t>
                        </m:r>
                        <m:r>
                          <a:rPr lang="en-US" sz="3600" b="0" i="1" smtClean="0">
                            <a:latin typeface="Cambria Math" panose="02040503050406030204" pitchFamily="18" charset="0"/>
                            <a:cs typeface="Nikosh" panose="02000000000000000000" pitchFamily="2" charset="0"/>
                          </a:rPr>
                          <m:t> </m:t>
                        </m:r>
                        <m:r>
                          <a:rPr lang="en-US" sz="3600" b="0" i="1" smtClean="0">
                            <a:latin typeface="Cambria Math" panose="02040503050406030204" pitchFamily="18" charset="0"/>
                            <a:cs typeface="Nikosh" panose="02000000000000000000" pitchFamily="2" charset="0"/>
                          </a:rPr>
                          <m:t>যোগফল</m:t>
                        </m:r>
                      </m:num>
                      <m:den>
                        <m:r>
                          <a:rPr lang="en-US" sz="3600" b="0" i="1" smtClean="0">
                            <a:latin typeface="Cambria Math" panose="02040503050406030204" pitchFamily="18" charset="0"/>
                            <a:cs typeface="Nikosh" panose="02000000000000000000" pitchFamily="2" charset="0"/>
                          </a:rPr>
                          <m:t>মোট</m:t>
                        </m:r>
                        <m:r>
                          <a:rPr lang="en-US" sz="3600" b="0" i="1" smtClean="0">
                            <a:latin typeface="Cambria Math" panose="02040503050406030204" pitchFamily="18" charset="0"/>
                            <a:cs typeface="Nikosh" panose="02000000000000000000" pitchFamily="2" charset="0"/>
                          </a:rPr>
                          <m:t> </m:t>
                        </m:r>
                        <m:r>
                          <a:rPr lang="en-US" sz="3600" b="0" i="1" smtClean="0">
                            <a:latin typeface="Cambria Math" panose="02040503050406030204" pitchFamily="18" charset="0"/>
                            <a:cs typeface="Nikosh" panose="02000000000000000000" pitchFamily="2" charset="0"/>
                          </a:rPr>
                          <m:t>উপাত্ত</m:t>
                        </m:r>
                        <m:r>
                          <a:rPr lang="en-US" sz="3600" b="0" i="1" smtClean="0">
                            <a:latin typeface="Cambria Math" panose="02040503050406030204" pitchFamily="18" charset="0"/>
                            <a:cs typeface="Nikosh" panose="02000000000000000000" pitchFamily="2" charset="0"/>
                          </a:rPr>
                          <m:t> </m:t>
                        </m:r>
                        <m:r>
                          <a:rPr lang="en-US" sz="3600" b="0" i="1" smtClean="0">
                            <a:latin typeface="Cambria Math" panose="02040503050406030204" pitchFamily="18" charset="0"/>
                            <a:cs typeface="Nikosh" panose="02000000000000000000" pitchFamily="2" charset="0"/>
                          </a:rPr>
                          <m:t>সংখ্যা</m:t>
                        </m:r>
                      </m:den>
                    </m:f>
                  </m:oMath>
                </a14:m>
                <a:endParaRPr lang="en-US" sz="3600" dirty="0">
                  <a:latin typeface="Nikosh" panose="02000000000000000000" pitchFamily="2" charset="0"/>
                  <a:cs typeface="Nikosh" panose="02000000000000000000" pitchFamily="2" charset="0"/>
                </a:endParaRPr>
              </a:p>
            </p:txBody>
          </p:sp>
        </mc:Choice>
        <mc:Fallback xmlns="">
          <p:sp>
            <p:nvSpPr>
              <p:cNvPr id="6" name="Rectangle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6754" y="4014654"/>
                <a:ext cx="8760823" cy="1027609"/>
              </a:xfrm>
              <a:prstGeom prst="rect">
                <a:avLst/>
              </a:prstGeom>
              <a:blipFill>
                <a:blip r:embed="rId3"/>
                <a:stretch>
                  <a:fillRect l="-1940" b="-9195"/>
                </a:stretch>
              </a:blipFill>
              <a:ln w="38100">
                <a:solidFill>
                  <a:srgbClr val="00206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/>
              <p:cNvSpPr/>
              <p:nvPr/>
            </p:nvSpPr>
            <p:spPr>
              <a:xfrm>
                <a:off x="156754" y="5138058"/>
                <a:ext cx="11547566" cy="1898467"/>
              </a:xfrm>
              <a:prstGeom prst="rect">
                <a:avLst/>
              </a:prstGeom>
              <a:solidFill>
                <a:schemeClr val="bg1"/>
              </a:solidFill>
              <a:ln w="76200"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just"/>
                <a:r>
                  <a:rPr lang="en-US" sz="3200" dirty="0" smtClean="0">
                    <a:solidFill>
                      <a:srgbClr val="002060"/>
                    </a:solidFill>
                    <a:latin typeface="Nikosh" panose="02000000000000000000" pitchFamily="2" charset="0"/>
                    <a:cs typeface="Nikosh" panose="02000000000000000000" pitchFamily="2" charset="0"/>
                  </a:rPr>
                  <a:t>মধ্যক 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cs typeface="Nikosh" panose="02000000000000000000" pitchFamily="2" charset="0"/>
                          </a:rPr>
                        </m:ctrlPr>
                      </m:fPr>
                      <m:num>
                        <m:d>
                          <m:dPr>
                            <m:ctrlPr>
                              <a:rPr lang="en-US" sz="3200" b="0" i="1" smtClean="0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  <a:cs typeface="Nikosh" panose="02000000000000000000" pitchFamily="2" charset="0"/>
                              </a:rPr>
                            </m:ctrlPr>
                          </m:dPr>
                          <m:e>
                            <m:r>
                              <a:rPr lang="en-US" sz="3200" b="0" i="1" smtClean="0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  <a:cs typeface="Nikosh" panose="02000000000000000000" pitchFamily="2" charset="0"/>
                              </a:rPr>
                              <m:t> </m:t>
                            </m:r>
                            <m:r>
                              <a:rPr lang="en-US" sz="3200" b="0" i="1" smtClean="0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  <a:cs typeface="Nikosh" panose="02000000000000000000" pitchFamily="2" charset="0"/>
                              </a:rPr>
                              <m:t>𝑛</m:t>
                            </m:r>
                            <m:r>
                              <a:rPr lang="en-US" sz="3200" b="0" i="1" smtClean="0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  <a:cs typeface="Nikosh" panose="02000000000000000000" pitchFamily="2" charset="0"/>
                              </a:rPr>
                              <m:t>+</m:t>
                            </m:r>
                            <m:r>
                              <a:rPr lang="en-US" sz="3200" b="0" i="1" smtClean="0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  <a:cs typeface="Nikosh" panose="02000000000000000000" pitchFamily="2" charset="0"/>
                              </a:rPr>
                              <m:t>১</m:t>
                            </m:r>
                          </m:e>
                        </m:d>
                      </m:num>
                      <m:den>
                        <m:r>
                          <a:rPr lang="en-US" sz="3200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cs typeface="Nikosh" panose="02000000000000000000" pitchFamily="2" charset="0"/>
                          </a:rPr>
                          <m:t>২</m:t>
                        </m:r>
                      </m:den>
                    </m:f>
                  </m:oMath>
                </a14:m>
                <a:r>
                  <a:rPr lang="en-US" sz="3200" dirty="0" smtClean="0">
                    <a:solidFill>
                      <a:srgbClr val="002060"/>
                    </a:solidFill>
                    <a:latin typeface="Nikosh" panose="02000000000000000000" pitchFamily="2" charset="0"/>
                    <a:cs typeface="Nikosh" panose="02000000000000000000" pitchFamily="2" charset="0"/>
                  </a:rPr>
                  <a:t> </a:t>
                </a:r>
                <a:r>
                  <a:rPr lang="en-US" sz="3200" dirty="0" err="1" smtClean="0">
                    <a:solidFill>
                      <a:srgbClr val="002060"/>
                    </a:solidFill>
                    <a:latin typeface="Nikosh" panose="02000000000000000000" pitchFamily="2" charset="0"/>
                    <a:cs typeface="Nikosh" panose="02000000000000000000" pitchFamily="2" charset="0"/>
                  </a:rPr>
                  <a:t>তম</a:t>
                </a:r>
                <a:r>
                  <a:rPr lang="en-US" sz="3200" dirty="0" smtClean="0">
                    <a:solidFill>
                      <a:srgbClr val="002060"/>
                    </a:solidFill>
                    <a:latin typeface="Nikosh" panose="02000000000000000000" pitchFamily="2" charset="0"/>
                    <a:cs typeface="Nikosh" panose="02000000000000000000" pitchFamily="2" charset="0"/>
                  </a:rPr>
                  <a:t> </a:t>
                </a:r>
                <a:r>
                  <a:rPr lang="en-US" sz="3200" dirty="0" err="1" smtClean="0">
                    <a:solidFill>
                      <a:srgbClr val="002060"/>
                    </a:solidFill>
                    <a:latin typeface="Nikosh" panose="02000000000000000000" pitchFamily="2" charset="0"/>
                    <a:cs typeface="Nikosh" panose="02000000000000000000" pitchFamily="2" charset="0"/>
                  </a:rPr>
                  <a:t>পদের</a:t>
                </a:r>
                <a:r>
                  <a:rPr lang="en-US" sz="3200" dirty="0" smtClean="0">
                    <a:solidFill>
                      <a:srgbClr val="002060"/>
                    </a:solidFill>
                    <a:latin typeface="Nikosh" panose="02000000000000000000" pitchFamily="2" charset="0"/>
                    <a:cs typeface="Nikosh" panose="02000000000000000000" pitchFamily="2" charset="0"/>
                  </a:rPr>
                  <a:t> </a:t>
                </a:r>
                <a:r>
                  <a:rPr lang="en-US" sz="3200" dirty="0" err="1" smtClean="0">
                    <a:solidFill>
                      <a:srgbClr val="002060"/>
                    </a:solidFill>
                    <a:latin typeface="Nikosh" panose="02000000000000000000" pitchFamily="2" charset="0"/>
                    <a:cs typeface="Nikosh" panose="02000000000000000000" pitchFamily="2" charset="0"/>
                  </a:rPr>
                  <a:t>সাংখ্যিক</a:t>
                </a:r>
                <a:r>
                  <a:rPr lang="en-US" sz="3200" dirty="0" smtClean="0">
                    <a:solidFill>
                      <a:srgbClr val="002060"/>
                    </a:solidFill>
                    <a:latin typeface="Nikosh" panose="02000000000000000000" pitchFamily="2" charset="0"/>
                    <a:cs typeface="Nikosh" panose="02000000000000000000" pitchFamily="2" charset="0"/>
                  </a:rPr>
                  <a:t> </a:t>
                </a:r>
                <a:r>
                  <a:rPr lang="en-US" sz="3200" dirty="0" err="1" smtClean="0">
                    <a:solidFill>
                      <a:srgbClr val="002060"/>
                    </a:solidFill>
                    <a:latin typeface="Nikosh" panose="02000000000000000000" pitchFamily="2" charset="0"/>
                    <a:cs typeface="Nikosh" panose="02000000000000000000" pitchFamily="2" charset="0"/>
                  </a:rPr>
                  <a:t>মান</a:t>
                </a:r>
                <a:r>
                  <a:rPr lang="en-US" sz="3200" dirty="0" smtClean="0">
                    <a:solidFill>
                      <a:srgbClr val="002060"/>
                    </a:solidFill>
                    <a:latin typeface="Nikosh" panose="02000000000000000000" pitchFamily="2" charset="0"/>
                    <a:cs typeface="Nikosh" panose="02000000000000000000" pitchFamily="2" charset="0"/>
                  </a:rPr>
                  <a:t>     </a:t>
                </a:r>
                <a:r>
                  <a:rPr lang="en-US" sz="3200" dirty="0" smtClean="0">
                    <a:solidFill>
                      <a:schemeClr val="accent2">
                        <a:lumMod val="75000"/>
                      </a:schemeClr>
                    </a:solidFill>
                    <a:latin typeface="Nikosh" panose="02000000000000000000" pitchFamily="2" charset="0"/>
                    <a:cs typeface="Nikosh" panose="02000000000000000000" pitchFamily="2" charset="0"/>
                  </a:rPr>
                  <a:t>[</a:t>
                </a:r>
                <a:r>
                  <a:rPr lang="en-US" sz="3200" dirty="0" err="1" smtClean="0">
                    <a:solidFill>
                      <a:schemeClr val="accent2">
                        <a:lumMod val="75000"/>
                      </a:schemeClr>
                    </a:solidFill>
                    <a:latin typeface="Nikosh" panose="02000000000000000000" pitchFamily="2" charset="0"/>
                    <a:cs typeface="Nikosh" panose="02000000000000000000" pitchFamily="2" charset="0"/>
                  </a:rPr>
                  <a:t>যদি</a:t>
                </a:r>
                <a:r>
                  <a:rPr lang="en-US" sz="3200" dirty="0" smtClean="0">
                    <a:solidFill>
                      <a:schemeClr val="accent2">
                        <a:lumMod val="75000"/>
                      </a:schemeClr>
                    </a:solidFill>
                    <a:latin typeface="Nikosh" panose="02000000000000000000" pitchFamily="2" charset="0"/>
                    <a:cs typeface="Nikosh" panose="02000000000000000000" pitchFamily="2" charset="0"/>
                  </a:rPr>
                  <a:t> </a:t>
                </a:r>
                <a:r>
                  <a:rPr lang="en-US" sz="3200" dirty="0" err="1" smtClean="0">
                    <a:solidFill>
                      <a:schemeClr val="accent2">
                        <a:lumMod val="75000"/>
                      </a:schemeClr>
                    </a:solidFill>
                    <a:latin typeface="Nikosh" panose="02000000000000000000" pitchFamily="2" charset="0"/>
                    <a:cs typeface="Nikosh" panose="02000000000000000000" pitchFamily="2" charset="0"/>
                  </a:rPr>
                  <a:t>উপাত্ত</a:t>
                </a:r>
                <a:r>
                  <a:rPr lang="en-US" sz="3200" dirty="0" smtClean="0">
                    <a:solidFill>
                      <a:schemeClr val="accent2">
                        <a:lumMod val="75000"/>
                      </a:schemeClr>
                    </a:solidFill>
                    <a:latin typeface="Nikosh" panose="02000000000000000000" pitchFamily="2" charset="0"/>
                    <a:cs typeface="Nikosh" panose="02000000000000000000" pitchFamily="2" charset="0"/>
                  </a:rPr>
                  <a:t> </a:t>
                </a:r>
                <a:r>
                  <a:rPr lang="en-US" sz="3200" dirty="0" err="1" smtClean="0">
                    <a:solidFill>
                      <a:schemeClr val="accent2">
                        <a:lumMod val="75000"/>
                      </a:schemeClr>
                    </a:solidFill>
                    <a:latin typeface="Nikosh" panose="02000000000000000000" pitchFamily="2" charset="0"/>
                    <a:cs typeface="Nikosh" panose="02000000000000000000" pitchFamily="2" charset="0"/>
                  </a:rPr>
                  <a:t>বিজোড়</a:t>
                </a:r>
                <a:r>
                  <a:rPr lang="en-US" sz="3200" dirty="0" smtClean="0">
                    <a:solidFill>
                      <a:schemeClr val="accent2">
                        <a:lumMod val="75000"/>
                      </a:schemeClr>
                    </a:solidFill>
                    <a:latin typeface="Nikosh" panose="02000000000000000000" pitchFamily="2" charset="0"/>
                    <a:cs typeface="Nikosh" panose="02000000000000000000" pitchFamily="2" charset="0"/>
                  </a:rPr>
                  <a:t> </a:t>
                </a:r>
                <a:r>
                  <a:rPr lang="en-US" sz="3200" dirty="0" err="1" smtClean="0">
                    <a:solidFill>
                      <a:schemeClr val="accent2">
                        <a:lumMod val="75000"/>
                      </a:schemeClr>
                    </a:solidFill>
                    <a:latin typeface="Nikosh" panose="02000000000000000000" pitchFamily="2" charset="0"/>
                    <a:cs typeface="Nikosh" panose="02000000000000000000" pitchFamily="2" charset="0"/>
                  </a:rPr>
                  <a:t>হয়</a:t>
                </a:r>
                <a:r>
                  <a:rPr lang="en-US" sz="3200" dirty="0" smtClean="0">
                    <a:solidFill>
                      <a:schemeClr val="accent2">
                        <a:lumMod val="75000"/>
                      </a:schemeClr>
                    </a:solidFill>
                    <a:latin typeface="Nikosh" panose="02000000000000000000" pitchFamily="2" charset="0"/>
                    <a:cs typeface="Nikosh" panose="02000000000000000000" pitchFamily="2" charset="0"/>
                  </a:rPr>
                  <a:t>]</a:t>
                </a:r>
              </a:p>
              <a:p>
                <a:pPr algn="just"/>
                <a:r>
                  <a:rPr lang="en-US" sz="3200" dirty="0" smtClean="0">
                    <a:solidFill>
                      <a:srgbClr val="C00000"/>
                    </a:solidFill>
                    <a:latin typeface="Nikosh" panose="02000000000000000000" pitchFamily="2" charset="0"/>
                    <a:cs typeface="Nikosh" panose="02000000000000000000" pitchFamily="2" charset="0"/>
                  </a:rPr>
                  <a:t>আবার, </a:t>
                </a:r>
                <a:r>
                  <a:rPr lang="en-US" sz="3200" dirty="0" err="1" smtClean="0">
                    <a:solidFill>
                      <a:srgbClr val="C00000"/>
                    </a:solidFill>
                    <a:latin typeface="Nikosh" panose="02000000000000000000" pitchFamily="2" charset="0"/>
                    <a:cs typeface="Nikosh" panose="02000000000000000000" pitchFamily="2" charset="0"/>
                  </a:rPr>
                  <a:t>মধ্যক</a:t>
                </a:r>
                <a:r>
                  <a:rPr lang="en-US" sz="3200" dirty="0" smtClean="0">
                    <a:solidFill>
                      <a:srgbClr val="C00000"/>
                    </a:solidFill>
                    <a:latin typeface="Nikosh" panose="02000000000000000000" pitchFamily="2" charset="0"/>
                    <a:cs typeface="Nikosh" panose="02000000000000000000" pitchFamily="2" charset="0"/>
                  </a:rPr>
                  <a:t> 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cs typeface="Nikosh" panose="02000000000000000000" pitchFamily="2" charset="0"/>
                          </a:rPr>
                        </m:ctrlPr>
                      </m:fPr>
                      <m:num>
                        <m:f>
                          <m:fPr>
                            <m:ctrlPr>
                              <a:rPr lang="en-US" sz="320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  <a:cs typeface="Nikosh" panose="02000000000000000000" pitchFamily="2" charset="0"/>
                              </a:rPr>
                            </m:ctrlPr>
                          </m:fPr>
                          <m:num>
                            <m:r>
                              <a:rPr lang="en-US" sz="3200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  <a:cs typeface="Nikosh" panose="02000000000000000000" pitchFamily="2" charset="0"/>
                              </a:rPr>
                              <m:t>𝑛</m:t>
                            </m:r>
                          </m:num>
                          <m:den>
                            <m:r>
                              <a:rPr lang="en-US" sz="3200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  <a:cs typeface="Nikosh" panose="02000000000000000000" pitchFamily="2" charset="0"/>
                              </a:rPr>
                              <m:t>২</m:t>
                            </m:r>
                            <m:r>
                              <a:rPr lang="en-US" sz="3200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  <a:cs typeface="Nikosh" panose="02000000000000000000" pitchFamily="2" charset="0"/>
                              </a:rPr>
                              <m:t> </m:t>
                            </m:r>
                          </m:den>
                        </m:f>
                        <m:r>
                          <a:rPr lang="en-US" sz="32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cs typeface="Nikosh" panose="02000000000000000000" pitchFamily="2" charset="0"/>
                          </a:rPr>
                          <m:t>তম</m:t>
                        </m:r>
                        <m:r>
                          <a:rPr lang="en-US" sz="32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cs typeface="Nikosh" panose="02000000000000000000" pitchFamily="2" charset="0"/>
                          </a:rPr>
                          <m:t> </m:t>
                        </m:r>
                        <m:r>
                          <a:rPr lang="en-US" sz="32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cs typeface="Nikosh" panose="02000000000000000000" pitchFamily="2" charset="0"/>
                          </a:rPr>
                          <m:t>পদ</m:t>
                        </m:r>
                        <m:r>
                          <a:rPr lang="en-US" sz="32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cs typeface="Nikosh" panose="02000000000000000000" pitchFamily="2" charset="0"/>
                          </a:rPr>
                          <m:t>+</m:t>
                        </m:r>
                        <m:d>
                          <m:dPr>
                            <m:ctrlPr>
                              <a:rPr lang="en-US" sz="3200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  <a:cs typeface="Nikosh" panose="02000000000000000000" pitchFamily="2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en-US" sz="3200" b="0" i="1" smtClean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  <a:cs typeface="Nikosh" panose="02000000000000000000" pitchFamily="2" charset="0"/>
                                  </a:rPr>
                                </m:ctrlPr>
                              </m:fPr>
                              <m:num>
                                <m:r>
                                  <a:rPr lang="en-US" sz="3200" b="0" i="1" smtClean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  <a:cs typeface="Nikosh" panose="02000000000000000000" pitchFamily="2" charset="0"/>
                                  </a:rPr>
                                  <m:t>𝑛</m:t>
                                </m:r>
                              </m:num>
                              <m:den>
                                <m:r>
                                  <a:rPr lang="en-US" sz="3200" b="0" i="1" smtClean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  <a:cs typeface="Nikosh" panose="02000000000000000000" pitchFamily="2" charset="0"/>
                                  </a:rPr>
                                  <m:t>২</m:t>
                                </m:r>
                              </m:den>
                            </m:f>
                            <m:r>
                              <a:rPr lang="en-US" sz="3200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  <a:cs typeface="Nikosh" panose="02000000000000000000" pitchFamily="2" charset="0"/>
                              </a:rPr>
                              <m:t>+</m:t>
                            </m:r>
                            <m:r>
                              <a:rPr lang="en-US" sz="3200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  <a:cs typeface="Nikosh" panose="02000000000000000000" pitchFamily="2" charset="0"/>
                              </a:rPr>
                              <m:t>১</m:t>
                            </m:r>
                          </m:e>
                        </m:d>
                        <m:r>
                          <a:rPr lang="en-US" sz="32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cs typeface="Nikosh" panose="02000000000000000000" pitchFamily="2" charset="0"/>
                          </a:rPr>
                          <m:t>তম</m:t>
                        </m:r>
                        <m:r>
                          <a:rPr lang="en-US" sz="32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cs typeface="Nikosh" panose="02000000000000000000" pitchFamily="2" charset="0"/>
                          </a:rPr>
                          <m:t> </m:t>
                        </m:r>
                        <m:r>
                          <a:rPr lang="en-US" sz="32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cs typeface="Nikosh" panose="02000000000000000000" pitchFamily="2" charset="0"/>
                          </a:rPr>
                          <m:t>পদ</m:t>
                        </m:r>
                      </m:num>
                      <m:den>
                        <m:r>
                          <a:rPr lang="en-US" sz="32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cs typeface="Nikosh" panose="02000000000000000000" pitchFamily="2" charset="0"/>
                          </a:rPr>
                          <m:t>২</m:t>
                        </m:r>
                      </m:den>
                    </m:f>
                  </m:oMath>
                </a14:m>
                <a:r>
                  <a:rPr lang="en-US" sz="3200" dirty="0" smtClean="0">
                    <a:latin typeface="Nikosh" panose="02000000000000000000" pitchFamily="2" charset="0"/>
                    <a:cs typeface="Nikosh" panose="02000000000000000000" pitchFamily="2" charset="0"/>
                  </a:rPr>
                  <a:t>     </a:t>
                </a:r>
                <a:r>
                  <a:rPr lang="en-US" sz="3200" dirty="0" smtClean="0">
                    <a:solidFill>
                      <a:srgbClr val="00B0F0"/>
                    </a:solidFill>
                    <a:latin typeface="Nikosh" panose="02000000000000000000" pitchFamily="2" charset="0"/>
                    <a:cs typeface="Nikosh" panose="02000000000000000000" pitchFamily="2" charset="0"/>
                  </a:rPr>
                  <a:t>[</a:t>
                </a:r>
                <a:r>
                  <a:rPr lang="en-US" sz="3200" dirty="0" err="1" smtClean="0">
                    <a:solidFill>
                      <a:srgbClr val="00B0F0"/>
                    </a:solidFill>
                    <a:latin typeface="Nikosh" panose="02000000000000000000" pitchFamily="2" charset="0"/>
                    <a:cs typeface="Nikosh" panose="02000000000000000000" pitchFamily="2" charset="0"/>
                  </a:rPr>
                  <a:t>যদি</a:t>
                </a:r>
                <a:r>
                  <a:rPr lang="en-US" sz="3200" dirty="0" smtClean="0">
                    <a:solidFill>
                      <a:srgbClr val="00B0F0"/>
                    </a:solidFill>
                    <a:latin typeface="Nikosh" panose="02000000000000000000" pitchFamily="2" charset="0"/>
                    <a:cs typeface="Nikosh" panose="02000000000000000000" pitchFamily="2" charset="0"/>
                  </a:rPr>
                  <a:t> </a:t>
                </a:r>
                <a:r>
                  <a:rPr lang="en-US" sz="3200" dirty="0" err="1" smtClean="0">
                    <a:solidFill>
                      <a:srgbClr val="00B0F0"/>
                    </a:solidFill>
                    <a:latin typeface="Nikosh" panose="02000000000000000000" pitchFamily="2" charset="0"/>
                    <a:cs typeface="Nikosh" panose="02000000000000000000" pitchFamily="2" charset="0"/>
                  </a:rPr>
                  <a:t>উপাত্ত</a:t>
                </a:r>
                <a:r>
                  <a:rPr lang="en-US" sz="3200" dirty="0" smtClean="0">
                    <a:solidFill>
                      <a:srgbClr val="00B0F0"/>
                    </a:solidFill>
                    <a:latin typeface="Nikosh" panose="02000000000000000000" pitchFamily="2" charset="0"/>
                    <a:cs typeface="Nikosh" panose="02000000000000000000" pitchFamily="2" charset="0"/>
                  </a:rPr>
                  <a:t> </a:t>
                </a:r>
                <a:r>
                  <a:rPr lang="en-US" sz="3200" dirty="0" err="1" smtClean="0">
                    <a:solidFill>
                      <a:srgbClr val="00B0F0"/>
                    </a:solidFill>
                    <a:latin typeface="Nikosh" panose="02000000000000000000" pitchFamily="2" charset="0"/>
                    <a:cs typeface="Nikosh" panose="02000000000000000000" pitchFamily="2" charset="0"/>
                  </a:rPr>
                  <a:t>জোড়</a:t>
                </a:r>
                <a:r>
                  <a:rPr lang="en-US" sz="3200" dirty="0" smtClean="0">
                    <a:solidFill>
                      <a:srgbClr val="00B0F0"/>
                    </a:solidFill>
                    <a:latin typeface="Nikosh" panose="02000000000000000000" pitchFamily="2" charset="0"/>
                    <a:cs typeface="Nikosh" panose="02000000000000000000" pitchFamily="2" charset="0"/>
                  </a:rPr>
                  <a:t> </a:t>
                </a:r>
                <a:r>
                  <a:rPr lang="en-US" sz="3200" dirty="0" err="1" smtClean="0">
                    <a:solidFill>
                      <a:srgbClr val="00B0F0"/>
                    </a:solidFill>
                    <a:latin typeface="Nikosh" panose="02000000000000000000" pitchFamily="2" charset="0"/>
                    <a:cs typeface="Nikosh" panose="02000000000000000000" pitchFamily="2" charset="0"/>
                  </a:rPr>
                  <a:t>সংখ্যা</a:t>
                </a:r>
                <a:r>
                  <a:rPr lang="en-US" sz="3200" dirty="0" smtClean="0">
                    <a:solidFill>
                      <a:srgbClr val="00B0F0"/>
                    </a:solidFill>
                    <a:latin typeface="Nikosh" panose="02000000000000000000" pitchFamily="2" charset="0"/>
                    <a:cs typeface="Nikosh" panose="02000000000000000000" pitchFamily="2" charset="0"/>
                  </a:rPr>
                  <a:t> </a:t>
                </a:r>
                <a:r>
                  <a:rPr lang="en-US" sz="3200" dirty="0" err="1" smtClean="0">
                    <a:solidFill>
                      <a:srgbClr val="00B0F0"/>
                    </a:solidFill>
                    <a:latin typeface="Nikosh" panose="02000000000000000000" pitchFamily="2" charset="0"/>
                    <a:cs typeface="Nikosh" panose="02000000000000000000" pitchFamily="2" charset="0"/>
                  </a:rPr>
                  <a:t>হয়</a:t>
                </a:r>
                <a:r>
                  <a:rPr lang="en-US" sz="3200" dirty="0" smtClean="0">
                    <a:solidFill>
                      <a:srgbClr val="00B0F0"/>
                    </a:solidFill>
                    <a:latin typeface="Nikosh" panose="02000000000000000000" pitchFamily="2" charset="0"/>
                    <a:cs typeface="Nikosh" panose="02000000000000000000" pitchFamily="2" charset="0"/>
                  </a:rPr>
                  <a:t>]</a:t>
                </a:r>
                <a:endParaRPr lang="en-US" sz="3200" dirty="0">
                  <a:solidFill>
                    <a:srgbClr val="00B0F0"/>
                  </a:solidFill>
                  <a:latin typeface="Nikosh" panose="02000000000000000000" pitchFamily="2" charset="0"/>
                  <a:cs typeface="Nikosh" panose="02000000000000000000" pitchFamily="2" charset="0"/>
                </a:endParaRPr>
              </a:p>
            </p:txBody>
          </p:sp>
        </mc:Choice>
        <mc:Fallback xmlns="">
          <p:sp>
            <p:nvSpPr>
              <p:cNvPr id="7" name="Rectangl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6754" y="5138058"/>
                <a:ext cx="11547566" cy="1898467"/>
              </a:xfrm>
              <a:prstGeom prst="rect">
                <a:avLst/>
              </a:prstGeom>
              <a:blipFill>
                <a:blip r:embed="rId4"/>
                <a:stretch>
                  <a:fillRect l="-1049" b="-617"/>
                </a:stretch>
              </a:blipFill>
              <a:ln w="76200">
                <a:solidFill>
                  <a:srgbClr val="00B05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6193070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  <p:bldP spid="5" grpId="0" animBg="1"/>
      <p:bldP spid="6" grpId="0" animBg="1"/>
      <p:bldP spid="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/>
          <p:cNvSpPr/>
          <p:nvPr/>
        </p:nvSpPr>
        <p:spPr>
          <a:xfrm>
            <a:off x="3187337" y="69670"/>
            <a:ext cx="3152503" cy="1062444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0" b="1" dirty="0" err="1" smtClean="0">
                <a:solidFill>
                  <a:srgbClr val="00B0F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গড়</a:t>
            </a:r>
            <a:endParaRPr lang="en-US" sz="8000" b="1" dirty="0">
              <a:solidFill>
                <a:srgbClr val="00B0F0"/>
              </a:solidFill>
              <a:latin typeface="Nikosh" panose="02000000000000000000" pitchFamily="2" charset="0"/>
              <a:cs typeface="Nikosh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0" y="1576252"/>
            <a:ext cx="121223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>
              <a:latin typeface="Nikosh" panose="02000000000000000000" pitchFamily="2" charset="0"/>
              <a:cs typeface="Nikosh" panose="02000000000000000000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45584"/>
            <a:ext cx="7254240" cy="4912416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261257" y="2717074"/>
            <a:ext cx="566057" cy="33963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rgbClr val="FF000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৩০</a:t>
            </a:r>
            <a:endParaRPr lang="en-US" sz="2400" dirty="0">
              <a:solidFill>
                <a:srgbClr val="FF0000"/>
              </a:solidFill>
              <a:latin typeface="Nikosh" panose="02000000000000000000" pitchFamily="2" charset="0"/>
              <a:cs typeface="Nikosh" panose="02000000000000000000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846217" y="2464526"/>
            <a:ext cx="557349" cy="400594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rgbClr val="FF000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৩৩</a:t>
            </a:r>
            <a:endParaRPr lang="en-US" sz="2400" dirty="0">
              <a:solidFill>
                <a:srgbClr val="FF0000"/>
              </a:solidFill>
              <a:latin typeface="Nikosh" panose="02000000000000000000" pitchFamily="2" charset="0"/>
              <a:cs typeface="Nikosh" panose="02000000000000000000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6601097" y="2389722"/>
            <a:ext cx="548640" cy="327352"/>
          </a:xfrm>
          <a:prstGeom prst="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solidFill>
                  <a:srgbClr val="FF000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৩০</a:t>
            </a:r>
            <a:endParaRPr lang="en-US" sz="2000" dirty="0">
              <a:solidFill>
                <a:srgbClr val="FF0000"/>
              </a:solidFill>
              <a:latin typeface="Nikosh" panose="02000000000000000000" pitchFamily="2" charset="0"/>
              <a:cs typeface="Nikosh" panose="02000000000000000000" pitchFamily="2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5921829" y="2865120"/>
            <a:ext cx="496388" cy="383178"/>
          </a:xfrm>
          <a:prstGeom prst="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rgbClr val="FF000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৩২</a:t>
            </a:r>
            <a:endParaRPr lang="en-US" dirty="0">
              <a:solidFill>
                <a:srgbClr val="FF0000"/>
              </a:solidFill>
              <a:latin typeface="Nikosh" panose="02000000000000000000" pitchFamily="2" charset="0"/>
              <a:cs typeface="Nikosh" panose="02000000000000000000" pitchFamily="2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3187337" y="2464527"/>
            <a:ext cx="679269" cy="400594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rgbClr val="FF000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৩৬</a:t>
            </a:r>
            <a:endParaRPr lang="en-US" dirty="0">
              <a:solidFill>
                <a:srgbClr val="FF0000"/>
              </a:solidFill>
              <a:latin typeface="Nikosh" panose="02000000000000000000" pitchFamily="2" charset="0"/>
              <a:cs typeface="Nikosh" panose="02000000000000000000" pitchFamily="2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2690949" y="3953691"/>
            <a:ext cx="557348" cy="3048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rgbClr val="FF000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২৬</a:t>
            </a:r>
            <a:endParaRPr lang="en-US" sz="2400" dirty="0">
              <a:solidFill>
                <a:srgbClr val="FF0000"/>
              </a:solidFill>
              <a:latin typeface="Nikosh" panose="02000000000000000000" pitchFamily="2" charset="0"/>
              <a:cs typeface="Nikosh" panose="02000000000000000000" pitchFamily="2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4902926" y="2063931"/>
            <a:ext cx="600891" cy="325791"/>
          </a:xfrm>
          <a:prstGeom prst="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solidFill>
                  <a:srgbClr val="FF000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৩৫</a:t>
            </a:r>
            <a:endParaRPr lang="en-US" sz="2000" dirty="0">
              <a:solidFill>
                <a:srgbClr val="FF0000"/>
              </a:solidFill>
              <a:latin typeface="Nikosh" panose="02000000000000000000" pitchFamily="2" charset="0"/>
              <a:cs typeface="Nikosh" panose="02000000000000000000" pitchFamily="2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5390606" y="2786743"/>
            <a:ext cx="531223" cy="365760"/>
          </a:xfrm>
          <a:prstGeom prst="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solidFill>
                  <a:srgbClr val="FF000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২৮</a:t>
            </a:r>
            <a:endParaRPr lang="en-US" sz="2000" dirty="0">
              <a:solidFill>
                <a:srgbClr val="FF0000"/>
              </a:solidFill>
              <a:latin typeface="Nikosh" panose="02000000000000000000" pitchFamily="2" charset="0"/>
              <a:cs typeface="Nikosh" panose="02000000000000000000" pitchFamily="2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4214949" y="2759054"/>
            <a:ext cx="522514" cy="297655"/>
          </a:xfrm>
          <a:prstGeom prst="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solidFill>
                  <a:srgbClr val="FF000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৩৩</a:t>
            </a:r>
            <a:endParaRPr lang="en-US" sz="2000" dirty="0">
              <a:solidFill>
                <a:srgbClr val="FF0000"/>
              </a:solidFill>
              <a:latin typeface="Nikosh" panose="02000000000000000000" pitchFamily="2" charset="0"/>
              <a:cs typeface="Nikosh" panose="02000000000000000000" pitchFamily="2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3866607" y="3483429"/>
            <a:ext cx="426720" cy="322217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rgbClr val="FF000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৩৫</a:t>
            </a:r>
            <a:endParaRPr lang="en-US" dirty="0">
              <a:solidFill>
                <a:srgbClr val="FF0000"/>
              </a:solidFill>
              <a:latin typeface="Nikosh" panose="02000000000000000000" pitchFamily="2" charset="0"/>
              <a:cs typeface="Nikosh" panose="02000000000000000000" pitchFamily="2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0" y="1201783"/>
            <a:ext cx="12122331" cy="584775"/>
          </a:xfrm>
          <a:prstGeom prst="rect">
            <a:avLst/>
          </a:prstGeom>
          <a:noFill/>
          <a:ln w="76200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v"/>
            </a:pPr>
            <a:r>
              <a:rPr lang="en-US" sz="3200" dirty="0" err="1" smtClean="0">
                <a:solidFill>
                  <a:srgbClr val="00B05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নিচে</a:t>
            </a:r>
            <a:r>
              <a:rPr lang="en-US" sz="3200" dirty="0" smtClean="0">
                <a:solidFill>
                  <a:srgbClr val="00B05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১০ </a:t>
            </a:r>
            <a:r>
              <a:rPr lang="en-US" sz="3200" dirty="0" err="1" smtClean="0">
                <a:solidFill>
                  <a:srgbClr val="00B05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জন</a:t>
            </a:r>
            <a:r>
              <a:rPr lang="en-US" sz="3200" dirty="0" smtClean="0">
                <a:solidFill>
                  <a:srgbClr val="00B05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00B05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খেলোয়াড়ের</a:t>
            </a:r>
            <a:r>
              <a:rPr lang="en-US" sz="3200" dirty="0" smtClean="0">
                <a:solidFill>
                  <a:srgbClr val="00B05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00B05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বয়স</a:t>
            </a:r>
            <a:r>
              <a:rPr lang="en-US" sz="3200" dirty="0" smtClean="0">
                <a:solidFill>
                  <a:srgbClr val="00B05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00B05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দেওয়া</a:t>
            </a:r>
            <a:r>
              <a:rPr lang="en-US" sz="3200" dirty="0" smtClean="0">
                <a:solidFill>
                  <a:srgbClr val="00B05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00B05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হল।তাদের</a:t>
            </a:r>
            <a:r>
              <a:rPr lang="en-US" sz="3200" dirty="0" smtClean="0">
                <a:solidFill>
                  <a:srgbClr val="00B05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00B05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বয়সের</a:t>
            </a:r>
            <a:r>
              <a:rPr lang="en-US" sz="3200" dirty="0" smtClean="0">
                <a:solidFill>
                  <a:srgbClr val="00B05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00B05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গড়</a:t>
            </a:r>
            <a:r>
              <a:rPr lang="en-US" sz="3200" dirty="0" smtClean="0">
                <a:solidFill>
                  <a:srgbClr val="00B05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00B05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নির্ণয়</a:t>
            </a:r>
            <a:r>
              <a:rPr lang="en-US" sz="3200" dirty="0" smtClean="0">
                <a:solidFill>
                  <a:srgbClr val="00B05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00B05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কর</a:t>
            </a:r>
            <a:r>
              <a:rPr lang="en-US" sz="3200" dirty="0" smtClean="0">
                <a:solidFill>
                  <a:srgbClr val="00B05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।</a:t>
            </a:r>
            <a:endParaRPr lang="en-US" sz="3200" dirty="0">
              <a:solidFill>
                <a:srgbClr val="00B050"/>
              </a:solidFill>
              <a:latin typeface="Nikosh" panose="02000000000000000000" pitchFamily="2" charset="0"/>
              <a:cs typeface="Nikosh" panose="02000000000000000000" pitchFamily="2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7" name="TextBox 16"/>
              <p:cNvSpPr txBox="1"/>
              <p:nvPr/>
            </p:nvSpPr>
            <p:spPr>
              <a:xfrm>
                <a:off x="7306490" y="2063931"/>
                <a:ext cx="4798423" cy="3384388"/>
              </a:xfrm>
              <a:prstGeom prst="rect">
                <a:avLst/>
              </a:prstGeom>
              <a:solidFill>
                <a:srgbClr val="FFFF00"/>
              </a:solidFill>
              <a:ln w="76200">
                <a:solidFill>
                  <a:srgbClr val="00B0F0"/>
                </a:solidFill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sz="2400" b="1" dirty="0" smtClean="0">
                    <a:solidFill>
                      <a:srgbClr val="002060"/>
                    </a:solidFill>
                    <a:latin typeface="Nikosh" panose="02000000000000000000" pitchFamily="2" charset="0"/>
                    <a:cs typeface="Nikosh" panose="02000000000000000000" pitchFamily="2" charset="0"/>
                  </a:rPr>
                  <a:t>আমরা </a:t>
                </a:r>
                <a:r>
                  <a:rPr lang="en-US" sz="2400" b="1" dirty="0" err="1" smtClean="0">
                    <a:solidFill>
                      <a:srgbClr val="002060"/>
                    </a:solidFill>
                    <a:latin typeface="Nikosh" panose="02000000000000000000" pitchFamily="2" charset="0"/>
                    <a:cs typeface="Nikosh" panose="02000000000000000000" pitchFamily="2" charset="0"/>
                  </a:rPr>
                  <a:t>জানি</a:t>
                </a:r>
                <a:r>
                  <a:rPr lang="en-US" sz="2400" b="1" dirty="0" smtClean="0">
                    <a:solidFill>
                      <a:srgbClr val="002060"/>
                    </a:solidFill>
                    <a:latin typeface="Nikosh" panose="02000000000000000000" pitchFamily="2" charset="0"/>
                    <a:cs typeface="Nikosh" panose="02000000000000000000" pitchFamily="2" charset="0"/>
                  </a:rPr>
                  <a:t>,</a:t>
                </a:r>
              </a:p>
              <a:p>
                <a:r>
                  <a:rPr lang="en-US" sz="2400" b="1" dirty="0" err="1" smtClean="0">
                    <a:solidFill>
                      <a:srgbClr val="002060"/>
                    </a:solidFill>
                    <a:latin typeface="Nikosh" panose="02000000000000000000" pitchFamily="2" charset="0"/>
                    <a:cs typeface="Nikosh" panose="02000000000000000000" pitchFamily="2" charset="0"/>
                  </a:rPr>
                  <a:t>গড়</a:t>
                </a:r>
                <a:r>
                  <a:rPr lang="en-US" sz="2400" b="1" dirty="0" smtClean="0">
                    <a:solidFill>
                      <a:srgbClr val="002060"/>
                    </a:solidFill>
                    <a:latin typeface="Nikosh" panose="02000000000000000000" pitchFamily="2" charset="0"/>
                    <a:cs typeface="Nikosh" panose="02000000000000000000" pitchFamily="2" charset="0"/>
                  </a:rPr>
                  <a:t> 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cs typeface="Nikosh" panose="02000000000000000000" pitchFamily="2" charset="0"/>
                          </a:rPr>
                        </m:ctrlPr>
                      </m:fPr>
                      <m:num>
                        <m:r>
                          <a:rPr lang="en-US" sz="24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cs typeface="Nikosh" panose="02000000000000000000" pitchFamily="2" charset="0"/>
                          </a:rPr>
                          <m:t>উপাত্তগুলোর</m:t>
                        </m:r>
                        <m:r>
                          <a:rPr lang="en-US" sz="24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cs typeface="Nikosh" panose="02000000000000000000" pitchFamily="2" charset="0"/>
                          </a:rPr>
                          <m:t> </m:t>
                        </m:r>
                        <m:r>
                          <a:rPr lang="en-US" sz="24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cs typeface="Nikosh" panose="02000000000000000000" pitchFamily="2" charset="0"/>
                          </a:rPr>
                          <m:t>সমষ্টি</m:t>
                        </m:r>
                      </m:num>
                      <m:den>
                        <m:eqArr>
                          <m:eqArrPr>
                            <m:ctrlPr>
                              <a:rPr lang="en-US" sz="2400" b="1" i="1" smtClean="0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  <a:cs typeface="Nikosh" panose="02000000000000000000" pitchFamily="2" charset="0"/>
                              </a:rPr>
                            </m:ctrlPr>
                          </m:eqArrPr>
                          <m:e>
                            <m:r>
                              <a:rPr lang="en-US" sz="2400" b="1" i="1" smtClean="0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  <a:cs typeface="Nikosh" panose="02000000000000000000" pitchFamily="2" charset="0"/>
                              </a:rPr>
                              <m:t>মোট</m:t>
                            </m:r>
                            <m:r>
                              <a:rPr lang="en-US" sz="2400" b="1" i="1" smtClean="0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  <a:cs typeface="Nikosh" panose="02000000000000000000" pitchFamily="2" charset="0"/>
                              </a:rPr>
                              <m:t> </m:t>
                            </m:r>
                            <m:r>
                              <a:rPr lang="en-US" sz="2400" b="1" i="1" smtClean="0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  <a:cs typeface="Nikosh" panose="02000000000000000000" pitchFamily="2" charset="0"/>
                              </a:rPr>
                              <m:t>উপাত্ত</m:t>
                            </m:r>
                            <m:r>
                              <a:rPr lang="en-US" sz="2400" b="1" i="1" smtClean="0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  <a:cs typeface="Nikosh" panose="02000000000000000000" pitchFamily="2" charset="0"/>
                              </a:rPr>
                              <m:t> </m:t>
                            </m:r>
                            <m:r>
                              <a:rPr lang="en-US" sz="2400" b="1" i="1" smtClean="0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  <a:cs typeface="Nikosh" panose="02000000000000000000" pitchFamily="2" charset="0"/>
                              </a:rPr>
                              <m:t>সংখ্যা</m:t>
                            </m:r>
                          </m:e>
                          <m:e>
                            <m:r>
                              <a:rPr lang="en-US" sz="2400" b="1" i="1" smtClean="0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  <a:cs typeface="Nikosh" panose="02000000000000000000" pitchFamily="2" charset="0"/>
                              </a:rPr>
                              <m:t> </m:t>
                            </m:r>
                          </m:e>
                        </m:eqArr>
                      </m:den>
                    </m:f>
                  </m:oMath>
                </a14:m>
                <a:r>
                  <a:rPr lang="en-US" sz="2400" b="1" dirty="0" smtClean="0">
                    <a:solidFill>
                      <a:srgbClr val="002060"/>
                    </a:solidFill>
                    <a:latin typeface="Nikosh" panose="02000000000000000000" pitchFamily="2" charset="0"/>
                    <a:cs typeface="Nikosh" panose="02000000000000000000" pitchFamily="2" charset="0"/>
                  </a:rPr>
                  <a:t> </a:t>
                </a:r>
              </a:p>
              <a:p>
                <a14:m>
                  <m:oMath xmlns:m="http://schemas.openxmlformats.org/officeDocument/2006/math">
                    <m:r>
                      <a:rPr lang="en-US" sz="2400" b="1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" panose="02000000000000000000" pitchFamily="2" charset="0"/>
                      </a:rPr>
                      <m:t>∴</m:t>
                    </m:r>
                    <m:r>
                      <a:rPr lang="en-US" sz="2400" b="1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" panose="02000000000000000000" pitchFamily="2" charset="0"/>
                      </a:rPr>
                      <m:t>গড়</m:t>
                    </m:r>
                    <m:r>
                      <a:rPr lang="en-US" sz="2400" b="1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" panose="02000000000000000000" pitchFamily="2" charset="0"/>
                      </a:rPr>
                      <m:t>=</m:t>
                    </m:r>
                    <m:f>
                      <m:fPr>
                        <m:ctrlPr>
                          <a:rPr lang="en-US" sz="24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Nikosh" panose="02000000000000000000" pitchFamily="2" charset="0"/>
                          </a:rPr>
                        </m:ctrlPr>
                      </m:fPr>
                      <m:num>
                        <m:r>
                          <a:rPr lang="en-US" sz="24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Nikosh" panose="02000000000000000000" pitchFamily="2" charset="0"/>
                          </a:rPr>
                          <m:t>৩০</m:t>
                        </m:r>
                        <m:r>
                          <a:rPr lang="en-US" sz="24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Nikosh" panose="02000000000000000000" pitchFamily="2" charset="0"/>
                          </a:rPr>
                          <m:t>+</m:t>
                        </m:r>
                        <m:r>
                          <a:rPr lang="en-US" sz="24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Nikosh" panose="02000000000000000000" pitchFamily="2" charset="0"/>
                          </a:rPr>
                          <m:t>৩৩</m:t>
                        </m:r>
                        <m:r>
                          <a:rPr lang="en-US" sz="24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Nikosh" panose="02000000000000000000" pitchFamily="2" charset="0"/>
                          </a:rPr>
                          <m:t>+</m:t>
                        </m:r>
                        <m:r>
                          <a:rPr lang="en-US" sz="24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Nikosh" panose="02000000000000000000" pitchFamily="2" charset="0"/>
                          </a:rPr>
                          <m:t>২৬</m:t>
                        </m:r>
                        <m:r>
                          <a:rPr lang="en-US" sz="24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Nikosh" panose="02000000000000000000" pitchFamily="2" charset="0"/>
                          </a:rPr>
                          <m:t>+</m:t>
                        </m:r>
                        <m:r>
                          <a:rPr lang="en-US" sz="24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Nikosh" panose="02000000000000000000" pitchFamily="2" charset="0"/>
                          </a:rPr>
                          <m:t>৩৬</m:t>
                        </m:r>
                        <m:r>
                          <a:rPr lang="en-US" sz="24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Nikosh" panose="02000000000000000000" pitchFamily="2" charset="0"/>
                          </a:rPr>
                          <m:t>+</m:t>
                        </m:r>
                        <m:r>
                          <a:rPr lang="en-US" sz="24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Nikosh" panose="02000000000000000000" pitchFamily="2" charset="0"/>
                          </a:rPr>
                          <m:t>৩৫</m:t>
                        </m:r>
                        <m:r>
                          <a:rPr lang="en-US" sz="24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Nikosh" panose="02000000000000000000" pitchFamily="2" charset="0"/>
                          </a:rPr>
                          <m:t>+</m:t>
                        </m:r>
                        <m:r>
                          <a:rPr lang="en-US" sz="24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Nikosh" panose="02000000000000000000" pitchFamily="2" charset="0"/>
                          </a:rPr>
                          <m:t>৩৩</m:t>
                        </m:r>
                        <m:r>
                          <a:rPr lang="en-US" sz="24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Nikosh" panose="02000000000000000000" pitchFamily="2" charset="0"/>
                          </a:rPr>
                          <m:t>+</m:t>
                        </m:r>
                        <m:r>
                          <a:rPr lang="en-US" sz="24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Nikosh" panose="02000000000000000000" pitchFamily="2" charset="0"/>
                          </a:rPr>
                          <m:t>২৮</m:t>
                        </m:r>
                        <m:r>
                          <a:rPr lang="en-US" sz="24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Nikosh" panose="02000000000000000000" pitchFamily="2" charset="0"/>
                          </a:rPr>
                          <m:t>+</m:t>
                        </m:r>
                        <m:r>
                          <a:rPr lang="en-US" sz="24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Nikosh" panose="02000000000000000000" pitchFamily="2" charset="0"/>
                          </a:rPr>
                          <m:t>৩২</m:t>
                        </m:r>
                        <m:r>
                          <a:rPr lang="en-US" sz="24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Nikosh" panose="02000000000000000000" pitchFamily="2" charset="0"/>
                          </a:rPr>
                          <m:t>+</m:t>
                        </m:r>
                        <m:r>
                          <a:rPr lang="en-US" sz="24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Nikosh" panose="02000000000000000000" pitchFamily="2" charset="0"/>
                          </a:rPr>
                          <m:t>৩০</m:t>
                        </m:r>
                        <m:r>
                          <a:rPr lang="en-US" sz="24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Nikosh" panose="02000000000000000000" pitchFamily="2" charset="0"/>
                          </a:rPr>
                          <m:t>+</m:t>
                        </m:r>
                        <m:r>
                          <a:rPr lang="en-US" sz="24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Nikosh" panose="02000000000000000000" pitchFamily="2" charset="0"/>
                          </a:rPr>
                          <m:t>৩৫</m:t>
                        </m:r>
                      </m:num>
                      <m:den>
                        <m:r>
                          <a:rPr lang="en-US" sz="24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Nikosh" panose="02000000000000000000" pitchFamily="2" charset="0"/>
                          </a:rPr>
                          <m:t>১০</m:t>
                        </m:r>
                      </m:den>
                    </m:f>
                  </m:oMath>
                </a14:m>
                <a:r>
                  <a:rPr lang="en-US" sz="2400" b="1" dirty="0" smtClean="0">
                    <a:solidFill>
                      <a:srgbClr val="002060"/>
                    </a:solidFill>
                    <a:latin typeface="Nikosh" panose="02000000000000000000" pitchFamily="2" charset="0"/>
                    <a:cs typeface="Nikosh" panose="02000000000000000000" pitchFamily="2" charset="0"/>
                  </a:rPr>
                  <a:t> </a:t>
                </a:r>
              </a:p>
              <a:p>
                <a:r>
                  <a:rPr lang="en-US" sz="2400" b="1" dirty="0">
                    <a:solidFill>
                      <a:srgbClr val="002060"/>
                    </a:solidFill>
                    <a:latin typeface="Nikosh" panose="02000000000000000000" pitchFamily="2" charset="0"/>
                    <a:cs typeface="Nikosh" panose="02000000000000000000" pitchFamily="2" charset="0"/>
                  </a:rPr>
                  <a:t> </a:t>
                </a:r>
                <a:r>
                  <a:rPr lang="en-US" sz="2400" b="1" dirty="0" smtClean="0">
                    <a:solidFill>
                      <a:srgbClr val="002060"/>
                    </a:solidFill>
                    <a:latin typeface="Nikosh" panose="02000000000000000000" pitchFamily="2" charset="0"/>
                    <a:cs typeface="Nikosh" panose="02000000000000000000" pitchFamily="2" charset="0"/>
                  </a:rPr>
                  <a:t>        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cs typeface="Nikosh" panose="02000000000000000000" pitchFamily="2" charset="0"/>
                          </a:rPr>
                        </m:ctrlPr>
                      </m:fPr>
                      <m:num>
                        <m:r>
                          <a:rPr lang="en-US" sz="24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cs typeface="Nikosh" panose="02000000000000000000" pitchFamily="2" charset="0"/>
                          </a:rPr>
                          <m:t>৩১৮</m:t>
                        </m:r>
                      </m:num>
                      <m:den>
                        <m:r>
                          <a:rPr lang="en-US" sz="24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cs typeface="Nikosh" panose="02000000000000000000" pitchFamily="2" charset="0"/>
                          </a:rPr>
                          <m:t>১০</m:t>
                        </m:r>
                      </m:den>
                    </m:f>
                  </m:oMath>
                </a14:m>
                <a:endParaRPr lang="en-US" sz="2400" b="1" dirty="0" smtClean="0">
                  <a:solidFill>
                    <a:srgbClr val="002060"/>
                  </a:solidFill>
                  <a:latin typeface="Nikosh" panose="02000000000000000000" pitchFamily="2" charset="0"/>
                  <a:cs typeface="Nikosh" panose="02000000000000000000" pitchFamily="2" charset="0"/>
                </a:endParaRPr>
              </a:p>
              <a:p>
                <a:r>
                  <a:rPr lang="en-US" sz="2400" b="1" dirty="0">
                    <a:solidFill>
                      <a:srgbClr val="002060"/>
                    </a:solidFill>
                    <a:latin typeface="Nikosh" panose="02000000000000000000" pitchFamily="2" charset="0"/>
                    <a:cs typeface="Nikosh" panose="02000000000000000000" pitchFamily="2" charset="0"/>
                  </a:rPr>
                  <a:t> </a:t>
                </a:r>
                <a:r>
                  <a:rPr lang="en-US" sz="2400" b="1" dirty="0" smtClean="0">
                    <a:solidFill>
                      <a:srgbClr val="002060"/>
                    </a:solidFill>
                    <a:latin typeface="Nikosh" panose="02000000000000000000" pitchFamily="2" charset="0"/>
                    <a:cs typeface="Nikosh" panose="02000000000000000000" pitchFamily="2" charset="0"/>
                  </a:rPr>
                  <a:t>          = ৩১.৮</a:t>
                </a:r>
              </a:p>
              <a:p>
                <a:r>
                  <a:rPr lang="en-US" sz="2400" b="1" dirty="0" err="1" smtClean="0">
                    <a:solidFill>
                      <a:srgbClr val="002060"/>
                    </a:solidFill>
                    <a:latin typeface="Nikosh" panose="02000000000000000000" pitchFamily="2" charset="0"/>
                    <a:cs typeface="Nikosh" panose="02000000000000000000" pitchFamily="2" charset="0"/>
                  </a:rPr>
                  <a:t>নির্ণেয়</a:t>
                </a:r>
                <a:r>
                  <a:rPr lang="en-US" sz="2400" b="1" dirty="0" smtClean="0">
                    <a:solidFill>
                      <a:srgbClr val="002060"/>
                    </a:solidFill>
                    <a:latin typeface="Nikosh" panose="02000000000000000000" pitchFamily="2" charset="0"/>
                    <a:cs typeface="Nikosh" panose="02000000000000000000" pitchFamily="2" charset="0"/>
                  </a:rPr>
                  <a:t> </a:t>
                </a:r>
                <a:r>
                  <a:rPr lang="en-US" sz="2400" b="1" dirty="0" err="1" smtClean="0">
                    <a:solidFill>
                      <a:srgbClr val="002060"/>
                    </a:solidFill>
                    <a:latin typeface="Nikosh" panose="02000000000000000000" pitchFamily="2" charset="0"/>
                    <a:cs typeface="Nikosh" panose="02000000000000000000" pitchFamily="2" charset="0"/>
                  </a:rPr>
                  <a:t>গড়</a:t>
                </a:r>
                <a:r>
                  <a:rPr lang="en-US" sz="2400" b="1" dirty="0" smtClean="0">
                    <a:solidFill>
                      <a:srgbClr val="002060"/>
                    </a:solidFill>
                    <a:latin typeface="Nikosh" panose="02000000000000000000" pitchFamily="2" charset="0"/>
                    <a:cs typeface="Nikosh" panose="02000000000000000000" pitchFamily="2" charset="0"/>
                  </a:rPr>
                  <a:t> </a:t>
                </a:r>
                <a:r>
                  <a:rPr lang="en-US" sz="2400" b="1" dirty="0" err="1" smtClean="0">
                    <a:solidFill>
                      <a:srgbClr val="002060"/>
                    </a:solidFill>
                    <a:latin typeface="Nikosh" panose="02000000000000000000" pitchFamily="2" charset="0"/>
                    <a:cs typeface="Nikosh" panose="02000000000000000000" pitchFamily="2" charset="0"/>
                  </a:rPr>
                  <a:t>বয়স</a:t>
                </a:r>
                <a:r>
                  <a:rPr lang="en-US" sz="2400" b="1" dirty="0" smtClean="0">
                    <a:solidFill>
                      <a:srgbClr val="002060"/>
                    </a:solidFill>
                    <a:latin typeface="Nikosh" panose="02000000000000000000" pitchFamily="2" charset="0"/>
                    <a:cs typeface="Nikosh" panose="02000000000000000000" pitchFamily="2" charset="0"/>
                  </a:rPr>
                  <a:t> ৩১.৮ </a:t>
                </a:r>
                <a:r>
                  <a:rPr lang="en-US" sz="2400" b="1" dirty="0" err="1" smtClean="0">
                    <a:solidFill>
                      <a:srgbClr val="002060"/>
                    </a:solidFill>
                    <a:latin typeface="Nikosh" panose="02000000000000000000" pitchFamily="2" charset="0"/>
                    <a:cs typeface="Nikosh" panose="02000000000000000000" pitchFamily="2" charset="0"/>
                  </a:rPr>
                  <a:t>বছর</a:t>
                </a:r>
                <a:r>
                  <a:rPr lang="en-US" sz="2400" b="1" dirty="0" smtClean="0">
                    <a:solidFill>
                      <a:srgbClr val="002060"/>
                    </a:solidFill>
                    <a:latin typeface="Nikosh" panose="02000000000000000000" pitchFamily="2" charset="0"/>
                    <a:cs typeface="Nikosh" panose="02000000000000000000" pitchFamily="2" charset="0"/>
                  </a:rPr>
                  <a:t>।</a:t>
                </a:r>
                <a:endParaRPr lang="en-US" sz="2400" b="1" dirty="0">
                  <a:solidFill>
                    <a:srgbClr val="002060"/>
                  </a:solidFill>
                  <a:latin typeface="Nikosh" panose="02000000000000000000" pitchFamily="2" charset="0"/>
                  <a:cs typeface="Nikosh" panose="02000000000000000000" pitchFamily="2" charset="0"/>
                </a:endParaRPr>
              </a:p>
            </p:txBody>
          </p:sp>
        </mc:Choice>
        <mc:Fallback>
          <p:sp>
            <p:nvSpPr>
              <p:cNvPr id="17" name="TextBox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06490" y="2063931"/>
                <a:ext cx="4798423" cy="3384388"/>
              </a:xfrm>
              <a:prstGeom prst="rect">
                <a:avLst/>
              </a:prstGeom>
              <a:blipFill>
                <a:blip r:embed="rId3"/>
                <a:stretch>
                  <a:fillRect l="-1250" t="-352" b="-1937"/>
                </a:stretch>
              </a:blipFill>
              <a:ln w="76200">
                <a:solidFill>
                  <a:srgbClr val="00B0F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248388566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wind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36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52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68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84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9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9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9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00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0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0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1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1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1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16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2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2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2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2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3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32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4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4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4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4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48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5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5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5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6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6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6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6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64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7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7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7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7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7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80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8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9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9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9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6" fill="hold">
                      <p:stCondLst>
                        <p:cond delay="indefinite"/>
                      </p:stCondLst>
                      <p:childTnLst>
                        <p:par>
                          <p:cTn id="197" fill="hold">
                            <p:stCondLst>
                              <p:cond delay="0"/>
                            </p:stCondLst>
                            <p:childTnLst>
                              <p:par>
                                <p:cTn id="198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0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0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0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1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1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6" grpId="0" animBg="1"/>
      <p:bldP spid="1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17920" y="1672046"/>
            <a:ext cx="5974080" cy="5185954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920" y="1672046"/>
            <a:ext cx="6096000" cy="5185954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3805646" y="0"/>
            <a:ext cx="4275908" cy="1672046"/>
          </a:xfrm>
          <a:prstGeom prst="rect">
            <a:avLst/>
          </a:prstGeom>
          <a:solidFill>
            <a:schemeClr val="bg1"/>
          </a:solidFill>
          <a:ln w="762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Wave2">
              <a:avLst>
                <a:gd name="adj1" fmla="val 12500"/>
                <a:gd name="adj2" fmla="val -443"/>
              </a:avLst>
            </a:prstTxWarp>
            <a:noAutofit/>
          </a:bodyPr>
          <a:lstStyle/>
          <a:p>
            <a:pPr algn="ctr"/>
            <a:r>
              <a:rPr lang="en-US" sz="9600" b="1" dirty="0" err="1" smtClean="0">
                <a:solidFill>
                  <a:srgbClr val="FF000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মধ্যক</a:t>
            </a:r>
            <a:endParaRPr lang="en-US" sz="9600" b="1" dirty="0">
              <a:solidFill>
                <a:srgbClr val="FF0000"/>
              </a:solidFill>
              <a:latin typeface="Nikosh" panose="02000000000000000000" pitchFamily="2" charset="0"/>
              <a:cs typeface="Nikosh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9833374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530</TotalTime>
  <Words>420</Words>
  <Application>Microsoft Office PowerPoint</Application>
  <PresentationFormat>Widescreen</PresentationFormat>
  <Paragraphs>112</Paragraphs>
  <Slides>17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4" baseType="lpstr">
      <vt:lpstr>Arial</vt:lpstr>
      <vt:lpstr>Calibri</vt:lpstr>
      <vt:lpstr>Calibri Light</vt:lpstr>
      <vt:lpstr>Cambria Math</vt:lpstr>
      <vt:lpstr>Nikosh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User</dc:creator>
  <cp:lastModifiedBy>User</cp:lastModifiedBy>
  <cp:revision>42</cp:revision>
  <dcterms:created xsi:type="dcterms:W3CDTF">2021-02-24T18:18:23Z</dcterms:created>
  <dcterms:modified xsi:type="dcterms:W3CDTF">2021-03-02T18:05:54Z</dcterms:modified>
</cp:coreProperties>
</file>