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1" r:id="rId2"/>
    <p:sldId id="270" r:id="rId3"/>
    <p:sldId id="288" r:id="rId4"/>
    <p:sldId id="287" r:id="rId5"/>
    <p:sldId id="274" r:id="rId6"/>
    <p:sldId id="290" r:id="rId7"/>
    <p:sldId id="275" r:id="rId8"/>
    <p:sldId id="276" r:id="rId9"/>
    <p:sldId id="283" r:id="rId10"/>
    <p:sldId id="292" r:id="rId11"/>
    <p:sldId id="291" r:id="rId12"/>
    <p:sldId id="284" r:id="rId13"/>
    <p:sldId id="289" r:id="rId14"/>
    <p:sldId id="281" r:id="rId15"/>
    <p:sldId id="293" r:id="rId16"/>
    <p:sldId id="294" r:id="rId17"/>
    <p:sldId id="295" r:id="rId18"/>
    <p:sldId id="296" r:id="rId19"/>
    <p:sldId id="297" r:id="rId20"/>
    <p:sldId id="298" r:id="rId21"/>
    <p:sldId id="277" r:id="rId22"/>
    <p:sldId id="279" r:id="rId23"/>
    <p:sldId id="285" r:id="rId24"/>
    <p:sldId id="286" r:id="rId25"/>
    <p:sldId id="278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F1761-BF92-4B34-9151-94D14BA286C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85AF8-CC31-4F8C-B05A-6D4CD384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8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85AF8-CC31-4F8C-B05A-6D4CD3847A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0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2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7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1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1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ED88398-42E3-4228-AC31-6143A7E639F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4029" y="300037"/>
            <a:ext cx="8575941" cy="622934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9144000" cy="640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12" y="5614986"/>
            <a:ext cx="903618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6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4029" y="300037"/>
            <a:ext cx="8575941" cy="622934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0"/>
            <a:ext cx="9144000" cy="640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12" y="5614986"/>
            <a:ext cx="9036182" cy="914400"/>
          </a:xfrm>
          <a:prstGeom prst="rect">
            <a:avLst/>
          </a:prstGeom>
        </p:spPr>
      </p:pic>
      <p:pic>
        <p:nvPicPr>
          <p:cNvPr id="11" name="Picture 10" descr="C:\Users\DOEL\Desktop\Muktopath\animated roses gi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9" y="791569"/>
            <a:ext cx="8409015" cy="495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14325" y="1028700"/>
            <a:ext cx="8101014" cy="52959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If the statement contains an auxiliary verb than the auxiliary verb is repeated in the tag question.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                                    </a:t>
            </a:r>
            <a:r>
              <a:rPr lang="en-US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endParaRPr lang="en-U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 She is pretty, ________?</a:t>
            </a:r>
          </a:p>
          <a:p>
            <a:pPr marL="0" indent="0">
              <a:buNone/>
            </a:pPr>
            <a:endParaRPr lang="en-U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2. I have done the work, ________? 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1672" y="309187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isn’t she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3272" y="412346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haven’t I  </a:t>
            </a:r>
          </a:p>
        </p:txBody>
      </p:sp>
    </p:spTree>
    <p:extLst>
      <p:ext uri="{BB962C8B-B14F-4D97-AF65-F5344CB8AC3E}">
        <p14:creationId xmlns:p14="http://schemas.microsoft.com/office/powerpoint/2010/main" val="153347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329784" y="210781"/>
            <a:ext cx="8530873" cy="6491645"/>
            <a:chOff x="-844196" y="152401"/>
            <a:chExt cx="19097488" cy="6491645"/>
          </a:xfrm>
        </p:grpSpPr>
        <p:sp>
          <p:nvSpPr>
            <p:cNvPr id="3" name="TextBox 2"/>
            <p:cNvSpPr txBox="1"/>
            <p:nvPr/>
          </p:nvSpPr>
          <p:spPr>
            <a:xfrm>
              <a:off x="5267136" y="709137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aren’t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-194055" y="785337"/>
              <a:ext cx="20804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am not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97165" y="1216968"/>
              <a:ext cx="15590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isn’t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64026" y="1216968"/>
              <a:ext cx="19504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is not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07078" y="1678633"/>
              <a:ext cx="22104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aren’t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51680" y="1699737"/>
              <a:ext cx="24276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are not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67136" y="2205336"/>
              <a:ext cx="22104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wasn’t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94055" y="2209801"/>
              <a:ext cx="22442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was not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27564" y="3680937"/>
              <a:ext cx="1855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shan’t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7436" y="3200401"/>
              <a:ext cx="1757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won’t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37107" y="2690337"/>
              <a:ext cx="23405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weren’t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324083" y="2708311"/>
              <a:ext cx="2510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were not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94055" y="3223069"/>
              <a:ext cx="21466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will not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294050" y="3684734"/>
              <a:ext cx="25378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shall not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9477" y="4181457"/>
              <a:ext cx="15677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can’t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37107" y="4719936"/>
              <a:ext cx="2328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couldn’t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67136" y="5184669"/>
              <a:ext cx="2035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mayn’t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57415" y="4163146"/>
              <a:ext cx="2156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can not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454112" y="4719936"/>
              <a:ext cx="26156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could not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217460" y="5199183"/>
              <a:ext cx="2451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may not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37109" y="5646334"/>
              <a:ext cx="2747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mightn’t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454112" y="5660848"/>
              <a:ext cx="32507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might not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11523" y="5195339"/>
              <a:ext cx="2747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mustn’t</a:t>
              </a:r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.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940971" y="755303"/>
              <a:ext cx="22887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hasn’t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964772" y="1238072"/>
              <a:ext cx="32269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haven’t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964772" y="1760141"/>
              <a:ext cx="26550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hadn’t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070998" y="2229231"/>
              <a:ext cx="22887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don’t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940971" y="2715459"/>
              <a:ext cx="23405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doesn’t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940971" y="3200401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didn’t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889232" y="3680936"/>
              <a:ext cx="24705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oughtn’t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40971" y="4191001"/>
              <a:ext cx="2678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daren’t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940971" y="4663107"/>
              <a:ext cx="2678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needn’t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441272" y="5257801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409347" y="5710536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****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409347" y="6243936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****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241415" y="5686295"/>
              <a:ext cx="1820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****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827611" y="776407"/>
              <a:ext cx="24144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has not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688099" y="1229975"/>
              <a:ext cx="2511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have not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18128" y="1717209"/>
              <a:ext cx="2730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had not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818128" y="2238103"/>
              <a:ext cx="2007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do not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688099" y="2738791"/>
              <a:ext cx="25279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does not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870411" y="3236268"/>
              <a:ext cx="2475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did not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688099" y="3689199"/>
              <a:ext cx="28606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ought not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688099" y="4214002"/>
              <a:ext cx="25539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dare not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688099" y="4704958"/>
              <a:ext cx="2657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need not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844196" y="152401"/>
              <a:ext cx="4290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Detail form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21575" y="228600"/>
              <a:ext cx="471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Contracted form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541772" y="228600"/>
              <a:ext cx="471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Contracted form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037958" y="177226"/>
              <a:ext cx="4290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Detail form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61" name="Straight Connector 60"/>
          <p:cNvCxnSpPr>
            <a:stCxn id="54" idx="3"/>
          </p:cNvCxnSpPr>
          <p:nvPr/>
        </p:nvCxnSpPr>
        <p:spPr>
          <a:xfrm>
            <a:off x="2246550" y="441614"/>
            <a:ext cx="167440" cy="6260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07909" y="466438"/>
            <a:ext cx="167440" cy="6260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671397" y="551153"/>
            <a:ext cx="167440" cy="6260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16013" y="5253719"/>
            <a:ext cx="121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must not </a:t>
            </a:r>
          </a:p>
        </p:txBody>
      </p:sp>
    </p:spTree>
    <p:extLst>
      <p:ext uri="{BB962C8B-B14F-4D97-AF65-F5344CB8AC3E}">
        <p14:creationId xmlns:p14="http://schemas.microsoft.com/office/powerpoint/2010/main" val="20448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0563" y="452085"/>
            <a:ext cx="68722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If the sentence is affirmative, tag will be negative.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She is American, </a:t>
            </a:r>
            <a:r>
              <a:rPr lang="en-US" sz="2800" u="sng" dirty="0"/>
              <a:t>isn’t she</a:t>
            </a:r>
            <a:r>
              <a:rPr lang="en-US" sz="2800" dirty="0"/>
              <a:t>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You study English, </a:t>
            </a:r>
            <a:r>
              <a:rPr lang="en-US" sz="2800" u="sng" dirty="0"/>
              <a:t>don't you</a:t>
            </a:r>
            <a:r>
              <a:rPr lang="en-US" sz="2800" dirty="0"/>
              <a:t>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You were at home, </a:t>
            </a:r>
            <a:r>
              <a:rPr lang="en-US" sz="2800" u="sng" dirty="0"/>
              <a:t>weren`t you</a:t>
            </a:r>
            <a:r>
              <a:rPr lang="en-US" sz="2800" dirty="0"/>
              <a:t>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He can read this book, </a:t>
            </a:r>
            <a:r>
              <a:rPr lang="en-US" sz="2800" u="sng" dirty="0"/>
              <a:t>can't he</a:t>
            </a:r>
            <a:r>
              <a:rPr lang="en-US" sz="28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3381" y="3375962"/>
            <a:ext cx="61405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If the sentence is negative, tag will be affirmative.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/>
              <a:t>She isn`t American</a:t>
            </a:r>
            <a:r>
              <a:rPr lang="en-US" sz="2800" u="sng" dirty="0"/>
              <a:t>, is she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/>
              <a:t>You don`t study English, </a:t>
            </a:r>
            <a:r>
              <a:rPr lang="en-US" sz="2800" u="sng" dirty="0"/>
              <a:t>do you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/>
              <a:t>You weren`t at home, </a:t>
            </a:r>
            <a:r>
              <a:rPr lang="en-US" sz="2800" u="sng" dirty="0"/>
              <a:t>were you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/>
              <a:t>He can`t read this book, </a:t>
            </a:r>
            <a:r>
              <a:rPr lang="en-US" sz="2800" u="sng" dirty="0"/>
              <a:t>can he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02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85813" y="2400299"/>
            <a:ext cx="7789530" cy="329081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student,...................?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exercise,..?</a:t>
            </a:r>
          </a:p>
          <a:p>
            <a:pPr marL="342900" indent="-342900">
              <a:buFont typeface="+mj-lt"/>
              <a:buAutoNum type="arabicPeriod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8" y="761928"/>
            <a:ext cx="8046705" cy="1200329"/>
          </a:xfrm>
          <a:prstGeom prst="rect">
            <a:avLst/>
          </a:prstGeom>
          <a:solidFill>
            <a:srgbClr val="CC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Try to add tag questions on the following statements 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610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617" y="2014538"/>
            <a:ext cx="819149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I?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he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isn’t 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isn’t 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isn’t 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9617" y="430035"/>
            <a:ext cx="717872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/>
              <a:t>Let`s see the answer</a:t>
            </a:r>
          </a:p>
        </p:txBody>
      </p:sp>
    </p:spTree>
    <p:extLst>
      <p:ext uri="{BB962C8B-B14F-4D97-AF65-F5344CB8AC3E}">
        <p14:creationId xmlns:p14="http://schemas.microsoft.com/office/powerpoint/2010/main" val="20273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71475" y="857249"/>
            <a:ext cx="8458200" cy="52689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If the statement does not use an auxiliary verb then we have to take do, does, did as a auxiliary verb.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 u="sng" dirty="0">
                <a:latin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 They play ball in the field, _________?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2. She goes to school, __________?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3. I went to Dhaka yesterday, ________?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5115" y="293770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don’t they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2576" y="4017498"/>
            <a:ext cx="2133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doesn’t she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7990" y="5310544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didn’t I </a:t>
            </a:r>
          </a:p>
        </p:txBody>
      </p:sp>
    </p:spTree>
    <p:extLst>
      <p:ext uri="{BB962C8B-B14F-4D97-AF65-F5344CB8AC3E}">
        <p14:creationId xmlns:p14="http://schemas.microsoft.com/office/powerpoint/2010/main" val="148424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16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16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1" y="720067"/>
            <a:ext cx="8243888" cy="563879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200" dirty="0">
                <a:latin typeface="Times New Roman" pitchFamily="18" charset="0"/>
              </a:rPr>
              <a:t>If there are words such as seldom, hardly, barely, scarcely, nothing, none, no one, neither, few, little, never etc. in a sentence, it is considered as a negative sentence. Therefore the tag question will be affirmative.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</a:rPr>
              <a:t>1. He hardly watches movies, ________?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</a:rPr>
              <a:t>2. A barking dog seldom bites, _______?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</a:rPr>
              <a:t>3. He never came back, ______?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6192" y="3528609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does 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0517" y="451436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does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727" y="5500115"/>
            <a:ext cx="174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did he</a:t>
            </a:r>
          </a:p>
        </p:txBody>
      </p:sp>
    </p:spTree>
    <p:extLst>
      <p:ext uri="{BB962C8B-B14F-4D97-AF65-F5344CB8AC3E}">
        <p14:creationId xmlns:p14="http://schemas.microsoft.com/office/powerpoint/2010/main" val="17544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8625" y="685801"/>
            <a:ext cx="8572500" cy="54403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If everybody, somebody, anybody, someone, anyone, all, no one, none is used as a subject then the subject of the tag question will be ‘</a:t>
            </a:r>
            <a:r>
              <a:rPr lang="en-US" sz="3200" b="1" u="sng" dirty="0">
                <a:latin typeface="Times New Roman" pitchFamily="18" charset="0"/>
              </a:rPr>
              <a:t>they</a:t>
            </a:r>
            <a:r>
              <a:rPr lang="en-US" sz="3200" dirty="0">
                <a:latin typeface="Times New Roman" pitchFamily="18" charset="0"/>
              </a:rPr>
              <a:t>’. 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                                           </a:t>
            </a:r>
            <a:r>
              <a:rPr lang="en-US" sz="3200" b="1" u="sng" dirty="0">
                <a:latin typeface="Times New Roman" panose="02020603050405020304" pitchFamily="18" charset="0"/>
              </a:rPr>
              <a:t>Example:</a:t>
            </a:r>
            <a:r>
              <a:rPr lang="en-US" sz="3200" dirty="0">
                <a:latin typeface="Times New Roman" pitchFamily="18" charset="0"/>
              </a:rPr>
              <a:t>        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1. Everybody likes flowers, _________?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2. Somebody came here, __________?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3. Anybody can do this, __________?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4. Everyone has liked the place, ___________? </a:t>
            </a: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5. Someone will go there, __________?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006" y="311359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don’t they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6363" y="3790759"/>
            <a:ext cx="2133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didn’t they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319" y="430545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can’t they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4248" y="4820158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haven’t they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5" y="5431549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won’t they</a:t>
            </a:r>
          </a:p>
        </p:txBody>
      </p:sp>
    </p:spTree>
    <p:extLst>
      <p:ext uri="{BB962C8B-B14F-4D97-AF65-F5344CB8AC3E}">
        <p14:creationId xmlns:p14="http://schemas.microsoft.com/office/powerpoint/2010/main" val="1079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42913" y="657225"/>
            <a:ext cx="8486775" cy="5638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latin typeface="Times New Roman" pitchFamily="18" charset="0"/>
              </a:rPr>
              <a:t>If the statement begins with nothing, the subject of the tag will be ‘</a:t>
            </a:r>
            <a:r>
              <a:rPr lang="en-US" sz="3200" b="1" u="sng" dirty="0">
                <a:latin typeface="Times New Roman" pitchFamily="18" charset="0"/>
              </a:rPr>
              <a:t>it</a:t>
            </a:r>
            <a:r>
              <a:rPr lang="en-US" sz="3200" dirty="0">
                <a:latin typeface="Times New Roman" pitchFamily="18" charset="0"/>
              </a:rPr>
              <a:t>’.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    </a:t>
            </a:r>
            <a:r>
              <a:rPr lang="en-US" sz="3200" b="1" u="sng" dirty="0">
                <a:latin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endParaRPr lang="en-US" sz="3200" b="1" u="sng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</a:rPr>
              <a:t>1. Nothing can happen, ______?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</a:rPr>
              <a:t>2. Nothing can satisfy him, ______?</a:t>
            </a:r>
          </a:p>
          <a:p>
            <a:pPr marL="0" indent="0">
              <a:buNone/>
            </a:pPr>
            <a:endParaRPr lang="en-US" sz="31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3100" dirty="0">
                <a:latin typeface="Times New Roman" pitchFamily="18" charset="0"/>
              </a:rPr>
              <a:t>3. Nothing comes or goes, _______?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7835" y="262263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9335" y="376423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0735" y="490583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does it</a:t>
            </a:r>
          </a:p>
        </p:txBody>
      </p:sp>
    </p:spTree>
    <p:extLst>
      <p:ext uri="{BB962C8B-B14F-4D97-AF65-F5344CB8AC3E}">
        <p14:creationId xmlns:p14="http://schemas.microsoft.com/office/powerpoint/2010/main" val="23240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50" y="842962"/>
            <a:ext cx="851648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latin typeface="Andalus" pitchFamily="18" charset="-78"/>
                <a:cs typeface="Andalus" pitchFamily="18" charset="-78"/>
              </a:rPr>
              <a:t>For Affirmative Imperative sentence we use</a:t>
            </a:r>
          </a:p>
          <a:p>
            <a:pPr>
              <a:buNone/>
            </a:pPr>
            <a:r>
              <a:rPr lang="en-US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you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or </a:t>
            </a:r>
            <a:r>
              <a:rPr lang="en-US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won’t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you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 in the question tag.</a:t>
            </a:r>
          </a:p>
          <a:p>
            <a:pPr>
              <a:buNone/>
            </a:pP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Examples –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Be assured of all co-operation, </a:t>
            </a:r>
            <a:r>
              <a:rPr lang="en-US" sz="3600" u="sng" dirty="0">
                <a:latin typeface="Andalus" pitchFamily="18" charset="-78"/>
                <a:cs typeface="Andalus" pitchFamily="18" charset="-78"/>
              </a:rPr>
              <a:t>will you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Switch on the cooler, </a:t>
            </a:r>
            <a:r>
              <a:rPr lang="en-US" sz="3600" u="sng" dirty="0">
                <a:latin typeface="Andalus" pitchFamily="18" charset="-78"/>
                <a:cs typeface="Andalus" pitchFamily="18" charset="-78"/>
              </a:rPr>
              <a:t>will you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Please give me the documents, </a:t>
            </a:r>
            <a:r>
              <a:rPr lang="en-US" sz="3600" u="sng" dirty="0">
                <a:latin typeface="Andalus" pitchFamily="18" charset="-78"/>
                <a:cs typeface="Andalus" pitchFamily="18" charset="-78"/>
              </a:rPr>
              <a:t>won’t you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Kindly take a seat, </a:t>
            </a:r>
            <a:r>
              <a:rPr lang="en-US" sz="3600" u="sng" dirty="0">
                <a:latin typeface="Andalus" pitchFamily="18" charset="-78"/>
                <a:cs typeface="Andalus" pitchFamily="18" charset="-78"/>
              </a:rPr>
              <a:t>will you?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8066" y="5336275"/>
            <a:ext cx="4107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Algerian" panose="04020705040A02060702" pitchFamily="82" charset="0"/>
              </a:rPr>
              <a:t>But</a:t>
            </a:r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13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2412" y="4326459"/>
            <a:ext cx="467827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 </a:t>
            </a:r>
            <a:r>
              <a:rPr lang="en-US" sz="3200" b="1" dirty="0"/>
              <a:t>Class – Nine</a:t>
            </a:r>
          </a:p>
          <a:p>
            <a:r>
              <a:rPr lang="en-US" sz="3200" b="1" dirty="0"/>
              <a:t> Subject- English 2</a:t>
            </a:r>
            <a:r>
              <a:rPr lang="en-US" sz="3200" b="1" baseline="30000" dirty="0"/>
              <a:t>nd</a:t>
            </a:r>
            <a:r>
              <a:rPr lang="en-US" sz="3200" b="1" dirty="0"/>
              <a:t> paper</a:t>
            </a:r>
          </a:p>
          <a:p>
            <a:r>
              <a:rPr lang="en-US" sz="3200" b="1" dirty="0"/>
              <a:t> Lesson- </a:t>
            </a:r>
            <a:r>
              <a:rPr lang="en-US" sz="3200" b="1" dirty="0">
                <a:solidFill>
                  <a:srgbClr val="FF0000"/>
                </a:solidFill>
              </a:rPr>
              <a:t>Tag  question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2926" y="1495426"/>
            <a:ext cx="6473088" cy="27392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Md.Shamsul Alam</a:t>
            </a:r>
          </a:p>
          <a:p>
            <a:pPr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Assistant Teacher (English)</a:t>
            </a:r>
          </a:p>
          <a:p>
            <a:pPr>
              <a:defRPr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Nabodoy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Girl’s High School</a:t>
            </a:r>
          </a:p>
          <a:p>
            <a:pPr>
              <a:defRPr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Shailkupa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Jenaidah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Phone:01917-452052,01722-922691</a:t>
            </a:r>
          </a:p>
          <a:p>
            <a:pPr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Email:shamsul101085@gmail.com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333500" y="266701"/>
            <a:ext cx="5943600" cy="1228725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  <a:latin typeface="Algerian" panose="04020705040A02060702" pitchFamily="82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0112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838201"/>
            <a:ext cx="8329613" cy="52879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Imperative sentences beginning with let us, when a suggestion or proposal is being made the question tag will be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–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for a movie ,</a:t>
            </a:r>
            <a:r>
              <a:rPr lang="en-US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we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her to complete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work, </a:t>
            </a:r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we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 meet her, </a:t>
            </a:r>
            <a:r>
              <a:rPr lang="en-US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we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walk by the river side,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back,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Font typeface="+mj-lt"/>
              <a:buAutoNum type="alphaLcParenR"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742950" indent="-742950">
              <a:buNone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68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97742" y="448570"/>
            <a:ext cx="3745742" cy="73818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Pair work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87" y="1282903"/>
            <a:ext cx="8401051" cy="9541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/>
              <a:t>Now, add tag questions  on the following  imperative statements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700" y="2429301"/>
            <a:ext cx="7303827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Follow the examples.............?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Change  the voices,.........?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Don’t  tell a lie,.............?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Please , go to your seat,..............?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Let me go now,.............?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Let’s discuss us,..............?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Work hard,.............?</a:t>
            </a:r>
          </a:p>
        </p:txBody>
      </p:sp>
    </p:spTree>
    <p:extLst>
      <p:ext uri="{BB962C8B-B14F-4D97-AF65-F5344CB8AC3E}">
        <p14:creationId xmlns:p14="http://schemas.microsoft.com/office/powerpoint/2010/main" val="32926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13483"/>
            <a:ext cx="548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Match your answers :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1379" y="2129315"/>
            <a:ext cx="665644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Follow the examples, </a:t>
            </a:r>
            <a:r>
              <a:rPr lang="en-US" sz="3200" b="1" u="sng" dirty="0"/>
              <a:t>won’t you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Change  the voices, </a:t>
            </a:r>
            <a:r>
              <a:rPr lang="en-US" sz="3200" b="1" u="sng" dirty="0"/>
              <a:t>won’t you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Don’t  tell a lie, </a:t>
            </a:r>
            <a:r>
              <a:rPr lang="en-US" sz="3200" b="1" u="sng" dirty="0"/>
              <a:t>will you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Please , go to your seat, </a:t>
            </a:r>
            <a:r>
              <a:rPr lang="en-US" sz="3200" b="1" u="sng" dirty="0"/>
              <a:t>will you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Let me go now, </a:t>
            </a:r>
            <a:r>
              <a:rPr lang="en-US" sz="3200" b="1" u="sng" dirty="0"/>
              <a:t>will you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Let’s discuss us, </a:t>
            </a:r>
            <a:r>
              <a:rPr lang="en-US" sz="3200" b="1" u="sng" dirty="0"/>
              <a:t>shall we</a:t>
            </a:r>
            <a:r>
              <a:rPr lang="en-US" sz="3200" b="1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Work hard, </a:t>
            </a:r>
            <a:r>
              <a:rPr lang="en-US" sz="3200" b="1" u="sng" dirty="0"/>
              <a:t>won’t you</a:t>
            </a:r>
            <a:r>
              <a:rPr lang="en-US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38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37481" y="519112"/>
            <a:ext cx="6455391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evaluation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13" y="1752600"/>
            <a:ext cx="8301037" cy="9541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/>
              <a:t>Now, add tag questions  on the following  imperative statements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3" y="3025795"/>
            <a:ext cx="814798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Sit down.............?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Let`s go to the party,.........?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Somebody sit at the door,.............?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Nobody called me yesterday,..............?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Sultan never drinks beer,..............?</a:t>
            </a:r>
          </a:p>
        </p:txBody>
      </p:sp>
    </p:spTree>
    <p:extLst>
      <p:ext uri="{BB962C8B-B14F-4D97-AF65-F5344CB8AC3E}">
        <p14:creationId xmlns:p14="http://schemas.microsoft.com/office/powerpoint/2010/main" val="8365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870" y="2279176"/>
            <a:ext cx="8276655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Sit down, will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Let`s go to the party, shall we?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Somebody sit at the door, aren't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Nobody called me yesterday, did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/>
              <a:t>Sultan never drinks beer, does he?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400" y="713483"/>
            <a:ext cx="548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Match your answers :</a:t>
            </a:r>
          </a:p>
        </p:txBody>
      </p:sp>
    </p:spTree>
    <p:extLst>
      <p:ext uri="{BB962C8B-B14F-4D97-AF65-F5344CB8AC3E}">
        <p14:creationId xmlns:p14="http://schemas.microsoft.com/office/powerpoint/2010/main" val="11712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96317" y="964144"/>
            <a:ext cx="4489150" cy="71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HOME 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3723" y="3853739"/>
            <a:ext cx="782955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Write 20 sentences on assertive, exclamatory &amp; imperative sentences and add tag questions on them properly.</a:t>
            </a:r>
          </a:p>
        </p:txBody>
      </p:sp>
      <p:pic>
        <p:nvPicPr>
          <p:cNvPr id="4" name="Picture 3" descr="E:\New Accounting -9\indexBari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022" y="1323177"/>
            <a:ext cx="2586251" cy="18817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762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2" y="557213"/>
            <a:ext cx="7315200" cy="593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88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" y="828680"/>
            <a:ext cx="84296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There are three types of questions. </a:t>
            </a:r>
          </a:p>
          <a:p>
            <a:r>
              <a:rPr lang="en-US" sz="4400" b="1" dirty="0"/>
              <a:t>They are-</a:t>
            </a:r>
          </a:p>
          <a:p>
            <a:r>
              <a:rPr lang="en-US" sz="4400" b="1" dirty="0"/>
              <a:t>			a) </a:t>
            </a:r>
            <a:r>
              <a:rPr lang="en-US" sz="4400" b="1" dirty="0" err="1"/>
              <a:t>Wh</a:t>
            </a:r>
            <a:r>
              <a:rPr lang="en-US" sz="4400" b="1" dirty="0"/>
              <a:t>- Question</a:t>
            </a:r>
          </a:p>
          <a:p>
            <a:r>
              <a:rPr lang="en-US" sz="4400" b="1" dirty="0"/>
              <a:t>			b) Yes /No Question</a:t>
            </a:r>
          </a:p>
          <a:p>
            <a:r>
              <a:rPr lang="en-US" sz="4400" b="1" dirty="0"/>
              <a:t>	And      c) 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306" y="3546802"/>
            <a:ext cx="2354208" cy="81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" y="5285844"/>
            <a:ext cx="6985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Yes</a:t>
            </a:r>
            <a:r>
              <a:rPr lang="en-US" dirty="0"/>
              <a:t> </a:t>
            </a:r>
          </a:p>
        </p:txBody>
      </p:sp>
      <p:pic>
        <p:nvPicPr>
          <p:cNvPr id="6" name="Content Placeholder 3" descr="download (1).png"/>
          <p:cNvPicPr>
            <a:picLocks noChangeAspect="1"/>
          </p:cNvPicPr>
          <p:nvPr/>
        </p:nvPicPr>
        <p:blipFill>
          <a:blip r:embed="rId3">
            <a:lum bright="14000" contrast="100000"/>
          </a:blip>
          <a:stretch>
            <a:fillRect/>
          </a:stretch>
        </p:blipFill>
        <p:spPr>
          <a:xfrm>
            <a:off x="1378226" y="5228539"/>
            <a:ext cx="3265212" cy="9456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4357925" y="5419620"/>
            <a:ext cx="2917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34431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571500"/>
            <a:ext cx="3783669" cy="232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6064"/>
          <a:stretch/>
        </p:blipFill>
        <p:spPr>
          <a:xfrm>
            <a:off x="4944612" y="446797"/>
            <a:ext cx="3508122" cy="3885967"/>
          </a:xfrm>
          <a:prstGeom prst="rect">
            <a:avLst/>
          </a:prstGeom>
        </p:spPr>
      </p:pic>
      <p:pic>
        <p:nvPicPr>
          <p:cNvPr id="4" name="Content Placeholder 3" descr="download (1).png"/>
          <p:cNvPicPr>
            <a:picLocks noChangeAspect="1"/>
          </p:cNvPicPr>
          <p:nvPr/>
        </p:nvPicPr>
        <p:blipFill>
          <a:blip r:embed="rId5">
            <a:lum bright="14000" contrast="100000"/>
          </a:blip>
          <a:stretch>
            <a:fillRect/>
          </a:stretch>
        </p:blipFill>
        <p:spPr>
          <a:xfrm>
            <a:off x="256475" y="3002201"/>
            <a:ext cx="3543300" cy="3543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203" y="4208107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488" y="549160"/>
            <a:ext cx="7972425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lgerian" panose="04020705040A02060702" pitchFamily="82" charset="0"/>
              </a:rPr>
              <a:t>So, our Today’s Topic is on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4860" y="2196643"/>
            <a:ext cx="6550926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lgerian" panose="04020705040A02060702" pitchFamily="82" charset="0"/>
              </a:rPr>
              <a:t>Tag Questions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44237"/>
            <a:ext cx="2783223" cy="1774427"/>
          </a:xfrm>
          <a:prstGeom prst="rect">
            <a:avLst/>
          </a:prstGeom>
        </p:spPr>
      </p:pic>
      <p:sp>
        <p:nvSpPr>
          <p:cNvPr id="5" name="Speech Bubble: Oval 1048607"/>
          <p:cNvSpPr/>
          <p:nvPr/>
        </p:nvSpPr>
        <p:spPr>
          <a:xfrm>
            <a:off x="4498075" y="4244237"/>
            <a:ext cx="3672806" cy="1678893"/>
          </a:xfrm>
          <a:prstGeom prst="wedgeEllipseCallout">
            <a:avLst/>
          </a:prstGeom>
          <a:noFill/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8000" b="1" dirty="0">
                <a:solidFill>
                  <a:srgbClr val="9933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2629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27547"/>
            <a:ext cx="829940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Do you know what is tag question?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1513" y="1555845"/>
            <a:ext cx="7999365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Andalus" pitchFamily="18" charset="-78"/>
                <a:cs typeface="Andalus" pitchFamily="18" charset="-78"/>
              </a:rPr>
              <a:t>A tag question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 is a grammatical structure. It refers to declarative statements or an imperatives that are modified to become a question by adding an interrogative fragment</a:t>
            </a:r>
            <a:r>
              <a:rPr lang="en-US" sz="40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1" y="4408262"/>
            <a:ext cx="7012675" cy="1848534"/>
            <a:chOff x="1981200" y="1750778"/>
            <a:chExt cx="7012675" cy="1848534"/>
          </a:xfrm>
        </p:grpSpPr>
        <p:sp>
          <p:nvSpPr>
            <p:cNvPr id="5" name="TextBox 4"/>
            <p:cNvSpPr txBox="1"/>
            <p:nvPr/>
          </p:nvSpPr>
          <p:spPr>
            <a:xfrm>
              <a:off x="2017777" y="1750778"/>
              <a:ext cx="563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It is very cold today, </a:t>
              </a:r>
              <a:r>
                <a:rPr lang="en-US" sz="3200" b="1" u="sng" dirty="0"/>
                <a:t>isn’t it </a:t>
              </a:r>
              <a:r>
                <a:rPr lang="en-US" sz="3200" b="1" dirty="0"/>
                <a:t>?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1201" y="2421226"/>
              <a:ext cx="6553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There rains heavily, </a:t>
              </a:r>
              <a:r>
                <a:rPr lang="en-US" sz="2800" b="1" u="sng" dirty="0"/>
                <a:t>doesn’t there ?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200" y="3076092"/>
              <a:ext cx="7012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The mother rose in her, </a:t>
              </a:r>
              <a:r>
                <a:rPr lang="en-US" sz="2800" b="1" u="sng" dirty="0"/>
                <a:t>didn’t it </a:t>
              </a:r>
              <a:r>
                <a:rPr lang="en-US" sz="2800" b="1" dirty="0"/>
                <a:t>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71513" y="3843338"/>
            <a:ext cx="197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</a:rPr>
              <a:t>Example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302" y="509826"/>
            <a:ext cx="6118777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lgerian" panose="04020705040A02060702" pitchFamily="82" charset="0"/>
                <a:cs typeface="Times New Roman" panose="02020603050405020304" pitchFamily="18" charset="0"/>
              </a:rPr>
              <a:t>Learning outcome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279" y="2330315"/>
            <a:ext cx="8310380" cy="304698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4800" b="1" dirty="0"/>
              <a:t>Students will be able to ___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ym typeface="Wingdings 2" panose="05020102010507070707" pitchFamily="18" charset="2"/>
              </a:rPr>
              <a:t> d</a:t>
            </a:r>
            <a:r>
              <a:rPr lang="en-US" sz="3600" b="1" dirty="0"/>
              <a:t>efine of Tag questions.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ym typeface="Wingdings 2" panose="05020102010507070707" pitchFamily="18" charset="2"/>
              </a:rPr>
              <a:t> </a:t>
            </a:r>
            <a:r>
              <a:rPr lang="en-US" sz="3600" b="1" dirty="0"/>
              <a:t>know the use of tag questions clearly.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ym typeface="Wingdings 2" panose="05020102010507070707" pitchFamily="18" charset="2"/>
              </a:rPr>
              <a:t> </a:t>
            </a:r>
            <a:r>
              <a:rPr lang="en-US" sz="3600" b="1" dirty="0"/>
              <a:t>use  the questions in their real life.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/>
              <a:t> apply  them  in dialogue  making.</a:t>
            </a:r>
          </a:p>
        </p:txBody>
      </p:sp>
    </p:spTree>
    <p:extLst>
      <p:ext uri="{BB962C8B-B14F-4D97-AF65-F5344CB8AC3E}">
        <p14:creationId xmlns:p14="http://schemas.microsoft.com/office/powerpoint/2010/main" val="12545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512" y="376511"/>
            <a:ext cx="790098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questions are used for justifying the whole statement whether they are true or false.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638" y="2133014"/>
            <a:ext cx="80438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After the statement  you should use –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 a comma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 auxiliary verb/operator  of the statement.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 pronoun form of the subject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 a note of interrogation mark.</a:t>
            </a:r>
          </a:p>
          <a:p>
            <a:endParaRPr lang="en-US" sz="2400" dirty="0"/>
          </a:p>
          <a:p>
            <a:r>
              <a:rPr lang="en-US" sz="2400" dirty="0"/>
              <a:t>But when there is an affirmative statement, the tag question will be negative. Then short negative auxiliary  form  will be used such as-</a:t>
            </a:r>
          </a:p>
          <a:p>
            <a:r>
              <a:rPr lang="en-US" sz="2400" dirty="0"/>
              <a:t>You study English, </a:t>
            </a:r>
            <a:r>
              <a:rPr lang="en-US" sz="2400" u="sng" dirty="0"/>
              <a:t>don`t you?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5469" y="1423677"/>
            <a:ext cx="7239000" cy="52322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to make tag questions  generally</a:t>
            </a:r>
          </a:p>
        </p:txBody>
      </p:sp>
    </p:spTree>
    <p:extLst>
      <p:ext uri="{BB962C8B-B14F-4D97-AF65-F5344CB8AC3E}">
        <p14:creationId xmlns:p14="http://schemas.microsoft.com/office/powerpoint/2010/main" val="35588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7163" y="539520"/>
            <a:ext cx="8500879" cy="5474850"/>
            <a:chOff x="-1042416" y="539520"/>
            <a:chExt cx="10954002" cy="5474850"/>
          </a:xfrm>
        </p:grpSpPr>
        <p:sp>
          <p:nvSpPr>
            <p:cNvPr id="2" name="TextBox 1"/>
            <p:cNvSpPr txBox="1"/>
            <p:nvPr/>
          </p:nvSpPr>
          <p:spPr>
            <a:xfrm>
              <a:off x="-863254" y="539520"/>
              <a:ext cx="107748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 question Tag is a small question at the end of a statement. Question Tags  are used when asking  for agreement  or confirmation.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984504" y="2804161"/>
              <a:ext cx="86197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You are a student,     aren`t you?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865633" y="3738635"/>
              <a:ext cx="94682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A negative statement				A positive  question Tag</a:t>
              </a:r>
            </a:p>
            <a:p>
              <a:r>
                <a:rPr lang="en-US" sz="2000" b="1" dirty="0"/>
                <a:t>   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042416" y="4724401"/>
              <a:ext cx="103022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002060"/>
                  </a:solidFill>
                </a:rPr>
                <a:t>Riad</a:t>
              </a:r>
              <a:r>
                <a:rPr lang="en-US" sz="4400" b="1" dirty="0"/>
                <a:t> isn`t a teacher,  is </a:t>
              </a:r>
              <a:r>
                <a:rPr lang="en-US" sz="4400" b="1" dirty="0">
                  <a:solidFill>
                    <a:srgbClr val="002060"/>
                  </a:solidFill>
                </a:rPr>
                <a:t>he</a:t>
              </a:r>
              <a:r>
                <a:rPr lang="en-US" sz="4400" b="1" dirty="0"/>
                <a:t>?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384344" y="1833480"/>
              <a:ext cx="849566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A positive  </a:t>
              </a:r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statement                             </a:t>
              </a:r>
              <a: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 negative question Tag</a:t>
              </a:r>
            </a:p>
            <a:p>
              <a:endPara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Curved Down Arrow 9"/>
            <p:cNvSpPr/>
            <p:nvPr/>
          </p:nvSpPr>
          <p:spPr>
            <a:xfrm>
              <a:off x="504065" y="2425244"/>
              <a:ext cx="5707250" cy="438471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1" name="Curved Up Arrow 10"/>
            <p:cNvSpPr/>
            <p:nvPr/>
          </p:nvSpPr>
          <p:spPr>
            <a:xfrm>
              <a:off x="1219201" y="3250132"/>
              <a:ext cx="3304965" cy="441436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" name="Curved Right Arrow 11"/>
            <p:cNvSpPr/>
            <p:nvPr/>
          </p:nvSpPr>
          <p:spPr>
            <a:xfrm rot="16200000">
              <a:off x="4013975" y="3375178"/>
              <a:ext cx="731520" cy="4546863"/>
            </a:xfrm>
            <a:prstGeom prst="curved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Curved Left Arrow 13"/>
            <p:cNvSpPr/>
            <p:nvPr/>
          </p:nvSpPr>
          <p:spPr>
            <a:xfrm rot="16200000">
              <a:off x="3925100" y="1782250"/>
              <a:ext cx="552276" cy="5663823"/>
            </a:xfrm>
            <a:prstGeom prst="curved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2572513" y="2060812"/>
              <a:ext cx="1755648" cy="193970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106305" y="3846337"/>
              <a:ext cx="2417861" cy="336916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4184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1171</Words>
  <Application>Microsoft Office PowerPoint</Application>
  <PresentationFormat>On-screen Show (4:3)</PresentationFormat>
  <Paragraphs>222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Algerian</vt:lpstr>
      <vt:lpstr>Andalus</vt:lpstr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MOBARAK</dc:creator>
  <cp:lastModifiedBy>Samsul</cp:lastModifiedBy>
  <cp:revision>64</cp:revision>
  <dcterms:created xsi:type="dcterms:W3CDTF">2019-10-22T01:23:44Z</dcterms:created>
  <dcterms:modified xsi:type="dcterms:W3CDTF">2021-03-03T13:23:03Z</dcterms:modified>
</cp:coreProperties>
</file>