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  <p:sldMasterId id="2147483721" r:id="rId4"/>
  </p:sldMasterIdLst>
  <p:notesMasterIdLst>
    <p:notesMasterId r:id="rId29"/>
  </p:notesMasterIdLst>
  <p:sldIdLst>
    <p:sldId id="343" r:id="rId5"/>
    <p:sldId id="280" r:id="rId6"/>
    <p:sldId id="335" r:id="rId7"/>
    <p:sldId id="329" r:id="rId8"/>
    <p:sldId id="341" r:id="rId9"/>
    <p:sldId id="325" r:id="rId10"/>
    <p:sldId id="336" r:id="rId11"/>
    <p:sldId id="309" r:id="rId12"/>
    <p:sldId id="337" r:id="rId13"/>
    <p:sldId id="327" r:id="rId14"/>
    <p:sldId id="331" r:id="rId15"/>
    <p:sldId id="338" r:id="rId16"/>
    <p:sldId id="339" r:id="rId17"/>
    <p:sldId id="340" r:id="rId18"/>
    <p:sldId id="333" r:id="rId19"/>
    <p:sldId id="332" r:id="rId20"/>
    <p:sldId id="326" r:id="rId21"/>
    <p:sldId id="322" r:id="rId22"/>
    <p:sldId id="321" r:id="rId23"/>
    <p:sldId id="318" r:id="rId24"/>
    <p:sldId id="319" r:id="rId25"/>
    <p:sldId id="311" r:id="rId26"/>
    <p:sldId id="283" r:id="rId27"/>
    <p:sldId id="278" r:id="rId28"/>
  </p:sldIdLst>
  <p:sldSz cx="14630400" cy="8229600"/>
  <p:notesSz cx="6858000" cy="9144000"/>
  <p:defaultTextStyle>
    <a:defPPr>
      <a:defRPr lang="en-US"/>
    </a:defPPr>
    <a:lvl1pPr marL="0" algn="l" defTabSz="130606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032" algn="l" defTabSz="130606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063" algn="l" defTabSz="130606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097" algn="l" defTabSz="130606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128" algn="l" defTabSz="130606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159" algn="l" defTabSz="130606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191" algn="l" defTabSz="130606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222" algn="l" defTabSz="130606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255" algn="l" defTabSz="130606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08" y="-192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1614A-0EAA-4491-84D6-DF4D9E325BA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C9E43-FBB1-4458-965A-AD541F5E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7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0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032" algn="l" defTabSz="13060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063" algn="l" defTabSz="13060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097" algn="l" defTabSz="13060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128" algn="l" defTabSz="13060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159" algn="l" defTabSz="13060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191" algn="l" defTabSz="13060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222" algn="l" defTabSz="13060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255" algn="l" defTabSz="13060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C9E43-FBB1-4458-965A-AD541F5EFE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8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4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4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4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4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4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4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4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4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4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4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123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49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4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49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4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4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4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4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4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4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4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720"/>
            <a:ext cx="2926080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704320" y="0"/>
            <a:ext cx="2926080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960" y="-548640"/>
            <a:ext cx="2194560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887200" y="5486400"/>
            <a:ext cx="2194560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97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lIns="130604" tIns="65303" rIns="130604" bIns="6530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eaVert" lIns="130604" tIns="65303" rIns="130604" bIns="6530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lIns="130604" tIns="65303" rIns="130604" bIns="65303"/>
          <a:lstStyle/>
          <a:p>
            <a:fld id="{9E259700-AC93-4FAD-BAA5-1DC01D398E6D}" type="datetimeFigureOut">
              <a:rPr lang="en-US" smtClean="0">
                <a:solidFill>
                  <a:prstClr val="black"/>
                </a:solidFill>
              </a:rPr>
              <a:pPr/>
              <a:t>3/3/2021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lIns="130604" tIns="65303" rIns="130604" bIns="6530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lIns="130604" tIns="65303" rIns="130604" bIns="65303"/>
          <a:lstStyle/>
          <a:p>
            <a:fld id="{4A0C5F65-08DA-45B1-B803-730253AD014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  <a:prstGeom prst="rect">
            <a:avLst/>
          </a:prstGeom>
        </p:spPr>
        <p:txBody>
          <a:bodyPr vert="eaVert" lIns="130604" tIns="65303" rIns="130604" bIns="6530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  <a:prstGeom prst="rect">
            <a:avLst/>
          </a:prstGeom>
        </p:spPr>
        <p:txBody>
          <a:bodyPr vert="eaVert" lIns="130604" tIns="65303" rIns="130604" bIns="6530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lIns="130604" tIns="65303" rIns="130604" bIns="65303"/>
          <a:lstStyle/>
          <a:p>
            <a:fld id="{9E259700-AC93-4FAD-BAA5-1DC01D398E6D}" type="datetimeFigureOut">
              <a:rPr lang="en-US" smtClean="0">
                <a:solidFill>
                  <a:prstClr val="black"/>
                </a:solidFill>
              </a:rPr>
              <a:pPr/>
              <a:t>3/3/2021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lIns="130604" tIns="65303" rIns="130604" bIns="6530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lIns="130604" tIns="65303" rIns="130604" bIns="65303"/>
          <a:lstStyle/>
          <a:p>
            <a:fld id="{4A0C5F65-08DA-45B1-B803-730253AD014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56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4"/>
            <a:ext cx="12435840" cy="1764030"/>
          </a:xfrm>
          <a:prstGeom prst="rect">
            <a:avLst/>
          </a:prstGeom>
        </p:spPr>
        <p:txBody>
          <a:bodyPr lIns="130604" tIns="65303" rIns="130604" bIns="6530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  <a:prstGeom prst="rect">
            <a:avLst/>
          </a:prstGeom>
        </p:spPr>
        <p:txBody>
          <a:bodyPr lIns="130604" tIns="65303" rIns="130604" bIns="6530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lIns="130604" tIns="65303" rIns="130604" bIns="65303"/>
          <a:lstStyle/>
          <a:p>
            <a:fld id="{67CC9BC7-DE40-4263-8C90-4998EE8F5186}" type="datetimeFigureOut">
              <a:rPr lang="en-US" smtClean="0">
                <a:solidFill>
                  <a:prstClr val="black"/>
                </a:solidFill>
              </a:rPr>
              <a:pPr/>
              <a:t>3/3/2021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lIns="130604" tIns="65303" rIns="130604" bIns="6530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lIns="130604" tIns="65303" rIns="130604" bIns="65303"/>
          <a:lstStyle/>
          <a:p>
            <a:fld id="{0D0B2F98-6021-426B-B9F8-7EFC1F7DB77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84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4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2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5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8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1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4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0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3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ACE-E388-4EEF-906E-FF8EDFCCE731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1:13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13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7EC2-79DF-4FE7-8E4E-718CA0D62A53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1:13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65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4"/>
            <a:ext cx="12435840" cy="163449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296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593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88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18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48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78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07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37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C3E3-A318-47DC-8D32-9FB09CC06E04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1:13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34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B815-67D6-4822-8AB9-746C87FE70DC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1:13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2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2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66" indent="0">
              <a:buNone/>
              <a:defRPr sz="2900" b="1"/>
            </a:lvl2pPr>
            <a:lvl3pPr marL="1305932" indent="0">
              <a:buNone/>
              <a:defRPr sz="2600" b="1"/>
            </a:lvl3pPr>
            <a:lvl4pPr marL="1958899" indent="0">
              <a:buNone/>
              <a:defRPr sz="2300" b="1"/>
            </a:lvl4pPr>
            <a:lvl5pPr marL="2611867" indent="0">
              <a:buNone/>
              <a:defRPr sz="2300" b="1"/>
            </a:lvl5pPr>
            <a:lvl6pPr marL="3264834" indent="0">
              <a:buNone/>
              <a:defRPr sz="2300" b="1"/>
            </a:lvl6pPr>
            <a:lvl7pPr marL="3917801" indent="0">
              <a:buNone/>
              <a:defRPr sz="2300" b="1"/>
            </a:lvl7pPr>
            <a:lvl8pPr marL="4570765" indent="0">
              <a:buNone/>
              <a:defRPr sz="2300" b="1"/>
            </a:lvl8pPr>
            <a:lvl9pPr marL="522373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2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3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66" indent="0">
              <a:buNone/>
              <a:defRPr sz="2900" b="1"/>
            </a:lvl2pPr>
            <a:lvl3pPr marL="1305932" indent="0">
              <a:buNone/>
              <a:defRPr sz="2600" b="1"/>
            </a:lvl3pPr>
            <a:lvl4pPr marL="1958899" indent="0">
              <a:buNone/>
              <a:defRPr sz="2300" b="1"/>
            </a:lvl4pPr>
            <a:lvl5pPr marL="2611867" indent="0">
              <a:buNone/>
              <a:defRPr sz="2300" b="1"/>
            </a:lvl5pPr>
            <a:lvl6pPr marL="3264834" indent="0">
              <a:buNone/>
              <a:defRPr sz="2300" b="1"/>
            </a:lvl6pPr>
            <a:lvl7pPr marL="3917801" indent="0">
              <a:buNone/>
              <a:defRPr sz="2300" b="1"/>
            </a:lvl7pPr>
            <a:lvl8pPr marL="4570765" indent="0">
              <a:buNone/>
              <a:defRPr sz="2300" b="1"/>
            </a:lvl8pPr>
            <a:lvl9pPr marL="522373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3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1704-66E2-4A51-8D35-C49640037013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1:13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57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415C-874A-4140-9325-18EA1B469E21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1:13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32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9F3-836A-4707-894F-29D295D75B15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1:13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7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lIns="130604" tIns="65303" rIns="130604" bIns="6530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lIns="130604" tIns="65303" rIns="130604" bIns="6530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lIns="130604" tIns="65303" rIns="130604" bIns="65303"/>
          <a:lstStyle/>
          <a:p>
            <a:fld id="{9E259700-AC93-4FAD-BAA5-1DC01D398E6D}" type="datetimeFigureOut">
              <a:rPr lang="en-US" smtClean="0">
                <a:solidFill>
                  <a:prstClr val="black"/>
                </a:solidFill>
              </a:rPr>
              <a:pPr/>
              <a:t>3/3/2021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lIns="130604" tIns="65303" rIns="130604" bIns="6530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lIns="130604" tIns="65303" rIns="130604" bIns="65303"/>
          <a:lstStyle/>
          <a:p>
            <a:fld id="{4A0C5F65-08DA-45B1-B803-730253AD014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306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7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7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2966" indent="0">
              <a:buNone/>
              <a:defRPr sz="1700"/>
            </a:lvl2pPr>
            <a:lvl3pPr marL="1305932" indent="0">
              <a:buNone/>
              <a:defRPr sz="1400"/>
            </a:lvl3pPr>
            <a:lvl4pPr marL="1958899" indent="0">
              <a:buNone/>
              <a:defRPr sz="1300"/>
            </a:lvl4pPr>
            <a:lvl5pPr marL="2611867" indent="0">
              <a:buNone/>
              <a:defRPr sz="1300"/>
            </a:lvl5pPr>
            <a:lvl6pPr marL="3264834" indent="0">
              <a:buNone/>
              <a:defRPr sz="1300"/>
            </a:lvl6pPr>
            <a:lvl7pPr marL="3917801" indent="0">
              <a:buNone/>
              <a:defRPr sz="1300"/>
            </a:lvl7pPr>
            <a:lvl8pPr marL="4570765" indent="0">
              <a:buNone/>
              <a:defRPr sz="1300"/>
            </a:lvl8pPr>
            <a:lvl9pPr marL="522373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8994-904B-4861-8349-03D319864470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1:13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02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2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2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966" indent="0">
              <a:buNone/>
              <a:defRPr sz="4000"/>
            </a:lvl2pPr>
            <a:lvl3pPr marL="1305932" indent="0">
              <a:buNone/>
              <a:defRPr sz="3400"/>
            </a:lvl3pPr>
            <a:lvl4pPr marL="1958899" indent="0">
              <a:buNone/>
              <a:defRPr sz="2900"/>
            </a:lvl4pPr>
            <a:lvl5pPr marL="2611867" indent="0">
              <a:buNone/>
              <a:defRPr sz="2900"/>
            </a:lvl5pPr>
            <a:lvl6pPr marL="3264834" indent="0">
              <a:buNone/>
              <a:defRPr sz="2900"/>
            </a:lvl6pPr>
            <a:lvl7pPr marL="3917801" indent="0">
              <a:buNone/>
              <a:defRPr sz="2900"/>
            </a:lvl7pPr>
            <a:lvl8pPr marL="4570765" indent="0">
              <a:buNone/>
              <a:defRPr sz="2900"/>
            </a:lvl8pPr>
            <a:lvl9pPr marL="522373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2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2966" indent="0">
              <a:buNone/>
              <a:defRPr sz="1700"/>
            </a:lvl2pPr>
            <a:lvl3pPr marL="1305932" indent="0">
              <a:buNone/>
              <a:defRPr sz="1400"/>
            </a:lvl3pPr>
            <a:lvl4pPr marL="1958899" indent="0">
              <a:buNone/>
              <a:defRPr sz="1300"/>
            </a:lvl4pPr>
            <a:lvl5pPr marL="2611867" indent="0">
              <a:buNone/>
              <a:defRPr sz="1300"/>
            </a:lvl5pPr>
            <a:lvl6pPr marL="3264834" indent="0">
              <a:buNone/>
              <a:defRPr sz="1300"/>
            </a:lvl6pPr>
            <a:lvl7pPr marL="3917801" indent="0">
              <a:buNone/>
              <a:defRPr sz="1300"/>
            </a:lvl7pPr>
            <a:lvl8pPr marL="4570765" indent="0">
              <a:buNone/>
              <a:defRPr sz="1300"/>
            </a:lvl8pPr>
            <a:lvl9pPr marL="522373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F3EA-12A6-43F4-87E1-5A17156E121D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1:13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46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A89CE-82C9-4D20-9759-8650F5154B3C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1:13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65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8190-7610-47E3-BE57-6C3F98DF81C4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1:13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69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4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8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1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4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7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0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3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ACE-E388-4EEF-906E-FF8EDFCCE731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1:13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407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7EC2-79DF-4FE7-8E4E-718CA0D62A53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1:13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90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4"/>
            <a:ext cx="12435840" cy="163449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290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58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87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160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45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741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03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321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C3E3-A318-47DC-8D32-9FB09CC06E04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1:13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468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B815-67D6-4822-8AB9-746C87FE70DC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1:13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27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2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00" indent="0">
              <a:buNone/>
              <a:defRPr sz="2900" b="1"/>
            </a:lvl2pPr>
            <a:lvl3pPr marL="1305802" indent="0">
              <a:buNone/>
              <a:defRPr sz="2600" b="1"/>
            </a:lvl3pPr>
            <a:lvl4pPr marL="1958707" indent="0">
              <a:buNone/>
              <a:defRPr sz="2300" b="1"/>
            </a:lvl4pPr>
            <a:lvl5pPr marL="2611608" indent="0">
              <a:buNone/>
              <a:defRPr sz="2300" b="1"/>
            </a:lvl5pPr>
            <a:lvl6pPr marL="3264506" indent="0">
              <a:buNone/>
              <a:defRPr sz="2300" b="1"/>
            </a:lvl6pPr>
            <a:lvl7pPr marL="3917410" indent="0">
              <a:buNone/>
              <a:defRPr sz="2300" b="1"/>
            </a:lvl7pPr>
            <a:lvl8pPr marL="4570309" indent="0">
              <a:buNone/>
              <a:defRPr sz="2300" b="1"/>
            </a:lvl8pPr>
            <a:lvl9pPr marL="522321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2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3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00" indent="0">
              <a:buNone/>
              <a:defRPr sz="2900" b="1"/>
            </a:lvl2pPr>
            <a:lvl3pPr marL="1305802" indent="0">
              <a:buNone/>
              <a:defRPr sz="2600" b="1"/>
            </a:lvl3pPr>
            <a:lvl4pPr marL="1958707" indent="0">
              <a:buNone/>
              <a:defRPr sz="2300" b="1"/>
            </a:lvl4pPr>
            <a:lvl5pPr marL="2611608" indent="0">
              <a:buNone/>
              <a:defRPr sz="2300" b="1"/>
            </a:lvl5pPr>
            <a:lvl6pPr marL="3264506" indent="0">
              <a:buNone/>
              <a:defRPr sz="2300" b="1"/>
            </a:lvl6pPr>
            <a:lvl7pPr marL="3917410" indent="0">
              <a:buNone/>
              <a:defRPr sz="2300" b="1"/>
            </a:lvl7pPr>
            <a:lvl8pPr marL="4570309" indent="0">
              <a:buNone/>
              <a:defRPr sz="2300" b="1"/>
            </a:lvl8pPr>
            <a:lvl9pPr marL="522321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3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1704-66E2-4A51-8D35-C49640037013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1:13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479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415C-874A-4140-9325-18EA1B469E21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1:13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2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4"/>
            <a:ext cx="12435840" cy="1634490"/>
          </a:xfrm>
          <a:prstGeom prst="rect">
            <a:avLst/>
          </a:prstGeom>
        </p:spPr>
        <p:txBody>
          <a:bodyPr lIns="130604" tIns="65303" rIns="130604" bIns="65303"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  <a:prstGeom prst="rect">
            <a:avLst/>
          </a:prstGeom>
        </p:spPr>
        <p:txBody>
          <a:bodyPr lIns="130604" tIns="65303" rIns="130604" bIns="65303"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03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06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0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12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1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1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2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2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lIns="130604" tIns="65303" rIns="130604" bIns="65303"/>
          <a:lstStyle/>
          <a:p>
            <a:fld id="{9E259700-AC93-4FAD-BAA5-1DC01D398E6D}" type="datetimeFigureOut">
              <a:rPr lang="en-US" smtClean="0">
                <a:solidFill>
                  <a:prstClr val="black"/>
                </a:solidFill>
              </a:rPr>
              <a:pPr/>
              <a:t>3/3/2021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lIns="130604" tIns="65303" rIns="130604" bIns="6530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lIns="130604" tIns="65303" rIns="130604" bIns="65303"/>
          <a:lstStyle/>
          <a:p>
            <a:fld id="{4A0C5F65-08DA-45B1-B803-730253AD014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892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9F3-836A-4707-894F-29D295D75B15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1:13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26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7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7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2900" indent="0">
              <a:buNone/>
              <a:defRPr sz="1700"/>
            </a:lvl2pPr>
            <a:lvl3pPr marL="1305802" indent="0">
              <a:buNone/>
              <a:defRPr sz="1400"/>
            </a:lvl3pPr>
            <a:lvl4pPr marL="1958707" indent="0">
              <a:buNone/>
              <a:defRPr sz="1300"/>
            </a:lvl4pPr>
            <a:lvl5pPr marL="2611608" indent="0">
              <a:buNone/>
              <a:defRPr sz="1300"/>
            </a:lvl5pPr>
            <a:lvl6pPr marL="3264506" indent="0">
              <a:buNone/>
              <a:defRPr sz="1300"/>
            </a:lvl6pPr>
            <a:lvl7pPr marL="3917410" indent="0">
              <a:buNone/>
              <a:defRPr sz="1300"/>
            </a:lvl7pPr>
            <a:lvl8pPr marL="4570309" indent="0">
              <a:buNone/>
              <a:defRPr sz="1300"/>
            </a:lvl8pPr>
            <a:lvl9pPr marL="522321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8994-904B-4861-8349-03D319864470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1:13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89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2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2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900" indent="0">
              <a:buNone/>
              <a:defRPr sz="4000"/>
            </a:lvl2pPr>
            <a:lvl3pPr marL="1305802" indent="0">
              <a:buNone/>
              <a:defRPr sz="3400"/>
            </a:lvl3pPr>
            <a:lvl4pPr marL="1958707" indent="0">
              <a:buNone/>
              <a:defRPr sz="2900"/>
            </a:lvl4pPr>
            <a:lvl5pPr marL="2611608" indent="0">
              <a:buNone/>
              <a:defRPr sz="2900"/>
            </a:lvl5pPr>
            <a:lvl6pPr marL="3264506" indent="0">
              <a:buNone/>
              <a:defRPr sz="2900"/>
            </a:lvl6pPr>
            <a:lvl7pPr marL="3917410" indent="0">
              <a:buNone/>
              <a:defRPr sz="2900"/>
            </a:lvl7pPr>
            <a:lvl8pPr marL="4570309" indent="0">
              <a:buNone/>
              <a:defRPr sz="2900"/>
            </a:lvl8pPr>
            <a:lvl9pPr marL="5223210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2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2900" indent="0">
              <a:buNone/>
              <a:defRPr sz="1700"/>
            </a:lvl2pPr>
            <a:lvl3pPr marL="1305802" indent="0">
              <a:buNone/>
              <a:defRPr sz="1400"/>
            </a:lvl3pPr>
            <a:lvl4pPr marL="1958707" indent="0">
              <a:buNone/>
              <a:defRPr sz="1300"/>
            </a:lvl4pPr>
            <a:lvl5pPr marL="2611608" indent="0">
              <a:buNone/>
              <a:defRPr sz="1300"/>
            </a:lvl5pPr>
            <a:lvl6pPr marL="3264506" indent="0">
              <a:buNone/>
              <a:defRPr sz="1300"/>
            </a:lvl6pPr>
            <a:lvl7pPr marL="3917410" indent="0">
              <a:buNone/>
              <a:defRPr sz="1300"/>
            </a:lvl7pPr>
            <a:lvl8pPr marL="4570309" indent="0">
              <a:buNone/>
              <a:defRPr sz="1300"/>
            </a:lvl8pPr>
            <a:lvl9pPr marL="522321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F3EA-12A6-43F4-87E1-5A17156E121D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1:13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90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A89CE-82C9-4D20-9759-8650F5154B3C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1:13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152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8190-7610-47E3-BE57-6C3F98DF81C4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1:13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2246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6254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423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0837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1616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8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lIns="130604" tIns="65303" rIns="130604" bIns="6530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  <a:prstGeom prst="rect">
            <a:avLst/>
          </a:prstGeom>
        </p:spPr>
        <p:txBody>
          <a:bodyPr lIns="130604" tIns="65303" rIns="130604" bIns="65303"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  <a:prstGeom prst="rect">
            <a:avLst/>
          </a:prstGeom>
        </p:spPr>
        <p:txBody>
          <a:bodyPr lIns="130604" tIns="65303" rIns="130604" bIns="65303"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lIns="130604" tIns="65303" rIns="130604" bIns="65303"/>
          <a:lstStyle/>
          <a:p>
            <a:fld id="{9E259700-AC93-4FAD-BAA5-1DC01D398E6D}" type="datetimeFigureOut">
              <a:rPr lang="en-US" smtClean="0">
                <a:solidFill>
                  <a:prstClr val="black"/>
                </a:solidFill>
              </a:rPr>
              <a:pPr/>
              <a:t>3/3/2021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lIns="130604" tIns="65303" rIns="130604" bIns="6530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lIns="130604" tIns="65303" rIns="130604" bIns="65303"/>
          <a:lstStyle/>
          <a:p>
            <a:fld id="{4A0C5F65-08DA-45B1-B803-730253AD014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340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46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50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376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444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389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0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lIns="130604" tIns="65303" rIns="130604" bIns="65303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2" cy="767714"/>
          </a:xfrm>
          <a:prstGeom prst="rect">
            <a:avLst/>
          </a:prstGeom>
        </p:spPr>
        <p:txBody>
          <a:bodyPr lIns="130604" tIns="65303" rIns="130604" bIns="65303" anchor="b"/>
          <a:lstStyle>
            <a:lvl1pPr marL="0" indent="0">
              <a:buNone/>
              <a:defRPr sz="3400" b="1"/>
            </a:lvl1pPr>
            <a:lvl2pPr marL="653032" indent="0">
              <a:buNone/>
              <a:defRPr sz="2900" b="1"/>
            </a:lvl2pPr>
            <a:lvl3pPr marL="1306063" indent="0">
              <a:buNone/>
              <a:defRPr sz="2600" b="1"/>
            </a:lvl3pPr>
            <a:lvl4pPr marL="1959097" indent="0">
              <a:buNone/>
              <a:defRPr sz="2300" b="1"/>
            </a:lvl4pPr>
            <a:lvl5pPr marL="2612128" indent="0">
              <a:buNone/>
              <a:defRPr sz="2300" b="1"/>
            </a:lvl5pPr>
            <a:lvl6pPr marL="3265159" indent="0">
              <a:buNone/>
              <a:defRPr sz="2300" b="1"/>
            </a:lvl6pPr>
            <a:lvl7pPr marL="3918191" indent="0">
              <a:buNone/>
              <a:defRPr sz="2300" b="1"/>
            </a:lvl7pPr>
            <a:lvl8pPr marL="4571222" indent="0">
              <a:buNone/>
              <a:defRPr sz="2300" b="1"/>
            </a:lvl8pPr>
            <a:lvl9pPr marL="5224255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2" cy="4741546"/>
          </a:xfrm>
          <a:prstGeom prst="rect">
            <a:avLst/>
          </a:prstGeom>
        </p:spPr>
        <p:txBody>
          <a:bodyPr lIns="130604" tIns="65303" rIns="130604" bIns="65303"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3" y="1842136"/>
            <a:ext cx="6466840" cy="767714"/>
          </a:xfrm>
          <a:prstGeom prst="rect">
            <a:avLst/>
          </a:prstGeom>
        </p:spPr>
        <p:txBody>
          <a:bodyPr lIns="130604" tIns="65303" rIns="130604" bIns="65303" anchor="b"/>
          <a:lstStyle>
            <a:lvl1pPr marL="0" indent="0">
              <a:buNone/>
              <a:defRPr sz="3400" b="1"/>
            </a:lvl1pPr>
            <a:lvl2pPr marL="653032" indent="0">
              <a:buNone/>
              <a:defRPr sz="2900" b="1"/>
            </a:lvl2pPr>
            <a:lvl3pPr marL="1306063" indent="0">
              <a:buNone/>
              <a:defRPr sz="2600" b="1"/>
            </a:lvl3pPr>
            <a:lvl4pPr marL="1959097" indent="0">
              <a:buNone/>
              <a:defRPr sz="2300" b="1"/>
            </a:lvl4pPr>
            <a:lvl5pPr marL="2612128" indent="0">
              <a:buNone/>
              <a:defRPr sz="2300" b="1"/>
            </a:lvl5pPr>
            <a:lvl6pPr marL="3265159" indent="0">
              <a:buNone/>
              <a:defRPr sz="2300" b="1"/>
            </a:lvl6pPr>
            <a:lvl7pPr marL="3918191" indent="0">
              <a:buNone/>
              <a:defRPr sz="2300" b="1"/>
            </a:lvl7pPr>
            <a:lvl8pPr marL="4571222" indent="0">
              <a:buNone/>
              <a:defRPr sz="2300" b="1"/>
            </a:lvl8pPr>
            <a:lvl9pPr marL="5224255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3" y="2609850"/>
            <a:ext cx="6466840" cy="4741546"/>
          </a:xfrm>
          <a:prstGeom prst="rect">
            <a:avLst/>
          </a:prstGeom>
        </p:spPr>
        <p:txBody>
          <a:bodyPr lIns="130604" tIns="65303" rIns="130604" bIns="65303"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lIns="130604" tIns="65303" rIns="130604" bIns="65303"/>
          <a:lstStyle/>
          <a:p>
            <a:fld id="{9E259700-AC93-4FAD-BAA5-1DC01D398E6D}" type="datetimeFigureOut">
              <a:rPr lang="en-US" smtClean="0">
                <a:solidFill>
                  <a:prstClr val="black"/>
                </a:solidFill>
              </a:rPr>
              <a:pPr/>
              <a:t>3/3/2021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lIns="130604" tIns="65303" rIns="130604" bIns="6530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lIns="130604" tIns="65303" rIns="130604" bIns="65303"/>
          <a:lstStyle/>
          <a:p>
            <a:fld id="{4A0C5F65-08DA-45B1-B803-730253AD014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7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lIns="130604" tIns="65303" rIns="130604" bIns="6530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lIns="130604" tIns="65303" rIns="130604" bIns="65303"/>
          <a:lstStyle/>
          <a:p>
            <a:fld id="{9E259700-AC93-4FAD-BAA5-1DC01D398E6D}" type="datetimeFigureOut">
              <a:rPr lang="en-US" smtClean="0">
                <a:solidFill>
                  <a:prstClr val="black"/>
                </a:solidFill>
              </a:rPr>
              <a:pPr/>
              <a:t>3/3/2021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lIns="130604" tIns="65303" rIns="130604" bIns="6530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lIns="130604" tIns="65303" rIns="130604" bIns="65303"/>
          <a:lstStyle/>
          <a:p>
            <a:fld id="{4A0C5F65-08DA-45B1-B803-730253AD014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7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lIns="130604" tIns="65303" rIns="130604" bIns="65303"/>
          <a:lstStyle/>
          <a:p>
            <a:fld id="{9E259700-AC93-4FAD-BAA5-1DC01D398E6D}" type="datetimeFigureOut">
              <a:rPr lang="en-US" smtClean="0">
                <a:solidFill>
                  <a:prstClr val="black"/>
                </a:solidFill>
              </a:rPr>
              <a:pPr/>
              <a:t>3/3/2021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lIns="130604" tIns="65303" rIns="130604" bIns="6530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lIns="130604" tIns="65303" rIns="130604" bIns="65303"/>
          <a:lstStyle/>
          <a:p>
            <a:fld id="{4A0C5F65-08DA-45B1-B803-730253AD014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  <a:prstGeom prst="rect">
            <a:avLst/>
          </a:prstGeom>
        </p:spPr>
        <p:txBody>
          <a:bodyPr lIns="130604" tIns="65303" rIns="130604" bIns="65303"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  <a:prstGeom prst="rect">
            <a:avLst/>
          </a:prstGeom>
        </p:spPr>
        <p:txBody>
          <a:bodyPr lIns="130604" tIns="65303" rIns="130604" bIns="65303"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  <a:prstGeom prst="rect">
            <a:avLst/>
          </a:prstGeom>
        </p:spPr>
        <p:txBody>
          <a:bodyPr lIns="130604" tIns="65303" rIns="130604" bIns="65303"/>
          <a:lstStyle>
            <a:lvl1pPr marL="0" indent="0">
              <a:buNone/>
              <a:defRPr sz="2000"/>
            </a:lvl1pPr>
            <a:lvl2pPr marL="653032" indent="0">
              <a:buNone/>
              <a:defRPr sz="1700"/>
            </a:lvl2pPr>
            <a:lvl3pPr marL="1306063" indent="0">
              <a:buNone/>
              <a:defRPr sz="1400"/>
            </a:lvl3pPr>
            <a:lvl4pPr marL="1959097" indent="0">
              <a:buNone/>
              <a:defRPr sz="1300"/>
            </a:lvl4pPr>
            <a:lvl5pPr marL="2612128" indent="0">
              <a:buNone/>
              <a:defRPr sz="1300"/>
            </a:lvl5pPr>
            <a:lvl6pPr marL="3265159" indent="0">
              <a:buNone/>
              <a:defRPr sz="1300"/>
            </a:lvl6pPr>
            <a:lvl7pPr marL="3918191" indent="0">
              <a:buNone/>
              <a:defRPr sz="1300"/>
            </a:lvl7pPr>
            <a:lvl8pPr marL="4571222" indent="0">
              <a:buNone/>
              <a:defRPr sz="1300"/>
            </a:lvl8pPr>
            <a:lvl9pPr marL="522425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lIns="130604" tIns="65303" rIns="130604" bIns="65303"/>
          <a:lstStyle/>
          <a:p>
            <a:fld id="{9E259700-AC93-4FAD-BAA5-1DC01D398E6D}" type="datetimeFigureOut">
              <a:rPr lang="en-US" smtClean="0">
                <a:solidFill>
                  <a:prstClr val="black"/>
                </a:solidFill>
              </a:rPr>
              <a:pPr/>
              <a:t>3/3/2021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lIns="130604" tIns="65303" rIns="130604" bIns="6530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lIns="130604" tIns="65303" rIns="130604" bIns="65303"/>
          <a:lstStyle/>
          <a:p>
            <a:fld id="{4A0C5F65-08DA-45B1-B803-730253AD014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2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2" y="5760720"/>
            <a:ext cx="8778240" cy="680086"/>
          </a:xfrm>
          <a:prstGeom prst="rect">
            <a:avLst/>
          </a:prstGeom>
        </p:spPr>
        <p:txBody>
          <a:bodyPr lIns="130604" tIns="65303" rIns="130604" bIns="65303"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2" y="735330"/>
            <a:ext cx="8778240" cy="4937760"/>
          </a:xfrm>
          <a:prstGeom prst="rect">
            <a:avLst/>
          </a:prstGeom>
        </p:spPr>
        <p:txBody>
          <a:bodyPr lIns="130604" tIns="65303" rIns="130604" bIns="65303"/>
          <a:lstStyle>
            <a:lvl1pPr marL="0" indent="0">
              <a:buNone/>
              <a:defRPr sz="4600"/>
            </a:lvl1pPr>
            <a:lvl2pPr marL="653032" indent="0">
              <a:buNone/>
              <a:defRPr sz="4000"/>
            </a:lvl2pPr>
            <a:lvl3pPr marL="1306063" indent="0">
              <a:buNone/>
              <a:defRPr sz="3400"/>
            </a:lvl3pPr>
            <a:lvl4pPr marL="1959097" indent="0">
              <a:buNone/>
              <a:defRPr sz="2900"/>
            </a:lvl4pPr>
            <a:lvl5pPr marL="2612128" indent="0">
              <a:buNone/>
              <a:defRPr sz="2900"/>
            </a:lvl5pPr>
            <a:lvl6pPr marL="3265159" indent="0">
              <a:buNone/>
              <a:defRPr sz="2900"/>
            </a:lvl6pPr>
            <a:lvl7pPr marL="3918191" indent="0">
              <a:buNone/>
              <a:defRPr sz="2900"/>
            </a:lvl7pPr>
            <a:lvl8pPr marL="4571222" indent="0">
              <a:buNone/>
              <a:defRPr sz="2900"/>
            </a:lvl8pPr>
            <a:lvl9pPr marL="5224255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2" y="6440806"/>
            <a:ext cx="8778240" cy="965834"/>
          </a:xfrm>
          <a:prstGeom prst="rect">
            <a:avLst/>
          </a:prstGeom>
        </p:spPr>
        <p:txBody>
          <a:bodyPr lIns="130604" tIns="65303" rIns="130604" bIns="65303"/>
          <a:lstStyle>
            <a:lvl1pPr marL="0" indent="0">
              <a:buNone/>
              <a:defRPr sz="2000"/>
            </a:lvl1pPr>
            <a:lvl2pPr marL="653032" indent="0">
              <a:buNone/>
              <a:defRPr sz="1700"/>
            </a:lvl2pPr>
            <a:lvl3pPr marL="1306063" indent="0">
              <a:buNone/>
              <a:defRPr sz="1400"/>
            </a:lvl3pPr>
            <a:lvl4pPr marL="1959097" indent="0">
              <a:buNone/>
              <a:defRPr sz="1300"/>
            </a:lvl4pPr>
            <a:lvl5pPr marL="2612128" indent="0">
              <a:buNone/>
              <a:defRPr sz="1300"/>
            </a:lvl5pPr>
            <a:lvl6pPr marL="3265159" indent="0">
              <a:buNone/>
              <a:defRPr sz="1300"/>
            </a:lvl6pPr>
            <a:lvl7pPr marL="3918191" indent="0">
              <a:buNone/>
              <a:defRPr sz="1300"/>
            </a:lvl7pPr>
            <a:lvl8pPr marL="4571222" indent="0">
              <a:buNone/>
              <a:defRPr sz="1300"/>
            </a:lvl8pPr>
            <a:lvl9pPr marL="522425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lIns="130604" tIns="65303" rIns="130604" bIns="65303"/>
          <a:lstStyle/>
          <a:p>
            <a:fld id="{9E259700-AC93-4FAD-BAA5-1DC01D398E6D}" type="datetimeFigureOut">
              <a:rPr lang="en-US" smtClean="0">
                <a:solidFill>
                  <a:prstClr val="black"/>
                </a:solidFill>
              </a:rPr>
              <a:pPr/>
              <a:t>3/3/2021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lIns="130604" tIns="65303" rIns="130604" bIns="6530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lIns="130604" tIns="65303" rIns="130604" bIns="65303"/>
          <a:lstStyle/>
          <a:p>
            <a:fld id="{4A0C5F65-08DA-45B1-B803-730253AD014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34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069"/>
            <a:ext cx="2316480" cy="195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313920" y="4"/>
            <a:ext cx="2316480" cy="195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4661" y="-434339"/>
            <a:ext cx="1737360" cy="260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458699" y="6057900"/>
            <a:ext cx="1737360" cy="260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01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1306063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774" indent="-489774" algn="l" defTabSz="1306063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178" indent="-408145" algn="l" defTabSz="1306063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578" indent="-326515" algn="l" defTabSz="1306063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612" indent="-326515" algn="l" defTabSz="1306063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643" indent="-326515" algn="l" defTabSz="1306063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674" indent="-326515" algn="l" defTabSz="130606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4706" indent="-326515" algn="l" defTabSz="130606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7740" indent="-326515" algn="l" defTabSz="130606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0770" indent="-326515" algn="l" defTabSz="130606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06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032" algn="l" defTabSz="130606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063" algn="l" defTabSz="130606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097" algn="l" defTabSz="130606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128" algn="l" defTabSz="130606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159" algn="l" defTabSz="130606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191" algn="l" defTabSz="130606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22" algn="l" defTabSz="130606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255" algn="l" defTabSz="130606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591" tIns="65297" rIns="130591" bIns="652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591" tIns="65297" rIns="130591" bIns="652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vert="horz" lIns="130591" tIns="65297" rIns="130591" bIns="6529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5932"/>
            <a:fld id="{8A43DA7C-8050-4AD3-B34F-0BBD96BBA40F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5932"/>
              <a:t>1:13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vert="horz" lIns="130591" tIns="65297" rIns="130591" bIns="6529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59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vert="horz" lIns="130591" tIns="65297" rIns="130591" bIns="6529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5932"/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59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74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/>
  <p:txStyles>
    <p:titleStyle>
      <a:lvl1pPr algn="ctr" defTabSz="1305932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725" indent="-489725" algn="l" defTabSz="1305932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070" indent="-408104" algn="l" defTabSz="1305932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415" indent="-326483" algn="l" defTabSz="130593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382" indent="-326483" algn="l" defTabSz="1305932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349" indent="-326483" algn="l" defTabSz="1305932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314" indent="-326483" algn="l" defTabSz="130593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4282" indent="-326483" algn="l" defTabSz="130593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7250" indent="-326483" algn="l" defTabSz="130593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0216" indent="-326483" algn="l" defTabSz="130593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593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66" algn="l" defTabSz="130593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932" algn="l" defTabSz="130593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899" algn="l" defTabSz="130593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867" algn="l" defTabSz="130593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834" algn="l" defTabSz="130593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801" algn="l" defTabSz="130593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65" algn="l" defTabSz="130593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732" algn="l" defTabSz="130593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rgbClr val="FFFFFF"/>
            </a:gs>
            <a:gs pos="98000">
              <a:srgbClr val="E6E6E6"/>
            </a:gs>
            <a:gs pos="96000">
              <a:srgbClr val="7D8496"/>
            </a:gs>
            <a:gs pos="97000">
              <a:srgbClr val="E6E6E6"/>
            </a:gs>
            <a:gs pos="96000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579" tIns="65291" rIns="130579" bIns="6529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579" tIns="65291" rIns="130579" bIns="652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vert="horz" lIns="130579" tIns="65291" rIns="130579" bIns="6529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5802"/>
            <a:fld id="{8A43DA7C-8050-4AD3-B34F-0BBD96BBA40F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5802"/>
              <a:t>1:13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vert="horz" lIns="130579" tIns="65291" rIns="130579" bIns="6529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580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vert="horz" lIns="130579" tIns="65291" rIns="130579" bIns="6529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5802"/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580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/>
  <p:txStyles>
    <p:titleStyle>
      <a:lvl1pPr algn="ctr" defTabSz="1305802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677" indent="-489677" algn="l" defTabSz="1305802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0967" indent="-408064" algn="l" defTabSz="1305802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253" indent="-326449" algn="l" defTabSz="130580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154" indent="-326449" algn="l" defTabSz="1305802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055" indent="-326449" algn="l" defTabSz="1305802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0954" indent="-326449" algn="l" defTabSz="13058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3858" indent="-326449" algn="l" defTabSz="13058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6760" indent="-326449" algn="l" defTabSz="13058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49660" indent="-326449" algn="l" defTabSz="13058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580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00" algn="l" defTabSz="130580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802" algn="l" defTabSz="130580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707" algn="l" defTabSz="130580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608" algn="l" defTabSz="130580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506" algn="l" defTabSz="130580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410" algn="l" defTabSz="130580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309" algn="l" defTabSz="130580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210" algn="l" defTabSz="130580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6220"/>
              <a:t>3/3/2021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62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8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6"/>
          <a:stretch/>
        </p:blipFill>
        <p:spPr>
          <a:xfrm>
            <a:off x="16856" y="0"/>
            <a:ext cx="14613544" cy="87297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469735" y="-228600"/>
            <a:ext cx="17586726" cy="2070884"/>
          </a:xfrm>
          <a:prstGeom prst="rect">
            <a:avLst/>
          </a:prstGeom>
          <a:noFill/>
        </p:spPr>
        <p:txBody>
          <a:bodyPr wrap="square" lIns="130615" tIns="65308" rIns="130615" bIns="6530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306155"/>
            <a:r>
              <a:rPr lang="en-US" sz="7200" b="1" spc="71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BAJAPTI </a:t>
            </a:r>
            <a:r>
              <a:rPr lang="en-US" sz="7200" b="1" spc="71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R.M </a:t>
            </a:r>
            <a:r>
              <a:rPr lang="en-US" sz="7200" b="1" spc="71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SCHOOL </a:t>
            </a:r>
          </a:p>
          <a:p>
            <a:pPr algn="ctr" defTabSz="1306155"/>
            <a:r>
              <a:rPr lang="en-US" sz="5400" b="1" spc="71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ONLINE CLASSES</a:t>
            </a:r>
          </a:p>
        </p:txBody>
      </p:sp>
    </p:spTree>
    <p:extLst>
      <p:ext uri="{BB962C8B-B14F-4D97-AF65-F5344CB8AC3E}">
        <p14:creationId xmlns:p14="http://schemas.microsoft.com/office/powerpoint/2010/main" val="199179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28800" y="1333500"/>
            <a:ext cx="4876800" cy="310854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29" tIns="45714" rIns="91429" bIns="45714">
            <a:spAutoFit/>
          </a:bodyPr>
          <a:lstStyle/>
          <a:p>
            <a:pPr algn="ctr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দেশীয়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াবলি</a:t>
            </a:r>
            <a:endParaRPr lang="as-I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বর্গহাত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=   ১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গন্ডা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২০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গন্ডা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=  ১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ছটাক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১৬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ছটাক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=  ১ 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কাঠা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২০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কাঠা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=  ১ 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বিঘা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as-I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38600" y="304800"/>
            <a:ext cx="4648200" cy="762000"/>
          </a:xfrm>
          <a:prstGeom prst="rect">
            <a:avLst/>
          </a:prstGeom>
        </p:spPr>
        <p:txBody>
          <a:bodyPr wrap="none" lIns="91429" tIns="45714" rIns="91429" bIns="45714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72400" y="1333500"/>
            <a:ext cx="4800600" cy="310854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29" tIns="45714" rIns="91429" bIns="45714">
            <a:spAutoFit/>
          </a:bodyPr>
          <a:lstStyle/>
          <a:p>
            <a:pPr algn="ctr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ব্রিটিশ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াবলি</a:t>
            </a:r>
            <a:endParaRPr lang="as-I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১৪৪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বর্গইঞ্চি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=   ১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বর্গফুট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৯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বর্গফুট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=  ১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বর্গগজ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৪৮৪০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বর্গগজ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=  ১ 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একর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১০০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শতক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=  ১ 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একর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as-I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4800600"/>
            <a:ext cx="4876800" cy="267765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29" tIns="45714" rIns="91429" bIns="45714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মেট্রিক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াবলি</a:t>
            </a:r>
            <a:endParaRPr lang="as-I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00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বর্গডেসিমিটার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=   ১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বর্গমিটার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১০০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=  ১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এয়র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১০০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এয়র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=  ১ 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হেক্টর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 একর= ৪০৪৬.৮৬ বর্গমিটার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)</a:t>
            </a:r>
          </a:p>
          <a:p>
            <a:pPr algn="ctr"/>
            <a:endParaRPr lang="as-I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72400" y="4800600"/>
            <a:ext cx="4800600" cy="267765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29" tIns="45714" rIns="91429" bIns="45714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মেট্রিক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ব্রিটিশ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</a:t>
            </a:r>
            <a:endParaRPr lang="as-I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ইঞ্চি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= ২.৫৪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=  ৩৯.৩৭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ইঞ্চি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=  ০.৬২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মাইল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মাইল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=  ১.৬১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)</a:t>
            </a:r>
          </a:p>
          <a:p>
            <a:pPr algn="ctr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5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124200" y="1600200"/>
            <a:ext cx="6858000" cy="3200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/>
              <p:cNvSpPr/>
              <p:nvPr/>
            </p:nvSpPr>
            <p:spPr>
              <a:xfrm>
                <a:off x="2057400" y="5334000"/>
                <a:ext cx="9982200" cy="144780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lIns="91429" tIns="45714" rIns="91429" bIns="45714" rtlCol="0" anchor="ctr"/>
              <a:lstStyle/>
              <a:p>
                <a:pPr algn="ctr"/>
                <a:r>
                  <a:rPr lang="bn-BD" sz="3600" b="1" dirty="0">
                    <a:latin typeface="NikoshBAN" pitchFamily="2" charset="0"/>
                    <a:cs typeface="NikoshBAN" pitchFamily="2" charset="0"/>
                  </a:rPr>
                  <a:t>আয়তাকার ক্ষেত্রের ক্ষেত্রফল = </a:t>
                </a:r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sz="3600" b="1" dirty="0">
                    <a:latin typeface="NikoshBAN" pitchFamily="2" charset="0"/>
                    <a:cs typeface="NikoshBAN" pitchFamily="2" charset="0"/>
                  </a:rPr>
                  <a:t>দৈর্ঘ্য × </a:t>
                </a:r>
                <a:r>
                  <a:rPr lang="en-US" sz="3600" b="1" dirty="0" err="1">
                    <a:latin typeface="NikoshBAN" pitchFamily="2" charset="0"/>
                    <a:cs typeface="NikoshBAN" pitchFamily="2" charset="0"/>
                  </a:rPr>
                  <a:t>প্রস্থ</a:t>
                </a:r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3600" b="1" dirty="0" err="1">
                    <a:latin typeface="NikoshBAN" pitchFamily="2" charset="0"/>
                    <a:cs typeface="NikoshBAN" pitchFamily="2" charset="0"/>
                  </a:rPr>
                  <a:t>বর্গ</a:t>
                </a:r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latin typeface="NikoshBAN" pitchFamily="2" charset="0"/>
                    <a:cs typeface="NikoshBAN" pitchFamily="2" charset="0"/>
                  </a:rPr>
                  <a:t>একক</a:t>
                </a:r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pPr algn="ctr"/>
                <a:r>
                  <a:rPr lang="bn-IN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আয়তক্ষেত্রের পরিসীমা=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২(দৈর্ঘ্য </a:t>
                </a:r>
                <a14:m>
                  <m:oMath xmlns:m="http://schemas.openxmlformats.org/officeDocument/2006/math">
                    <m:r>
                      <a:rPr lang="bn-IN" sz="36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bn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প্রস্থ ) একক </a:t>
                </a:r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334000"/>
                <a:ext cx="9982200" cy="1447800"/>
              </a:xfrm>
              <a:prstGeom prst="roundRect">
                <a:avLst/>
              </a:prstGeom>
              <a:blipFill rotWithShape="1">
                <a:blip r:embed="rId3"/>
                <a:stretch>
                  <a:fillRect t="-9917" b="-144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ame 6"/>
          <p:cNvSpPr/>
          <p:nvPr/>
        </p:nvSpPr>
        <p:spPr>
          <a:xfrm>
            <a:off x="990599" y="701038"/>
            <a:ext cx="12268200" cy="6858000"/>
          </a:xfrm>
          <a:prstGeom prst="frame">
            <a:avLst>
              <a:gd name="adj1" fmla="val 2008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1604" y="1066803"/>
            <a:ext cx="1866899" cy="707886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দৈর্ঘ্য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9982200" y="3077498"/>
            <a:ext cx="760144" cy="646331"/>
          </a:xfrm>
          <a:prstGeom prst="rect">
            <a:avLst/>
          </a:prstGeom>
        </p:spPr>
        <p:txBody>
          <a:bodyPr wrap="none" lIns="91429" tIns="45714" rIns="91429" bIns="45714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প্রস্থ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956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57800" y="1524000"/>
            <a:ext cx="3048000" cy="32004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362200" y="5791200"/>
            <a:ext cx="9753600" cy="1447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বর্গাকার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ক্ষেত্রের ক্ষেত্রফলের পরিমাপ=(বাহুর পরিমাপ)</a:t>
            </a:r>
            <a:r>
              <a:rPr lang="bn-BD" sz="3600" b="1" baseline="30000" dirty="0">
                <a:latin typeface="NikoshBAN" pitchFamily="2" charset="0"/>
                <a:cs typeface="NikoshBAN" pitchFamily="2" charset="0"/>
              </a:rPr>
              <a:t>২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বর্গ একক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endParaRPr lang="en-US" sz="2800" b="1" dirty="0"/>
          </a:p>
        </p:txBody>
      </p:sp>
      <p:sp>
        <p:nvSpPr>
          <p:cNvPr id="11" name="Frame 10"/>
          <p:cNvSpPr/>
          <p:nvPr/>
        </p:nvSpPr>
        <p:spPr>
          <a:xfrm>
            <a:off x="990599" y="701038"/>
            <a:ext cx="12268200" cy="6858000"/>
          </a:xfrm>
          <a:prstGeom prst="frame">
            <a:avLst>
              <a:gd name="adj1" fmla="val 2008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2590800" y="5562600"/>
                <a:ext cx="8534400" cy="144780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lIns="91429" tIns="45714" rIns="91429" bIns="45714" rtlCol="0" anchor="ctr"/>
              <a:lstStyle/>
              <a:p>
                <a:pPr algn="r"/>
                <a:r>
                  <a:rPr lang="bn-BD" sz="32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ত্রিভুজাকার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 ক্ষেত্রের ক্ষেত্রফলের পরিমাপ= 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1" i="1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200" b="1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  <m:r>
                          <a:rPr lang="bn-BD" sz="3200" b="1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  <m:r>
                      <a:rPr lang="bn-BD" sz="3200" b="1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×</a:t>
                </a:r>
                <a:r>
                  <a:rPr lang="bn-IN" sz="3200" b="1" dirty="0">
                    <a:latin typeface="NikoshBAN" pitchFamily="2" charset="0"/>
                    <a:cs typeface="NikoshBAN" pitchFamily="2" charset="0"/>
                  </a:rPr>
                  <a:t>ভূ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মির পরিমাপ × </a:t>
                </a:r>
                <a:r>
                  <a:rPr lang="bn-IN" sz="3200" b="1" dirty="0">
                    <a:latin typeface="NikoshBAN" pitchFamily="2" charset="0"/>
                    <a:cs typeface="NikoshBAN" pitchFamily="2" charset="0"/>
                  </a:rPr>
                  <a:t>           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উচ্চতার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atin typeface="NikoshBAN" pitchFamily="2" charset="0"/>
                    <a:cs typeface="NikoshBAN" pitchFamily="2" charset="0"/>
                  </a:rPr>
                  <a:t>পরিমাপ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3200" b="1" dirty="0" err="1">
                    <a:latin typeface="NikoshBAN" pitchFamily="2" charset="0"/>
                    <a:cs typeface="NikoshBAN" pitchFamily="2" charset="0"/>
                  </a:rPr>
                  <a:t>বর্গ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atin typeface="NikoshBAN" pitchFamily="2" charset="0"/>
                    <a:cs typeface="NikoshBAN" pitchFamily="2" charset="0"/>
                  </a:rPr>
                  <a:t>একক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562600"/>
                <a:ext cx="8534400" cy="1447800"/>
              </a:xfrm>
              <a:prstGeom prst="roundRect">
                <a:avLst/>
              </a:prstGeom>
              <a:blipFill rotWithShape="1">
                <a:blip r:embed="rId3"/>
                <a:stretch>
                  <a:fillRect t="-3320" r="-14886" b="-1950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Isosceles Triangle 9"/>
          <p:cNvSpPr/>
          <p:nvPr/>
        </p:nvSpPr>
        <p:spPr>
          <a:xfrm>
            <a:off x="5202994" y="1143000"/>
            <a:ext cx="2895600" cy="3276600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12" name="Frame 11"/>
          <p:cNvSpPr/>
          <p:nvPr/>
        </p:nvSpPr>
        <p:spPr>
          <a:xfrm>
            <a:off x="990599" y="701038"/>
            <a:ext cx="12268200" cy="6858000"/>
          </a:xfrm>
          <a:prstGeom prst="frame">
            <a:avLst>
              <a:gd name="adj1" fmla="val 2008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29288" y="4490714"/>
            <a:ext cx="777778" cy="646331"/>
          </a:xfrm>
          <a:prstGeom prst="rect">
            <a:avLst/>
          </a:prstGeom>
        </p:spPr>
        <p:txBody>
          <a:bodyPr wrap="none" lIns="91429" tIns="45714" rIns="91429" bIns="45714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ভূ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মি</a:t>
            </a:r>
            <a:endParaRPr lang="en-US" sz="3200" dirty="0"/>
          </a:p>
        </p:txBody>
      </p:sp>
      <p:cxnSp>
        <p:nvCxnSpPr>
          <p:cNvPr id="4" name="Straight Connector 3"/>
          <p:cNvCxnSpPr>
            <a:stCxn id="10" idx="0"/>
            <a:endCxn id="10" idx="3"/>
          </p:cNvCxnSpPr>
          <p:nvPr/>
        </p:nvCxnSpPr>
        <p:spPr>
          <a:xfrm>
            <a:off x="6650794" y="1143000"/>
            <a:ext cx="0" cy="3276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16200000">
            <a:off x="6507711" y="2944647"/>
            <a:ext cx="849913" cy="523220"/>
          </a:xfrm>
          <a:prstGeom prst="rect">
            <a:avLst/>
          </a:prstGeom>
        </p:spPr>
        <p:txBody>
          <a:bodyPr wrap="none" lIns="91429" tIns="45714" rIns="91429" bIns="45714">
            <a:spAutoFit/>
          </a:bodyPr>
          <a:lstStyle/>
          <a:p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381503" y="1752600"/>
            <a:ext cx="3276601" cy="818304"/>
          </a:xfrm>
          <a:prstGeom prst="rect">
            <a:avLst/>
          </a:prstGeom>
          <a:noFill/>
        </p:spPr>
        <p:txBody>
          <a:bodyPr wrap="square" lIns="91429" tIns="45714" rIns="91429" bIns="45714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3276600" y="3315543"/>
            <a:ext cx="6705600" cy="1750921"/>
          </a:xfrm>
          <a:prstGeom prst="rect">
            <a:avLst/>
          </a:prstGeom>
        </p:spPr>
        <p:txBody>
          <a:bodyPr lIns="98744" tIns="49372" rIns="98744" bIns="49372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292" indent="-914292" algn="l">
              <a:spcBef>
                <a:spcPts val="0"/>
              </a:spcBef>
              <a:buFont typeface="+mj-lt"/>
              <a:buAutoNum type="arabicPeriod"/>
            </a:pP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292" indent="-914292" algn="l">
              <a:spcBef>
                <a:spcPts val="0"/>
              </a:spcBef>
              <a:buFont typeface="+mj-lt"/>
              <a:buAutoNum type="arabicPeriod"/>
            </a:pP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292" indent="-914292" algn="l">
              <a:spcBef>
                <a:spcPts val="0"/>
              </a:spcBef>
            </a:pP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292" indent="-914292" algn="l">
              <a:spcBef>
                <a:spcPts val="0"/>
              </a:spcBef>
            </a:pP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990599" y="762000"/>
            <a:ext cx="12268200" cy="6858000"/>
          </a:xfrm>
          <a:prstGeom prst="frame">
            <a:avLst>
              <a:gd name="adj1" fmla="val 2008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20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438400" y="304801"/>
            <a:ext cx="10134600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29" tIns="45714" rIns="91429" bIns="45714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আয়তকার বাগানের দৈ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র্ঘ্য ৮০মিটার ও প্রস্থ ৬০মিটার।এর ভিতরে ৩মিটার চওড়া একটি রাস্তা আছে।রাস্তার ক্ষেএফল নির্ণয় কর।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1046" y="5410200"/>
            <a:ext cx="7878762" cy="2369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9" tIns="45714" rIns="91429" bIns="45714" rtlCol="0">
            <a:spAutoFit/>
          </a:bodyPr>
          <a:lstStyle/>
          <a:p>
            <a:r>
              <a:rPr lang="bn-IN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দেওয়া আছে, </a:t>
            </a:r>
          </a:p>
          <a:p>
            <a:r>
              <a:rPr lang="bn-BD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বাগানের দৈর্ঘ্য ৮০ মিটার ও প্রস্থ ৬০ মিটার</a:t>
            </a:r>
          </a:p>
          <a:p>
            <a:r>
              <a:rPr lang="bn-BD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অতএব ,বাগানের ক্ষেত্রফল = (দৈর্ঘ্য </a:t>
            </a:r>
            <a:r>
              <a:rPr lang="en-US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প্রস্থ ) বর্গ মিটার</a:t>
            </a:r>
            <a:endParaRPr lang="bn-IN" sz="28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                           = </a:t>
            </a:r>
            <a:r>
              <a:rPr lang="bn-BD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(৮০ </a:t>
            </a:r>
            <a:r>
              <a:rPr lang="en-US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৬০) বর্গ মিটার</a:t>
            </a:r>
          </a:p>
          <a:p>
            <a:r>
              <a:rPr lang="bn-BD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                          = ৪৮০০ বর্গ মিটার।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87653" y="1500185"/>
            <a:ext cx="6996399" cy="3616326"/>
            <a:chOff x="2787650" y="1500185"/>
            <a:chExt cx="6996400" cy="3616326"/>
          </a:xfrm>
        </p:grpSpPr>
        <p:sp>
          <p:nvSpPr>
            <p:cNvPr id="18" name="Rectangle 17"/>
            <p:cNvSpPr/>
            <p:nvPr/>
          </p:nvSpPr>
          <p:spPr>
            <a:xfrm>
              <a:off x="2787650" y="2170110"/>
              <a:ext cx="6305550" cy="2946401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3524251" y="2871786"/>
              <a:ext cx="4883149" cy="1635125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59400" y="1500185"/>
              <a:ext cx="1981200" cy="7201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৮০ মিটার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8559800" y="3012784"/>
              <a:ext cx="1863725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৬০মিটার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 rot="16200000">
              <a:off x="2410618" y="3815266"/>
              <a:ext cx="160496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bn-BD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৩মিটার</a:t>
              </a:r>
              <a:endPara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5400000" flipV="1">
              <a:off x="8085137" y="3458514"/>
              <a:ext cx="1330325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bn-BD" sz="2400" dirty="0">
                  <a:solidFill>
                    <a:schemeClr val="bg1"/>
                  </a:solidFill>
                  <a:latin typeface="Calibri" pitchFamily="34" charset="0"/>
                </a:rPr>
                <a:t>৩</a:t>
              </a:r>
              <a:r>
                <a:rPr lang="bn-IN" sz="2400" dirty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bn-BD" sz="2400" dirty="0">
                  <a:solidFill>
                    <a:schemeClr val="bg1"/>
                  </a:solidFill>
                  <a:latin typeface="Calibri" pitchFamily="34" charset="0"/>
                </a:rPr>
                <a:t>মিটার</a:t>
              </a:r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216400" y="2225455"/>
              <a:ext cx="2133600" cy="664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রাস্তা 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5800" y="1854197"/>
            <a:ext cx="1524000" cy="590926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সমাধানঃ-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0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9699" y="1190775"/>
            <a:ext cx="11430000" cy="587853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bn-IN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স্তা </a:t>
            </a:r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বাদে বাগানের দৈর্ঘ্য = ৮০ মিটার</a:t>
            </a:r>
            <a:r>
              <a:rPr lang="en-US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—</a:t>
            </a:r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(৩</a:t>
            </a:r>
            <a:r>
              <a:rPr lang="en-US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×</a:t>
            </a:r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২) মিটার</a:t>
            </a:r>
          </a:p>
          <a:p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                          = ৭৪  মিটার। </a:t>
            </a:r>
          </a:p>
          <a:p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রা</a:t>
            </a:r>
            <a:r>
              <a:rPr lang="bn-IN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স্তা </a:t>
            </a:r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বাদে বাগানের প্রস্থ = ৬০ মিটার </a:t>
            </a:r>
            <a:r>
              <a:rPr lang="en-US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—</a:t>
            </a:r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(৩</a:t>
            </a:r>
            <a:r>
              <a:rPr lang="en-US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× </a:t>
            </a:r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২)  মিটার</a:t>
            </a:r>
          </a:p>
          <a:p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                          = ৫৪ মিটার।</a:t>
            </a:r>
          </a:p>
          <a:p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bn-IN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স্তা </a:t>
            </a:r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বাদে বাগানের ক্ষেত্রফল = (৭৪</a:t>
            </a:r>
            <a:r>
              <a:rPr lang="en-US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× </a:t>
            </a:r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৫৪) বর্গ মিটার</a:t>
            </a:r>
          </a:p>
          <a:p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                          = ৩৯৯৬ বর্গ মিটার।</a:t>
            </a:r>
          </a:p>
          <a:p>
            <a:r>
              <a:rPr lang="bn-BD" sz="4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bn-IN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স্তার </a:t>
            </a:r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ক্ষেত্রফল  = বাগানের ক্ষেত্রফল </a:t>
            </a:r>
            <a:r>
              <a:rPr lang="bn-IN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bn-IN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স্তা </a:t>
            </a:r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বাদে বাগানের ক্ষেত্রফল </a:t>
            </a:r>
            <a:endParaRPr lang="bn-IN" sz="4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                = </a:t>
            </a:r>
            <a:r>
              <a:rPr lang="bn-BD" sz="4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(৪৮০০-৩৯৯৬) বর্গ মিটার</a:t>
            </a:r>
          </a:p>
          <a:p>
            <a:r>
              <a:rPr lang="bn-BD" sz="4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                 = ৮০৪ বর্গ মিটার।  </a:t>
            </a:r>
          </a:p>
        </p:txBody>
      </p:sp>
      <p:sp>
        <p:nvSpPr>
          <p:cNvPr id="23" name="Frame 22"/>
          <p:cNvSpPr/>
          <p:nvPr/>
        </p:nvSpPr>
        <p:spPr>
          <a:xfrm>
            <a:off x="990599" y="701038"/>
            <a:ext cx="12268200" cy="6858000"/>
          </a:xfrm>
          <a:prstGeom prst="frame">
            <a:avLst>
              <a:gd name="adj1" fmla="val 2008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8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343400" y="1250097"/>
            <a:ext cx="3733800" cy="830998"/>
          </a:xfrm>
          <a:prstGeom prst="rect">
            <a:avLst/>
          </a:prstGeom>
          <a:solidFill>
            <a:schemeClr val="bg1"/>
          </a:solidFill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4800" b="1" dirty="0">
                <a:latin typeface="NikoshBAN" pitchFamily="2" charset="0"/>
                <a:cs typeface="NikoshBAN" pitchFamily="2" charset="0"/>
              </a:rPr>
              <a:t>সৃজনশীল প্রশ্ন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990599" y="701038"/>
            <a:ext cx="12268200" cy="6858000"/>
          </a:xfrm>
          <a:prstGeom prst="frame">
            <a:avLst>
              <a:gd name="adj1" fmla="val 2008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2362200"/>
            <a:ext cx="11353800" cy="378565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algn="just"/>
            <a:r>
              <a:rPr lang="bn-BD" sz="4000" dirty="0">
                <a:latin typeface="SutonnyOMJ" pitchFamily="2" charset="0"/>
                <a:cs typeface="SutonnyOMJ" pitchFamily="2" charset="0"/>
              </a:rPr>
              <a:t>একটি  বাগানের দৈর্ঘ্য ৩২ মিটার এবং প্রস্থ ২৪ মিটার।এর ভিতরে চারদিকে ২ মিটার চওড়া একটি রাস্তা</a:t>
            </a:r>
            <a:r>
              <a:rPr lang="bn-IN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4000" dirty="0">
                <a:latin typeface="SutonnyOMJ" pitchFamily="2" charset="0"/>
                <a:cs typeface="SutonnyOMJ" pitchFamily="2" charset="0"/>
              </a:rPr>
              <a:t>আছে</a:t>
            </a:r>
            <a:r>
              <a:rPr lang="bn-BD" sz="4000" dirty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pPr algn="just"/>
            <a:r>
              <a:rPr lang="bn-BD" sz="4000" dirty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ক) ৩২ মিটারকে মিলিমিটারে প্রকাশ কর।</a:t>
            </a:r>
          </a:p>
          <a:p>
            <a:pPr algn="just"/>
            <a:r>
              <a:rPr lang="bn-BD" sz="4000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খ) বাগানের ক্ষেত্রফল নির্নয় কর।</a:t>
            </a:r>
          </a:p>
          <a:p>
            <a:pPr algn="just"/>
            <a:r>
              <a:rPr lang="bn-BD" sz="4000" dirty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গ) প্রতি</a:t>
            </a:r>
            <a:r>
              <a:rPr lang="en-US" sz="4000" dirty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4000" dirty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বর্গমিটার রাস্তার নির্মাণ খরচ ২৫০</a:t>
            </a:r>
            <a:r>
              <a:rPr lang="en-US" sz="4000" dirty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4000" dirty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টাকা হলে বাগানের ভিতর রাস্তার নির্মাণ  খরচ কত  হয়েছিল? 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1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91000" y="1075731"/>
            <a:ext cx="3886200" cy="92333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bn-BD" sz="5400" b="1" u="sng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সমাধান (ক)</a:t>
            </a:r>
            <a:endParaRPr lang="en-US" b="1" dirty="0"/>
          </a:p>
        </p:txBody>
      </p:sp>
      <p:sp>
        <p:nvSpPr>
          <p:cNvPr id="6" name="Frame 5"/>
          <p:cNvSpPr/>
          <p:nvPr/>
        </p:nvSpPr>
        <p:spPr>
          <a:xfrm>
            <a:off x="990599" y="701038"/>
            <a:ext cx="12268200" cy="6858000"/>
          </a:xfrm>
          <a:prstGeom prst="frame">
            <a:avLst>
              <a:gd name="adj1" fmla="val 2008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8800" y="2775976"/>
            <a:ext cx="10820400" cy="3477875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bn-BD" sz="4400" b="1" dirty="0">
                <a:latin typeface="SutonnyOMJ" pitchFamily="2" charset="0"/>
                <a:cs typeface="SutonnyOMJ" pitchFamily="2" charset="0"/>
              </a:rPr>
              <a:t>আমরা জানি,			 </a:t>
            </a:r>
            <a:br>
              <a:rPr lang="bn-BD" sz="4400" b="1" dirty="0">
                <a:latin typeface="SutonnyOMJ" pitchFamily="2" charset="0"/>
                <a:cs typeface="SutonnyOMJ" pitchFamily="2" charset="0"/>
              </a:rPr>
            </a:br>
            <a:r>
              <a:rPr lang="bn-BD" sz="4400" b="1" dirty="0">
                <a:latin typeface="SutonnyOMJ" pitchFamily="2" charset="0"/>
                <a:cs typeface="SutonnyOMJ" pitchFamily="2" charset="0"/>
              </a:rPr>
              <a:t>                             ১ মিটার= ১০০০ মিঃমি	</a:t>
            </a:r>
            <a:br>
              <a:rPr lang="bn-BD" sz="4400" b="1" dirty="0">
                <a:latin typeface="SutonnyOMJ" pitchFamily="2" charset="0"/>
                <a:cs typeface="SutonnyOMJ" pitchFamily="2" charset="0"/>
              </a:rPr>
            </a:br>
            <a:r>
              <a:rPr lang="bn-BD" sz="4400" b="1" dirty="0">
                <a:latin typeface="SutonnyOMJ" pitchFamily="2" charset="0"/>
                <a:cs typeface="SutonnyOMJ" pitchFamily="2" charset="0"/>
              </a:rPr>
              <a:t>                          ৩২     </a:t>
            </a:r>
            <a:r>
              <a:rPr lang="bn-IN" sz="4400" b="1" dirty="0">
                <a:latin typeface="SutonnyOMJ" pitchFamily="2" charset="0"/>
                <a:cs typeface="SutonnyOMJ" pitchFamily="2" charset="0"/>
              </a:rPr>
              <a:t>“ </a:t>
            </a:r>
            <a:r>
              <a:rPr lang="bn-BD" sz="4400" b="1" dirty="0">
                <a:latin typeface="SutonnyOMJ" pitchFamily="2" charset="0"/>
                <a:cs typeface="SutonnyOMJ" pitchFamily="2" charset="0"/>
              </a:rPr>
              <a:t>     =</a:t>
            </a:r>
            <a:r>
              <a:rPr lang="en-US" sz="4400" b="1" dirty="0">
                <a:latin typeface="SutonnyOMJ" pitchFamily="2" charset="0"/>
                <a:cs typeface="SutonnyOMJ" pitchFamily="2" charset="0"/>
              </a:rPr>
              <a:t>(</a:t>
            </a:r>
            <a:r>
              <a:rPr lang="bn-BD" sz="4400" b="1" dirty="0">
                <a:latin typeface="SutonnyOMJ" pitchFamily="2" charset="0"/>
                <a:cs typeface="SutonnyOMJ" pitchFamily="2" charset="0"/>
              </a:rPr>
              <a:t>৩২×১০০০ </a:t>
            </a:r>
            <a:r>
              <a:rPr lang="en-US" sz="4400" b="1" dirty="0">
                <a:latin typeface="SutonnyOMJ" pitchFamily="2" charset="0"/>
                <a:cs typeface="SutonnyOMJ" pitchFamily="2" charset="0"/>
              </a:rPr>
              <a:t>)</a:t>
            </a:r>
            <a:r>
              <a:rPr lang="bn-BD" sz="4400" b="1" dirty="0">
                <a:latin typeface="SutonnyOMJ" pitchFamily="2" charset="0"/>
                <a:cs typeface="SutonnyOMJ" pitchFamily="2" charset="0"/>
              </a:rPr>
              <a:t>মিঃমিঃ</a:t>
            </a:r>
            <a:br>
              <a:rPr lang="bn-BD" sz="4400" b="1" dirty="0">
                <a:latin typeface="SutonnyOMJ" pitchFamily="2" charset="0"/>
                <a:cs typeface="SutonnyOMJ" pitchFamily="2" charset="0"/>
              </a:rPr>
            </a:br>
            <a:r>
              <a:rPr lang="bn-BD" sz="4400" b="1" dirty="0">
                <a:latin typeface="SutonnyOMJ" pitchFamily="2" charset="0"/>
                <a:cs typeface="SutonnyOMJ" pitchFamily="2" charset="0"/>
              </a:rPr>
              <a:t>                                       =৩২০০০ মিঃমিঃ</a:t>
            </a:r>
            <a:br>
              <a:rPr lang="bn-BD" sz="4400" b="1" dirty="0">
                <a:latin typeface="SutonnyOMJ" pitchFamily="2" charset="0"/>
                <a:cs typeface="SutonnyOMJ" pitchFamily="2" charset="0"/>
              </a:rPr>
            </a:br>
            <a:r>
              <a:rPr lang="en-US" sz="4400" b="1" dirty="0" err="1">
                <a:latin typeface="SutonnyOMJ" pitchFamily="2" charset="0"/>
                <a:cs typeface="SutonnyOMJ" pitchFamily="2" charset="0"/>
              </a:rPr>
              <a:t>নির্ণেয়</a:t>
            </a:r>
            <a:r>
              <a:rPr lang="en-US" sz="44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4400" b="1" dirty="0">
                <a:latin typeface="SutonnyOMJ" pitchFamily="2" charset="0"/>
                <a:cs typeface="SutonnyOMJ" pitchFamily="2" charset="0"/>
              </a:rPr>
              <a:t> ৩২০০০ মিলিমিটার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1999064"/>
            <a:ext cx="8915400" cy="646331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bn-BD" sz="3600" b="1" dirty="0">
                <a:latin typeface="SutonnyOMJ" pitchFamily="2" charset="0"/>
                <a:cs typeface="SutonnyOMJ" pitchFamily="2" charset="0"/>
              </a:rPr>
              <a:t>৩২ মিটারকে মিলিমিটারে প্রকাশ করতে হবে।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720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466435" y="4114800"/>
            <a:ext cx="11189536" cy="3581400"/>
          </a:xfrm>
          <a:prstGeom prst="rect">
            <a:avLst/>
          </a:prstGeom>
          <a:solidFill>
            <a:schemeClr val="bg1"/>
          </a:solidFill>
        </p:spPr>
        <p:txBody>
          <a:bodyPr lIns="91429" tIns="45714" rIns="91429" bIns="45714">
            <a:normAutofit fontScale="47500" lnSpcReduction="20000"/>
          </a:bodyPr>
          <a:lstStyle>
            <a:lvl1pPr marL="489833" indent="-489833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304" indent="-408194" algn="l" defTabSz="13062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7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88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99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210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8600" dirty="0">
                <a:latin typeface="SutonnyOMJ" pitchFamily="2" charset="0"/>
                <a:cs typeface="SutonnyOMJ" pitchFamily="2" charset="0"/>
              </a:rPr>
              <a:t>দেওয়া আছে,</a:t>
            </a:r>
          </a:p>
          <a:p>
            <a:pPr marL="0" indent="0">
              <a:buNone/>
            </a:pPr>
            <a:r>
              <a:rPr lang="bn-BD" sz="8600" dirty="0">
                <a:latin typeface="SutonnyOMJ" pitchFamily="2" charset="0"/>
                <a:cs typeface="SutonnyOMJ" pitchFamily="2" charset="0"/>
              </a:rPr>
              <a:t>                    বাগানের দৈর্ঘ্য=৩২ মিটার এবং প্রস্থ=২৪ মিটার।</a:t>
            </a:r>
          </a:p>
          <a:p>
            <a:pPr marL="0" indent="0">
              <a:buNone/>
            </a:pPr>
            <a:r>
              <a:rPr lang="bn-BD" sz="8600" dirty="0">
                <a:latin typeface="SutonnyOMJ" pitchFamily="2" charset="0"/>
                <a:cs typeface="SutonnyOMJ" pitchFamily="2" charset="0"/>
              </a:rPr>
              <a:t>                    বাগানের ক্ষেত্রফল=(দৈর্ঘ্য</a:t>
            </a:r>
            <a:r>
              <a:rPr lang="en-US" sz="8600" dirty="0">
                <a:latin typeface="NikoshBAN" panose="02000000000000000000" pitchFamily="2" charset="0"/>
                <a:cs typeface="NikoshBAN" panose="02000000000000000000" pitchFamily="2" charset="0"/>
              </a:rPr>
              <a:t> ×</a:t>
            </a:r>
            <a:r>
              <a:rPr lang="bn-BD" sz="8600" dirty="0">
                <a:latin typeface="SutonnyOMJ" pitchFamily="2" charset="0"/>
                <a:cs typeface="SutonnyOMJ" pitchFamily="2" charset="0"/>
              </a:rPr>
              <a:t>প্রস্থ) বর্গ একক</a:t>
            </a:r>
          </a:p>
          <a:p>
            <a:pPr marL="0" indent="0">
              <a:buNone/>
            </a:pPr>
            <a:r>
              <a:rPr lang="bn-BD" sz="8600" dirty="0">
                <a:latin typeface="SutonnyOMJ" pitchFamily="2" charset="0"/>
                <a:cs typeface="SutonnyOMJ" pitchFamily="2" charset="0"/>
              </a:rPr>
              <a:t>                                          = (৩২ </a:t>
            </a:r>
            <a:r>
              <a:rPr lang="en-US" sz="8600" dirty="0">
                <a:latin typeface="NikoshBAN" panose="02000000000000000000" pitchFamily="2" charset="0"/>
                <a:cs typeface="NikoshBAN" panose="02000000000000000000" pitchFamily="2" charset="0"/>
              </a:rPr>
              <a:t>× </a:t>
            </a:r>
            <a:r>
              <a:rPr lang="en-US" sz="8600" dirty="0">
                <a:latin typeface="Agency FB"/>
                <a:cs typeface="SutonnyOMJ" pitchFamily="2" charset="0"/>
              </a:rPr>
              <a:t> </a:t>
            </a:r>
            <a:r>
              <a:rPr lang="bn-BD" sz="8600" dirty="0">
                <a:latin typeface="SutonnyOMJ" pitchFamily="2" charset="0"/>
                <a:cs typeface="SutonnyOMJ" pitchFamily="2" charset="0"/>
              </a:rPr>
              <a:t>২৪) বর্গ মিটার</a:t>
            </a:r>
          </a:p>
          <a:p>
            <a:pPr marL="0" indent="0">
              <a:buNone/>
            </a:pPr>
            <a:r>
              <a:rPr lang="bn-BD" sz="8600" dirty="0">
                <a:latin typeface="SutonnyOMJ" pitchFamily="2" charset="0"/>
                <a:cs typeface="SutonnyOMJ" pitchFamily="2" charset="0"/>
              </a:rPr>
              <a:t>                                          =৭৬৮বর্গ মিটার</a:t>
            </a:r>
            <a:endParaRPr lang="en-US" sz="8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8590099">
            <a:off x="1464427" y="1502569"/>
            <a:ext cx="2428877" cy="5909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(খ)</a:t>
            </a:r>
          </a:p>
        </p:txBody>
      </p:sp>
      <p:sp>
        <p:nvSpPr>
          <p:cNvPr id="28" name="Frame 27"/>
          <p:cNvSpPr/>
          <p:nvPr/>
        </p:nvSpPr>
        <p:spPr>
          <a:xfrm>
            <a:off x="1143000" y="457203"/>
            <a:ext cx="12052300" cy="7078976"/>
          </a:xfrm>
          <a:prstGeom prst="frame">
            <a:avLst>
              <a:gd name="adj1" fmla="val 2008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90714" y="678178"/>
            <a:ext cx="6863337" cy="3616326"/>
            <a:chOff x="4190711" y="678176"/>
            <a:chExt cx="6863340" cy="3616326"/>
          </a:xfrm>
        </p:grpSpPr>
        <p:sp>
          <p:nvSpPr>
            <p:cNvPr id="14" name="Rectangle 13"/>
            <p:cNvSpPr/>
            <p:nvPr/>
          </p:nvSpPr>
          <p:spPr>
            <a:xfrm>
              <a:off x="4191001" y="1348101"/>
              <a:ext cx="6059487" cy="2946401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4794252" y="1905001"/>
              <a:ext cx="4883149" cy="1828800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29401" y="678176"/>
              <a:ext cx="1981200" cy="7201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৩২ 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মিটার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9829801" y="2190775"/>
              <a:ext cx="1863725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২৪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মিটার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 rot="16200000">
              <a:off x="3680618" y="2993257"/>
              <a:ext cx="160496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bn-IN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২ </a:t>
              </a:r>
              <a:r>
                <a:rPr lang="bn-BD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মিটার</a:t>
              </a:r>
              <a:endPara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5400000" flipV="1">
              <a:off x="9355138" y="2636505"/>
              <a:ext cx="1330325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bn-IN" sz="2400" dirty="0">
                  <a:solidFill>
                    <a:schemeClr val="bg1"/>
                  </a:solidFill>
                  <a:latin typeface="Calibri" pitchFamily="34" charset="0"/>
                </a:rPr>
                <a:t>২ </a:t>
              </a:r>
              <a:r>
                <a:rPr lang="bn-BD" sz="2400" dirty="0">
                  <a:solidFill>
                    <a:schemeClr val="bg1"/>
                  </a:solidFill>
                  <a:latin typeface="Calibri" pitchFamily="34" charset="0"/>
                </a:rPr>
                <a:t>মিটার</a:t>
              </a:r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791199" y="1393022"/>
              <a:ext cx="1270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solidFill>
                    <a:schemeClr val="bg1"/>
                  </a:solidFill>
                </a:rPr>
                <a:t>রাস্তা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011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9F3-836A-4707-894F-29D295D75B15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1:13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5433" y="6777054"/>
            <a:ext cx="14185717" cy="1567192"/>
            <a:chOff x="34799" y="598112"/>
            <a:chExt cx="9128805" cy="1930434"/>
          </a:xfrm>
        </p:grpSpPr>
        <p:pic>
          <p:nvPicPr>
            <p:cNvPr id="5" name="Picture 4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84303" flipH="1">
              <a:off x="-353798" y="986709"/>
              <a:ext cx="1930434" cy="115324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844" flipH="1">
              <a:off x="1001706" y="721231"/>
              <a:ext cx="1360493" cy="162429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67442" flipH="1">
              <a:off x="1926557" y="923961"/>
              <a:ext cx="1727700" cy="11891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12259" flipH="1">
              <a:off x="3320143" y="759785"/>
              <a:ext cx="1367246" cy="15305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78294" flipH="1">
              <a:off x="4192262" y="1063989"/>
              <a:ext cx="1774546" cy="10765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30939" flipH="1">
              <a:off x="5569132" y="735874"/>
              <a:ext cx="1367246" cy="15305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448548" flipH="1">
              <a:off x="6341006" y="900290"/>
              <a:ext cx="1716777" cy="11389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96358" y="620960"/>
              <a:ext cx="1367246" cy="164984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 flipV="1">
            <a:off x="305032" y="182880"/>
            <a:ext cx="14136114" cy="1486250"/>
            <a:chOff x="34799" y="598112"/>
            <a:chExt cx="9128805" cy="1930434"/>
          </a:xfrm>
        </p:grpSpPr>
        <p:pic>
          <p:nvPicPr>
            <p:cNvPr id="14" name="Picture 13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84303" flipH="1">
              <a:off x="-353798" y="986709"/>
              <a:ext cx="1930434" cy="115324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844" flipH="1">
              <a:off x="1001706" y="721231"/>
              <a:ext cx="1360493" cy="162429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67442" flipH="1">
              <a:off x="1926557" y="923961"/>
              <a:ext cx="1727700" cy="11891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12259" flipH="1">
              <a:off x="3320143" y="759785"/>
              <a:ext cx="1367246" cy="15305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78294" flipH="1">
              <a:off x="4192262" y="1063989"/>
              <a:ext cx="1774546" cy="10765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30939" flipH="1">
              <a:off x="5569132" y="735874"/>
              <a:ext cx="1367246" cy="15305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448548" flipH="1">
              <a:off x="6341006" y="900290"/>
              <a:ext cx="1716777" cy="11389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96358" y="620960"/>
              <a:ext cx="1367246" cy="164984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 flipH="1">
            <a:off x="12381947" y="1371600"/>
            <a:ext cx="2112802" cy="5070756"/>
            <a:chOff x="-2438401" y="961835"/>
            <a:chExt cx="1375855" cy="2923227"/>
          </a:xfrm>
        </p:grpSpPr>
        <p:pic>
          <p:nvPicPr>
            <p:cNvPr id="23" name="Picture 22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63226" flipH="1" flipV="1">
              <a:off x="-2204969" y="2788679"/>
              <a:ext cx="1006095" cy="11866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535390" flipH="1" flipV="1">
              <a:off x="-2438401" y="1994810"/>
              <a:ext cx="1375855" cy="79218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485703" flipH="1" flipV="1">
              <a:off x="-2175120" y="871547"/>
              <a:ext cx="1006095" cy="11866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133432" y="1280163"/>
            <a:ext cx="2169172" cy="5329892"/>
            <a:chOff x="-2438401" y="961835"/>
            <a:chExt cx="1375855" cy="2923227"/>
          </a:xfrm>
        </p:grpSpPr>
        <p:pic>
          <p:nvPicPr>
            <p:cNvPr id="27" name="Picture 26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63226" flipH="1" flipV="1">
              <a:off x="-2204969" y="2788679"/>
              <a:ext cx="1006095" cy="11866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535390" flipH="1" flipV="1">
              <a:off x="-2438401" y="1994810"/>
              <a:ext cx="1375855" cy="79218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413924" flipH="1" flipV="1">
              <a:off x="-2175119" y="871547"/>
              <a:ext cx="1006095" cy="11866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Slide Number Placeholder 28"/>
          <p:cNvSpPr txBox="1">
            <a:spLocks/>
          </p:cNvSpPr>
          <p:nvPr/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vert="horz" lIns="130585" tIns="65294" rIns="130585" bIns="65294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4" name="Date Placeholder 29"/>
          <p:cNvSpPr txBox="1">
            <a:spLocks/>
          </p:cNvSpPr>
          <p:nvPr/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vert="horz" lIns="130585" tIns="65294" rIns="130585" bIns="65294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8C7616-718C-4397-9350-0F9D759696FE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1:13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731520" y="2286000"/>
            <a:ext cx="13167360" cy="1188720"/>
          </a:xfrm>
          <a:prstGeom prst="rect">
            <a:avLst/>
          </a:prstGeom>
        </p:spPr>
        <p:txBody>
          <a:bodyPr lIns="130585" tIns="65294" rIns="130585" bIns="65294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305868"/>
            <a:r>
              <a:rPr lang="bn-BD" sz="8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ক্লাসে সবাইকে</a:t>
            </a:r>
            <a:endParaRPr lang="en-US" sz="11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78688" y="3291845"/>
            <a:ext cx="7237955" cy="3163480"/>
          </a:xfrm>
          <a:prstGeom prst="rect">
            <a:avLst/>
          </a:prstGeom>
          <a:noFill/>
        </p:spPr>
        <p:txBody>
          <a:bodyPr wrap="square" lIns="130585" tIns="65294" rIns="130585" bIns="65294" rtlCol="0">
            <a:spAutoFit/>
          </a:bodyPr>
          <a:lstStyle/>
          <a:p>
            <a:pPr algn="ctr" defTabSz="1305868"/>
            <a:r>
              <a:rPr lang="bn-BD" sz="197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bn-BD" sz="12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04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371603" y="552450"/>
            <a:ext cx="11887199" cy="7006588"/>
          </a:xfrm>
          <a:prstGeom prst="frame">
            <a:avLst>
              <a:gd name="adj1" fmla="val 2008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438400" y="2122290"/>
                <a:ext cx="11201400" cy="5016758"/>
              </a:xfrm>
              <a:prstGeom prst="rect">
                <a:avLst/>
              </a:prstGeom>
            </p:spPr>
            <p:txBody>
              <a:bodyPr wrap="square" lIns="91429" tIns="45714" rIns="91429" bIns="45714">
                <a:spAutoFit/>
              </a:bodyPr>
              <a:lstStyle/>
              <a:p>
                <a:r>
                  <a:rPr lang="bn-BD" sz="4000" dirty="0">
                    <a:latin typeface="SutonnyOMJ" pitchFamily="2" charset="0"/>
                    <a:cs typeface="SutonnyOMJ" pitchFamily="2" charset="0"/>
                  </a:rPr>
                  <a:t>বাগানের দৈর্ঘ্য ৩২ মিটার এবং প্রস্থ ২৪</a:t>
                </a:r>
                <a:r>
                  <a:rPr lang="en-US" sz="40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bn-BD" sz="4000" dirty="0">
                    <a:latin typeface="SutonnyOMJ" pitchFamily="2" charset="0"/>
                    <a:cs typeface="SutonnyOMJ" pitchFamily="2" charset="0"/>
                  </a:rPr>
                  <a:t>মিটার।</a:t>
                </a:r>
              </a:p>
              <a:p>
                <a:r>
                  <a:rPr lang="bn-BD" sz="4000" dirty="0">
                    <a:latin typeface="SutonnyOMJ" pitchFamily="2" charset="0"/>
                    <a:cs typeface="SutonnyOMJ" pitchFamily="2" charset="0"/>
                  </a:rPr>
                  <a:t>বাগানের ক্ষেত্রফল</a:t>
                </a:r>
                <a:r>
                  <a:rPr lang="en-US" sz="40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bn-BD" sz="4000" dirty="0">
                    <a:latin typeface="SutonnyOMJ" pitchFamily="2" charset="0"/>
                    <a:cs typeface="SutonnyOMJ" pitchFamily="2" charset="0"/>
                  </a:rPr>
                  <a:t>=</a:t>
                </a:r>
                <a:r>
                  <a:rPr lang="en-US" sz="4000" dirty="0">
                    <a:latin typeface="SutonnyOMJ" pitchFamily="2" charset="0"/>
                    <a:cs typeface="SutonnyOMJ" pitchFamily="2" charset="0"/>
                  </a:rPr>
                  <a:t> (</a:t>
                </a:r>
                <a:r>
                  <a:rPr lang="bn-BD" sz="4000" dirty="0">
                    <a:latin typeface="SutonnyOMJ" pitchFamily="2" charset="0"/>
                    <a:cs typeface="SutonnyOMJ" pitchFamily="2" charset="0"/>
                  </a:rPr>
                  <a:t>৩২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/>
                        <a:ea typeface="Cambria Math"/>
                        <a:cs typeface="SutonnyOMJ" pitchFamily="2" charset="0"/>
                      </a:rPr>
                      <m:t>×</m:t>
                    </m:r>
                  </m:oMath>
                </a14:m>
                <a:r>
                  <a:rPr lang="bn-BD" sz="4000" dirty="0">
                    <a:latin typeface="SutonnyOMJ" pitchFamily="2" charset="0"/>
                    <a:cs typeface="SutonnyOMJ" pitchFamily="2" charset="0"/>
                  </a:rPr>
                  <a:t>২৪</a:t>
                </a:r>
                <a:r>
                  <a:rPr lang="en-US" sz="4000" dirty="0">
                    <a:latin typeface="SutonnyOMJ" pitchFamily="2" charset="0"/>
                    <a:cs typeface="SutonnyOMJ" pitchFamily="2" charset="0"/>
                  </a:rPr>
                  <a:t>)</a:t>
                </a:r>
                <a:r>
                  <a:rPr lang="bn-BD" sz="4000" dirty="0">
                    <a:latin typeface="SutonnyOMJ" pitchFamily="2" charset="0"/>
                    <a:cs typeface="SutonnyOMJ" pitchFamily="2" charset="0"/>
                  </a:rPr>
                  <a:t> বর্গ মিটার বা ৭৬৮ বর্গ মিটার। </a:t>
                </a:r>
              </a:p>
              <a:p>
                <a:r>
                  <a:rPr lang="bn-BD" sz="4000" dirty="0">
                    <a:latin typeface="SutonnyOMJ" pitchFamily="2" charset="0"/>
                    <a:cs typeface="SutonnyOMJ" pitchFamily="2" charset="0"/>
                  </a:rPr>
                  <a:t>রাস্তা বাদে বাগানের দৈর্ঘ্য</a:t>
                </a:r>
                <a:r>
                  <a:rPr lang="en-US" sz="40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bn-BD" sz="4000" dirty="0">
                    <a:latin typeface="SutonnyOMJ" pitchFamily="2" charset="0"/>
                    <a:cs typeface="SutonnyOMJ" pitchFamily="2" charset="0"/>
                  </a:rPr>
                  <a:t>=</a:t>
                </a:r>
                <a:r>
                  <a:rPr lang="en-US" sz="40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bn-BD" sz="4000" dirty="0">
                    <a:latin typeface="SutonnyOMJ" pitchFamily="2" charset="0"/>
                    <a:cs typeface="SutonnyOMJ" pitchFamily="2" charset="0"/>
                  </a:rPr>
                  <a:t>৩২</a:t>
                </a:r>
                <a:r>
                  <a:rPr lang="bn-IN" sz="4000" dirty="0">
                    <a:latin typeface="SutonnyOMJ" pitchFamily="2" charset="0"/>
                    <a:cs typeface="SutonnyOMJ" pitchFamily="2" charset="0"/>
                  </a:rPr>
                  <a:t> - </a:t>
                </a:r>
                <a:r>
                  <a:rPr lang="bn-BD" sz="4000" dirty="0">
                    <a:latin typeface="SutonnyOMJ" pitchFamily="2" charset="0"/>
                    <a:cs typeface="SutonnyOMJ" pitchFamily="2" charset="0"/>
                  </a:rPr>
                  <a:t>(২+২)  মিটার</a:t>
                </a:r>
              </a:p>
              <a:p>
                <a:r>
                  <a:rPr lang="bn-BD" sz="4000" dirty="0">
                    <a:latin typeface="SutonnyOMJ" pitchFamily="2" charset="0"/>
                    <a:cs typeface="SutonnyOMJ" pitchFamily="2" charset="0"/>
                  </a:rPr>
                  <a:t>                             =২৮ মিটার</a:t>
                </a:r>
              </a:p>
              <a:p>
                <a:r>
                  <a:rPr lang="bn-BD" sz="4000" dirty="0">
                    <a:latin typeface="SutonnyOMJ" pitchFamily="2" charset="0"/>
                    <a:cs typeface="SutonnyOMJ" pitchFamily="2" charset="0"/>
                  </a:rPr>
                  <a:t>রাস্তা বাদে বাগানের প্রস্থ</a:t>
                </a:r>
                <a:r>
                  <a:rPr lang="en-US" sz="40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bn-BD" sz="4000" dirty="0">
                    <a:latin typeface="SutonnyOMJ" pitchFamily="2" charset="0"/>
                    <a:cs typeface="SutonnyOMJ" pitchFamily="2" charset="0"/>
                  </a:rPr>
                  <a:t>=</a:t>
                </a:r>
                <a:r>
                  <a:rPr lang="en-US" sz="40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bn-BD" sz="4000" dirty="0">
                    <a:latin typeface="SutonnyOMJ" pitchFamily="2" charset="0"/>
                    <a:cs typeface="SutonnyOMJ" pitchFamily="2" charset="0"/>
                  </a:rPr>
                  <a:t>২৪</a:t>
                </a:r>
                <a:r>
                  <a:rPr lang="bn-IN" sz="4000" dirty="0">
                    <a:latin typeface="SutonnyOMJ" pitchFamily="2" charset="0"/>
                    <a:cs typeface="SutonnyOMJ" pitchFamily="2" charset="0"/>
                  </a:rPr>
                  <a:t> - </a:t>
                </a:r>
                <a:r>
                  <a:rPr lang="bn-BD" sz="4000" dirty="0">
                    <a:latin typeface="SutonnyOMJ" pitchFamily="2" charset="0"/>
                    <a:cs typeface="SutonnyOMJ" pitchFamily="2" charset="0"/>
                  </a:rPr>
                  <a:t>(২+২) মিটার</a:t>
                </a:r>
              </a:p>
              <a:p>
                <a:r>
                  <a:rPr lang="bn-BD" sz="4000" dirty="0">
                    <a:latin typeface="SutonnyOMJ" pitchFamily="2" charset="0"/>
                    <a:cs typeface="SutonnyOMJ" pitchFamily="2" charset="0"/>
                  </a:rPr>
                  <a:t>                            =</a:t>
                </a:r>
                <a:r>
                  <a:rPr lang="en-US" sz="40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bn-BD" sz="4000" dirty="0">
                    <a:latin typeface="SutonnyOMJ" pitchFamily="2" charset="0"/>
                    <a:cs typeface="SutonnyOMJ" pitchFamily="2" charset="0"/>
                  </a:rPr>
                  <a:t>২০ মিটার</a:t>
                </a:r>
              </a:p>
              <a:p>
                <a:r>
                  <a:rPr lang="bn-BD" sz="4000" dirty="0">
                    <a:latin typeface="SutonnyOMJ" pitchFamily="2" charset="0"/>
                    <a:cs typeface="SutonnyOMJ" pitchFamily="2" charset="0"/>
                  </a:rPr>
                  <a:t>রাস্তা বাদে বাগানের ক্ষেত্রফল</a:t>
                </a:r>
                <a:r>
                  <a:rPr lang="en-US" sz="40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bn-BD" sz="4000" dirty="0">
                    <a:latin typeface="SutonnyOMJ" pitchFamily="2" charset="0"/>
                    <a:cs typeface="SutonnyOMJ" pitchFamily="2" charset="0"/>
                  </a:rPr>
                  <a:t>=</a:t>
                </a:r>
                <a:r>
                  <a:rPr lang="en-US" sz="4000" dirty="0">
                    <a:latin typeface="SutonnyOMJ" pitchFamily="2" charset="0"/>
                    <a:cs typeface="SutonnyOMJ" pitchFamily="2" charset="0"/>
                  </a:rPr>
                  <a:t> (</a:t>
                </a:r>
                <a:r>
                  <a:rPr lang="bn-BD" sz="4000" dirty="0">
                    <a:latin typeface="SutonnyOMJ" pitchFamily="2" charset="0"/>
                    <a:cs typeface="SutonnyOMJ" pitchFamily="2" charset="0"/>
                  </a:rPr>
                  <a:t>২৮</a:t>
                </a:r>
                <a:r>
                  <a:rPr lang="en-US" sz="4000" dirty="0">
                    <a:latin typeface="Agency FB"/>
                    <a:cs typeface="SutonnyO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/>
                        <a:ea typeface="Cambria Math"/>
                        <a:cs typeface="SutonnyOMJ" pitchFamily="2" charset="0"/>
                      </a:rPr>
                      <m:t>×</m:t>
                    </m:r>
                  </m:oMath>
                </a14:m>
                <a:r>
                  <a:rPr lang="bn-BD" sz="4000" dirty="0">
                    <a:latin typeface="SutonnyOMJ" pitchFamily="2" charset="0"/>
                    <a:cs typeface="SutonnyOMJ" pitchFamily="2" charset="0"/>
                  </a:rPr>
                  <a:t>২০</a:t>
                </a:r>
                <a:r>
                  <a:rPr lang="en-US" sz="4000" dirty="0">
                    <a:latin typeface="SutonnyOMJ" pitchFamily="2" charset="0"/>
                    <a:cs typeface="SutonnyOMJ" pitchFamily="2" charset="0"/>
                  </a:rPr>
                  <a:t>)</a:t>
                </a:r>
                <a:r>
                  <a:rPr lang="bn-BD" sz="4000" dirty="0">
                    <a:latin typeface="SutonnyOMJ" pitchFamily="2" charset="0"/>
                    <a:cs typeface="SutonnyOMJ" pitchFamily="2" charset="0"/>
                  </a:rPr>
                  <a:t> বর্গ মিটার</a:t>
                </a:r>
              </a:p>
              <a:p>
                <a:r>
                  <a:rPr lang="bn-BD" sz="4000" dirty="0">
                    <a:latin typeface="SutonnyOMJ" pitchFamily="2" charset="0"/>
                    <a:cs typeface="SutonnyOMJ" pitchFamily="2" charset="0"/>
                  </a:rPr>
                  <a:t>                                 =</a:t>
                </a:r>
                <a:r>
                  <a:rPr lang="en-US" sz="40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bn-BD" sz="4000" dirty="0">
                    <a:latin typeface="SutonnyOMJ" pitchFamily="2" charset="0"/>
                    <a:cs typeface="SutonnyOMJ" pitchFamily="2" charset="0"/>
                  </a:rPr>
                  <a:t>৫৬০ বর্গ 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122290"/>
                <a:ext cx="11201400" cy="5016758"/>
              </a:xfrm>
              <a:prstGeom prst="rect">
                <a:avLst/>
              </a:prstGeom>
              <a:blipFill rotWithShape="1">
                <a:blip r:embed="rId3"/>
                <a:stretch>
                  <a:fillRect l="-1904" t="-2187" b="-4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086350" y="1066800"/>
            <a:ext cx="4572000" cy="923330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bn-BD" sz="5400" b="1" u="sng" dirty="0">
                <a:latin typeface="SutonnyOMJ" pitchFamily="2" charset="0"/>
                <a:cs typeface="SutonnyOMJ" pitchFamily="2" charset="0"/>
              </a:rPr>
              <a:t>সমাধান</a:t>
            </a:r>
            <a:r>
              <a:rPr lang="bn-IN" sz="5400" b="1" u="sng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5400" b="1" u="sng" dirty="0">
                <a:latin typeface="SutonnyOMJ" pitchFamily="2" charset="0"/>
                <a:cs typeface="SutonnyOMJ" pitchFamily="2" charset="0"/>
              </a:rPr>
              <a:t>(গ</a:t>
            </a:r>
            <a:r>
              <a:rPr lang="bn-IN" sz="5400" b="1" u="sng" dirty="0">
                <a:latin typeface="SutonnyOMJ" pitchFamily="2" charset="0"/>
                <a:cs typeface="SutonnyOMJ" pitchFamily="2" charset="0"/>
              </a:rPr>
              <a:t>)</a:t>
            </a:r>
            <a:r>
              <a:rPr lang="bn-IN" b="1" u="sng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b="1" u="sng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b="1" u="sng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12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371600" y="704850"/>
                <a:ext cx="11811000" cy="7010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1429" tIns="45714" rIns="91429" bIns="45714">
                <a:noAutofit/>
              </a:bodyPr>
              <a:lstStyle>
                <a:lvl1pPr marL="489833" indent="-489833" algn="l" defTabSz="130622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061304" indent="-408194" algn="l" defTabSz="130622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632776" indent="-326555" algn="l" defTabSz="130622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2285886" indent="-326555" algn="l" defTabSz="130622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9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938996" indent="-326555" algn="l" defTabSz="130622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9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3592106" indent="-326555" algn="l" defTabSz="130622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9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4245216" indent="-326555" algn="l" defTabSz="130622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9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4898327" indent="-326555" algn="l" defTabSz="130622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9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5551437" indent="-326555" algn="l" defTabSz="130622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9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bn-BD" dirty="0" smtClean="0">
                    <a:latin typeface="SutonnyOMJ" pitchFamily="2" charset="0"/>
                    <a:cs typeface="SutonnyOMJ" pitchFamily="2" charset="0"/>
                  </a:rPr>
                  <a:t>সুতরাং রাস্তার ক্ষেত্রফল</a:t>
                </a:r>
              </a:p>
              <a:p>
                <a:pPr marL="0" indent="0">
                  <a:buNone/>
                </a:pPr>
                <a:r>
                  <a:rPr lang="bn-BD" dirty="0" smtClean="0">
                    <a:latin typeface="SutonnyOMJ" pitchFamily="2" charset="0"/>
                    <a:cs typeface="SutonnyOMJ" pitchFamily="2" charset="0"/>
                  </a:rPr>
                  <a:t>       =বাগানের ক্ষেত্রফল</a:t>
                </a:r>
                <a:r>
                  <a:rPr lang="en-US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bn-IN" dirty="0" smtClean="0">
                    <a:latin typeface="SutonnyOMJ" pitchFamily="2" charset="0"/>
                    <a:cs typeface="SutonnyOMJ" pitchFamily="2" charset="0"/>
                  </a:rPr>
                  <a:t>- </a:t>
                </a:r>
                <a:r>
                  <a:rPr lang="bn-BD" dirty="0" smtClean="0">
                    <a:latin typeface="SutonnyOMJ" pitchFamily="2" charset="0"/>
                    <a:cs typeface="SutonnyOMJ" pitchFamily="2" charset="0"/>
                  </a:rPr>
                  <a:t>রাস্তাবাদে বাগানের ক্ষেত্রফল</a:t>
                </a:r>
              </a:p>
              <a:p>
                <a:pPr marL="0" indent="0">
                  <a:buNone/>
                </a:pPr>
                <a:r>
                  <a:rPr lang="bn-BD" dirty="0" smtClean="0">
                    <a:latin typeface="SutonnyOMJ" pitchFamily="2" charset="0"/>
                    <a:cs typeface="SutonnyOMJ" pitchFamily="2" charset="0"/>
                  </a:rPr>
                  <a:t>       =</a:t>
                </a:r>
                <a:r>
                  <a:rPr lang="en-US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bn-BD" dirty="0" smtClean="0">
                    <a:latin typeface="SutonnyOMJ" pitchFamily="2" charset="0"/>
                    <a:cs typeface="SutonnyOMJ" pitchFamily="2" charset="0"/>
                  </a:rPr>
                  <a:t>(৭৬৮</a:t>
                </a:r>
                <a:r>
                  <a:rPr lang="bn-IN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bn-IN" dirty="0" smtClean="0">
                    <a:latin typeface="SutonnyOMJ" pitchFamily="2" charset="0"/>
                    <a:cs typeface="SutonnyOMJ" pitchFamily="2" charset="0"/>
                  </a:rPr>
                  <a:t>- </a:t>
                </a:r>
                <a:r>
                  <a:rPr lang="bn-BD" dirty="0" smtClean="0">
                    <a:latin typeface="SutonnyOMJ" pitchFamily="2" charset="0"/>
                    <a:cs typeface="SutonnyOMJ" pitchFamily="2" charset="0"/>
                  </a:rPr>
                  <a:t>৫৬০)</a:t>
                </a:r>
                <a:r>
                  <a:rPr lang="en-US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bn-BD" dirty="0" smtClean="0">
                    <a:latin typeface="SutonnyOMJ" pitchFamily="2" charset="0"/>
                    <a:cs typeface="SutonnyOMJ" pitchFamily="2" charset="0"/>
                  </a:rPr>
                  <a:t>বর্গ মিটার</a:t>
                </a:r>
              </a:p>
              <a:p>
                <a:pPr marL="0" indent="0">
                  <a:buNone/>
                </a:pPr>
                <a:r>
                  <a:rPr lang="bn-BD" dirty="0" smtClean="0">
                    <a:latin typeface="SutonnyOMJ" pitchFamily="2" charset="0"/>
                    <a:cs typeface="SutonnyOMJ" pitchFamily="2" charset="0"/>
                  </a:rPr>
                  <a:t>       =</a:t>
                </a:r>
                <a:r>
                  <a:rPr lang="en-US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bn-BD" dirty="0" smtClean="0">
                    <a:latin typeface="SutonnyOMJ" pitchFamily="2" charset="0"/>
                    <a:cs typeface="SutonnyOMJ" pitchFamily="2" charset="0"/>
                  </a:rPr>
                  <a:t>২০৮ বর্গ মিটার</a:t>
                </a:r>
                <a:endParaRPr lang="en-US" dirty="0" smtClean="0">
                  <a:latin typeface="SutonnyOMJ" pitchFamily="2" charset="0"/>
                  <a:cs typeface="SutonnyOMJ" pitchFamily="2" charset="0"/>
                </a:endParaRPr>
              </a:p>
              <a:p>
                <a:pPr marL="0" indent="0">
                  <a:buNone/>
                </a:pPr>
                <a:r>
                  <a:rPr lang="bn-BD" dirty="0" smtClean="0">
                    <a:latin typeface="SutonnyOMJ" pitchFamily="2" charset="0"/>
                    <a:cs typeface="SutonnyOMJ" pitchFamily="2" charset="0"/>
                  </a:rPr>
                  <a:t>      </a:t>
                </a:r>
                <a:r>
                  <a:rPr lang="en-US" dirty="0" smtClean="0">
                    <a:latin typeface="SutonnyOMJ" pitchFamily="2" charset="0"/>
                    <a:cs typeface="SutonnyOMJ" pitchFamily="2" charset="0"/>
                  </a:rPr>
                  <a:t>১ </a:t>
                </a:r>
                <a:r>
                  <a:rPr lang="bn-BD" dirty="0" smtClean="0">
                    <a:latin typeface="SutonnyOMJ" pitchFamily="2" charset="0"/>
                    <a:cs typeface="SutonnyOMJ" pitchFamily="2" charset="0"/>
                  </a:rPr>
                  <a:t>বর্গ মিটার রাস্তার নির্মাণ খরচ   ২৫০  টাকা </a:t>
                </a:r>
              </a:p>
              <a:p>
                <a:pPr marL="0" indent="0">
                  <a:buNone/>
                </a:pPr>
                <a:r>
                  <a:rPr lang="bn-BD" dirty="0" smtClean="0">
                    <a:latin typeface="SutonnyOMJ" pitchFamily="2" charset="0"/>
                    <a:cs typeface="SutonnyOMJ" pitchFamily="2" charset="0"/>
                  </a:rPr>
                  <a:t>২০৮     “     “      “       “      “   (২০৮</a:t>
                </a:r>
                <a:r>
                  <a:rPr lang="en-US" dirty="0" smtClean="0">
                    <a:latin typeface="Agency FB"/>
                    <a:cs typeface="SutonnyO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  <a:cs typeface="SutonnyOMJ" pitchFamily="2" charset="0"/>
                      </a:rPr>
                      <m:t>×</m:t>
                    </m:r>
                  </m:oMath>
                </a14:m>
                <a:r>
                  <a:rPr lang="bn-BD" dirty="0" smtClean="0">
                    <a:latin typeface="SutonnyOMJ" pitchFamily="2" charset="0"/>
                    <a:cs typeface="SutonnyOMJ" pitchFamily="2" charset="0"/>
                  </a:rPr>
                  <a:t>২৫০) “ </a:t>
                </a:r>
              </a:p>
              <a:p>
                <a:pPr marL="0" indent="0">
                  <a:buNone/>
                </a:pPr>
                <a:r>
                  <a:rPr lang="bn-BD" dirty="0" smtClean="0">
                    <a:latin typeface="SutonnyOMJ" pitchFamily="2" charset="0"/>
                    <a:cs typeface="SutonnyOMJ" pitchFamily="2" charset="0"/>
                  </a:rPr>
                  <a:t>                                          = ৫২০০০ টাকা। </a:t>
                </a:r>
              </a:p>
              <a:p>
                <a:pPr marL="0" indent="0">
                  <a:buNone/>
                </a:pPr>
                <a:r>
                  <a:rPr lang="bn-BD" dirty="0" smtClean="0">
                    <a:latin typeface="SutonnyOMJ" pitchFamily="2" charset="0"/>
                    <a:cs typeface="SutonnyOMJ" pitchFamily="2" charset="0"/>
                  </a:rPr>
                  <a:t>সুতরাং রাস্তাটি নির্মাণ করতে ৫২০০০ টাকা খরচ হয়েছিল। </a:t>
                </a:r>
              </a:p>
              <a:p>
                <a:pPr marL="0" indent="0">
                  <a:buNone/>
                </a:pPr>
                <a:r>
                  <a:rPr lang="bn-BD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endParaRPr lang="en-US" dirty="0">
                  <a:latin typeface="SutonnyOMJ" pitchFamily="2" charset="0"/>
                  <a:cs typeface="SutonnyOMJ" pitchFamily="2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704850"/>
                <a:ext cx="11811000" cy="70104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ame 3"/>
          <p:cNvSpPr/>
          <p:nvPr/>
        </p:nvSpPr>
        <p:spPr>
          <a:xfrm>
            <a:off x="1066804" y="659131"/>
            <a:ext cx="12344399" cy="7101838"/>
          </a:xfrm>
          <a:prstGeom prst="frame">
            <a:avLst>
              <a:gd name="adj1" fmla="val 2008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181600" y="990600"/>
            <a:ext cx="3200400" cy="762000"/>
          </a:xfrm>
          <a:prstGeom prst="rect">
            <a:avLst/>
          </a:prstGeom>
          <a:noFill/>
        </p:spPr>
        <p:txBody>
          <a:bodyPr wrap="square" lIns="91429" tIns="45714" rIns="91429" bIns="45714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443766" y="3081201"/>
            <a:ext cx="10676070" cy="1964600"/>
          </a:xfrm>
          <a:prstGeom prst="rect">
            <a:avLst/>
          </a:prstGeom>
        </p:spPr>
        <p:txBody>
          <a:bodyPr lIns="98744" tIns="49372" rIns="98744" bIns="49372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292" indent="-914292" algn="l">
              <a:spcBef>
                <a:spcPts val="0"/>
              </a:spcBef>
              <a:buFont typeface="+mj-lt"/>
              <a:buAutoNum type="arabicPeriod"/>
            </a:pP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292" indent="-914292" algn="l">
              <a:spcBef>
                <a:spcPts val="0"/>
              </a:spcBef>
              <a:buFont typeface="+mj-lt"/>
              <a:buAutoNum type="arabicPeriod"/>
            </a:pP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292" indent="-914292" algn="l">
              <a:spcBef>
                <a:spcPts val="0"/>
              </a:spcBef>
              <a:buFont typeface="+mj-lt"/>
              <a:buAutoNum type="arabicPeriod"/>
            </a:pP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914292" indent="-914292" algn="l">
              <a:spcBef>
                <a:spcPts val="0"/>
              </a:spcBef>
            </a:pP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292" indent="-914292" algn="l">
              <a:spcBef>
                <a:spcPts val="0"/>
              </a:spcBef>
            </a:pP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990599" y="510538"/>
            <a:ext cx="12268200" cy="6858000"/>
          </a:xfrm>
          <a:prstGeom prst="frame">
            <a:avLst>
              <a:gd name="adj1" fmla="val 2008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2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990599" y="701038"/>
            <a:ext cx="12268200" cy="6858000"/>
          </a:xfrm>
          <a:prstGeom prst="frame">
            <a:avLst>
              <a:gd name="adj1" fmla="val 2008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1724024" y="1949092"/>
            <a:ext cx="5486400" cy="762000"/>
          </a:xfrm>
          <a:prstGeom prst="leftRightArrow">
            <a:avLst>
              <a:gd name="adj1" fmla="val 70909"/>
              <a:gd name="adj2" fmla="val 230000"/>
            </a:avLst>
          </a:prstGeom>
          <a:blipFill>
            <a:blip r:embed="rId3"/>
            <a:tile tx="0" ty="0" sx="100000" sy="100000" flip="none" algn="tl"/>
          </a:blipFill>
          <a:ln w="76200"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dirty="0"/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3" y="907337"/>
            <a:ext cx="5010150" cy="280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24027" y="3773386"/>
            <a:ext cx="10201276" cy="3083916"/>
          </a:xfrm>
          <a:prstGeom prst="rect">
            <a:avLst/>
          </a:prstGeom>
          <a:solidFill>
            <a:srgbClr val="F9F3FF"/>
          </a:solidFill>
          <a:ln w="19050">
            <a:solidFill>
              <a:sysClr val="windowText" lastClr="000000"/>
            </a:solidFill>
          </a:ln>
        </p:spPr>
        <p:txBody>
          <a:bodyPr wrap="square" lIns="91429" tIns="45714" rIns="91429" bIns="45714" rtlCol="0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একটি আয়াকার বাগানের দৈর্ঘ্য ৬০ মিটার প্রস্থ ৪০ মিটার। বাগানের বাইরের চারদিকে ৩ মিটার চওড়া একটি রাস্তা আছে। প্রতি বর্গমিটার টাইলসের মুল্য ৪০ টাকা, রাস্তাটি টাইলস দ্বারা নির্মান করা হল।  </a:t>
            </a: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ক) বাগানের ক্ষেত্রফল নির্ণয় কর।</a:t>
            </a: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খ) রাস্তার ক্ষেত্রফল নির্ণয় কর।</a:t>
            </a: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গ) রাস্তাটি টাইলস করতে কত টাকা খরচ লাগবে?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95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31520" y="184930"/>
            <a:ext cx="13167360" cy="3975911"/>
          </a:xfrm>
          <a:prstGeom prst="rect">
            <a:avLst/>
          </a:prstGeom>
        </p:spPr>
        <p:txBody>
          <a:bodyPr lIns="91429" tIns="45714" rIns="91429" bIns="45714">
            <a:norm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/>
            </a:r>
            <a:br>
              <a:rPr lang="en-US" smtClean="0"/>
            </a:br>
            <a:r>
              <a:rPr lang="en-US" sz="11500" b="1">
                <a:latin typeface="Bahnschrift SemiBold Condensed" panose="020B0502040204020203" pitchFamily="34" charset="0"/>
              </a:rPr>
              <a:t> </a:t>
            </a:r>
            <a:endParaRPr lang="en-US" sz="11500" dirty="0">
              <a:latin typeface="Bahnschrift SemiBold Condensed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31" y="762000"/>
            <a:ext cx="11874170" cy="67481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66546" y="-1599879"/>
            <a:ext cx="5585158" cy="13234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16" tIns="45708" rIns="91416" bIns="45708">
            <a:spAutoFit/>
          </a:bodyPr>
          <a:lstStyle/>
          <a:p>
            <a:pPr defTabSz="914154">
              <a:defRPr/>
            </a:pPr>
            <a:r>
              <a:rPr lang="bn-BD" sz="8000" b="1" kern="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 ধন্যবাদ</a:t>
            </a:r>
            <a:endParaRPr lang="en-US" sz="1900" b="1" kern="0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6549" y="-1599880"/>
            <a:ext cx="6492011" cy="13234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16" tIns="45708" rIns="91416" bIns="45708">
            <a:spAutoFit/>
          </a:bodyPr>
          <a:lstStyle/>
          <a:p>
            <a:pPr defTabSz="1305802"/>
            <a:r>
              <a:rPr lang="bn-BD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 ধন্যবাদ </a:t>
            </a:r>
            <a:endParaRPr lang="en-US" sz="8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6546" y="-1613133"/>
            <a:ext cx="5585158" cy="13234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16" tIns="45708" rIns="91416" bIns="45708">
            <a:spAutoFit/>
          </a:bodyPr>
          <a:lstStyle/>
          <a:p>
            <a:pPr defTabSz="914154">
              <a:defRPr/>
            </a:pPr>
            <a:r>
              <a:rPr lang="bn-BD" sz="80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 ধন্যবাদ</a:t>
            </a:r>
            <a:endParaRPr lang="en-US" sz="1900" kern="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7769" y="7071003"/>
            <a:ext cx="2765474" cy="1461925"/>
          </a:xfrm>
          <a:prstGeom prst="rect">
            <a:avLst/>
          </a:prstGeom>
        </p:spPr>
        <p:txBody>
          <a:bodyPr wrap="none" lIns="91416" tIns="45708" rIns="91416" bIns="45708">
            <a:spAutoFit/>
          </a:bodyPr>
          <a:lstStyle/>
          <a:p>
            <a:pPr defTabSz="1305802"/>
            <a:r>
              <a:rPr lang="as-IN" sz="89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2013" y="7079619"/>
            <a:ext cx="2765474" cy="1461925"/>
          </a:xfrm>
          <a:prstGeom prst="rect">
            <a:avLst/>
          </a:prstGeom>
        </p:spPr>
        <p:txBody>
          <a:bodyPr wrap="none" lIns="91416" tIns="45708" rIns="91416" bIns="45708">
            <a:spAutoFit/>
          </a:bodyPr>
          <a:lstStyle/>
          <a:p>
            <a:pPr defTabSz="1305802"/>
            <a:r>
              <a:rPr lang="as-IN" sz="89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7769" y="7066366"/>
            <a:ext cx="2765474" cy="1461925"/>
          </a:xfrm>
          <a:prstGeom prst="rect">
            <a:avLst/>
          </a:prstGeom>
        </p:spPr>
        <p:txBody>
          <a:bodyPr wrap="none" lIns="91416" tIns="45708" rIns="91416" bIns="45708">
            <a:spAutoFit/>
          </a:bodyPr>
          <a:lstStyle/>
          <a:p>
            <a:pPr defTabSz="1305802"/>
            <a:r>
              <a:rPr lang="as-IN" sz="8900" b="1" dirty="0">
                <a:solidFill>
                  <a:srgbClr val="F79646">
                    <a:lumMod val="60000"/>
                    <a:lumOff val="4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330900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91667E-6 -1.11111E-6 L 0.00208 -1.26157 " pathEditMode="relative" rAng="0" ptsTypes="AA">
                                      <p:cBhvr>
                                        <p:cTn id="28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6307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2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5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accel="50000" decel="50000" fill="hold" grpId="1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54167E-6 0 L 0.00208 -1.26157 " pathEditMode="relative" rAng="0" ptsTypes="AA">
                                      <p:cBhvr>
                                        <p:cTn id="40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6307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remove" grpId="2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2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5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fill="hold" grpId="1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91667E-6 3.33333E-6 L 0.00208 -1.26158 " pathEditMode="relative" rAng="0" ptsTypes="AA">
                                      <p:cBhvr>
                                        <p:cTn id="52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630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7" presetClass="emph" presetSubtype="0" repeatCount="indefinite" fill="remove" grpId="2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291" y="1"/>
            <a:ext cx="14630400" cy="8229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79" tIns="65291" rIns="130579" bIns="65291" rtlCol="0" anchor="ctr"/>
          <a:lstStyle/>
          <a:p>
            <a:pPr algn="ctr" defTabSz="1305802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9F3-836A-4707-894F-29D295D75B15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1:13 PM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1"/>
          <p:cNvSpPr txBox="1">
            <a:spLocks/>
          </p:cNvSpPr>
          <p:nvPr/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vert="horz" lIns="130579" tIns="65291" rIns="130579" bIns="652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C89F3-836A-4707-894F-29D295D75B15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1:13 PM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vert="horz" lIns="130579" tIns="65291" rIns="130579" bIns="6529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016" y="4374977"/>
            <a:ext cx="6306595" cy="3455858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130579" tIns="65291" rIns="130579" bIns="65291" rtlCol="0">
            <a:spAutoFit/>
          </a:bodyPr>
          <a:lstStyle/>
          <a:p>
            <a:pPr algn="ctr" defTabSz="1305802" fontAlgn="base">
              <a:spcBef>
                <a:spcPct val="0"/>
              </a:spcBef>
              <a:spcAft>
                <a:spcPct val="0"/>
              </a:spcAft>
            </a:pPr>
            <a:r>
              <a:rPr lang="bn-BD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মোঃসৈয়দ আহাম্মদ পাটওয়ারী </a:t>
            </a:r>
            <a:endParaRPr lang="en-US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 defTabSz="1305802" fontAlgn="base">
              <a:spcBef>
                <a:spcPct val="0"/>
              </a:spcBef>
              <a:spcAft>
                <a:spcPct val="0"/>
              </a:spcAft>
            </a:pPr>
            <a:r>
              <a:rPr lang="bn-BD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বি.এসসি-বি.এড (গণিত)</a:t>
            </a:r>
          </a:p>
          <a:p>
            <a:pPr algn="ctr" defTabSz="1305802" fontAlgn="base">
              <a:spcBef>
                <a:spcPct val="0"/>
              </a:spcBef>
              <a:spcAft>
                <a:spcPct val="0"/>
              </a:spcAft>
            </a:pPr>
            <a:r>
              <a:rPr lang="bn-BD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সিনিয়র সহকারী শিক্ষক</a:t>
            </a:r>
          </a:p>
          <a:p>
            <a:pPr algn="ctr" defTabSz="1305802" fontAlgn="base">
              <a:spcBef>
                <a:spcPct val="0"/>
              </a:spcBef>
              <a:spcAft>
                <a:spcPct val="0"/>
              </a:spcAft>
            </a:pPr>
            <a:r>
              <a:rPr lang="bn-BD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বাজাপ্তী রমনী মোহন উচ্চ বিদ্যালয় </a:t>
            </a:r>
          </a:p>
          <a:p>
            <a:pPr algn="ctr" defTabSz="1305802" fontAlgn="base">
              <a:spcBef>
                <a:spcPct val="0"/>
              </a:spcBef>
              <a:spcAft>
                <a:spcPct val="0"/>
              </a:spcAft>
            </a:pPr>
            <a:r>
              <a:rPr lang="bn-BD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হাইমচর,চাঁদপুর ।</a:t>
            </a:r>
          </a:p>
          <a:p>
            <a:pPr algn="ctr" defTabSz="1305802" fontAlgn="base">
              <a:spcBef>
                <a:spcPct val="0"/>
              </a:spcBef>
              <a:spcAft>
                <a:spcPct val="0"/>
              </a:spcAft>
            </a:pPr>
            <a:r>
              <a:rPr lang="bn-BD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মোবাইল : ০১৮১৫২৮২২৮৩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6823" y="4356509"/>
            <a:ext cx="6317677" cy="3594358"/>
          </a:xfrm>
          <a:prstGeom prst="rect">
            <a:avLst/>
          </a:prstGeom>
          <a:noFill/>
          <a:ln w="76200" cmpd="sng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130579" tIns="65291" rIns="130579" bIns="65291" rtlCol="0">
            <a:spAutoFit/>
          </a:bodyPr>
          <a:lstStyle/>
          <a:p>
            <a:pPr algn="ctr" defTabSz="1305802">
              <a:defRPr/>
            </a:pPr>
            <a:r>
              <a:rPr lang="bn-BD" sz="49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en-US" sz="49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9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অষ্টম </a:t>
            </a:r>
            <a:endParaRPr lang="bn-BD" sz="490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305802"/>
            <a:r>
              <a:rPr lang="bn-BD" sz="44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গণিত</a:t>
            </a:r>
          </a:p>
          <a:p>
            <a:pPr algn="ctr" defTabSz="1305802">
              <a:defRPr/>
            </a:pPr>
            <a:r>
              <a:rPr lang="bn-BD" sz="44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bn-IN" sz="44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তৃতীয় 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305802">
              <a:defRPr/>
            </a:pP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44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44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305802"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50498" y="1905002"/>
            <a:ext cx="2967997" cy="1193700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30579" tIns="65291" rIns="130579" bIns="65291">
            <a:spAutoFit/>
          </a:bodyPr>
          <a:lstStyle/>
          <a:p>
            <a:pPr algn="ctr" defTabSz="1305802">
              <a:defRPr/>
            </a:pPr>
            <a:r>
              <a:rPr lang="bn-BD" sz="6800" b="1" dirty="0">
                <a:ln>
                  <a:solidFill>
                    <a:srgbClr val="00CC00"/>
                  </a:solidFill>
                </a:ln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14" name="Oval 13"/>
          <p:cNvSpPr/>
          <p:nvPr/>
        </p:nvSpPr>
        <p:spPr>
          <a:xfrm>
            <a:off x="1143002" y="152407"/>
            <a:ext cx="3886200" cy="3962401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79" tIns="65291" rIns="130579" bIns="65291" rtlCol="0" anchor="ctr"/>
          <a:lstStyle/>
          <a:p>
            <a:pPr algn="ctr" defTabSz="1305802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070" y="570753"/>
            <a:ext cx="2424418" cy="354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7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800350" y="1246095"/>
            <a:ext cx="7391400" cy="589429"/>
          </a:xfrm>
          <a:prstGeom prst="roundRect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8044" tIns="39023" rIns="78044" bIns="39023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 Single Corner Rectangle 4"/>
          <p:cNvSpPr/>
          <p:nvPr/>
        </p:nvSpPr>
        <p:spPr>
          <a:xfrm>
            <a:off x="2514600" y="6629400"/>
            <a:ext cx="8001000" cy="64770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9" tIns="45714" rIns="91429" bIns="45714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পারছ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990599" y="701038"/>
            <a:ext cx="12268200" cy="6858000"/>
          </a:xfrm>
          <a:prstGeom prst="frame">
            <a:avLst>
              <a:gd name="adj1" fmla="val 2008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2059624"/>
            <a:ext cx="457200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371" y="2170112"/>
            <a:ext cx="1845577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0" y="4462435"/>
            <a:ext cx="2057400" cy="2057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705743" y="1928498"/>
            <a:ext cx="3466960" cy="23120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92409" y="3888426"/>
            <a:ext cx="2044384" cy="286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448800" y="4462435"/>
            <a:ext cx="2650814" cy="159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1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28999" y="5978099"/>
            <a:ext cx="7391400" cy="83099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bn-BD" sz="48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উপরের যন্ত্রগুলো দিয়ে কী করা হয় ?</a:t>
            </a:r>
            <a:r>
              <a:rPr lang="bn-BD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Measuring Tools &amp; Scal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315" y="3306528"/>
            <a:ext cx="2324100" cy="2324100"/>
          </a:xfrm>
          <a:prstGeom prst="rect">
            <a:avLst/>
          </a:prstGeom>
        </p:spPr>
      </p:pic>
      <p:pic>
        <p:nvPicPr>
          <p:cNvPr id="16" name="Picture 15" descr="measuring tool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800" y="3188351"/>
            <a:ext cx="2578102" cy="2374252"/>
          </a:xfrm>
          <a:prstGeom prst="rect">
            <a:avLst/>
          </a:prstGeom>
        </p:spPr>
      </p:pic>
      <p:pic>
        <p:nvPicPr>
          <p:cNvPr id="17" name="Picture 16" descr="scal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800" y="2925015"/>
            <a:ext cx="2532322" cy="2410046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8" name="Frame 17"/>
          <p:cNvSpPr/>
          <p:nvPr/>
        </p:nvSpPr>
        <p:spPr>
          <a:xfrm>
            <a:off x="990599" y="701038"/>
            <a:ext cx="12268200" cy="6858000"/>
          </a:xfrm>
          <a:prstGeom prst="frame">
            <a:avLst>
              <a:gd name="adj1" fmla="val 2008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888" y="1600200"/>
            <a:ext cx="8382000" cy="952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8396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417319" y="3177383"/>
            <a:ext cx="11414760" cy="204231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lIns="117550" tIns="58775" rIns="117550" bIns="58775">
            <a:spAutoFit/>
          </a:bodyPr>
          <a:lstStyle/>
          <a:p>
            <a:pPr algn="ctr"/>
            <a:endParaRPr lang="en-US" sz="40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5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bn-BD" sz="85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5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0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327004"/>
            <a:ext cx="2619376" cy="174307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 descr="images0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3327004"/>
            <a:ext cx="2619376" cy="1743076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Frame 8"/>
          <p:cNvSpPr/>
          <p:nvPr/>
        </p:nvSpPr>
        <p:spPr>
          <a:xfrm>
            <a:off x="990599" y="701038"/>
            <a:ext cx="12268200" cy="6858000"/>
          </a:xfrm>
          <a:prstGeom prst="frame">
            <a:avLst>
              <a:gd name="adj1" fmla="val 2008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0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5817556" y="990603"/>
            <a:ext cx="2590800" cy="1012686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40" tIns="58769" rIns="117540" bIns="58769" rtlCol="0" anchor="ctr">
            <a:prstTxWarp prst="textPlain">
              <a:avLst/>
            </a:prstTxWarp>
          </a:bodyPr>
          <a:lstStyle/>
          <a:p>
            <a:pPr algn="ctr"/>
            <a:r>
              <a:rPr lang="en-US" sz="5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340117"/>
            <a:ext cx="4953000" cy="707886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1026" y="3378573"/>
            <a:ext cx="6476174" cy="83099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661220" indent="-661220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bn-BD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5029200"/>
            <a:ext cx="11201400" cy="13234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661220" indent="-661220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দেশীয়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ব্রিটিশ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0200" y="4245117"/>
            <a:ext cx="8434711" cy="707886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661220" indent="-661220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</a:p>
        </p:txBody>
      </p:sp>
      <p:sp>
        <p:nvSpPr>
          <p:cNvPr id="10" name="Frame 9"/>
          <p:cNvSpPr/>
          <p:nvPr/>
        </p:nvSpPr>
        <p:spPr>
          <a:xfrm>
            <a:off x="990599" y="701038"/>
            <a:ext cx="12268200" cy="6858000"/>
          </a:xfrm>
          <a:prstGeom prst="frame">
            <a:avLst>
              <a:gd name="adj1" fmla="val 2008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62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2504539"/>
            <a:ext cx="10439400" cy="168646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6" name="Rectangle 25"/>
          <p:cNvSpPr/>
          <p:nvPr/>
        </p:nvSpPr>
        <p:spPr>
          <a:xfrm>
            <a:off x="1981200" y="4467761"/>
            <a:ext cx="8565166" cy="707886"/>
          </a:xfrm>
          <a:prstGeom prst="rect">
            <a:avLst/>
          </a:prstGeom>
        </p:spPr>
        <p:txBody>
          <a:bodyPr wrap="none" lIns="91429" tIns="45714" rIns="91429" bIns="45714">
            <a:prstTxWarp prst="textPlain">
              <a:avLst/>
            </a:prstTxWarp>
            <a:spAutoFit/>
          </a:bodyPr>
          <a:lstStyle/>
          <a:p>
            <a:r>
              <a:rPr lang="as-IN" sz="400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কিছুর পরিমাণ নির্ণ</a:t>
            </a:r>
            <a:r>
              <a:rPr lang="en-US" sz="400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400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করাকে পরিমাপ বলা হ</a:t>
            </a:r>
            <a:r>
              <a:rPr lang="en-US" sz="400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য়।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953000" y="990600"/>
            <a:ext cx="2819400" cy="990600"/>
          </a:xfrm>
          <a:prstGeom prst="rect">
            <a:avLst/>
          </a:prstGeom>
        </p:spPr>
        <p:txBody>
          <a:bodyPr wrap="none" lIns="91429" tIns="45714" rIns="91429" bIns="45714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28753" y="4821704"/>
            <a:ext cx="11372850" cy="2329277"/>
          </a:xfrm>
          <a:prstGeom prst="rect">
            <a:avLst/>
          </a:prstGeom>
        </p:spPr>
        <p:txBody>
          <a:bodyPr wrap="square" lIns="91429" tIns="45714" rIns="91429" bIns="45714">
            <a:prstTxWarp prst="textPlain">
              <a:avLst/>
            </a:prstTxWarp>
            <a:spAutoFit/>
          </a:bodyPr>
          <a:lstStyle/>
          <a:p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 আদর্শ পরিমাপের সাথে তুলনা করে ভৌত রাশিকে পরিমাপ করা হ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তাকে পরিমাপের একক বলা হ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990599" y="701038"/>
            <a:ext cx="12268200" cy="6858000"/>
          </a:xfrm>
          <a:prstGeom prst="frame">
            <a:avLst>
              <a:gd name="adj1" fmla="val 2008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1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09800" y="2514600"/>
            <a:ext cx="2590800" cy="762000"/>
          </a:xfrm>
          <a:prstGeom prst="rect">
            <a:avLst/>
          </a:prstGeom>
          <a:solidFill>
            <a:schemeClr val="bg1"/>
          </a:solidFill>
        </p:spPr>
        <p:txBody>
          <a:bodyPr wrap="none" lIns="91429" tIns="45714" rIns="91429" bIns="45714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399" y="4953000"/>
            <a:ext cx="11658600" cy="2308324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as-IN" sz="3600" b="1" dirty="0">
                <a:latin typeface="NikoshBAN" pitchFamily="2" charset="0"/>
                <a:cs typeface="NikoshBAN" pitchFamily="2" charset="0"/>
              </a:rPr>
              <a:t>পরিমাপের আলোচ্য বিষ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সমূহ</a:t>
            </a:r>
          </a:p>
          <a:p>
            <a:r>
              <a:rPr lang="as-IN" sz="3600" dirty="0">
                <a:latin typeface="NikoshBAN" pitchFamily="2" charset="0"/>
                <a:cs typeface="NikoshBAN" pitchFamily="2" charset="0"/>
              </a:rPr>
              <a:t>পরিমাপের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মেট্রিক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ব্রিটিশ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দেশীয়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ব্রিটিশ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মেট্রিক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াবলি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ইত্যা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লোচ্য বিষ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সমূহের মধ্যে অন্যতম।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ndex0017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3149" y="1447800"/>
            <a:ext cx="6781800" cy="3210208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Frame 4"/>
          <p:cNvSpPr/>
          <p:nvPr/>
        </p:nvSpPr>
        <p:spPr>
          <a:xfrm>
            <a:off x="990599" y="701038"/>
            <a:ext cx="12268200" cy="6858000"/>
          </a:xfrm>
          <a:prstGeom prst="frame">
            <a:avLst>
              <a:gd name="adj1" fmla="val 2008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0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880</Words>
  <Application>Microsoft Office PowerPoint</Application>
  <PresentationFormat>Custom</PresentationFormat>
  <Paragraphs>171</Paragraphs>
  <Slides>24</Slides>
  <Notes>23</Notes>
  <HiddenSlides>1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1_Office Theme</vt:lpstr>
      <vt:lpstr>3_Office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SAYED AHMED PATWARY</dc:creator>
  <cp:lastModifiedBy>user</cp:lastModifiedBy>
  <cp:revision>177</cp:revision>
  <dcterms:created xsi:type="dcterms:W3CDTF">2006-08-16T00:00:00Z</dcterms:created>
  <dcterms:modified xsi:type="dcterms:W3CDTF">2021-03-03T07:14:00Z</dcterms:modified>
</cp:coreProperties>
</file>