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2" r:id="rId2"/>
    <p:sldId id="257" r:id="rId3"/>
    <p:sldId id="262" r:id="rId4"/>
    <p:sldId id="271" r:id="rId5"/>
    <p:sldId id="260" r:id="rId6"/>
    <p:sldId id="263" r:id="rId7"/>
    <p:sldId id="274" r:id="rId8"/>
    <p:sldId id="261" r:id="rId9"/>
    <p:sldId id="289" r:id="rId10"/>
    <p:sldId id="290" r:id="rId11"/>
    <p:sldId id="291" r:id="rId12"/>
    <p:sldId id="280" r:id="rId13"/>
    <p:sldId id="281" r:id="rId14"/>
    <p:sldId id="282" r:id="rId15"/>
    <p:sldId id="283" r:id="rId16"/>
    <p:sldId id="284" r:id="rId17"/>
    <p:sldId id="285" r:id="rId18"/>
    <p:sldId id="286" r:id="rId19"/>
    <p:sldId id="287" r:id="rId20"/>
    <p:sldId id="288" r:id="rId21"/>
    <p:sldId id="259" r:id="rId22"/>
    <p:sldId id="276" r:id="rId23"/>
    <p:sldId id="266" r:id="rId24"/>
    <p:sldId id="268" r:id="rId25"/>
    <p:sldId id="270"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5059"/>
    <a:srgbClr val="F58FE2"/>
    <a:srgbClr val="D444D8"/>
    <a:srgbClr val="E7A3BB"/>
    <a:srgbClr val="FF3399"/>
    <a:srgbClr val="66CCFF"/>
    <a:srgbClr val="B369A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snapToGrid="0">
      <p:cViewPr varScale="1">
        <p:scale>
          <a:sx n="81" d="100"/>
          <a:sy n="81" d="100"/>
        </p:scale>
        <p:origin x="-21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8BF41-9811-40A9-B59E-9CBE6DCF0FDB}"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8A488-7C1B-4ABB-BB9D-815082D0EDE5}" type="slidenum">
              <a:rPr lang="en-US" smtClean="0"/>
              <a:t>‹#›</a:t>
            </a:fld>
            <a:endParaRPr lang="en-US"/>
          </a:p>
        </p:txBody>
      </p:sp>
    </p:spTree>
    <p:extLst>
      <p:ext uri="{BB962C8B-B14F-4D97-AF65-F5344CB8AC3E}">
        <p14:creationId xmlns:p14="http://schemas.microsoft.com/office/powerpoint/2010/main" val="185629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8A488-7C1B-4ABB-BB9D-815082D0EDE5}" type="slidenum">
              <a:rPr lang="en-US" smtClean="0"/>
              <a:t>3</a:t>
            </a:fld>
            <a:endParaRPr lang="en-US"/>
          </a:p>
        </p:txBody>
      </p:sp>
    </p:spTree>
    <p:extLst>
      <p:ext uri="{BB962C8B-B14F-4D97-AF65-F5344CB8AC3E}">
        <p14:creationId xmlns:p14="http://schemas.microsoft.com/office/powerpoint/2010/main" val="49099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8A488-7C1B-4ABB-BB9D-815082D0EDE5}" type="slidenum">
              <a:rPr lang="en-US" smtClean="0"/>
              <a:t>7</a:t>
            </a:fld>
            <a:endParaRPr lang="en-US"/>
          </a:p>
        </p:txBody>
      </p:sp>
    </p:spTree>
    <p:extLst>
      <p:ext uri="{BB962C8B-B14F-4D97-AF65-F5344CB8AC3E}">
        <p14:creationId xmlns:p14="http://schemas.microsoft.com/office/powerpoint/2010/main" val="19206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8A488-7C1B-4ABB-BB9D-815082D0EDE5}" type="slidenum">
              <a:rPr lang="en-US" smtClean="0"/>
              <a:t>25</a:t>
            </a:fld>
            <a:endParaRPr lang="en-US"/>
          </a:p>
        </p:txBody>
      </p:sp>
    </p:spTree>
    <p:extLst>
      <p:ext uri="{BB962C8B-B14F-4D97-AF65-F5344CB8AC3E}">
        <p14:creationId xmlns:p14="http://schemas.microsoft.com/office/powerpoint/2010/main" val="351658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E41C7-485B-4445-A3D8-FC8411DDAA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6E796D2-51BF-47A0-890D-73E01D266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2E5230D-98AE-4C7A-B684-3810A84B66C1}"/>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5" name="Footer Placeholder 4">
            <a:extLst>
              <a:ext uri="{FF2B5EF4-FFF2-40B4-BE49-F238E27FC236}">
                <a16:creationId xmlns:a16="http://schemas.microsoft.com/office/drawing/2014/main" xmlns="" id="{9E9F3272-C76F-4B7F-BDB8-D9716A167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B84459-96AE-48DB-9877-EF988830A9FC}"/>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158557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4E92F-DFDF-44FE-8D64-BC132499B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2F47BDA-AA59-4202-AB2F-80A957FA76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7B645F-A33C-4516-8756-31F67AC366FA}"/>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5" name="Footer Placeholder 4">
            <a:extLst>
              <a:ext uri="{FF2B5EF4-FFF2-40B4-BE49-F238E27FC236}">
                <a16:creationId xmlns:a16="http://schemas.microsoft.com/office/drawing/2014/main" xmlns="" id="{9A7F21D8-E363-49AE-9737-7C75D4958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92D766-FE9A-44A2-AAC9-E217520F2344}"/>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384937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F579A-E114-40DB-8783-81579E0CDA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9B0A1E2-78DE-4AA5-9EC3-3E26D62EB2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CD0CDB-08B8-41A0-8697-9AF73F326D41}"/>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5" name="Footer Placeholder 4">
            <a:extLst>
              <a:ext uri="{FF2B5EF4-FFF2-40B4-BE49-F238E27FC236}">
                <a16:creationId xmlns:a16="http://schemas.microsoft.com/office/drawing/2014/main" xmlns="" id="{387D3816-27F8-45E0-9447-00CF96096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222222-14B0-4F82-AEC3-577AE4E7C53B}"/>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198132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E37A5-0EE4-4C9E-8E14-0BDEC6C0F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C8B638D-C73E-4AE5-961A-8E92EF49E0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CCCF8F-498A-40B7-999D-50CCD4FACE76}"/>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5" name="Footer Placeholder 4">
            <a:extLst>
              <a:ext uri="{FF2B5EF4-FFF2-40B4-BE49-F238E27FC236}">
                <a16:creationId xmlns:a16="http://schemas.microsoft.com/office/drawing/2014/main" xmlns="" id="{9F497D48-C45A-4841-A395-C6006096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C59531-5707-4FE5-8A0B-51E4DCA3F662}"/>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47315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73248-3D29-4D06-A0AC-83D7BC92DD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DD31E61-A7CB-45B1-92C2-0467D9AF3B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E070F29-5546-479E-82DB-110C0E6A57C4}"/>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5" name="Footer Placeholder 4">
            <a:extLst>
              <a:ext uri="{FF2B5EF4-FFF2-40B4-BE49-F238E27FC236}">
                <a16:creationId xmlns:a16="http://schemas.microsoft.com/office/drawing/2014/main" xmlns="" id="{D9BD1031-A469-49E3-9E4E-43224C43C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45FBDA-9E61-4159-9DC3-8CDB18B1D2C7}"/>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177699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B7216-31E4-4DE1-B4B3-50FCD9965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EB5595-5599-494E-B631-93D6ED44A4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6F933E-0E6F-4C3A-BF41-A4DA1740D7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FED9892-A7EC-4D81-8B47-4788958DBBF0}"/>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6" name="Footer Placeholder 5">
            <a:extLst>
              <a:ext uri="{FF2B5EF4-FFF2-40B4-BE49-F238E27FC236}">
                <a16:creationId xmlns:a16="http://schemas.microsoft.com/office/drawing/2014/main" xmlns="" id="{6908EEF7-BF23-4273-B9CB-E920AC5ED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8D0E15-7272-4812-9597-CFAB60C1BD2C}"/>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194214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64D90-763C-4AA2-B867-CD65D9EA06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630D11-E264-49F5-A05A-35D9DFB81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24F5C29-1337-4DC5-9BDD-8FC197659C2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0347230-5990-4235-9C97-C56E0BD2EF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10D3D38-9389-436C-9C14-B4466FC71D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424B8F-F723-4A10-B5A6-B9B1A3AEB32D}"/>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8" name="Footer Placeholder 7">
            <a:extLst>
              <a:ext uri="{FF2B5EF4-FFF2-40B4-BE49-F238E27FC236}">
                <a16:creationId xmlns:a16="http://schemas.microsoft.com/office/drawing/2014/main" xmlns="" id="{CECB05CD-94EF-42CE-AF5F-EB826F57E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4DF57CA-7306-423B-B260-DD523A183F5E}"/>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306591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275047-2178-40C2-8388-3C56271BE3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BC7F87D-0740-4AC6-9510-3A64884E0EA4}"/>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4" name="Footer Placeholder 3">
            <a:extLst>
              <a:ext uri="{FF2B5EF4-FFF2-40B4-BE49-F238E27FC236}">
                <a16:creationId xmlns:a16="http://schemas.microsoft.com/office/drawing/2014/main" xmlns="" id="{03DBD5CF-42B7-4EF6-992E-477282C69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DB4E067-3B5C-4B1D-B6C0-8E94E327453F}"/>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422325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32D86B2-A67D-4E97-BD95-7408803602B6}"/>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3" name="Footer Placeholder 2">
            <a:extLst>
              <a:ext uri="{FF2B5EF4-FFF2-40B4-BE49-F238E27FC236}">
                <a16:creationId xmlns:a16="http://schemas.microsoft.com/office/drawing/2014/main" xmlns="" id="{BABD4416-1EEC-4505-B133-B633B74667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91C8E0D-8CEE-4A1E-8613-E5DD560E4784}"/>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316826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C8FEC-B203-40D6-A90B-615F3EC45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5D2E469-9B0E-4804-8382-7F50B47D8E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C0E0FE4-A349-44E4-9C3B-6ACE580EA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C92BD2F-A905-4A77-B00E-6DE5A4B99BD2}"/>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6" name="Footer Placeholder 5">
            <a:extLst>
              <a:ext uri="{FF2B5EF4-FFF2-40B4-BE49-F238E27FC236}">
                <a16:creationId xmlns:a16="http://schemas.microsoft.com/office/drawing/2014/main" xmlns="" id="{A69F90AD-BA06-4F42-BD06-A748C4A65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72242D-0D8D-40C4-98A3-28861E2E7E2E}"/>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32229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2D2CE-8595-478B-807C-BABC148C4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899CBBA-017A-49E6-B20D-AB6056169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E560E1-08C1-46E0-B0A3-8F6260EB8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66AA36B-5C10-4EAB-92E9-B8A2FEC4A286}"/>
              </a:ext>
            </a:extLst>
          </p:cNvPr>
          <p:cNvSpPr>
            <a:spLocks noGrp="1"/>
          </p:cNvSpPr>
          <p:nvPr>
            <p:ph type="dt" sz="half" idx="10"/>
          </p:nvPr>
        </p:nvSpPr>
        <p:spPr/>
        <p:txBody>
          <a:bodyPr/>
          <a:lstStyle/>
          <a:p>
            <a:fld id="{806FD458-31D4-4DE7-94AD-CC527EDCD575}" type="datetimeFigureOut">
              <a:rPr lang="en-US" smtClean="0"/>
              <a:t>3/30/2021</a:t>
            </a:fld>
            <a:endParaRPr lang="en-US"/>
          </a:p>
        </p:txBody>
      </p:sp>
      <p:sp>
        <p:nvSpPr>
          <p:cNvPr id="6" name="Footer Placeholder 5">
            <a:extLst>
              <a:ext uri="{FF2B5EF4-FFF2-40B4-BE49-F238E27FC236}">
                <a16:creationId xmlns:a16="http://schemas.microsoft.com/office/drawing/2014/main" xmlns="" id="{F6BCDD23-BA45-4406-A6C7-805187567C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0F6841-1331-48C2-B128-AF6A66B4853F}"/>
              </a:ext>
            </a:extLst>
          </p:cNvPr>
          <p:cNvSpPr>
            <a:spLocks noGrp="1"/>
          </p:cNvSpPr>
          <p:nvPr>
            <p:ph type="sldNum" sz="quarter" idx="12"/>
          </p:nvPr>
        </p:nvSpPr>
        <p:spPr/>
        <p:txBody>
          <a:bodyPr/>
          <a:lstStyle/>
          <a:p>
            <a:fld id="{97BB7273-D033-430B-AF98-B54C33E8E921}" type="slidenum">
              <a:rPr lang="en-US" smtClean="0"/>
              <a:t>‹#›</a:t>
            </a:fld>
            <a:endParaRPr lang="en-US"/>
          </a:p>
        </p:txBody>
      </p:sp>
    </p:spTree>
    <p:extLst>
      <p:ext uri="{BB962C8B-B14F-4D97-AF65-F5344CB8AC3E}">
        <p14:creationId xmlns:p14="http://schemas.microsoft.com/office/powerpoint/2010/main" val="247621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6F8A78E-199F-4D8F-9126-86D8439E2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CB6FB79-9989-4323-91EB-436C948122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BCF312-2520-4BF7-96A5-84A53C6075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FD458-31D4-4DE7-94AD-CC527EDCD575}" type="datetimeFigureOut">
              <a:rPr lang="en-US" smtClean="0"/>
              <a:t>3/30/2021</a:t>
            </a:fld>
            <a:endParaRPr lang="en-US"/>
          </a:p>
        </p:txBody>
      </p:sp>
      <p:sp>
        <p:nvSpPr>
          <p:cNvPr id="5" name="Footer Placeholder 4">
            <a:extLst>
              <a:ext uri="{FF2B5EF4-FFF2-40B4-BE49-F238E27FC236}">
                <a16:creationId xmlns:a16="http://schemas.microsoft.com/office/drawing/2014/main" xmlns="" id="{6B5D6715-C63E-4C5C-B5F2-91D721C63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AD306CA-8D2C-47EF-A559-A4A0F941A8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B7273-D033-430B-AF98-B54C33E8E921}" type="slidenum">
              <a:rPr lang="en-US" smtClean="0"/>
              <a:t>‹#›</a:t>
            </a:fld>
            <a:endParaRPr lang="en-US"/>
          </a:p>
        </p:txBody>
      </p:sp>
    </p:spTree>
    <p:extLst>
      <p:ext uri="{BB962C8B-B14F-4D97-AF65-F5344CB8AC3E}">
        <p14:creationId xmlns:p14="http://schemas.microsoft.com/office/powerpoint/2010/main" val="3845197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gif"/><Relationship Id="rId4" Type="http://schemas.openxmlformats.org/officeDocument/2006/relationships/image" Target="../media/image18.gif"/></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6A30199-725E-44F5-9A2F-FB2DE55AA07C}"/>
              </a:ext>
            </a:extLst>
          </p:cNvPr>
          <p:cNvSpPr/>
          <p:nvPr/>
        </p:nvSpPr>
        <p:spPr>
          <a:xfrm>
            <a:off x="2514851" y="170778"/>
            <a:ext cx="7229864" cy="1569660"/>
          </a:xfrm>
          <a:prstGeom prst="rect">
            <a:avLst/>
          </a:prstGeom>
          <a:noFill/>
        </p:spPr>
        <p:txBody>
          <a:bodyPr wrap="none" lIns="91440" tIns="45720" rIns="91440" bIns="45720">
            <a:spAutoFit/>
          </a:bodyPr>
          <a:lstStyle/>
          <a:p>
            <a:pPr algn="ctr"/>
            <a:r>
              <a:rPr lang="en-US" sz="96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rPr>
              <a:t>WELCOME</a:t>
            </a:r>
            <a:endParaRPr lang="en-US" sz="5400" b="1" cap="none" spc="0" dirty="0">
              <a:ln w="22225">
                <a:solidFill>
                  <a:schemeClr val="accent2"/>
                </a:solidFill>
                <a:prstDash val="solid"/>
              </a:ln>
              <a:solidFill>
                <a:schemeClr val="accent2">
                  <a:lumMod val="40000"/>
                  <a:lumOff val="60000"/>
                </a:schemeClr>
              </a:solidFill>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19" y="1959375"/>
            <a:ext cx="9248931" cy="4795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254728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4872088-835C-4F09-BF6D-20529809194A}"/>
              </a:ext>
            </a:extLst>
          </p:cNvPr>
          <p:cNvSpPr txBox="1"/>
          <p:nvPr/>
        </p:nvSpPr>
        <p:spPr>
          <a:xfrm>
            <a:off x="958514" y="3657810"/>
            <a:ext cx="9970169" cy="3046988"/>
          </a:xfrm>
          <a:prstGeom prst="rect">
            <a:avLst/>
          </a:prstGeom>
          <a:noFill/>
        </p:spPr>
        <p:txBody>
          <a:bodyPr wrap="square" rtlCol="0">
            <a:spAutoFit/>
          </a:bodyPr>
          <a:lstStyle/>
          <a:p>
            <a:pPr algn="just"/>
            <a:r>
              <a:rPr lang="en-US" sz="2400" b="1" dirty="0" smtClean="0">
                <a:solidFill>
                  <a:srgbClr val="FF0000"/>
                </a:solidFill>
                <a:latin typeface="NikoshBAN" panose="02000000000000000000" pitchFamily="2" charset="0"/>
                <a:cs typeface="NikoshBAN" panose="02000000000000000000" pitchFamily="2" charset="0"/>
              </a:rPr>
              <a:t> </a:t>
            </a:r>
            <a:r>
              <a:rPr lang="en-US" sz="2400" b="1" dirty="0" smtClean="0">
                <a:solidFill>
                  <a:srgbClr val="D444D8"/>
                </a:solidFill>
                <a:latin typeface="NikoshBAN" panose="02000000000000000000" pitchFamily="2" charset="0"/>
                <a:cs typeface="NikoshBAN" panose="02000000000000000000" pitchFamily="2" charset="0"/>
              </a:rPr>
              <a:t>The earth is like a greenhouse. During the day earths surface warms up in the sunlight. At night, the surface are cool, releasing the heat back in to the air. But some of the heat is </a:t>
            </a:r>
            <a:r>
              <a:rPr lang="en-US" sz="2400" b="1" dirty="0" err="1" smtClean="0">
                <a:solidFill>
                  <a:srgbClr val="D444D8"/>
                </a:solidFill>
                <a:latin typeface="NikoshBAN" panose="02000000000000000000" pitchFamily="2" charset="0"/>
                <a:cs typeface="NikoshBAN" panose="02000000000000000000" pitchFamily="2" charset="0"/>
              </a:rPr>
              <a:t>traped</a:t>
            </a:r>
            <a:r>
              <a:rPr lang="en-US" sz="2400" b="1" dirty="0" smtClean="0">
                <a:solidFill>
                  <a:srgbClr val="D444D8"/>
                </a:solidFill>
                <a:latin typeface="NikoshBAN" panose="02000000000000000000" pitchFamily="2" charset="0"/>
                <a:cs typeface="NikoshBAN" panose="02000000000000000000" pitchFamily="2" charset="0"/>
              </a:rPr>
              <a:t> by gases CARBON-DI-OXIDE in the atmosphere. This gases called greenhouse gases, work like the glass wall and the roof and keep the Earth warm. This is global warming and it is making the Earth a dangerous planet.  </a:t>
            </a:r>
          </a:p>
          <a:p>
            <a:pPr algn="just"/>
            <a:r>
              <a:rPr lang="en-US" sz="2400" b="1" dirty="0">
                <a:solidFill>
                  <a:srgbClr val="D444D8"/>
                </a:solidFill>
                <a:latin typeface="NikoshBAN" panose="02000000000000000000" pitchFamily="2" charset="0"/>
                <a:cs typeface="NikoshBAN" panose="02000000000000000000" pitchFamily="2" charset="0"/>
              </a:rPr>
              <a:t> </a:t>
            </a:r>
            <a:r>
              <a:rPr lang="en-US" sz="2400" b="1" dirty="0" smtClean="0">
                <a:solidFill>
                  <a:srgbClr val="D444D8"/>
                </a:solidFill>
                <a:latin typeface="NikoshBAN" panose="02000000000000000000" pitchFamily="2" charset="0"/>
                <a:cs typeface="NikoshBAN" panose="02000000000000000000" pitchFamily="2" charset="0"/>
              </a:rPr>
              <a:t>       </a:t>
            </a:r>
            <a:endParaRPr lang="en-US" sz="4000" b="1" dirty="0">
              <a:solidFill>
                <a:srgbClr val="D444D8"/>
              </a:solidFill>
              <a:latin typeface="NikoshBAN" panose="02000000000000000000" pitchFamily="2" charset="0"/>
              <a:cs typeface="NikoshBAN" panose="02000000000000000000" pitchFamily="2" charset="0"/>
            </a:endParaRPr>
          </a:p>
        </p:txBody>
      </p:sp>
      <p:sp>
        <p:nvSpPr>
          <p:cNvPr id="2" name="Rectangle 1"/>
          <p:cNvSpPr/>
          <p:nvPr/>
        </p:nvSpPr>
        <p:spPr>
          <a:xfrm>
            <a:off x="3064043" y="240210"/>
            <a:ext cx="5390148" cy="545642"/>
          </a:xfrm>
          <a:prstGeom prst="rect">
            <a:avLst/>
          </a:prstGeom>
          <a:solidFill>
            <a:srgbClr val="F58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Read in the text A is given below</a:t>
            </a:r>
            <a:endParaRPr lang="en-US" sz="28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4043" y="1147010"/>
            <a:ext cx="5406189" cy="2149642"/>
          </a:xfrm>
          <a:prstGeom prst="rect">
            <a:avLst/>
          </a:prstGeom>
          <a:ln w="88900" cap="sq" cmpd="thickThin">
            <a:noFill/>
            <a:prstDash val="solid"/>
            <a:miter lim="800000"/>
          </a:ln>
          <a:effectLst>
            <a:glow rad="63500">
              <a:schemeClr val="accent4">
                <a:satMod val="175000"/>
                <a:alpha val="40000"/>
              </a:schemeClr>
            </a:glow>
            <a:innerShdw blurRad="76200">
              <a:srgbClr val="000000"/>
            </a:innerShdw>
          </a:effectLst>
        </p:spPr>
      </p:pic>
    </p:spTree>
    <p:extLst>
      <p:ext uri="{BB962C8B-B14F-4D97-AF65-F5344CB8AC3E}">
        <p14:creationId xmlns:p14="http://schemas.microsoft.com/office/powerpoint/2010/main" val="1762816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4872088-835C-4F09-BF6D-20529809194A}"/>
              </a:ext>
            </a:extLst>
          </p:cNvPr>
          <p:cNvSpPr txBox="1"/>
          <p:nvPr/>
        </p:nvSpPr>
        <p:spPr>
          <a:xfrm>
            <a:off x="1147009" y="3641769"/>
            <a:ext cx="9512969" cy="2923877"/>
          </a:xfrm>
          <a:prstGeom prst="rect">
            <a:avLst/>
          </a:prstGeom>
          <a:noFill/>
        </p:spPr>
        <p:txBody>
          <a:bodyPr wrap="square" rtlCol="0">
            <a:spAutoFit/>
          </a:bodyPr>
          <a:lstStyle/>
          <a:p>
            <a:pPr algn="just"/>
            <a:r>
              <a:rPr lang="en-US" sz="2400" b="1" dirty="0" smtClean="0">
                <a:solidFill>
                  <a:schemeClr val="accent2">
                    <a:lumMod val="75000"/>
                  </a:schemeClr>
                </a:solidFill>
                <a:latin typeface="NikoshBAN" panose="02000000000000000000" pitchFamily="2" charset="0"/>
                <a:cs typeface="NikoshBAN" panose="02000000000000000000" pitchFamily="2" charset="0"/>
              </a:rPr>
              <a:t>Unfortunately, we are making the Earth too hot. We are using oil, gas and coal for running cars, buses, train, planes, power station and so on. These fuels have CARBON in them. This CARBON and other gases trap the heat in the atmosphere and do not allow the Earth to cool down. As a result, the Earth gets hotter. </a:t>
            </a:r>
            <a:endParaRPr lang="en-US" sz="2400" b="1" dirty="0">
              <a:solidFill>
                <a:schemeClr val="accent2">
                  <a:lumMod val="75000"/>
                </a:schemeClr>
              </a:solidFill>
              <a:latin typeface="NikoshBAN" panose="02000000000000000000" pitchFamily="2" charset="0"/>
              <a:cs typeface="NikoshBAN" panose="02000000000000000000" pitchFamily="2" charset="0"/>
            </a:endParaRPr>
          </a:p>
          <a:p>
            <a:pPr algn="just"/>
            <a:endParaRPr lang="en-US" sz="4000" b="1" dirty="0">
              <a:solidFill>
                <a:schemeClr val="accent2">
                  <a:lumMod val="75000"/>
                </a:schemeClr>
              </a:solidFill>
              <a:latin typeface="NikoshBAN" panose="02000000000000000000" pitchFamily="2" charset="0"/>
              <a:cs typeface="NikoshBAN" panose="02000000000000000000" pitchFamily="2" charset="0"/>
            </a:endParaRPr>
          </a:p>
        </p:txBody>
      </p:sp>
      <p:sp>
        <p:nvSpPr>
          <p:cNvPr id="2" name="Rectangle 1"/>
          <p:cNvSpPr/>
          <p:nvPr/>
        </p:nvSpPr>
        <p:spPr>
          <a:xfrm>
            <a:off x="2318636" y="380948"/>
            <a:ext cx="5843166" cy="545642"/>
          </a:xfrm>
          <a:prstGeom prst="rect">
            <a:avLst/>
          </a:prstGeom>
          <a:solidFill>
            <a:srgbClr val="F58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rPr>
              <a:t>Read in the text A is given below</a:t>
            </a:r>
            <a:endParaRPr lang="en-US" sz="3200" b="1" dirty="0">
              <a:solidFill>
                <a:srgbClr val="FF0000"/>
              </a:solidFill>
            </a:endParaRPr>
          </a:p>
        </p:txBody>
      </p:sp>
      <p:pic>
        <p:nvPicPr>
          <p:cNvPr id="4" name="Picture 3">
            <a:extLst>
              <a:ext uri="{FF2B5EF4-FFF2-40B4-BE49-F238E27FC236}">
                <a16:creationId xmlns:a16="http://schemas.microsoft.com/office/drawing/2014/main" xmlns="" id="{6736FF0C-EE41-4622-A9B3-DEDEDC2E1824}"/>
              </a:ext>
            </a:extLst>
          </p:cNvPr>
          <p:cNvPicPr>
            <a:picLocks noChangeAspect="1"/>
          </p:cNvPicPr>
          <p:nvPr/>
        </p:nvPicPr>
        <p:blipFill>
          <a:blip r:embed="rId2"/>
          <a:stretch>
            <a:fillRect/>
          </a:stretch>
        </p:blipFill>
        <p:spPr>
          <a:xfrm>
            <a:off x="2318636" y="1082948"/>
            <a:ext cx="6011056" cy="2246105"/>
          </a:xfrm>
          <a:prstGeom prst="rect">
            <a:avLst/>
          </a:prstGeom>
        </p:spPr>
      </p:pic>
    </p:spTree>
    <p:extLst>
      <p:ext uri="{BB962C8B-B14F-4D97-AF65-F5344CB8AC3E}">
        <p14:creationId xmlns:p14="http://schemas.microsoft.com/office/powerpoint/2010/main" val="2364828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736FF0C-EE41-4622-A9B3-DEDEDC2E1824}"/>
              </a:ext>
            </a:extLst>
          </p:cNvPr>
          <p:cNvPicPr>
            <a:picLocks noChangeAspect="1"/>
          </p:cNvPicPr>
          <p:nvPr/>
        </p:nvPicPr>
        <p:blipFill rotWithShape="1">
          <a:blip r:embed="rId2"/>
          <a:srcRect t="26682" r="14506" b="1"/>
          <a:stretch/>
        </p:blipFill>
        <p:spPr>
          <a:xfrm>
            <a:off x="3092375" y="3818021"/>
            <a:ext cx="6260172" cy="2623953"/>
          </a:xfrm>
          <a:prstGeom prst="rect">
            <a:avLst/>
          </a:prstGeom>
        </p:spPr>
      </p:pic>
      <p:sp>
        <p:nvSpPr>
          <p:cNvPr id="7" name="Rectangle 6"/>
          <p:cNvSpPr/>
          <p:nvPr/>
        </p:nvSpPr>
        <p:spPr>
          <a:xfrm>
            <a:off x="4492115" y="47867"/>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757065" y="2067652"/>
            <a:ext cx="2900535"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Greenhouse</a:t>
            </a:r>
            <a:endParaRPr lang="en-US" sz="3600" b="1" dirty="0">
              <a:solidFill>
                <a:srgbClr val="C00000"/>
              </a:solidFill>
            </a:endParaRPr>
          </a:p>
        </p:txBody>
      </p:sp>
      <p:sp>
        <p:nvSpPr>
          <p:cNvPr id="9" name="Rectangle 8"/>
          <p:cNvSpPr/>
          <p:nvPr/>
        </p:nvSpPr>
        <p:spPr>
          <a:xfrm>
            <a:off x="612686" y="538911"/>
            <a:ext cx="2900535"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5430644" y="2125384"/>
            <a:ext cx="6524932" cy="8702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A house made of glass wall and glass roof. </a:t>
            </a:r>
            <a:endParaRPr lang="en-US" sz="3200" b="1" dirty="0">
              <a:solidFill>
                <a:srgbClr val="C00000"/>
              </a:solidFill>
            </a:endParaRPr>
          </a:p>
        </p:txBody>
      </p:sp>
      <p:sp>
        <p:nvSpPr>
          <p:cNvPr id="3" name="Right Arrow 2"/>
          <p:cNvSpPr/>
          <p:nvPr/>
        </p:nvSpPr>
        <p:spPr>
          <a:xfrm>
            <a:off x="3830248" y="2426890"/>
            <a:ext cx="1427747"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724323" y="1496413"/>
            <a:ext cx="677258"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5400000">
            <a:off x="7080547" y="3267966"/>
            <a:ext cx="987821"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6154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barn(inVertical)">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heel(1)">
                                      <p:cBhvr>
                                        <p:cTn id="5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1610" y="157151"/>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552269" y="1941286"/>
            <a:ext cx="273636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rPr>
              <a:t>Atmosphere </a:t>
            </a:r>
            <a:endParaRPr lang="en-US" sz="3600" b="1" dirty="0">
              <a:solidFill>
                <a:srgbClr val="C00000"/>
              </a:solidFill>
            </a:endParaRPr>
          </a:p>
        </p:txBody>
      </p:sp>
      <p:sp>
        <p:nvSpPr>
          <p:cNvPr id="9" name="Rectangle 8"/>
          <p:cNvSpPr/>
          <p:nvPr/>
        </p:nvSpPr>
        <p:spPr>
          <a:xfrm>
            <a:off x="526561" y="569381"/>
            <a:ext cx="2762071"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5553295" y="1796716"/>
            <a:ext cx="5754910" cy="9690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The whole mass of air that’s surrounds the earth. </a:t>
            </a:r>
            <a:endParaRPr lang="en-US" sz="3200" b="1" dirty="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632" y="3580850"/>
            <a:ext cx="7090610" cy="2515149"/>
          </a:xfrm>
          <a:prstGeom prst="rect">
            <a:avLst/>
          </a:prstGeom>
        </p:spPr>
      </p:pic>
      <p:sp>
        <p:nvSpPr>
          <p:cNvPr id="11" name="Right Arrow 10"/>
          <p:cNvSpPr/>
          <p:nvPr/>
        </p:nvSpPr>
        <p:spPr>
          <a:xfrm>
            <a:off x="3288632" y="2120904"/>
            <a:ext cx="2264663"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1618805" y="1407032"/>
            <a:ext cx="603288"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7548261" y="2933664"/>
            <a:ext cx="902383"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979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heel(1)">
                                      <p:cBhvr>
                                        <p:cTn id="5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6854" y="182924"/>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1132407" y="2123264"/>
            <a:ext cx="1424661"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TRAP </a:t>
            </a:r>
            <a:endParaRPr lang="en-US" sz="3600" b="1" dirty="0">
              <a:solidFill>
                <a:srgbClr val="C00000"/>
              </a:solidFill>
            </a:endParaRPr>
          </a:p>
        </p:txBody>
      </p:sp>
      <p:sp>
        <p:nvSpPr>
          <p:cNvPr id="9" name="Rectangle 8"/>
          <p:cNvSpPr/>
          <p:nvPr/>
        </p:nvSpPr>
        <p:spPr>
          <a:xfrm>
            <a:off x="912882" y="527755"/>
            <a:ext cx="186371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4431827" y="2125277"/>
            <a:ext cx="476687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Any rickety structure</a:t>
            </a:r>
            <a:endParaRPr lang="en-US" sz="3200"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134" y="3890700"/>
            <a:ext cx="5926120" cy="2735282"/>
          </a:xfrm>
          <a:prstGeom prst="rect">
            <a:avLst/>
          </a:prstGeom>
        </p:spPr>
      </p:pic>
      <p:sp>
        <p:nvSpPr>
          <p:cNvPr id="11" name="Right Arrow 10"/>
          <p:cNvSpPr/>
          <p:nvPr/>
        </p:nvSpPr>
        <p:spPr>
          <a:xfrm>
            <a:off x="2556855" y="2293178"/>
            <a:ext cx="1870871"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5402931" y="3450943"/>
            <a:ext cx="1427747"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450962" y="1505129"/>
            <a:ext cx="787548"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2376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ppt_w</p:attrName>
                                        </p:attrNameLst>
                                      </p:cBhvr>
                                      <p:tavLst>
                                        <p:tav tm="0">
                                          <p:val>
                                            <p:fltVal val="0"/>
                                          </p:val>
                                        </p:tav>
                                        <p:tav tm="100000">
                                          <p:val>
                                            <p:strVal val="#ppt_w"/>
                                          </p:val>
                                        </p:tav>
                                      </p:tavLst>
                                    </p:anim>
                                    <p:anim calcmode="lin" valueType="num">
                                      <p:cBhvr>
                                        <p:cTn id="61" dur="500" fill="hold"/>
                                        <p:tgtEl>
                                          <p:spTgt spid="4"/>
                                        </p:tgtEl>
                                        <p:attrNameLst>
                                          <p:attrName>ppt_h</p:attrName>
                                        </p:attrNameLst>
                                      </p:cBhvr>
                                      <p:tavLst>
                                        <p:tav tm="0">
                                          <p:val>
                                            <p:fltVal val="0"/>
                                          </p:val>
                                        </p:tav>
                                        <p:tav tm="100000">
                                          <p:val>
                                            <p:strVal val="#ppt_h"/>
                                          </p:val>
                                        </p:tav>
                                      </p:tavLst>
                                    </p:anim>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93157" y="183304"/>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1164492" y="2353515"/>
            <a:ext cx="1841756"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Freeze</a:t>
            </a:r>
            <a:endParaRPr lang="en-US" sz="3600" b="1" dirty="0">
              <a:solidFill>
                <a:srgbClr val="C00000"/>
              </a:solidFill>
            </a:endParaRPr>
          </a:p>
        </p:txBody>
      </p:sp>
      <p:sp>
        <p:nvSpPr>
          <p:cNvPr id="9" name="Rectangle 8"/>
          <p:cNvSpPr/>
          <p:nvPr/>
        </p:nvSpPr>
        <p:spPr>
          <a:xfrm>
            <a:off x="1164492" y="800851"/>
            <a:ext cx="1831629"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5093157" y="2353515"/>
            <a:ext cx="476687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Harden in to ice</a:t>
            </a:r>
            <a:endParaRPr lang="en-US" sz="3200" b="1"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225" y="4048922"/>
            <a:ext cx="6571397" cy="2595801"/>
          </a:xfrm>
          <a:prstGeom prst="rect">
            <a:avLst/>
          </a:prstGeom>
        </p:spPr>
      </p:pic>
      <p:sp>
        <p:nvSpPr>
          <p:cNvPr id="11" name="Right Arrow 10"/>
          <p:cNvSpPr/>
          <p:nvPr/>
        </p:nvSpPr>
        <p:spPr>
          <a:xfrm>
            <a:off x="3006248" y="2533133"/>
            <a:ext cx="2086909"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5780552" y="3375345"/>
            <a:ext cx="859963"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566509" y="1763968"/>
            <a:ext cx="713874"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074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arn(inVertical)">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circle(in)">
                                      <p:cBhvr>
                                        <p:cTn id="8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0979" y="179693"/>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955946" y="2143211"/>
            <a:ext cx="1601124"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Shine </a:t>
            </a:r>
            <a:endParaRPr lang="en-US" sz="3600" b="1" dirty="0">
              <a:solidFill>
                <a:srgbClr val="C00000"/>
              </a:solidFill>
            </a:endParaRPr>
          </a:p>
        </p:txBody>
      </p:sp>
      <p:sp>
        <p:nvSpPr>
          <p:cNvPr id="9" name="Rectangle 8"/>
          <p:cNvSpPr/>
          <p:nvPr/>
        </p:nvSpPr>
        <p:spPr>
          <a:xfrm>
            <a:off x="728399" y="591923"/>
            <a:ext cx="2056218"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6036036" y="2143211"/>
            <a:ext cx="476687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Brightness of anything.</a:t>
            </a:r>
            <a:endParaRPr lang="en-US" sz="3200" b="1"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338" y="4251159"/>
            <a:ext cx="6524932" cy="2573582"/>
          </a:xfrm>
          <a:prstGeom prst="rect">
            <a:avLst/>
          </a:prstGeom>
        </p:spPr>
      </p:pic>
      <p:sp>
        <p:nvSpPr>
          <p:cNvPr id="11" name="Right Arrow 10"/>
          <p:cNvSpPr/>
          <p:nvPr/>
        </p:nvSpPr>
        <p:spPr>
          <a:xfrm>
            <a:off x="2557070" y="2426890"/>
            <a:ext cx="3478966"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6290905" y="3367038"/>
            <a:ext cx="1303020"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403936" y="1558030"/>
            <a:ext cx="705142"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963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arn(inVertical)">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circle(in)">
                                      <p:cBhvr>
                                        <p:cTn id="8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54859" y="163652"/>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1465874" y="2333256"/>
            <a:ext cx="1697377"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Escape</a:t>
            </a:r>
            <a:endParaRPr lang="en-US" sz="3600" b="1" dirty="0">
              <a:solidFill>
                <a:srgbClr val="C00000"/>
              </a:solidFill>
            </a:endParaRPr>
          </a:p>
        </p:txBody>
      </p:sp>
      <p:sp>
        <p:nvSpPr>
          <p:cNvPr id="9" name="Rectangle 8"/>
          <p:cNvSpPr/>
          <p:nvPr/>
        </p:nvSpPr>
        <p:spPr>
          <a:xfrm>
            <a:off x="1350622" y="704598"/>
            <a:ext cx="192788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5875616" y="2333257"/>
            <a:ext cx="3140047"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Pass by</a:t>
            </a:r>
            <a:endParaRPr lang="en-US" sz="3200" b="1"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90" y="4331369"/>
            <a:ext cx="5495299" cy="2526632"/>
          </a:xfrm>
          <a:prstGeom prst="rect">
            <a:avLst/>
          </a:prstGeom>
        </p:spPr>
      </p:pic>
      <p:sp>
        <p:nvSpPr>
          <p:cNvPr id="11" name="Right Arrow 10"/>
          <p:cNvSpPr/>
          <p:nvPr/>
        </p:nvSpPr>
        <p:spPr>
          <a:xfrm>
            <a:off x="3163251" y="2519349"/>
            <a:ext cx="2712364"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6038779" y="3604152"/>
            <a:ext cx="1358094"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925105" y="1685903"/>
            <a:ext cx="778912"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159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80">
                                          <p:stCondLst>
                                            <p:cond delay="0"/>
                                          </p:stCondLst>
                                        </p:cTn>
                                        <p:tgtEl>
                                          <p:spTgt spid="9"/>
                                        </p:tgtEl>
                                      </p:cBhvr>
                                    </p:animEffect>
                                    <p:anim calcmode="lin" valueType="num">
                                      <p:cBhvr>
                                        <p:cTn id="1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gtEl>
                                      </p:cBhvr>
                                      <p:to x="100000" y="60000"/>
                                    </p:animScale>
                                    <p:animScale>
                                      <p:cBhvr>
                                        <p:cTn id="21" dur="166" decel="50000">
                                          <p:stCondLst>
                                            <p:cond delay="676"/>
                                          </p:stCondLst>
                                        </p:cTn>
                                        <p:tgtEl>
                                          <p:spTgt spid="9"/>
                                        </p:tgtEl>
                                      </p:cBhvr>
                                      <p:to x="100000" y="100000"/>
                                    </p:animScale>
                                    <p:animScale>
                                      <p:cBhvr>
                                        <p:cTn id="22" dur="26">
                                          <p:stCondLst>
                                            <p:cond delay="1312"/>
                                          </p:stCondLst>
                                        </p:cTn>
                                        <p:tgtEl>
                                          <p:spTgt spid="9"/>
                                        </p:tgtEl>
                                      </p:cBhvr>
                                      <p:to x="100000" y="80000"/>
                                    </p:animScale>
                                    <p:animScale>
                                      <p:cBhvr>
                                        <p:cTn id="23" dur="166" decel="50000">
                                          <p:stCondLst>
                                            <p:cond delay="1338"/>
                                          </p:stCondLst>
                                        </p:cTn>
                                        <p:tgtEl>
                                          <p:spTgt spid="9"/>
                                        </p:tgtEl>
                                      </p:cBhvr>
                                      <p:to x="100000" y="100000"/>
                                    </p:animScale>
                                    <p:animScale>
                                      <p:cBhvr>
                                        <p:cTn id="24" dur="26">
                                          <p:stCondLst>
                                            <p:cond delay="1642"/>
                                          </p:stCondLst>
                                        </p:cTn>
                                        <p:tgtEl>
                                          <p:spTgt spid="9"/>
                                        </p:tgtEl>
                                      </p:cBhvr>
                                      <p:to x="100000" y="90000"/>
                                    </p:animScale>
                                    <p:animScale>
                                      <p:cBhvr>
                                        <p:cTn id="25" dur="166" decel="50000">
                                          <p:stCondLst>
                                            <p:cond delay="1668"/>
                                          </p:stCondLst>
                                        </p:cTn>
                                        <p:tgtEl>
                                          <p:spTgt spid="9"/>
                                        </p:tgtEl>
                                      </p:cBhvr>
                                      <p:to x="100000" y="100000"/>
                                    </p:animScale>
                                    <p:animScale>
                                      <p:cBhvr>
                                        <p:cTn id="26" dur="26">
                                          <p:stCondLst>
                                            <p:cond delay="1808"/>
                                          </p:stCondLst>
                                        </p:cTn>
                                        <p:tgtEl>
                                          <p:spTgt spid="9"/>
                                        </p:tgtEl>
                                      </p:cBhvr>
                                      <p:to x="100000" y="95000"/>
                                    </p:animScale>
                                    <p:animScale>
                                      <p:cBhvr>
                                        <p:cTn id="27" dur="166" decel="50000">
                                          <p:stCondLst>
                                            <p:cond delay="1834"/>
                                          </p:stCondLst>
                                        </p:cTn>
                                        <p:tgtEl>
                                          <p:spTgt spid="9"/>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barn(inVertical)">
                                      <p:cBhvr>
                                        <p:cTn id="78" dur="50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circle(in)">
                                      <p:cBhvr>
                                        <p:cTn id="8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77422" y="59791"/>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1222286" y="2353516"/>
            <a:ext cx="1569040"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planet</a:t>
            </a:r>
            <a:endParaRPr lang="en-US" sz="3600" b="1" dirty="0">
              <a:solidFill>
                <a:srgbClr val="C00000"/>
              </a:solidFill>
            </a:endParaRPr>
          </a:p>
        </p:txBody>
      </p:sp>
      <p:sp>
        <p:nvSpPr>
          <p:cNvPr id="9" name="Rectangle 8"/>
          <p:cNvSpPr/>
          <p:nvPr/>
        </p:nvSpPr>
        <p:spPr>
          <a:xfrm>
            <a:off x="1222286" y="864977"/>
            <a:ext cx="2072261"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5763322" y="2353516"/>
            <a:ext cx="607575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A member of a solar system. </a:t>
            </a:r>
            <a:endParaRPr lang="en-US" sz="3200" b="1" dirty="0">
              <a:solidFill>
                <a:srgbClr val="C00000"/>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3362"/>
          <a:stretch/>
        </p:blipFill>
        <p:spPr>
          <a:xfrm>
            <a:off x="2947930" y="4008830"/>
            <a:ext cx="6176211" cy="2295717"/>
          </a:xfrm>
          <a:prstGeom prst="rect">
            <a:avLst/>
          </a:prstGeom>
        </p:spPr>
      </p:pic>
      <p:sp>
        <p:nvSpPr>
          <p:cNvPr id="12" name="Right Arrow 11"/>
          <p:cNvSpPr/>
          <p:nvPr/>
        </p:nvSpPr>
        <p:spPr>
          <a:xfrm>
            <a:off x="2791326" y="2616523"/>
            <a:ext cx="2971995"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717516" y="1769506"/>
            <a:ext cx="616578"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229537" y="3381552"/>
            <a:ext cx="789336"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3237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arn(inVertic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circle(in)">
                                      <p:cBhvr>
                                        <p:cTn id="71" dur="20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barn(inVertical)">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down)">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93464" y="131568"/>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1142076" y="2237784"/>
            <a:ext cx="1905924"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Release</a:t>
            </a:r>
            <a:endParaRPr lang="en-US" sz="3600" b="1" dirty="0">
              <a:solidFill>
                <a:srgbClr val="C00000"/>
              </a:solidFill>
            </a:endParaRPr>
          </a:p>
        </p:txBody>
      </p:sp>
      <p:sp>
        <p:nvSpPr>
          <p:cNvPr id="9" name="Rectangle 8"/>
          <p:cNvSpPr/>
          <p:nvPr/>
        </p:nvSpPr>
        <p:spPr>
          <a:xfrm>
            <a:off x="1142076" y="675745"/>
            <a:ext cx="2056219"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5865854" y="2237783"/>
            <a:ext cx="476687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Discharge, Dismiss.  </a:t>
            </a:r>
            <a:endParaRPr lang="en-US" sz="3200" b="1"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248" y="4308189"/>
            <a:ext cx="4990600" cy="2378766"/>
          </a:xfrm>
          <a:prstGeom prst="rect">
            <a:avLst/>
          </a:prstGeom>
        </p:spPr>
      </p:pic>
      <p:sp>
        <p:nvSpPr>
          <p:cNvPr id="11" name="Right Arrow 10"/>
          <p:cNvSpPr/>
          <p:nvPr/>
        </p:nvSpPr>
        <p:spPr>
          <a:xfrm>
            <a:off x="3048000" y="2426890"/>
            <a:ext cx="2817854"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6937186" y="3470510"/>
            <a:ext cx="1210136"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851608" y="1636384"/>
            <a:ext cx="637152"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977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barn(inVertical)">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nodeType="clickEffect">
                                  <p:stCondLst>
                                    <p:cond delay="0"/>
                                  </p:stCondLst>
                                  <p:childTnLst>
                                    <p:set>
                                      <p:cBhvr>
                                        <p:cTn id="93" dur="1" fill="hold">
                                          <p:stCondLst>
                                            <p:cond delay="0"/>
                                          </p:stCondLst>
                                        </p:cTn>
                                        <p:tgtEl>
                                          <p:spTgt spid="2"/>
                                        </p:tgtEl>
                                        <p:attrNameLst>
                                          <p:attrName>style.visibility</p:attrName>
                                        </p:attrNameLst>
                                      </p:cBhvr>
                                      <p:to>
                                        <p:strVal val="visible"/>
                                      </p:to>
                                    </p:set>
                                    <p:animEffect transition="in" filter="fade">
                                      <p:cBhvr>
                                        <p:cTn id="94" dur="2000"/>
                                        <p:tgtEl>
                                          <p:spTgt spid="2"/>
                                        </p:tgtEl>
                                      </p:cBhvr>
                                    </p:animEffect>
                                    <p:anim calcmode="lin" valueType="num">
                                      <p:cBhvr>
                                        <p:cTn id="95" dur="2000" fill="hold"/>
                                        <p:tgtEl>
                                          <p:spTgt spid="2"/>
                                        </p:tgtEl>
                                        <p:attrNameLst>
                                          <p:attrName>ppt_w</p:attrName>
                                        </p:attrNameLst>
                                      </p:cBhvr>
                                      <p:tavLst>
                                        <p:tav tm="0" fmla="#ppt_w*sin(2.5*pi*$)">
                                          <p:val>
                                            <p:fltVal val="0"/>
                                          </p:val>
                                        </p:tav>
                                        <p:tav tm="100000">
                                          <p:val>
                                            <p:fltVal val="1"/>
                                          </p:val>
                                        </p:tav>
                                      </p:tavLst>
                                    </p:anim>
                                    <p:anim calcmode="lin" valueType="num">
                                      <p:cBhvr>
                                        <p:cTn id="9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xmlns="" id="{0BCE6B4A-DF3E-4C8F-A9B0-D5EE5CADD11F}"/>
              </a:ext>
            </a:extLst>
          </p:cNvPr>
          <p:cNvSpPr/>
          <p:nvPr/>
        </p:nvSpPr>
        <p:spPr>
          <a:xfrm rot="10800000" flipV="1">
            <a:off x="2998967" y="117711"/>
            <a:ext cx="6741600" cy="1837027"/>
          </a:xfrm>
          <a:prstGeom prst="cloud">
            <a:avLst/>
          </a:prstGeom>
          <a:solidFill>
            <a:srgbClr val="F58FE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ln w="0"/>
                <a:solidFill>
                  <a:srgbClr val="00206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TEACHER’s IDENTIFICATION</a:t>
            </a:r>
            <a:endParaRPr lang="en-US" sz="3600" dirty="0">
              <a:ln w="0"/>
              <a:solidFill>
                <a:srgbClr val="00206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5" name="TextBox 4"/>
          <p:cNvSpPr txBox="1"/>
          <p:nvPr/>
        </p:nvSpPr>
        <p:spPr>
          <a:xfrm>
            <a:off x="6369767" y="2748198"/>
            <a:ext cx="4724400" cy="3293209"/>
          </a:xfrm>
          <a:prstGeom prst="rect">
            <a:avLst/>
          </a:prstGeom>
          <a:noFill/>
          <a:ln w="19050">
            <a:noFill/>
            <a:prstDash val="lgDashDotDot"/>
          </a:ln>
          <a:effectLst>
            <a:outerShdw blurRad="50800" dist="38100" algn="l" rotWithShape="0">
              <a:prstClr val="black">
                <a:alpha val="40000"/>
              </a:prstClr>
            </a:outerShdw>
          </a:effectLst>
          <a:scene3d>
            <a:camera prst="perspectiveAbove"/>
            <a:lightRig rig="threePt" dir="t"/>
          </a:scene3d>
        </p:spPr>
        <p:txBody>
          <a:bodyPr wrap="square" rtlCol="0">
            <a:spAutoFit/>
          </a:bodyPr>
          <a:lstStyle/>
          <a:p>
            <a:r>
              <a:rPr lang="en-US" sz="3200" dirty="0" err="1" smtClean="0">
                <a:solidFill>
                  <a:schemeClr val="accent2">
                    <a:lumMod val="50000"/>
                  </a:schemeClr>
                </a:solidFill>
                <a:latin typeface="NikoshBAN" pitchFamily="2" charset="0"/>
                <a:cs typeface="NikoshBAN" pitchFamily="2" charset="0"/>
              </a:rPr>
              <a:t>Emdadul</a:t>
            </a:r>
            <a:r>
              <a:rPr lang="en-US" sz="3200" dirty="0" smtClean="0">
                <a:solidFill>
                  <a:schemeClr val="accent2">
                    <a:lumMod val="50000"/>
                  </a:schemeClr>
                </a:solidFill>
                <a:latin typeface="NikoshBAN" pitchFamily="2" charset="0"/>
                <a:cs typeface="NikoshBAN" pitchFamily="2" charset="0"/>
              </a:rPr>
              <a:t> </a:t>
            </a:r>
            <a:r>
              <a:rPr lang="en-US" sz="3200" dirty="0" err="1" smtClean="0">
                <a:solidFill>
                  <a:schemeClr val="accent2">
                    <a:lumMod val="50000"/>
                  </a:schemeClr>
                </a:solidFill>
                <a:latin typeface="NikoshBAN" pitchFamily="2" charset="0"/>
                <a:cs typeface="NikoshBAN" pitchFamily="2" charset="0"/>
              </a:rPr>
              <a:t>Haque</a:t>
            </a:r>
            <a:r>
              <a:rPr lang="en-US" sz="3200" dirty="0" smtClean="0">
                <a:solidFill>
                  <a:schemeClr val="accent2">
                    <a:lumMod val="50000"/>
                  </a:schemeClr>
                </a:solidFill>
                <a:latin typeface="NikoshBAN" pitchFamily="2" charset="0"/>
                <a:cs typeface="NikoshBAN" pitchFamily="2" charset="0"/>
              </a:rPr>
              <a:t> </a:t>
            </a:r>
            <a:r>
              <a:rPr lang="en-US" sz="3200" dirty="0" err="1" smtClean="0">
                <a:solidFill>
                  <a:schemeClr val="accent2">
                    <a:lumMod val="50000"/>
                  </a:schemeClr>
                </a:solidFill>
                <a:latin typeface="NikoshBAN" pitchFamily="2" charset="0"/>
                <a:cs typeface="NikoshBAN" pitchFamily="2" charset="0"/>
              </a:rPr>
              <a:t>Milon</a:t>
            </a:r>
            <a:endParaRPr lang="en-US" sz="3200" dirty="0" smtClean="0">
              <a:solidFill>
                <a:schemeClr val="accent2">
                  <a:lumMod val="50000"/>
                </a:schemeClr>
              </a:solidFill>
              <a:latin typeface="NikoshBAN" pitchFamily="2" charset="0"/>
              <a:cs typeface="NikoshBAN" pitchFamily="2" charset="0"/>
            </a:endParaRPr>
          </a:p>
          <a:p>
            <a:r>
              <a:rPr lang="en-US" sz="3200" dirty="0" smtClean="0">
                <a:solidFill>
                  <a:schemeClr val="accent2">
                    <a:lumMod val="50000"/>
                  </a:schemeClr>
                </a:solidFill>
                <a:latin typeface="NikoshBAN" pitchFamily="2" charset="0"/>
                <a:cs typeface="NikoshBAN" pitchFamily="2" charset="0"/>
              </a:rPr>
              <a:t>Assistant Teacher</a:t>
            </a:r>
          </a:p>
          <a:p>
            <a:r>
              <a:rPr lang="en-US" sz="3200" dirty="0" err="1" smtClean="0">
                <a:solidFill>
                  <a:schemeClr val="accent2">
                    <a:lumMod val="50000"/>
                  </a:schemeClr>
                </a:solidFill>
                <a:latin typeface="NikoshBAN" pitchFamily="2" charset="0"/>
                <a:cs typeface="NikoshBAN" pitchFamily="2" charset="0"/>
              </a:rPr>
              <a:t>Sonapur</a:t>
            </a:r>
            <a:r>
              <a:rPr lang="en-US" sz="3200" dirty="0" smtClean="0">
                <a:solidFill>
                  <a:schemeClr val="accent2">
                    <a:lumMod val="50000"/>
                  </a:schemeClr>
                </a:solidFill>
                <a:latin typeface="NikoshBAN" pitchFamily="2" charset="0"/>
                <a:cs typeface="NikoshBAN" pitchFamily="2" charset="0"/>
              </a:rPr>
              <a:t> Model High School</a:t>
            </a:r>
          </a:p>
          <a:p>
            <a:r>
              <a:rPr lang="en-US" sz="3200" dirty="0" err="1" smtClean="0">
                <a:solidFill>
                  <a:schemeClr val="accent2">
                    <a:lumMod val="50000"/>
                  </a:schemeClr>
                </a:solidFill>
                <a:latin typeface="NikoshBAN" pitchFamily="2" charset="0"/>
                <a:cs typeface="NikoshBAN" pitchFamily="2" charset="0"/>
              </a:rPr>
              <a:t>Dowarabazar</a:t>
            </a:r>
            <a:r>
              <a:rPr lang="en-US" sz="3200" dirty="0" smtClean="0">
                <a:solidFill>
                  <a:schemeClr val="accent2">
                    <a:lumMod val="50000"/>
                  </a:schemeClr>
                </a:solidFill>
                <a:latin typeface="NikoshBAN" pitchFamily="2" charset="0"/>
                <a:cs typeface="NikoshBAN" pitchFamily="2" charset="0"/>
              </a:rPr>
              <a:t>,</a:t>
            </a:r>
          </a:p>
          <a:p>
            <a:r>
              <a:rPr lang="en-US" sz="3200" dirty="0" err="1" smtClean="0">
                <a:solidFill>
                  <a:schemeClr val="accent2">
                    <a:lumMod val="50000"/>
                  </a:schemeClr>
                </a:solidFill>
                <a:latin typeface="NikoshBAN" pitchFamily="2" charset="0"/>
                <a:cs typeface="NikoshBAN" pitchFamily="2" charset="0"/>
              </a:rPr>
              <a:t>Sunamganj</a:t>
            </a:r>
            <a:endParaRPr lang="en-US" sz="3200" dirty="0" smtClean="0">
              <a:solidFill>
                <a:schemeClr val="accent2">
                  <a:lumMod val="50000"/>
                </a:schemeClr>
              </a:solidFill>
              <a:latin typeface="NikoshBAN" pitchFamily="2" charset="0"/>
              <a:cs typeface="NikoshBAN" pitchFamily="2" charset="0"/>
            </a:endParaRPr>
          </a:p>
          <a:p>
            <a:endParaRPr lang="bn-IN" sz="1600" dirty="0">
              <a:solidFill>
                <a:schemeClr val="accent2">
                  <a:lumMod val="50000"/>
                </a:schemeClr>
              </a:solidFill>
              <a:latin typeface="NikoshBAN" pitchFamily="2" charset="0"/>
              <a:cs typeface="NikoshBAN"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951" y="2485292"/>
            <a:ext cx="3564906" cy="356490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54063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09373" y="35315"/>
            <a:ext cx="3087843"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Word Meaning </a:t>
            </a:r>
            <a:endParaRPr lang="en-US" sz="3200" b="1" dirty="0">
              <a:solidFill>
                <a:srgbClr val="C00000"/>
              </a:solidFill>
            </a:endParaRPr>
          </a:p>
        </p:txBody>
      </p:sp>
      <p:sp>
        <p:nvSpPr>
          <p:cNvPr id="5" name="Rectangle 4"/>
          <p:cNvSpPr/>
          <p:nvPr/>
        </p:nvSpPr>
        <p:spPr>
          <a:xfrm>
            <a:off x="937802" y="2440229"/>
            <a:ext cx="1296324"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Roof</a:t>
            </a:r>
            <a:endParaRPr lang="en-US" sz="3600" b="1" dirty="0">
              <a:solidFill>
                <a:srgbClr val="C00000"/>
              </a:solidFill>
            </a:endParaRPr>
          </a:p>
        </p:txBody>
      </p:sp>
      <p:sp>
        <p:nvSpPr>
          <p:cNvPr id="9" name="Rectangle 8"/>
          <p:cNvSpPr/>
          <p:nvPr/>
        </p:nvSpPr>
        <p:spPr>
          <a:xfrm>
            <a:off x="549834" y="707829"/>
            <a:ext cx="2072260"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Key Word </a:t>
            </a:r>
            <a:endParaRPr lang="en-US" sz="3200" b="1" dirty="0">
              <a:solidFill>
                <a:srgbClr val="C00000"/>
              </a:solidFill>
            </a:endParaRPr>
          </a:p>
        </p:txBody>
      </p:sp>
      <p:sp>
        <p:nvSpPr>
          <p:cNvPr id="10" name="Rectangle 9"/>
          <p:cNvSpPr/>
          <p:nvPr/>
        </p:nvSpPr>
        <p:spPr>
          <a:xfrm>
            <a:off x="5553295" y="2440229"/>
            <a:ext cx="476687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Upper part of building. </a:t>
            </a:r>
            <a:endParaRPr lang="en-US" sz="3200" b="1" dirty="0">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769" y="4203031"/>
            <a:ext cx="5325979" cy="2492496"/>
          </a:xfrm>
          <a:prstGeom prst="rect">
            <a:avLst/>
          </a:prstGeom>
        </p:spPr>
      </p:pic>
      <p:sp>
        <p:nvSpPr>
          <p:cNvPr id="11" name="Right Arrow 10"/>
          <p:cNvSpPr/>
          <p:nvPr/>
        </p:nvSpPr>
        <p:spPr>
          <a:xfrm>
            <a:off x="2234126" y="2647522"/>
            <a:ext cx="3319169"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5400000">
            <a:off x="6628043" y="3501249"/>
            <a:ext cx="938343"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1187177" y="1795493"/>
            <a:ext cx="797573" cy="4652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4401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0"/>
                                        <p:tgtEl>
                                          <p:spTgt spid="5"/>
                                        </p:tgtEl>
                                      </p:cBhvr>
                                    </p:animEffect>
                                    <p:anim calcmode="lin" valueType="num">
                                      <p:cBhvr>
                                        <p:cTn id="49" dur="2000" fill="hold"/>
                                        <p:tgtEl>
                                          <p:spTgt spid="5"/>
                                        </p:tgtEl>
                                        <p:attrNameLst>
                                          <p:attrName>ppt_w</p:attrName>
                                        </p:attrNameLst>
                                      </p:cBhvr>
                                      <p:tavLst>
                                        <p:tav tm="0" fmla="#ppt_w*sin(2.5*pi*$)">
                                          <p:val>
                                            <p:fltVal val="0"/>
                                          </p:val>
                                        </p:tav>
                                        <p:tav tm="100000">
                                          <p:val>
                                            <p:fltVal val="1"/>
                                          </p:val>
                                        </p:tav>
                                      </p:tavLst>
                                    </p:anim>
                                    <p:anim calcmode="lin" valueType="num">
                                      <p:cBhvr>
                                        <p:cTn id="5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in)">
                                      <p:cBhvr>
                                        <p:cTn id="60" dur="2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heel(1)">
                                      <p:cBhvr>
                                        <p:cTn id="7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26429" y="1860883"/>
            <a:ext cx="10752221" cy="962526"/>
          </a:xfrm>
          <a:prstGeom prst="rect">
            <a:avLst/>
          </a:prstGeom>
          <a:solidFill>
            <a:srgbClr val="D44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smtClean="0">
                <a:solidFill>
                  <a:srgbClr val="002060"/>
                </a:solidFill>
              </a:rPr>
              <a:t>B.  Answer the question below:</a:t>
            </a:r>
            <a:endParaRPr lang="en-US" sz="4800" b="1" dirty="0">
              <a:solidFill>
                <a:srgbClr val="002060"/>
              </a:solidFill>
            </a:endParaRPr>
          </a:p>
        </p:txBody>
      </p:sp>
      <p:sp>
        <p:nvSpPr>
          <p:cNvPr id="16" name="Rectangle 15"/>
          <p:cNvSpPr/>
          <p:nvPr/>
        </p:nvSpPr>
        <p:spPr>
          <a:xfrm>
            <a:off x="926430" y="2823409"/>
            <a:ext cx="10752221" cy="3938335"/>
          </a:xfrm>
          <a:prstGeom prst="rect">
            <a:avLst/>
          </a:prstGeom>
          <a:solidFill>
            <a:srgbClr val="E7A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4000" b="1" dirty="0" smtClean="0">
                <a:solidFill>
                  <a:schemeClr val="tx1"/>
                </a:solidFill>
              </a:rPr>
              <a:t> What is a greenhouse and how does it work? </a:t>
            </a:r>
          </a:p>
          <a:p>
            <a:r>
              <a:rPr lang="en-US" sz="4000" b="1" dirty="0" smtClean="0">
                <a:solidFill>
                  <a:schemeClr val="tx1"/>
                </a:solidFill>
              </a:rPr>
              <a:t>2. How is the earths atmosphere similar to a greenhouse? </a:t>
            </a:r>
          </a:p>
          <a:p>
            <a:r>
              <a:rPr lang="en-US" sz="4000" b="1" dirty="0" smtClean="0">
                <a:solidFill>
                  <a:schemeClr val="tx1"/>
                </a:solidFill>
              </a:rPr>
              <a:t>3. Recently, temperatures on earth have been rising faster than normal. Why is it so?</a:t>
            </a:r>
            <a:endParaRPr lang="en-US" sz="4000" b="1" dirty="0">
              <a:solidFill>
                <a:schemeClr val="tx1"/>
              </a:solidFill>
            </a:endParaRPr>
          </a:p>
        </p:txBody>
      </p:sp>
      <p:sp>
        <p:nvSpPr>
          <p:cNvPr id="4" name="Cloud Callout 3"/>
          <p:cNvSpPr/>
          <p:nvPr/>
        </p:nvSpPr>
        <p:spPr>
          <a:xfrm>
            <a:off x="2967789" y="128337"/>
            <a:ext cx="5502443" cy="1363579"/>
          </a:xfrm>
          <a:prstGeom prst="cloudCallout">
            <a:avLst>
              <a:gd name="adj1" fmla="val -23833"/>
              <a:gd name="adj2" fmla="val 115530"/>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002060"/>
                </a:solidFill>
              </a:rPr>
              <a:t>Induvisual</a:t>
            </a:r>
            <a:r>
              <a:rPr lang="en-US" sz="4000" b="1" dirty="0" smtClean="0">
                <a:solidFill>
                  <a:srgbClr val="002060"/>
                </a:solidFill>
              </a:rPr>
              <a:t> work</a:t>
            </a:r>
            <a:endParaRPr lang="en-US" sz="4000" b="1" dirty="0">
              <a:solidFill>
                <a:srgbClr val="002060"/>
              </a:solidFill>
            </a:endParaRPr>
          </a:p>
        </p:txBody>
      </p:sp>
    </p:spTree>
    <p:extLst>
      <p:ext uri="{BB962C8B-B14F-4D97-AF65-F5344CB8AC3E}">
        <p14:creationId xmlns:p14="http://schemas.microsoft.com/office/powerpoint/2010/main" val="3751513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06641" y="240840"/>
            <a:ext cx="7459579" cy="614531"/>
          </a:xfrm>
          <a:prstGeom prst="rect">
            <a:avLst/>
          </a:prstGeom>
          <a:solidFill>
            <a:srgbClr val="F58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Read in the gaps using the right word below: </a:t>
            </a:r>
            <a:endParaRPr lang="en-US" sz="2800" b="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52005775"/>
              </p:ext>
            </p:extLst>
          </p:nvPr>
        </p:nvGraphicFramePr>
        <p:xfrm>
          <a:off x="990599" y="1455714"/>
          <a:ext cx="10367212" cy="1540041"/>
        </p:xfrm>
        <a:graphic>
          <a:graphicData uri="http://schemas.openxmlformats.org/drawingml/2006/table">
            <a:tbl>
              <a:tblPr firstRow="1" bandRow="1">
                <a:tableStyleId>{5C22544A-7EE6-4342-B048-85BDC9FD1C3A}</a:tableStyleId>
              </a:tblPr>
              <a:tblGrid>
                <a:gridCol w="2591803">
                  <a:extLst>
                    <a:ext uri="{9D8B030D-6E8A-4147-A177-3AD203B41FA5}">
                      <a16:colId xmlns:a16="http://schemas.microsoft.com/office/drawing/2014/main" xmlns="" val="1050861791"/>
                    </a:ext>
                  </a:extLst>
                </a:gridCol>
                <a:gridCol w="2591803">
                  <a:extLst>
                    <a:ext uri="{9D8B030D-6E8A-4147-A177-3AD203B41FA5}">
                      <a16:colId xmlns:a16="http://schemas.microsoft.com/office/drawing/2014/main" xmlns="" val="1250152089"/>
                    </a:ext>
                  </a:extLst>
                </a:gridCol>
                <a:gridCol w="2591803">
                  <a:extLst>
                    <a:ext uri="{9D8B030D-6E8A-4147-A177-3AD203B41FA5}">
                      <a16:colId xmlns:a16="http://schemas.microsoft.com/office/drawing/2014/main" xmlns="" val="500052297"/>
                    </a:ext>
                  </a:extLst>
                </a:gridCol>
                <a:gridCol w="2591803">
                  <a:extLst>
                    <a:ext uri="{9D8B030D-6E8A-4147-A177-3AD203B41FA5}">
                      <a16:colId xmlns:a16="http://schemas.microsoft.com/office/drawing/2014/main" xmlns="" val="3721789546"/>
                    </a:ext>
                  </a:extLst>
                </a:gridCol>
              </a:tblGrid>
              <a:tr h="712758">
                <a:tc>
                  <a:txBody>
                    <a:bodyPr/>
                    <a:lstStyle/>
                    <a:p>
                      <a:r>
                        <a:rPr lang="en-US" sz="2000" b="1" dirty="0" smtClean="0">
                          <a:solidFill>
                            <a:schemeClr val="tx1"/>
                          </a:solidFill>
                        </a:rPr>
                        <a:t>gases</a:t>
                      </a:r>
                      <a:endParaRPr lang="en-US" sz="2000" b="1" dirty="0">
                        <a:solidFill>
                          <a:schemeClr val="tx1"/>
                        </a:solidFill>
                      </a:endParaRPr>
                    </a:p>
                  </a:txBody>
                  <a:tcPr>
                    <a:solidFill>
                      <a:srgbClr val="F58FE2"/>
                    </a:solidFill>
                  </a:tcPr>
                </a:tc>
                <a:tc>
                  <a:txBody>
                    <a:bodyPr/>
                    <a:lstStyle/>
                    <a:p>
                      <a:r>
                        <a:rPr lang="en-US" sz="2000" b="1" dirty="0" smtClean="0">
                          <a:solidFill>
                            <a:schemeClr val="tx1"/>
                          </a:solidFill>
                        </a:rPr>
                        <a:t>Carbon dioxide</a:t>
                      </a:r>
                      <a:endParaRPr lang="en-US" sz="2000" b="1" dirty="0">
                        <a:solidFill>
                          <a:schemeClr val="tx1"/>
                        </a:solidFill>
                      </a:endParaRPr>
                    </a:p>
                  </a:txBody>
                  <a:tcPr>
                    <a:solidFill>
                      <a:srgbClr val="F58FE2"/>
                    </a:solidFill>
                  </a:tcPr>
                </a:tc>
                <a:tc>
                  <a:txBody>
                    <a:bodyPr/>
                    <a:lstStyle/>
                    <a:p>
                      <a:r>
                        <a:rPr lang="en-US" sz="2000" b="1" dirty="0" smtClean="0">
                          <a:solidFill>
                            <a:schemeClr val="tx1"/>
                          </a:solidFill>
                        </a:rPr>
                        <a:t>fuels</a:t>
                      </a:r>
                      <a:endParaRPr lang="en-US" sz="2000" b="1" dirty="0">
                        <a:solidFill>
                          <a:schemeClr val="tx1"/>
                        </a:solidFill>
                      </a:endParaRPr>
                    </a:p>
                  </a:txBody>
                  <a:tcPr>
                    <a:solidFill>
                      <a:srgbClr val="F58FE2"/>
                    </a:solidFill>
                  </a:tcPr>
                </a:tc>
                <a:tc>
                  <a:txBody>
                    <a:bodyPr/>
                    <a:lstStyle/>
                    <a:p>
                      <a:r>
                        <a:rPr lang="en-US" sz="2000" b="1" dirty="0" smtClean="0">
                          <a:solidFill>
                            <a:schemeClr val="tx1"/>
                          </a:solidFill>
                        </a:rPr>
                        <a:t>machines</a:t>
                      </a:r>
                      <a:endParaRPr lang="en-US" sz="2000" b="1" dirty="0">
                        <a:solidFill>
                          <a:schemeClr val="tx1"/>
                        </a:solidFill>
                      </a:endParaRPr>
                    </a:p>
                  </a:txBody>
                  <a:tcPr>
                    <a:solidFill>
                      <a:srgbClr val="F58FE2"/>
                    </a:solidFill>
                  </a:tcPr>
                </a:tc>
                <a:extLst>
                  <a:ext uri="{0D108BD9-81ED-4DB2-BD59-A6C34878D82A}">
                    <a16:rowId xmlns:a16="http://schemas.microsoft.com/office/drawing/2014/main" xmlns="" val="797564449"/>
                  </a:ext>
                </a:extLst>
              </a:tr>
              <a:tr h="827283">
                <a:tc>
                  <a:txBody>
                    <a:bodyPr/>
                    <a:lstStyle/>
                    <a:p>
                      <a:r>
                        <a:rPr lang="en-US" sz="2000" b="1" dirty="0" smtClean="0">
                          <a:solidFill>
                            <a:schemeClr val="tx1"/>
                          </a:solidFill>
                        </a:rPr>
                        <a:t>greenhouse</a:t>
                      </a:r>
                      <a:endParaRPr lang="en-US" sz="2000" b="1" dirty="0">
                        <a:solidFill>
                          <a:schemeClr val="tx1"/>
                        </a:solidFill>
                      </a:endParaRPr>
                    </a:p>
                  </a:txBody>
                  <a:tcPr>
                    <a:solidFill>
                      <a:srgbClr val="F58FE2"/>
                    </a:solidFill>
                  </a:tcPr>
                </a:tc>
                <a:tc>
                  <a:txBody>
                    <a:bodyPr/>
                    <a:lstStyle/>
                    <a:p>
                      <a:r>
                        <a:rPr lang="en-US" sz="2000" b="1" dirty="0" smtClean="0">
                          <a:solidFill>
                            <a:schemeClr val="tx1"/>
                          </a:solidFill>
                        </a:rPr>
                        <a:t>climate</a:t>
                      </a:r>
                      <a:endParaRPr lang="en-US" sz="2000" b="1" dirty="0">
                        <a:solidFill>
                          <a:schemeClr val="tx1"/>
                        </a:solidFill>
                      </a:endParaRPr>
                    </a:p>
                  </a:txBody>
                  <a:tcPr>
                    <a:solidFill>
                      <a:srgbClr val="F58FE2"/>
                    </a:solidFill>
                  </a:tcPr>
                </a:tc>
                <a:tc>
                  <a:txBody>
                    <a:bodyPr/>
                    <a:lstStyle/>
                    <a:p>
                      <a:r>
                        <a:rPr lang="en-US" sz="2000" b="1" dirty="0" smtClean="0">
                          <a:solidFill>
                            <a:schemeClr val="tx1"/>
                          </a:solidFill>
                        </a:rPr>
                        <a:t>heat</a:t>
                      </a:r>
                      <a:endParaRPr lang="en-US" sz="2000" b="1" dirty="0">
                        <a:solidFill>
                          <a:schemeClr val="tx1"/>
                        </a:solidFill>
                      </a:endParaRPr>
                    </a:p>
                  </a:txBody>
                  <a:tcPr>
                    <a:solidFill>
                      <a:srgbClr val="F58FE2"/>
                    </a:solidFill>
                  </a:tcPr>
                </a:tc>
                <a:tc>
                  <a:txBody>
                    <a:bodyPr/>
                    <a:lstStyle/>
                    <a:p>
                      <a:r>
                        <a:rPr lang="en-US" sz="2000" b="1" dirty="0" smtClean="0">
                          <a:solidFill>
                            <a:schemeClr val="tx1"/>
                          </a:solidFill>
                        </a:rPr>
                        <a:t>energy</a:t>
                      </a:r>
                      <a:endParaRPr lang="en-US" sz="2000" b="1" dirty="0">
                        <a:solidFill>
                          <a:schemeClr val="tx1"/>
                        </a:solidFill>
                      </a:endParaRPr>
                    </a:p>
                  </a:txBody>
                  <a:tcPr>
                    <a:solidFill>
                      <a:srgbClr val="F58FE2"/>
                    </a:solidFill>
                  </a:tcPr>
                </a:tc>
                <a:extLst>
                  <a:ext uri="{0D108BD9-81ED-4DB2-BD59-A6C34878D82A}">
                    <a16:rowId xmlns:a16="http://schemas.microsoft.com/office/drawing/2014/main" xmlns="" val="3127315262"/>
                  </a:ext>
                </a:extLst>
              </a:tr>
            </a:tbl>
          </a:graphicData>
        </a:graphic>
      </p:graphicFrame>
      <p:sp>
        <p:nvSpPr>
          <p:cNvPr id="6" name="Rectangle 5"/>
          <p:cNvSpPr/>
          <p:nvPr/>
        </p:nvSpPr>
        <p:spPr>
          <a:xfrm>
            <a:off x="978568" y="3031746"/>
            <a:ext cx="10379243" cy="35292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rPr>
              <a:t>Carbon dioxide, one of the (1) </a:t>
            </a:r>
            <a:r>
              <a:rPr lang="en-US" sz="2400" b="1" u="sng" dirty="0" smtClean="0">
                <a:solidFill>
                  <a:srgbClr val="FF0000"/>
                </a:solidFill>
              </a:rPr>
              <a:t>greenhouse </a:t>
            </a:r>
            <a:r>
              <a:rPr lang="en-US" sz="2400" b="1" u="sng" dirty="0" smtClean="0">
                <a:solidFill>
                  <a:schemeClr val="tx1"/>
                </a:solidFill>
              </a:rPr>
              <a:t> </a:t>
            </a:r>
            <a:r>
              <a:rPr lang="en-US" sz="2400" b="1" dirty="0" smtClean="0">
                <a:solidFill>
                  <a:schemeClr val="tx1"/>
                </a:solidFill>
              </a:rPr>
              <a:t>gases , exists naturally in the atmosphere. It is also produce when human use fuels </a:t>
            </a:r>
            <a:r>
              <a:rPr lang="en-US" sz="2400" b="1" dirty="0" err="1" smtClean="0">
                <a:solidFill>
                  <a:schemeClr val="tx1"/>
                </a:solidFill>
              </a:rPr>
              <a:t>sush</a:t>
            </a:r>
            <a:r>
              <a:rPr lang="en-US" sz="2400" b="1" dirty="0" smtClean="0">
                <a:solidFill>
                  <a:schemeClr val="tx1"/>
                </a:solidFill>
              </a:rPr>
              <a:t> as coal, oil and gas. Car, (2)……………………..and factories all burn for(3)………………to make a car to </a:t>
            </a:r>
            <a:r>
              <a:rPr lang="en-US" sz="2400" b="1" dirty="0" err="1" smtClean="0">
                <a:solidFill>
                  <a:schemeClr val="tx1"/>
                </a:solidFill>
              </a:rPr>
              <a:t>moveor</a:t>
            </a:r>
            <a:r>
              <a:rPr lang="en-US" sz="2400" b="1" dirty="0" smtClean="0">
                <a:solidFill>
                  <a:schemeClr val="tx1"/>
                </a:solidFill>
              </a:rPr>
              <a:t> to make a machine to generate electricity. This add more (4)  …………………………… to the atmosphere makes a blanket of greenhouse gases surrounding the Earth. This means that the (5) ……………    From the sun can not get back out in to space. So, like a thick blanket  keeps you warmer at night, the thick  blanket of (6) ……………… is warming the Earth up and changing our…………………</a:t>
            </a:r>
            <a:endParaRPr lang="en-US" sz="2400" b="1" dirty="0">
              <a:solidFill>
                <a:schemeClr val="tx1"/>
              </a:solidFill>
            </a:endParaRPr>
          </a:p>
        </p:txBody>
      </p:sp>
      <p:sp>
        <p:nvSpPr>
          <p:cNvPr id="11" name="Rectangle 10"/>
          <p:cNvSpPr/>
          <p:nvPr/>
        </p:nvSpPr>
        <p:spPr>
          <a:xfrm>
            <a:off x="1648325" y="6095572"/>
            <a:ext cx="1235242" cy="392821"/>
          </a:xfrm>
          <a:prstGeom prst="rect">
            <a:avLst/>
          </a:prstGeom>
          <a:solidFill>
            <a:srgbClr val="F58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Climate </a:t>
            </a:r>
            <a:endParaRPr lang="en-US" sz="2400" b="1" dirty="0">
              <a:solidFill>
                <a:srgbClr val="FF0000"/>
              </a:solidFill>
            </a:endParaRPr>
          </a:p>
        </p:txBody>
      </p:sp>
      <p:sp>
        <p:nvSpPr>
          <p:cNvPr id="12" name="Rectangle 11"/>
          <p:cNvSpPr/>
          <p:nvPr/>
        </p:nvSpPr>
        <p:spPr>
          <a:xfrm>
            <a:off x="3585408" y="5694947"/>
            <a:ext cx="1211181" cy="424902"/>
          </a:xfrm>
          <a:prstGeom prst="rect">
            <a:avLst/>
          </a:prstGeom>
          <a:solidFill>
            <a:srgbClr val="E7A3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Gases </a:t>
            </a:r>
            <a:endParaRPr lang="en-US" sz="2400" b="1" dirty="0">
              <a:solidFill>
                <a:srgbClr val="FF0000"/>
              </a:solidFill>
            </a:endParaRPr>
          </a:p>
        </p:txBody>
      </p:sp>
      <p:sp>
        <p:nvSpPr>
          <p:cNvPr id="14" name="Rectangle 13"/>
          <p:cNvSpPr/>
          <p:nvPr/>
        </p:nvSpPr>
        <p:spPr>
          <a:xfrm>
            <a:off x="6952244" y="4984978"/>
            <a:ext cx="1155034" cy="361158"/>
          </a:xfrm>
          <a:prstGeom prst="rect">
            <a:avLst/>
          </a:prstGeom>
          <a:solidFill>
            <a:srgbClr val="E7A3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Heat </a:t>
            </a:r>
            <a:endParaRPr lang="en-US" sz="2800" b="1" dirty="0">
              <a:solidFill>
                <a:srgbClr val="FF0000"/>
              </a:solidFill>
            </a:endParaRPr>
          </a:p>
        </p:txBody>
      </p:sp>
      <p:sp>
        <p:nvSpPr>
          <p:cNvPr id="16" name="Rectangle 15"/>
          <p:cNvSpPr/>
          <p:nvPr/>
        </p:nvSpPr>
        <p:spPr>
          <a:xfrm>
            <a:off x="1169062" y="4607778"/>
            <a:ext cx="2225844" cy="377200"/>
          </a:xfrm>
          <a:prstGeom prst="rect">
            <a:avLst/>
          </a:prstGeom>
          <a:solidFill>
            <a:srgbClr val="F58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Carbon dioxide </a:t>
            </a:r>
            <a:endParaRPr lang="en-US" sz="2400" b="1" dirty="0">
              <a:solidFill>
                <a:srgbClr val="FF0000"/>
              </a:solidFill>
            </a:endParaRPr>
          </a:p>
        </p:txBody>
      </p:sp>
      <p:sp>
        <p:nvSpPr>
          <p:cNvPr id="17" name="Rectangle 16"/>
          <p:cNvSpPr/>
          <p:nvPr/>
        </p:nvSpPr>
        <p:spPr>
          <a:xfrm>
            <a:off x="7353298" y="3870053"/>
            <a:ext cx="962529" cy="381103"/>
          </a:xfrm>
          <a:prstGeom prst="rect">
            <a:avLst/>
          </a:prstGeom>
          <a:solidFill>
            <a:srgbClr val="F58F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fuels</a:t>
            </a:r>
            <a:endParaRPr lang="en-US" sz="2800" b="1" dirty="0">
              <a:solidFill>
                <a:srgbClr val="FF0000"/>
              </a:solidFill>
            </a:endParaRPr>
          </a:p>
        </p:txBody>
      </p:sp>
      <p:sp>
        <p:nvSpPr>
          <p:cNvPr id="18" name="Rectangle 17"/>
          <p:cNvSpPr/>
          <p:nvPr/>
        </p:nvSpPr>
        <p:spPr>
          <a:xfrm>
            <a:off x="2281984" y="3873956"/>
            <a:ext cx="1676405" cy="377200"/>
          </a:xfrm>
          <a:prstGeom prst="rect">
            <a:avLst/>
          </a:prstGeom>
          <a:solidFill>
            <a:srgbClr val="E7A3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machine</a:t>
            </a:r>
            <a:endParaRPr lang="en-US" sz="2800" b="1" dirty="0">
              <a:solidFill>
                <a:srgbClr val="FF0000"/>
              </a:solidFill>
            </a:endParaRPr>
          </a:p>
        </p:txBody>
      </p:sp>
    </p:spTree>
    <p:extLst>
      <p:ext uri="{BB962C8B-B14F-4D97-AF65-F5344CB8AC3E}">
        <p14:creationId xmlns:p14="http://schemas.microsoft.com/office/powerpoint/2010/main" val="679165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163A430-5E0D-45AC-AA01-A631B9B9E5EA}"/>
              </a:ext>
            </a:extLst>
          </p:cNvPr>
          <p:cNvSpPr txBox="1"/>
          <p:nvPr/>
        </p:nvSpPr>
        <p:spPr>
          <a:xfrm>
            <a:off x="2346357" y="2261717"/>
            <a:ext cx="5734000" cy="646331"/>
          </a:xfrm>
          <a:prstGeom prst="rect">
            <a:avLst/>
          </a:prstGeom>
          <a:solidFill>
            <a:schemeClr val="accent6"/>
          </a:solidFill>
        </p:spPr>
        <p:txBody>
          <a:bodyPr wrap="square" rtlCol="0">
            <a:spAutoFit/>
          </a:bodyPr>
          <a:lstStyle/>
          <a:p>
            <a:r>
              <a:rPr lang="en-US" sz="3600" b="1" dirty="0" smtClean="0">
                <a:solidFill>
                  <a:srgbClr val="002060"/>
                </a:solidFill>
                <a:cs typeface="NikoshBAN" panose="02000000000000000000" pitchFamily="2" charset="0"/>
              </a:rPr>
              <a:t>1. </a:t>
            </a:r>
            <a:r>
              <a:rPr lang="en-US" sz="3600" b="1" dirty="0" smtClean="0">
                <a:solidFill>
                  <a:srgbClr val="002060"/>
                </a:solidFill>
                <a:latin typeface="NikoshBAN" panose="02000000000000000000" pitchFamily="2" charset="0"/>
                <a:cs typeface="NikoshBAN" panose="02000000000000000000" pitchFamily="2" charset="0"/>
              </a:rPr>
              <a:t>What is greenhouse </a:t>
            </a:r>
            <a:r>
              <a:rPr lang="bn-BD" sz="3600" b="1" dirty="0" smtClean="0">
                <a:solidFill>
                  <a:srgbClr val="002060"/>
                </a:solidFill>
                <a:latin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04676D19-D5C2-4C80-B8C1-296242B97700}"/>
              </a:ext>
            </a:extLst>
          </p:cNvPr>
          <p:cNvSpPr txBox="1"/>
          <p:nvPr/>
        </p:nvSpPr>
        <p:spPr>
          <a:xfrm>
            <a:off x="2346357" y="3416760"/>
            <a:ext cx="8738737" cy="646331"/>
          </a:xfrm>
          <a:prstGeom prst="rect">
            <a:avLst/>
          </a:prstGeom>
          <a:solidFill>
            <a:schemeClr val="accent6"/>
          </a:solidFill>
        </p:spPr>
        <p:txBody>
          <a:bodyPr wrap="square" rtlCol="0">
            <a:spAutoFit/>
          </a:bodyPr>
          <a:lstStyle/>
          <a:p>
            <a:r>
              <a:rPr lang="en-US" sz="3600" b="1" dirty="0" smtClean="0">
                <a:solidFill>
                  <a:srgbClr val="002060"/>
                </a:solidFill>
                <a:cs typeface="NikoshBAN" panose="02000000000000000000" pitchFamily="2" charset="0"/>
              </a:rPr>
              <a:t>2. </a:t>
            </a:r>
            <a:r>
              <a:rPr lang="en-US" sz="3600" b="1" dirty="0" smtClean="0">
                <a:solidFill>
                  <a:srgbClr val="002060"/>
                </a:solidFill>
                <a:latin typeface="NikoshBAN" panose="02000000000000000000" pitchFamily="2" charset="0"/>
                <a:cs typeface="NikoshBAN" panose="02000000000000000000" pitchFamily="2" charset="0"/>
              </a:rPr>
              <a:t>What do you mean by greenhouse? </a:t>
            </a:r>
            <a:endParaRPr lang="en-US" sz="3600" b="1" dirty="0">
              <a:solidFill>
                <a:srgbClr val="002060"/>
              </a:solidFill>
              <a:latin typeface="NikoshBAN" panose="02000000000000000000" pitchFamily="2" charset="0"/>
              <a:cs typeface="NikoshBAN" panose="02000000000000000000" pitchFamily="2" charset="0"/>
            </a:endParaRPr>
          </a:p>
        </p:txBody>
      </p:sp>
      <p:sp>
        <p:nvSpPr>
          <p:cNvPr id="3" name="Rectangle 2"/>
          <p:cNvSpPr/>
          <p:nvPr/>
        </p:nvSpPr>
        <p:spPr>
          <a:xfrm>
            <a:off x="3769106" y="190663"/>
            <a:ext cx="4428410" cy="6295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rgbClr val="002060"/>
                </a:solidFill>
                <a:latin typeface="NikoshBAN" panose="02000000000000000000" pitchFamily="2" charset="0"/>
                <a:cs typeface="NikoshBAN" panose="02000000000000000000" pitchFamily="2" charset="0"/>
              </a:rPr>
              <a:t>EVALUATION </a:t>
            </a:r>
            <a:endParaRPr lang="en-US" sz="4400" b="1" dirty="0">
              <a:solidFill>
                <a:srgbClr val="00206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04676D19-D5C2-4C80-B8C1-296242B97700}"/>
              </a:ext>
            </a:extLst>
          </p:cNvPr>
          <p:cNvSpPr txBox="1"/>
          <p:nvPr/>
        </p:nvSpPr>
        <p:spPr>
          <a:xfrm>
            <a:off x="2346357" y="4571803"/>
            <a:ext cx="9621054" cy="646331"/>
          </a:xfrm>
          <a:prstGeom prst="rect">
            <a:avLst/>
          </a:prstGeom>
          <a:solidFill>
            <a:schemeClr val="accent6"/>
          </a:solidFill>
        </p:spPr>
        <p:txBody>
          <a:bodyPr wrap="square" rtlCol="0">
            <a:spAutoFit/>
          </a:bodyPr>
          <a:lstStyle/>
          <a:p>
            <a:r>
              <a:rPr lang="en-US" sz="3600" b="1" dirty="0" smtClean="0">
                <a:solidFill>
                  <a:srgbClr val="002060"/>
                </a:solidFill>
                <a:cs typeface="NikoshBAN" panose="02000000000000000000" pitchFamily="2" charset="0"/>
              </a:rPr>
              <a:t>3. </a:t>
            </a:r>
            <a:r>
              <a:rPr lang="en-US" sz="3600" b="1" dirty="0" smtClean="0">
                <a:solidFill>
                  <a:srgbClr val="002060"/>
                </a:solidFill>
                <a:latin typeface="NikoshBAN" panose="02000000000000000000" pitchFamily="2" charset="0"/>
                <a:cs typeface="NikoshBAN" panose="02000000000000000000" pitchFamily="2" charset="0"/>
              </a:rPr>
              <a:t>What do you mean by global warming? </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05671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lowchart: Display 5"/>
          <p:cNvSpPr/>
          <p:nvPr/>
        </p:nvSpPr>
        <p:spPr>
          <a:xfrm>
            <a:off x="2342147" y="481263"/>
            <a:ext cx="8422105" cy="1005404"/>
          </a:xfrm>
          <a:prstGeom prst="flowChartDisplay">
            <a:avLst/>
          </a:prstGeom>
          <a:solidFill>
            <a:srgbClr val="F58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6000" b="1" kern="0" cap="all" dirty="0" smtClean="0">
                <a:ln/>
                <a:solidFill>
                  <a:srgbClr val="FF0000"/>
                </a:solidFill>
                <a:effectLst>
                  <a:outerShdw blurRad="19685" dist="12700" dir="5400000" algn="tl" rotWithShape="0">
                    <a:srgbClr val="2DA2BF">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rPr>
              <a:t>Home Work </a:t>
            </a:r>
            <a:endParaRPr lang="en-US" sz="6000" b="1" kern="0" cap="all" dirty="0">
              <a:ln/>
              <a:solidFill>
                <a:srgbClr val="FF0000"/>
              </a:solidFill>
              <a:effectLst>
                <a:outerShdw blurRad="19685" dist="12700" dir="5400000" algn="tl" rotWithShape="0">
                  <a:srgbClr val="2DA2BF">
                    <a:satMod val="130000"/>
                    <a:alpha val="60000"/>
                  </a:srgbClr>
                </a:outerShdw>
                <a:reflection blurRad="10000" stA="55000" endPos="48000" dist="500" dir="5400000" sy="-100000" algn="bl" rotWithShape="0"/>
              </a:effectLst>
              <a:latin typeface="NikoshBAN" panose="02000000000000000000" pitchFamily="2" charset="0"/>
              <a:cs typeface="NikoshBAN" panose="02000000000000000000" pitchFamily="2" charset="0"/>
            </a:endParaRPr>
          </a:p>
        </p:txBody>
      </p:sp>
      <p:sp>
        <p:nvSpPr>
          <p:cNvPr id="2" name="Rectangle 1"/>
          <p:cNvSpPr/>
          <p:nvPr/>
        </p:nvSpPr>
        <p:spPr>
          <a:xfrm>
            <a:off x="1666669" y="3737810"/>
            <a:ext cx="9097583" cy="1844842"/>
          </a:xfrm>
          <a:prstGeom prst="rect">
            <a:avLst/>
          </a:prstGeom>
          <a:solidFill>
            <a:srgbClr val="CC5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rPr>
              <a:t>Write a paragraph not more 150 words about Greenhouse effect. </a:t>
            </a:r>
            <a:endParaRPr lang="en-US" sz="4000" b="1" dirty="0">
              <a:solidFill>
                <a:srgbClr val="002060"/>
              </a:solidFill>
            </a:endParaRPr>
          </a:p>
        </p:txBody>
      </p:sp>
    </p:spTree>
    <p:extLst>
      <p:ext uri="{BB962C8B-B14F-4D97-AF65-F5344CB8AC3E}">
        <p14:creationId xmlns:p14="http://schemas.microsoft.com/office/powerpoint/2010/main" val="3568199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6AE1945-10F9-4F90-8D71-B82793003303}"/>
              </a:ext>
            </a:extLst>
          </p:cNvPr>
          <p:cNvSpPr txBox="1"/>
          <p:nvPr/>
        </p:nvSpPr>
        <p:spPr>
          <a:xfrm>
            <a:off x="2239967" y="2290428"/>
            <a:ext cx="6823822" cy="1323439"/>
          </a:xfrm>
          <a:prstGeom prst="rect">
            <a:avLst/>
          </a:prstGeom>
          <a:solidFill>
            <a:srgbClr val="00B050"/>
          </a:solidFill>
        </p:spPr>
        <p:txBody>
          <a:bodyPr wrap="square" rtlCol="0">
            <a:spAutoFit/>
          </a:bodyPr>
          <a:lstStyle/>
          <a:p>
            <a:r>
              <a:rPr lang="en-US" sz="8000" dirty="0" smtClean="0">
                <a:solidFill>
                  <a:srgbClr val="FF0000"/>
                </a:solidFill>
                <a:latin typeface="NikoshBAN" pitchFamily="2" charset="0"/>
                <a:cs typeface="NikoshBAN" pitchFamily="2" charset="0"/>
              </a:rPr>
              <a:t>THANK YOU</a:t>
            </a:r>
            <a:endParaRPr lang="en-US" sz="8000" dirty="0">
              <a:solidFill>
                <a:srgbClr val="FF0000"/>
              </a:solidFill>
              <a:latin typeface="NikoshBAN" pitchFamily="2" charset="0"/>
              <a:cs typeface="NikoshBAN" pitchFamily="2" charset="0"/>
            </a:endParaRPr>
          </a:p>
        </p:txBody>
      </p:sp>
      <p:pic>
        <p:nvPicPr>
          <p:cNvPr id="3" name="Picture 2" descr="butterfly-animated-gif-29.gif">
            <a:extLst>
              <a:ext uri="{FF2B5EF4-FFF2-40B4-BE49-F238E27FC236}">
                <a16:creationId xmlns:a16="http://schemas.microsoft.com/office/drawing/2014/main" xmlns="" id="{74FF201F-2735-488F-B43F-BC7096550C76}"/>
              </a:ext>
            </a:extLst>
          </p:cNvPr>
          <p:cNvPicPr>
            <a:picLocks noChangeAspect="1"/>
          </p:cNvPicPr>
          <p:nvPr/>
        </p:nvPicPr>
        <p:blipFill>
          <a:blip r:embed="rId4"/>
          <a:stretch>
            <a:fillRect/>
          </a:stretch>
        </p:blipFill>
        <p:spPr>
          <a:xfrm>
            <a:off x="8270874" y="1499676"/>
            <a:ext cx="2307815" cy="2904942"/>
          </a:xfrm>
          <a:prstGeom prst="rect">
            <a:avLst/>
          </a:prstGeom>
        </p:spPr>
      </p:pic>
      <p:pic>
        <p:nvPicPr>
          <p:cNvPr id="4" name="Picture 3" descr="ani-Butterfly1.gif">
            <a:extLst>
              <a:ext uri="{FF2B5EF4-FFF2-40B4-BE49-F238E27FC236}">
                <a16:creationId xmlns:a16="http://schemas.microsoft.com/office/drawing/2014/main" xmlns="" id="{97C0E3A3-1F31-4EB1-95CA-B4F2CBE4822F}"/>
              </a:ext>
            </a:extLst>
          </p:cNvPr>
          <p:cNvPicPr>
            <a:picLocks noChangeAspect="1"/>
          </p:cNvPicPr>
          <p:nvPr/>
        </p:nvPicPr>
        <p:blipFill>
          <a:blip r:embed="rId5"/>
          <a:stretch>
            <a:fillRect/>
          </a:stretch>
        </p:blipFill>
        <p:spPr>
          <a:xfrm rot="8303191">
            <a:off x="329516" y="489472"/>
            <a:ext cx="3193422" cy="3327344"/>
          </a:xfrm>
          <a:prstGeom prst="rect">
            <a:avLst/>
          </a:prstGeom>
        </p:spPr>
      </p:pic>
    </p:spTree>
    <p:extLst>
      <p:ext uri="{BB962C8B-B14F-4D97-AF65-F5344CB8AC3E}">
        <p14:creationId xmlns:p14="http://schemas.microsoft.com/office/powerpoint/2010/main" val="27696129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3762530" y="266214"/>
            <a:ext cx="5092711" cy="830997"/>
          </a:xfrm>
          <a:prstGeom prst="rect">
            <a:avLst/>
          </a:prstGeom>
          <a:solidFill>
            <a:srgbClr val="FFFF00"/>
          </a:solidFill>
        </p:spPr>
        <p:txBody>
          <a:bodyPr wrap="square" rtlCol="0">
            <a:spAutoFit/>
          </a:bodyPr>
          <a:lstStyle/>
          <a:p>
            <a:r>
              <a:rPr lang="en-US" sz="4800" b="1" dirty="0" smtClean="0">
                <a:solidFill>
                  <a:srgbClr val="00B050"/>
                </a:solidFill>
              </a:rPr>
              <a:t>Acknowledgement </a:t>
            </a:r>
            <a:endParaRPr lang="en-US" sz="4800" b="1" dirty="0">
              <a:solidFill>
                <a:srgbClr val="00B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937" y="2454442"/>
            <a:ext cx="6035842" cy="3416968"/>
          </a:xfrm>
          <a:prstGeom prst="rect">
            <a:avLst/>
          </a:prstGeom>
          <a:solidFill>
            <a:schemeClr val="accent6"/>
          </a:solidFill>
        </p:spPr>
      </p:pic>
    </p:spTree>
    <p:extLst>
      <p:ext uri="{BB962C8B-B14F-4D97-AF65-F5344CB8AC3E}">
        <p14:creationId xmlns:p14="http://schemas.microsoft.com/office/powerpoint/2010/main" val="629661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075" y="2659431"/>
            <a:ext cx="4170254" cy="2246769"/>
          </a:xfrm>
          <a:prstGeom prst="rect">
            <a:avLst/>
          </a:prstGeom>
          <a:noFill/>
          <a:effectLst>
            <a:outerShdw blurRad="50800" dist="50800" dir="5400000" algn="ctr" rotWithShape="0">
              <a:schemeClr val="bg1"/>
            </a:outerShdw>
          </a:effectLst>
        </p:spPr>
      </p:pic>
      <p:sp>
        <p:nvSpPr>
          <p:cNvPr id="9" name="Cloud 8">
            <a:extLst>
              <a:ext uri="{FF2B5EF4-FFF2-40B4-BE49-F238E27FC236}">
                <a16:creationId xmlns:a16="http://schemas.microsoft.com/office/drawing/2014/main" xmlns="" id="{0BCE6B4A-DF3E-4C8F-A9B0-D5EE5CADD11F}"/>
              </a:ext>
            </a:extLst>
          </p:cNvPr>
          <p:cNvSpPr/>
          <p:nvPr/>
        </p:nvSpPr>
        <p:spPr>
          <a:xfrm rot="10800000" flipV="1">
            <a:off x="2998967" y="117711"/>
            <a:ext cx="6741600" cy="1837027"/>
          </a:xfrm>
          <a:prstGeom prst="cloud">
            <a:avLst/>
          </a:prstGeom>
          <a:solidFill>
            <a:srgbClr val="F58FE2"/>
          </a:solidFill>
          <a:ln>
            <a:solidFill>
              <a:srgbClr val="00206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LESSON IDENTIFICATION</a:t>
            </a:r>
            <a:endParaRPr lang="en-US" sz="3600"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7" name="TextBox 6"/>
          <p:cNvSpPr txBox="1"/>
          <p:nvPr/>
        </p:nvSpPr>
        <p:spPr>
          <a:xfrm>
            <a:off x="930441" y="2659431"/>
            <a:ext cx="4299285" cy="2246769"/>
          </a:xfrm>
          <a:prstGeom prst="rect">
            <a:avLst/>
          </a:prstGeom>
          <a:noFill/>
        </p:spPr>
        <p:txBody>
          <a:bodyPr wrap="square" rtlCol="0">
            <a:spAutoFit/>
          </a:bodyPr>
          <a:lstStyle/>
          <a:p>
            <a:r>
              <a:rPr lang="en-US" sz="2800" b="1" dirty="0" smtClean="0">
                <a:solidFill>
                  <a:schemeClr val="tx1">
                    <a:lumMod val="95000"/>
                    <a:lumOff val="5000"/>
                  </a:schemeClr>
                </a:solidFill>
              </a:rPr>
              <a:t>Subject: English</a:t>
            </a:r>
            <a:endParaRPr lang="bn-BD" sz="2800" b="1" dirty="0" smtClean="0">
              <a:solidFill>
                <a:schemeClr val="tx1">
                  <a:lumMod val="95000"/>
                  <a:lumOff val="5000"/>
                </a:schemeClr>
              </a:solidFill>
            </a:endParaRPr>
          </a:p>
          <a:p>
            <a:r>
              <a:rPr lang="bn-BD" sz="2800" b="1" dirty="0" smtClean="0">
                <a:solidFill>
                  <a:schemeClr val="tx1">
                    <a:lumMod val="95000"/>
                    <a:lumOff val="5000"/>
                  </a:schemeClr>
                </a:solidFill>
              </a:rPr>
              <a:t>Class- </a:t>
            </a:r>
            <a:r>
              <a:rPr lang="en-US" sz="2800" b="1" dirty="0" smtClean="0">
                <a:solidFill>
                  <a:schemeClr val="tx1">
                    <a:lumMod val="95000"/>
                    <a:lumOff val="5000"/>
                  </a:schemeClr>
                </a:solidFill>
              </a:rPr>
              <a:t>Seven</a:t>
            </a:r>
          </a:p>
          <a:p>
            <a:r>
              <a:rPr lang="en-US" sz="2800" b="1" dirty="0" smtClean="0">
                <a:solidFill>
                  <a:schemeClr val="tx1">
                    <a:lumMod val="95000"/>
                    <a:lumOff val="5000"/>
                  </a:schemeClr>
                </a:solidFill>
              </a:rPr>
              <a:t>U</a:t>
            </a:r>
            <a:r>
              <a:rPr lang="bn-BD" sz="2800" b="1" dirty="0" smtClean="0">
                <a:solidFill>
                  <a:schemeClr val="tx1">
                    <a:lumMod val="95000"/>
                    <a:lumOff val="5000"/>
                  </a:schemeClr>
                </a:solidFill>
              </a:rPr>
              <a:t>-</a:t>
            </a:r>
            <a:r>
              <a:rPr lang="en-US" sz="2800" b="1" dirty="0" smtClean="0">
                <a:solidFill>
                  <a:schemeClr val="tx1">
                    <a:lumMod val="95000"/>
                    <a:lumOff val="5000"/>
                  </a:schemeClr>
                </a:solidFill>
              </a:rPr>
              <a:t>9: Climate change</a:t>
            </a:r>
          </a:p>
          <a:p>
            <a:r>
              <a:rPr lang="en-US" sz="2800" b="1" dirty="0" smtClean="0">
                <a:solidFill>
                  <a:schemeClr val="tx1">
                    <a:lumMod val="95000"/>
                    <a:lumOff val="5000"/>
                  </a:schemeClr>
                </a:solidFill>
              </a:rPr>
              <a:t>L</a:t>
            </a:r>
            <a:r>
              <a:rPr lang="bn-BD" sz="2800" b="1" dirty="0" smtClean="0">
                <a:solidFill>
                  <a:schemeClr val="tx1">
                    <a:lumMod val="95000"/>
                    <a:lumOff val="5000"/>
                  </a:schemeClr>
                </a:solidFill>
              </a:rPr>
              <a:t>-</a:t>
            </a:r>
            <a:r>
              <a:rPr lang="en-US" sz="2800" b="1" dirty="0" smtClean="0">
                <a:solidFill>
                  <a:schemeClr val="tx1">
                    <a:lumMod val="95000"/>
                    <a:lumOff val="5000"/>
                  </a:schemeClr>
                </a:solidFill>
              </a:rPr>
              <a:t> </a:t>
            </a:r>
            <a:r>
              <a:rPr lang="en-US" sz="2800" b="1" dirty="0">
                <a:solidFill>
                  <a:schemeClr val="tx1">
                    <a:lumMod val="95000"/>
                    <a:lumOff val="5000"/>
                  </a:schemeClr>
                </a:solidFill>
              </a:rPr>
              <a:t>3</a:t>
            </a:r>
            <a:r>
              <a:rPr lang="en-US" sz="2800" b="1" dirty="0" smtClean="0">
                <a:solidFill>
                  <a:schemeClr val="tx1">
                    <a:lumMod val="95000"/>
                    <a:lumOff val="5000"/>
                  </a:schemeClr>
                </a:solidFill>
              </a:rPr>
              <a:t>: The greenhouse effect </a:t>
            </a:r>
            <a:endParaRPr lang="bn-BD" sz="2800" b="1" dirty="0" smtClean="0">
              <a:solidFill>
                <a:schemeClr val="tx1">
                  <a:lumMod val="95000"/>
                  <a:lumOff val="5000"/>
                </a:schemeClr>
              </a:solidFill>
            </a:endParaRPr>
          </a:p>
          <a:p>
            <a:r>
              <a:rPr lang="bn-BD" sz="2800" b="1" dirty="0" smtClean="0">
                <a:solidFill>
                  <a:schemeClr val="tx1">
                    <a:lumMod val="95000"/>
                    <a:lumOff val="5000"/>
                  </a:schemeClr>
                </a:solidFill>
              </a:rPr>
              <a:t>Time 45 min</a:t>
            </a:r>
          </a:p>
        </p:txBody>
      </p:sp>
      <p:sp>
        <p:nvSpPr>
          <p:cNvPr id="10" name="TextBox 9"/>
          <p:cNvSpPr txBox="1"/>
          <p:nvPr/>
        </p:nvSpPr>
        <p:spPr>
          <a:xfrm>
            <a:off x="6532802" y="3264349"/>
            <a:ext cx="2590800" cy="707886"/>
          </a:xfrm>
          <a:prstGeom prst="rect">
            <a:avLst/>
          </a:prstGeom>
          <a:noFill/>
        </p:spPr>
        <p:txBody>
          <a:bodyPr wrap="square" rtlCol="0">
            <a:spAutoFit/>
          </a:bodyPr>
          <a:lstStyle/>
          <a:p>
            <a:pPr algn="ctr"/>
            <a:r>
              <a:rPr lang="bn-BD" sz="2000" b="1" dirty="0" smtClean="0">
                <a:solidFill>
                  <a:srgbClr val="7030A0"/>
                </a:solidFill>
              </a:rPr>
              <a:t>ENGLISH FOR TODAY</a:t>
            </a:r>
          </a:p>
          <a:p>
            <a:pPr algn="ctr"/>
            <a:r>
              <a:rPr lang="en-US" sz="2000" b="1" dirty="0" smtClean="0">
                <a:solidFill>
                  <a:srgbClr val="7030A0"/>
                </a:solidFill>
              </a:rPr>
              <a:t>SEVEN </a:t>
            </a:r>
            <a:endParaRPr lang="en-US" sz="2000" b="1" dirty="0">
              <a:solidFill>
                <a:srgbClr val="7030A0"/>
              </a:solidFill>
            </a:endParaRPr>
          </a:p>
        </p:txBody>
      </p:sp>
    </p:spTree>
    <p:extLst>
      <p:ext uri="{BB962C8B-B14F-4D97-AF65-F5344CB8AC3E}">
        <p14:creationId xmlns:p14="http://schemas.microsoft.com/office/powerpoint/2010/main" val="748993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Photocopy trans="76000" detail="8"/>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CB2CB90-5C16-4D73-AD23-801E49822E3F}"/>
              </a:ext>
            </a:extLst>
          </p:cNvPr>
          <p:cNvSpPr/>
          <p:nvPr/>
        </p:nvSpPr>
        <p:spPr>
          <a:xfrm>
            <a:off x="3231379" y="354413"/>
            <a:ext cx="5974713" cy="646331"/>
          </a:xfrm>
          <a:prstGeom prst="rect">
            <a:avLst/>
          </a:prstGeom>
          <a:solidFill>
            <a:srgbClr val="996600"/>
          </a:solidFill>
        </p:spPr>
        <p:txBody>
          <a:bodyPr wrap="none" lIns="91440" tIns="45720" rIns="91440" bIns="45720">
            <a:spAutoFit/>
          </a:bodyPr>
          <a:lstStyle/>
          <a:p>
            <a:r>
              <a:rPr lang="en-US" sz="3600" b="1" dirty="0" smtClean="0">
                <a:ln w="0"/>
                <a:solidFill>
                  <a:srgbClr val="0070C0"/>
                </a:solidFill>
                <a:effectLst>
                  <a:reflection blurRad="6350" stA="53000" endA="300" endPos="35500" dir="5400000" sy="-90000" algn="bl" rotWithShape="0"/>
                </a:effectLst>
                <a:latin typeface="NikoshBAN" panose="02000000000000000000" pitchFamily="2" charset="0"/>
                <a:cs typeface="NikoshBAN" panose="02000000000000000000" pitchFamily="2" charset="0"/>
              </a:rPr>
              <a:t>LEARNI NG OUTCOMES</a:t>
            </a:r>
            <a:endParaRPr lang="en-US" sz="3600" b="1" cap="none" spc="0" dirty="0">
              <a:ln w="0"/>
              <a:solidFill>
                <a:srgbClr val="0070C0"/>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4" name="Rectangle 3"/>
          <p:cNvSpPr/>
          <p:nvPr/>
        </p:nvSpPr>
        <p:spPr>
          <a:xfrm>
            <a:off x="1881064" y="1761131"/>
            <a:ext cx="8111125" cy="714895"/>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002060"/>
                </a:solidFill>
              </a:rPr>
              <a:t>After studied this lesson, students will be able to…….. </a:t>
            </a:r>
            <a:endParaRPr lang="en-US" sz="2800" b="1" dirty="0">
              <a:solidFill>
                <a:srgbClr val="002060"/>
              </a:solidFill>
            </a:endParaRPr>
          </a:p>
        </p:txBody>
      </p:sp>
      <p:sp>
        <p:nvSpPr>
          <p:cNvPr id="5" name="Rectangle 4"/>
          <p:cNvSpPr/>
          <p:nvPr/>
        </p:nvSpPr>
        <p:spPr>
          <a:xfrm>
            <a:off x="1881064" y="3236413"/>
            <a:ext cx="6781673" cy="2859587"/>
          </a:xfrm>
          <a:prstGeom prst="rect">
            <a:avLst/>
          </a:prstGeom>
          <a:solidFill>
            <a:srgbClr val="D444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b="1" dirty="0" err="1">
                <a:solidFill>
                  <a:schemeClr val="tx1"/>
                </a:solidFill>
              </a:rPr>
              <a:t>d</a:t>
            </a:r>
            <a:r>
              <a:rPr lang="en-US" sz="2800" b="1" dirty="0" err="1" smtClean="0">
                <a:solidFill>
                  <a:schemeClr val="tx1"/>
                </a:solidFill>
              </a:rPr>
              <a:t>efination</a:t>
            </a:r>
            <a:r>
              <a:rPr lang="en-US" sz="2800" b="1" dirty="0" smtClean="0">
                <a:solidFill>
                  <a:schemeClr val="tx1"/>
                </a:solidFill>
              </a:rPr>
              <a:t> of Green house. </a:t>
            </a:r>
          </a:p>
          <a:p>
            <a:r>
              <a:rPr lang="en-US" sz="2800" b="1" dirty="0" smtClean="0">
                <a:solidFill>
                  <a:schemeClr val="tx1"/>
                </a:solidFill>
              </a:rPr>
              <a:t>2. how does it work? </a:t>
            </a:r>
          </a:p>
          <a:p>
            <a:r>
              <a:rPr lang="en-US" sz="2800" b="1" dirty="0" smtClean="0">
                <a:solidFill>
                  <a:schemeClr val="tx1"/>
                </a:solidFill>
              </a:rPr>
              <a:t>3</a:t>
            </a:r>
            <a:r>
              <a:rPr lang="en-US" sz="2800" b="1" dirty="0">
                <a:solidFill>
                  <a:schemeClr val="tx1"/>
                </a:solidFill>
              </a:rPr>
              <a:t>. r</a:t>
            </a:r>
            <a:r>
              <a:rPr lang="en-US" sz="2800" b="1" dirty="0" smtClean="0">
                <a:solidFill>
                  <a:schemeClr val="tx1"/>
                </a:solidFill>
              </a:rPr>
              <a:t>eads </a:t>
            </a:r>
            <a:r>
              <a:rPr lang="en-US" sz="2800" b="1" dirty="0">
                <a:solidFill>
                  <a:schemeClr val="tx1"/>
                </a:solidFill>
              </a:rPr>
              <a:t>and understand </a:t>
            </a:r>
            <a:r>
              <a:rPr lang="en-US" sz="2800" b="1" dirty="0" smtClean="0">
                <a:solidFill>
                  <a:schemeClr val="tx1"/>
                </a:solidFill>
              </a:rPr>
              <a:t>the texts </a:t>
            </a:r>
            <a:r>
              <a:rPr lang="en-US" sz="2800" b="1" dirty="0">
                <a:solidFill>
                  <a:schemeClr val="tx1"/>
                </a:solidFill>
              </a:rPr>
              <a:t>.</a:t>
            </a:r>
            <a:r>
              <a:rPr lang="en-US" sz="2800" b="1" dirty="0" smtClean="0">
                <a:solidFill>
                  <a:schemeClr val="tx1"/>
                </a:solidFill>
              </a:rPr>
              <a:t> </a:t>
            </a:r>
          </a:p>
          <a:p>
            <a:r>
              <a:rPr lang="en-US" sz="2800" b="1" dirty="0" smtClean="0">
                <a:solidFill>
                  <a:schemeClr val="tx1"/>
                </a:solidFill>
              </a:rPr>
              <a:t>4</a:t>
            </a:r>
            <a:r>
              <a:rPr lang="en-US" sz="2800" b="1" dirty="0">
                <a:solidFill>
                  <a:schemeClr val="tx1"/>
                </a:solidFill>
              </a:rPr>
              <a:t>. answer the keyword meaning. </a:t>
            </a:r>
          </a:p>
          <a:p>
            <a:r>
              <a:rPr lang="en-US" sz="2800" b="1" dirty="0" smtClean="0">
                <a:solidFill>
                  <a:schemeClr val="tx1"/>
                </a:solidFill>
              </a:rPr>
              <a:t>5. answer the question. </a:t>
            </a:r>
          </a:p>
        </p:txBody>
      </p:sp>
    </p:spTree>
    <p:extLst>
      <p:ext uri="{BB962C8B-B14F-4D97-AF65-F5344CB8AC3E}">
        <p14:creationId xmlns:p14="http://schemas.microsoft.com/office/powerpoint/2010/main" val="2933344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736FF0C-EE41-4622-A9B3-DEDEDC2E1824}"/>
              </a:ext>
            </a:extLst>
          </p:cNvPr>
          <p:cNvPicPr>
            <a:picLocks noChangeAspect="1"/>
          </p:cNvPicPr>
          <p:nvPr/>
        </p:nvPicPr>
        <p:blipFill>
          <a:blip r:embed="rId3"/>
          <a:stretch>
            <a:fillRect/>
          </a:stretch>
        </p:blipFill>
        <p:spPr>
          <a:xfrm>
            <a:off x="3505753" y="1811621"/>
            <a:ext cx="6011056" cy="3267856"/>
          </a:xfrm>
          <a:prstGeom prst="rect">
            <a:avLst/>
          </a:prstGeom>
        </p:spPr>
      </p:pic>
      <p:sp>
        <p:nvSpPr>
          <p:cNvPr id="3" name="TextBox 2">
            <a:extLst>
              <a:ext uri="{FF2B5EF4-FFF2-40B4-BE49-F238E27FC236}">
                <a16:creationId xmlns:a16="http://schemas.microsoft.com/office/drawing/2014/main" xmlns="" id="{31BF0885-2E1E-4617-A15A-A210F1611153}"/>
              </a:ext>
            </a:extLst>
          </p:cNvPr>
          <p:cNvSpPr txBox="1"/>
          <p:nvPr/>
        </p:nvSpPr>
        <p:spPr>
          <a:xfrm>
            <a:off x="3417206" y="500199"/>
            <a:ext cx="6188150" cy="707886"/>
          </a:xfrm>
          <a:prstGeom prst="rect">
            <a:avLst/>
          </a:prstGeom>
          <a:solidFill>
            <a:schemeClr val="accent4">
              <a:lumMod val="60000"/>
              <a:lumOff val="40000"/>
            </a:schemeClr>
          </a:solidFill>
        </p:spPr>
        <p:txBody>
          <a:bodyPr wrap="square" rtlCol="0">
            <a:spAutoFit/>
          </a:bodyPr>
          <a:lstStyle/>
          <a:p>
            <a:r>
              <a:rPr lang="en-US" sz="4000" dirty="0" smtClean="0">
                <a:solidFill>
                  <a:srgbClr val="002060"/>
                </a:solidFill>
                <a:latin typeface="NikoshBAN" panose="02000000000000000000" pitchFamily="2" charset="0"/>
                <a:cs typeface="NikoshBAN" panose="02000000000000000000" pitchFamily="2" charset="0"/>
              </a:rPr>
              <a:t>LET’S SEE A PICTURE </a:t>
            </a:r>
            <a:endParaRPr lang="en-US" sz="4000" dirty="0">
              <a:solidFill>
                <a:srgbClr val="00206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F8C2391D-00CA-48DC-8B95-0E45C2762671}"/>
              </a:ext>
            </a:extLst>
          </p:cNvPr>
          <p:cNvSpPr txBox="1"/>
          <p:nvPr/>
        </p:nvSpPr>
        <p:spPr>
          <a:xfrm>
            <a:off x="3086028" y="346310"/>
            <a:ext cx="6850505" cy="1015663"/>
          </a:xfrm>
          <a:prstGeom prst="rect">
            <a:avLst/>
          </a:prstGeom>
          <a:solidFill>
            <a:srgbClr val="66CCFF"/>
          </a:solidFill>
        </p:spPr>
        <p:txBody>
          <a:bodyPr wrap="square" rtlCol="0">
            <a:spAutoFit/>
          </a:bodyPr>
          <a:lstStyle/>
          <a:p>
            <a:r>
              <a:rPr lang="bn-BD" sz="6000" dirty="0">
                <a:solidFill>
                  <a:srgbClr val="002060"/>
                </a:solidFill>
                <a:latin typeface="NikoshBAN" panose="02000000000000000000" pitchFamily="2" charset="0"/>
                <a:cs typeface="NikoshBAN" panose="02000000000000000000" pitchFamily="2" charset="0"/>
              </a:rPr>
              <a:t>  </a:t>
            </a:r>
            <a:r>
              <a:rPr lang="en-US" sz="3600" dirty="0" smtClean="0">
                <a:solidFill>
                  <a:srgbClr val="002060"/>
                </a:solidFill>
                <a:latin typeface="NikoshBAN" panose="02000000000000000000" pitchFamily="2" charset="0"/>
                <a:cs typeface="NikoshBAN" panose="02000000000000000000" pitchFamily="2" charset="0"/>
              </a:rPr>
              <a:t>LOOK AT THE PICTURE </a:t>
            </a:r>
            <a:endParaRPr lang="en-US" sz="3600" dirty="0">
              <a:solidFill>
                <a:srgbClr val="002060"/>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A9F32AA9-6C4F-4EA2-9426-0CF9ED47A918}"/>
              </a:ext>
            </a:extLst>
          </p:cNvPr>
          <p:cNvSpPr txBox="1"/>
          <p:nvPr/>
        </p:nvSpPr>
        <p:spPr>
          <a:xfrm>
            <a:off x="2764658" y="5233365"/>
            <a:ext cx="7493247" cy="1200329"/>
          </a:xfrm>
          <a:prstGeom prst="rect">
            <a:avLst/>
          </a:prstGeom>
          <a:solidFill>
            <a:srgbClr val="92D050"/>
          </a:solidFill>
        </p:spPr>
        <p:txBody>
          <a:bodyPr wrap="square" rtlCol="0">
            <a:spAutoFit/>
          </a:bodyPr>
          <a:lstStyle/>
          <a:p>
            <a:r>
              <a:rPr lang="en-US" sz="7200" dirty="0" smtClean="0">
                <a:solidFill>
                  <a:srgbClr val="002060"/>
                </a:solidFill>
                <a:latin typeface="NikoshBAN" panose="02000000000000000000" pitchFamily="2" charset="0"/>
                <a:cs typeface="NikoshBAN" panose="02000000000000000000" pitchFamily="2" charset="0"/>
              </a:rPr>
              <a:t>GREEN HOUSE </a:t>
            </a:r>
            <a:endParaRPr lang="en-US" sz="7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63674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Flowchart: Off-page Connector 1">
            <a:extLst>
              <a:ext uri="{FF2B5EF4-FFF2-40B4-BE49-F238E27FC236}">
                <a16:creationId xmlns:a16="http://schemas.microsoft.com/office/drawing/2014/main" xmlns="" id="{E67F553E-2106-49C7-A76F-7211BBBACBA7}"/>
              </a:ext>
            </a:extLst>
          </p:cNvPr>
          <p:cNvSpPr/>
          <p:nvPr/>
        </p:nvSpPr>
        <p:spPr>
          <a:xfrm>
            <a:off x="2653333" y="304799"/>
            <a:ext cx="6875676" cy="978569"/>
          </a:xfrm>
          <a:prstGeom prst="flowChartOffpageConnector">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002060"/>
                </a:solidFill>
                <a:latin typeface="NikoshBAN" panose="02000000000000000000" pitchFamily="2" charset="0"/>
                <a:cs typeface="NikoshBAN" panose="02000000000000000000" pitchFamily="2" charset="0"/>
              </a:rPr>
              <a:t>Title of the lesson</a:t>
            </a:r>
            <a:endParaRPr lang="en-US" sz="5400" dirty="0">
              <a:solidFill>
                <a:srgbClr val="002060"/>
              </a:solidFill>
              <a:latin typeface="NikoshBAN" panose="02000000000000000000" pitchFamily="2" charset="0"/>
              <a:cs typeface="NikoshBAN" panose="02000000000000000000" pitchFamily="2" charset="0"/>
            </a:endParaRPr>
          </a:p>
        </p:txBody>
      </p:sp>
      <p:sp>
        <p:nvSpPr>
          <p:cNvPr id="4" name="Cloud Callout 3"/>
          <p:cNvSpPr/>
          <p:nvPr/>
        </p:nvSpPr>
        <p:spPr>
          <a:xfrm>
            <a:off x="2653333" y="2150779"/>
            <a:ext cx="6875676" cy="1304145"/>
          </a:xfrm>
          <a:prstGeom prst="cloudCallout">
            <a:avLst>
              <a:gd name="adj1" fmla="val -19179"/>
              <a:gd name="adj2" fmla="val 162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smtClean="0">
                <a:solidFill>
                  <a:srgbClr val="FF0000"/>
                </a:solidFill>
              </a:rPr>
              <a:t>GREEN HOUSE </a:t>
            </a:r>
            <a:endParaRPr lang="en-US" sz="54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244" y="3454924"/>
            <a:ext cx="5406189" cy="2558717"/>
          </a:xfrm>
          <a:prstGeom prst="rect">
            <a:avLst/>
          </a:prstGeom>
          <a:ln w="88900" cap="sq" cmpd="thickThin">
            <a:noFill/>
            <a:prstDash val="solid"/>
            <a:miter lim="800000"/>
          </a:ln>
          <a:effectLst>
            <a:glow rad="63500">
              <a:schemeClr val="accent4">
                <a:satMod val="175000"/>
                <a:alpha val="40000"/>
              </a:schemeClr>
            </a:glow>
            <a:innerShdw blurRad="76200">
              <a:srgbClr val="000000"/>
            </a:innerShdw>
          </a:effectLst>
        </p:spPr>
      </p:pic>
    </p:spTree>
    <p:extLst>
      <p:ext uri="{BB962C8B-B14F-4D97-AF65-F5344CB8AC3E}">
        <p14:creationId xmlns:p14="http://schemas.microsoft.com/office/powerpoint/2010/main" val="31401688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Donut 35"/>
          <p:cNvSpPr/>
          <p:nvPr/>
        </p:nvSpPr>
        <p:spPr>
          <a:xfrm>
            <a:off x="4191000" y="2514600"/>
            <a:ext cx="3657600" cy="3505200"/>
          </a:xfrm>
          <a:prstGeom prst="donut">
            <a:avLst>
              <a:gd name="adj" fmla="val 3190"/>
            </a:avLst>
          </a:prstGeom>
          <a:ln w="3175" cmpd="sng"/>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4038600" y="2362200"/>
            <a:ext cx="3962400" cy="3810000"/>
          </a:xfrm>
          <a:prstGeom prst="donut">
            <a:avLst>
              <a:gd name="adj" fmla="val 410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pic>
        <p:nvPicPr>
          <p:cNvPr id="43" name="Picture 42" descr="images (8).jpg"/>
          <p:cNvPicPr>
            <a:picLocks noChangeAspect="1"/>
          </p:cNvPicPr>
          <p:nvPr/>
        </p:nvPicPr>
        <p:blipFill>
          <a:blip r:embed="rId4"/>
          <a:srcRect l="5406" t="8108" r="8108" b="8108"/>
          <a:stretch>
            <a:fillRect/>
          </a:stretch>
        </p:blipFill>
        <p:spPr>
          <a:xfrm>
            <a:off x="4883944" y="3036050"/>
            <a:ext cx="2438400" cy="2362200"/>
          </a:xfrm>
          <a:prstGeom prst="ellipse">
            <a:avLst/>
          </a:prstGeom>
          <a:ln/>
        </p:spPr>
        <p:style>
          <a:lnRef idx="0">
            <a:schemeClr val="accent3"/>
          </a:lnRef>
          <a:fillRef idx="3">
            <a:schemeClr val="accent3"/>
          </a:fillRef>
          <a:effectRef idx="3">
            <a:schemeClr val="accent3"/>
          </a:effectRef>
          <a:fontRef idx="minor">
            <a:schemeClr val="lt1"/>
          </a:fontRef>
        </p:style>
      </p:pic>
      <p:sp>
        <p:nvSpPr>
          <p:cNvPr id="38" name="Rectangle 37"/>
          <p:cNvSpPr/>
          <p:nvPr/>
        </p:nvSpPr>
        <p:spPr>
          <a:xfrm>
            <a:off x="15081" y="0"/>
            <a:ext cx="12161838" cy="6858000"/>
          </a:xfrm>
          <a:prstGeom prst="rect">
            <a:avLst/>
          </a:prstGeom>
          <a:noFill/>
          <a:ln w="155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endParaRPr>
          </a:p>
        </p:txBody>
      </p:sp>
      <p:cxnSp>
        <p:nvCxnSpPr>
          <p:cNvPr id="54" name="Straight Arrow Connector 53"/>
          <p:cNvCxnSpPr/>
          <p:nvPr/>
        </p:nvCxnSpPr>
        <p:spPr>
          <a:xfrm>
            <a:off x="1676401" y="1371600"/>
            <a:ext cx="4434681" cy="3200400"/>
          </a:xfrm>
          <a:prstGeom prst="straightConnector1">
            <a:avLst/>
          </a:prstGeom>
          <a:ln w="28575" cmpd="sng">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2026841" y="944961"/>
            <a:ext cx="3150348" cy="4308429"/>
          </a:xfrm>
          <a:prstGeom prst="straightConnector1">
            <a:avLst/>
          </a:prstGeom>
          <a:ln w="28575" cmpd="sng">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219201" y="1676400"/>
            <a:ext cx="4129881" cy="3048000"/>
          </a:xfrm>
          <a:prstGeom prst="straightConnector1">
            <a:avLst/>
          </a:prstGeom>
          <a:ln w="28575" cmpd="sng">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V="1">
            <a:off x="4693444" y="3612357"/>
            <a:ext cx="2057400" cy="14287"/>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6200000" flipV="1">
            <a:off x="4388644" y="3764756"/>
            <a:ext cx="1905000" cy="142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V="1">
            <a:off x="5036344" y="3498056"/>
            <a:ext cx="2133600" cy="142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3848894" y="3237706"/>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229894" y="3237706"/>
            <a:ext cx="29718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648994" y="3199606"/>
            <a:ext cx="28956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81000" y="533400"/>
            <a:ext cx="1219200" cy="1219200"/>
          </a:xfrm>
          <a:prstGeom prst="ellipse">
            <a:avLst/>
          </a:prstGeom>
          <a:solidFill>
            <a:srgbClr val="FFC000"/>
          </a:solidFill>
          <a:ln w="228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Sun</a:t>
            </a:r>
            <a:endParaRPr lang="en-US" sz="2800" b="1" dirty="0">
              <a:solidFill>
                <a:srgbClr val="FF0000"/>
              </a:solidFill>
            </a:endParaRPr>
          </a:p>
        </p:txBody>
      </p:sp>
      <p:sp>
        <p:nvSpPr>
          <p:cNvPr id="2" name="Rectangle 1"/>
          <p:cNvSpPr/>
          <p:nvPr/>
        </p:nvSpPr>
        <p:spPr>
          <a:xfrm>
            <a:off x="2903664" y="1664368"/>
            <a:ext cx="7626099" cy="561474"/>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0000"/>
                </a:solidFill>
              </a:rPr>
              <a:t>Atmosphere containing 100 much greenhouse gases.</a:t>
            </a:r>
            <a:endParaRPr lang="en-US" sz="2400" b="1" dirty="0">
              <a:solidFill>
                <a:srgbClr val="FF0000"/>
              </a:solidFill>
            </a:endParaRPr>
          </a:p>
        </p:txBody>
      </p:sp>
      <p:sp>
        <p:nvSpPr>
          <p:cNvPr id="6" name="Rectangle 5"/>
          <p:cNvSpPr/>
          <p:nvPr/>
        </p:nvSpPr>
        <p:spPr>
          <a:xfrm>
            <a:off x="5149516" y="6198351"/>
            <a:ext cx="2406316" cy="533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rPr>
              <a:t>THE EARTH</a:t>
            </a:r>
            <a:endParaRPr lang="en-US" sz="2800" b="1" dirty="0">
              <a:solidFill>
                <a:srgbClr val="FF0000"/>
              </a:solidFill>
            </a:endParaRPr>
          </a:p>
        </p:txBody>
      </p:sp>
    </p:spTree>
    <p:extLst>
      <p:ext uri="{BB962C8B-B14F-4D97-AF65-F5344CB8AC3E}">
        <p14:creationId xmlns:p14="http://schemas.microsoft.com/office/powerpoint/2010/main" val="247136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30" presetClass="emph" presetSubtype="0" repeatCount="indefinite" fill="hold" grpId="0" nodeType="withEffect">
                                  <p:stCondLst>
                                    <p:cond delay="0"/>
                                  </p:stCondLst>
                                  <p:childTnLst>
                                    <p:animClr clrSpc="hsl" dir="cw">
                                      <p:cBhvr override="childStyle">
                                        <p:cTn id="12" dur="500" fill="hold"/>
                                        <p:tgtEl>
                                          <p:spTgt spid="30"/>
                                        </p:tgtEl>
                                        <p:attrNameLst>
                                          <p:attrName>style.color</p:attrName>
                                        </p:attrNameLst>
                                      </p:cBhvr>
                                      <p:by>
                                        <p:hsl h="0" s="12549" l="25098"/>
                                      </p:by>
                                    </p:animClr>
                                    <p:animClr clrSpc="hsl" dir="cw">
                                      <p:cBhvr>
                                        <p:cTn id="13" dur="500" fill="hold"/>
                                        <p:tgtEl>
                                          <p:spTgt spid="30"/>
                                        </p:tgtEl>
                                        <p:attrNameLst>
                                          <p:attrName>fillcolor</p:attrName>
                                        </p:attrNameLst>
                                      </p:cBhvr>
                                      <p:by>
                                        <p:hsl h="0" s="12549" l="25098"/>
                                      </p:by>
                                    </p:animClr>
                                    <p:animClr clrSpc="hsl" dir="cw">
                                      <p:cBhvr>
                                        <p:cTn id="14" dur="500" fill="hold"/>
                                        <p:tgtEl>
                                          <p:spTgt spid="30"/>
                                        </p:tgtEl>
                                        <p:attrNameLst>
                                          <p:attrName>stroke.color</p:attrName>
                                        </p:attrNameLst>
                                      </p:cBhvr>
                                      <p:by>
                                        <p:hsl h="0" s="12549" l="25098"/>
                                      </p:by>
                                    </p:animClr>
                                    <p:set>
                                      <p:cBhvr>
                                        <p:cTn id="15" dur="500" fill="hold"/>
                                        <p:tgtEl>
                                          <p:spTgt spid="30"/>
                                        </p:tgtEl>
                                        <p:attrNameLst>
                                          <p:attrName>fill.type</p:attrName>
                                        </p:attrNameLst>
                                      </p:cBhvr>
                                      <p:to>
                                        <p:strVal val="solid"/>
                                      </p:to>
                                    </p:set>
                                  </p:childTnLst>
                                </p:cTn>
                              </p:par>
                              <p:par>
                                <p:cTn id="16" presetID="10"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2000"/>
                                        <p:tgtEl>
                                          <p:spTgt spid="43"/>
                                        </p:tgtEl>
                                      </p:cBhvr>
                                    </p:animEffect>
                                  </p:childTnLst>
                                </p:cTn>
                              </p:par>
                            </p:childTnLst>
                          </p:cTn>
                        </p:par>
                        <p:par>
                          <p:cTn id="19" fill="hold">
                            <p:stCondLst>
                              <p:cond delay="2000"/>
                            </p:stCondLst>
                            <p:childTnLst>
                              <p:par>
                                <p:cTn id="20" presetID="8" presetClass="emph" presetSubtype="0" repeatCount="indefinite" fill="hold" nodeType="afterEffect">
                                  <p:stCondLst>
                                    <p:cond delay="0"/>
                                  </p:stCondLst>
                                  <p:childTnLst>
                                    <p:animRot by="21600000">
                                      <p:cBhvr>
                                        <p:cTn id="21" dur="3000" fill="hold"/>
                                        <p:tgtEl>
                                          <p:spTgt spid="43"/>
                                        </p:tgtEl>
                                        <p:attrNameLst>
                                          <p:attrName>r</p:attrName>
                                        </p:attrNameLst>
                                      </p:cBhvr>
                                    </p:animRot>
                                  </p:childTnLst>
                                </p:cTn>
                              </p:par>
                              <p:par>
                                <p:cTn id="22" presetID="22" presetClass="entr" presetSubtype="8"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1000"/>
                                        <p:tgtEl>
                                          <p:spTgt spid="54"/>
                                        </p:tgtEl>
                                      </p:cBhvr>
                                    </p:animEffect>
                                  </p:childTnLst>
                                </p:cTn>
                              </p:par>
                              <p:par>
                                <p:cTn id="25" presetID="22" presetClass="entr" presetSubtype="8"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1000"/>
                                        <p:tgtEl>
                                          <p:spTgt spid="55"/>
                                        </p:tgtEl>
                                      </p:cBhvr>
                                    </p:animEffect>
                                  </p:childTnLst>
                                </p:cTn>
                              </p:par>
                              <p:par>
                                <p:cTn id="28" presetID="22" presetClass="entr" presetSubtype="8"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1000"/>
                                        <p:tgtEl>
                                          <p:spTgt spid="56"/>
                                        </p:tgtEl>
                                      </p:cBhvr>
                                    </p:animEffect>
                                  </p:childTnLst>
                                </p:cTn>
                              </p:par>
                              <p:par>
                                <p:cTn id="31" presetID="22" presetClass="entr" presetSubtype="4" repeatCount="indefinite"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2000"/>
                                        <p:tgtEl>
                                          <p:spTgt spid="19"/>
                                        </p:tgtEl>
                                      </p:cBhvr>
                                    </p:animEffect>
                                  </p:childTnLst>
                                </p:cTn>
                              </p:par>
                              <p:par>
                                <p:cTn id="34" presetID="22" presetClass="entr" presetSubtype="4" repeatCount="indefinite"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2000"/>
                                        <p:tgtEl>
                                          <p:spTgt spid="21"/>
                                        </p:tgtEl>
                                      </p:cBhvr>
                                    </p:animEffect>
                                  </p:childTnLst>
                                </p:cTn>
                              </p:par>
                              <p:par>
                                <p:cTn id="37" presetID="22" presetClass="entr" presetSubtype="4" repeatCount="indefinite"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19"/>
                                        </p:tgtEl>
                                      </p:cBhvr>
                                    </p:animEffect>
                                    <p:set>
                                      <p:cBhvr>
                                        <p:cTn id="44" dur="1" fill="hold">
                                          <p:stCondLst>
                                            <p:cond delay="1999"/>
                                          </p:stCondLst>
                                        </p:cTn>
                                        <p:tgtEl>
                                          <p:spTgt spid="1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2000"/>
                                        <p:tgtEl>
                                          <p:spTgt spid="21"/>
                                        </p:tgtEl>
                                      </p:cBhvr>
                                    </p:animEffect>
                                    <p:set>
                                      <p:cBhvr>
                                        <p:cTn id="47" dur="1" fill="hold">
                                          <p:stCondLst>
                                            <p:cond delay="19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2000"/>
                                        <p:tgtEl>
                                          <p:spTgt spid="23"/>
                                        </p:tgtEl>
                                      </p:cBhvr>
                                    </p:animEffect>
                                    <p:set>
                                      <p:cBhvr>
                                        <p:cTn id="50" dur="1" fill="hold">
                                          <p:stCondLst>
                                            <p:cond delay="1999"/>
                                          </p:stCondLst>
                                        </p:cTn>
                                        <p:tgtEl>
                                          <p:spTgt spid="23"/>
                                        </p:tgtEl>
                                        <p:attrNameLst>
                                          <p:attrName>style.visibility</p:attrName>
                                        </p:attrNameLst>
                                      </p:cBhvr>
                                      <p:to>
                                        <p:strVal val="hidden"/>
                                      </p:to>
                                    </p:set>
                                  </p:childTnLst>
                                </p:cTn>
                              </p:par>
                            </p:childTnLst>
                          </p:cTn>
                        </p:par>
                        <p:par>
                          <p:cTn id="51" fill="hold">
                            <p:stCondLst>
                              <p:cond delay="2000"/>
                            </p:stCondLst>
                            <p:childTnLst>
                              <p:par>
                                <p:cTn id="52" presetID="23" presetClass="entr" presetSubtype="16"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p:cTn id="54" dur="2000" fill="hold"/>
                                        <p:tgtEl>
                                          <p:spTgt spid="36"/>
                                        </p:tgtEl>
                                        <p:attrNameLst>
                                          <p:attrName>ppt_w</p:attrName>
                                        </p:attrNameLst>
                                      </p:cBhvr>
                                      <p:tavLst>
                                        <p:tav tm="0">
                                          <p:val>
                                            <p:fltVal val="0"/>
                                          </p:val>
                                        </p:tav>
                                        <p:tav tm="100000">
                                          <p:val>
                                            <p:strVal val="#ppt_w"/>
                                          </p:val>
                                        </p:tav>
                                      </p:tavLst>
                                    </p:anim>
                                    <p:anim calcmode="lin" valueType="num">
                                      <p:cBhvr>
                                        <p:cTn id="55" dur="2000" fill="hold"/>
                                        <p:tgtEl>
                                          <p:spTgt spid="36"/>
                                        </p:tgtEl>
                                        <p:attrNameLst>
                                          <p:attrName>ppt_h</p:attrName>
                                        </p:attrNameLst>
                                      </p:cBhvr>
                                      <p:tavLst>
                                        <p:tav tm="0">
                                          <p:val>
                                            <p:fltVal val="0"/>
                                          </p:val>
                                        </p:tav>
                                        <p:tav tm="100000">
                                          <p:val>
                                            <p:strVal val="#ppt_h"/>
                                          </p:val>
                                        </p:tav>
                                      </p:tavLst>
                                    </p:anim>
                                  </p:childTnLst>
                                </p:cTn>
                              </p:par>
                            </p:childTnLst>
                          </p:cTn>
                        </p:par>
                        <p:par>
                          <p:cTn id="56" fill="hold">
                            <p:stCondLst>
                              <p:cond delay="4000"/>
                            </p:stCondLst>
                            <p:childTnLst>
                              <p:par>
                                <p:cTn id="57" presetID="23" presetClass="entr" presetSubtype="16"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1000" fill="hold"/>
                                        <p:tgtEl>
                                          <p:spTgt spid="37"/>
                                        </p:tgtEl>
                                        <p:attrNameLst>
                                          <p:attrName>ppt_w</p:attrName>
                                        </p:attrNameLst>
                                      </p:cBhvr>
                                      <p:tavLst>
                                        <p:tav tm="0">
                                          <p:val>
                                            <p:fltVal val="0"/>
                                          </p:val>
                                        </p:tav>
                                        <p:tav tm="100000">
                                          <p:val>
                                            <p:strVal val="#ppt_w"/>
                                          </p:val>
                                        </p:tav>
                                      </p:tavLst>
                                    </p:anim>
                                    <p:anim calcmode="lin" valueType="num">
                                      <p:cBhvr>
                                        <p:cTn id="60" dur="1000" fill="hold"/>
                                        <p:tgtEl>
                                          <p:spTgt spid="37"/>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22" presetClass="entr" presetSubtype="4" repeatCount="indefinite" fill="hold"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2000"/>
                                        <p:tgtEl>
                                          <p:spTgt spid="58"/>
                                        </p:tgtEl>
                                      </p:cBhvr>
                                    </p:animEffect>
                                  </p:childTnLst>
                                </p:cTn>
                              </p:par>
                              <p:par>
                                <p:cTn id="65" presetID="22" presetClass="entr" presetSubtype="4" repeatCount="indefinite"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2000"/>
                                        <p:tgtEl>
                                          <p:spTgt spid="57"/>
                                        </p:tgtEl>
                                      </p:cBhvr>
                                    </p:animEffect>
                                  </p:childTnLst>
                                </p:cTn>
                              </p:par>
                              <p:par>
                                <p:cTn id="68" presetID="22" presetClass="entr" presetSubtype="4" repeatCount="indefinite"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down)">
                                      <p:cBhvr>
                                        <p:cTn id="70" dur="20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barn(inVertical)">
                                      <p:cBhvr>
                                        <p:cTn id="75" dur="5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500" fill="hold"/>
                                        <p:tgtEl>
                                          <p:spTgt spid="6"/>
                                        </p:tgtEl>
                                        <p:attrNameLst>
                                          <p:attrName>ppt_x</p:attrName>
                                        </p:attrNameLst>
                                      </p:cBhvr>
                                      <p:tavLst>
                                        <p:tav tm="0">
                                          <p:val>
                                            <p:strVal val="#ppt_x"/>
                                          </p:val>
                                        </p:tav>
                                        <p:tav tm="100000">
                                          <p:val>
                                            <p:strVal val="#ppt_x"/>
                                          </p:val>
                                        </p:tav>
                                      </p:tavLst>
                                    </p:anim>
                                    <p:anim calcmode="lin" valueType="num">
                                      <p:cBhvr additive="base">
                                        <p:cTn id="8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0" grpId="0" animBg="1"/>
      <p:bldP spid="30" grpId="1" animBg="1"/>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4872088-835C-4F09-BF6D-20529809194A}"/>
              </a:ext>
            </a:extLst>
          </p:cNvPr>
          <p:cNvSpPr txBox="1"/>
          <p:nvPr/>
        </p:nvSpPr>
        <p:spPr>
          <a:xfrm>
            <a:off x="1888758" y="4303455"/>
            <a:ext cx="9080294" cy="2554545"/>
          </a:xfrm>
          <a:prstGeom prst="rect">
            <a:avLst/>
          </a:prstGeom>
          <a:noFill/>
        </p:spPr>
        <p:txBody>
          <a:bodyPr wrap="square" rtlCol="0">
            <a:spAutoFit/>
          </a:bodyPr>
          <a:lstStyle/>
          <a:p>
            <a:pPr algn="just"/>
            <a:r>
              <a:rPr lang="en-US" sz="4000" dirty="0" smtClean="0">
                <a:solidFill>
                  <a:srgbClr val="00B050"/>
                </a:solidFill>
                <a:latin typeface="NikoshBAN" panose="02000000000000000000" pitchFamily="2" charset="0"/>
                <a:cs typeface="NikoshBAN" panose="02000000000000000000" pitchFamily="2" charset="0"/>
              </a:rPr>
              <a:t>A greenhouse is a house made of glass. It has glass wall and glass roof. </a:t>
            </a:r>
            <a:endParaRPr lang="en-US" sz="4000" dirty="0">
              <a:solidFill>
                <a:srgbClr val="00B050"/>
              </a:solidFill>
              <a:latin typeface="NikoshBAN" panose="02000000000000000000" pitchFamily="2" charset="0"/>
              <a:cs typeface="NikoshBAN" panose="02000000000000000000" pitchFamily="2" charset="0"/>
            </a:endParaRPr>
          </a:p>
          <a:p>
            <a:endParaRPr lang="en-US" sz="4000" dirty="0">
              <a:solidFill>
                <a:srgbClr val="7030A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xmlns="" id="{6736FF0C-EE41-4622-A9B3-DEDEDC2E1824}"/>
              </a:ext>
            </a:extLst>
          </p:cNvPr>
          <p:cNvPicPr>
            <a:picLocks noChangeAspect="1"/>
          </p:cNvPicPr>
          <p:nvPr/>
        </p:nvPicPr>
        <p:blipFill rotWithShape="1">
          <a:blip r:embed="rId3"/>
          <a:srcRect t="26682" r="14506" b="1"/>
          <a:stretch/>
        </p:blipFill>
        <p:spPr>
          <a:xfrm>
            <a:off x="3436490" y="1796716"/>
            <a:ext cx="5552609" cy="2506739"/>
          </a:xfrm>
          <a:prstGeom prst="rect">
            <a:avLst/>
          </a:prstGeom>
        </p:spPr>
      </p:pic>
      <p:sp>
        <p:nvSpPr>
          <p:cNvPr id="7" name="Rectangle 6"/>
          <p:cNvSpPr/>
          <p:nvPr/>
        </p:nvSpPr>
        <p:spPr>
          <a:xfrm>
            <a:off x="3666274" y="258580"/>
            <a:ext cx="476687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Look at the picture given below </a:t>
            </a:r>
            <a:endParaRPr lang="en-US" sz="3200" b="1" dirty="0">
              <a:solidFill>
                <a:srgbClr val="C00000"/>
              </a:solidFill>
            </a:endParaRPr>
          </a:p>
        </p:txBody>
      </p:sp>
      <p:sp>
        <p:nvSpPr>
          <p:cNvPr id="5" name="Rectangle 4"/>
          <p:cNvSpPr/>
          <p:nvPr/>
        </p:nvSpPr>
        <p:spPr>
          <a:xfrm>
            <a:off x="3666274" y="258579"/>
            <a:ext cx="4766872" cy="8244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B050"/>
                </a:solidFill>
              </a:rPr>
              <a:t>GREEN HOUSE</a:t>
            </a:r>
            <a:endParaRPr lang="en-US" sz="3200" b="1" dirty="0">
              <a:solidFill>
                <a:srgbClr val="00B050"/>
              </a:solidFill>
            </a:endParaRPr>
          </a:p>
        </p:txBody>
      </p:sp>
    </p:spTree>
    <p:extLst>
      <p:ext uri="{BB962C8B-B14F-4D97-AF65-F5344CB8AC3E}">
        <p14:creationId xmlns:p14="http://schemas.microsoft.com/office/powerpoint/2010/main" val="3636286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4872088-835C-4F09-BF6D-20529809194A}"/>
              </a:ext>
            </a:extLst>
          </p:cNvPr>
          <p:cNvSpPr txBox="1"/>
          <p:nvPr/>
        </p:nvSpPr>
        <p:spPr>
          <a:xfrm>
            <a:off x="1548067" y="3706147"/>
            <a:ext cx="8767008" cy="3293209"/>
          </a:xfrm>
          <a:prstGeom prst="rect">
            <a:avLst/>
          </a:prstGeom>
          <a:noFill/>
        </p:spPr>
        <p:txBody>
          <a:bodyPr wrap="square" rtlCol="0">
            <a:spAutoFit/>
          </a:bodyPr>
          <a:lstStyle/>
          <a:p>
            <a:pPr algn="just"/>
            <a:r>
              <a:rPr lang="en-US" sz="2400" b="1" dirty="0" smtClean="0">
                <a:solidFill>
                  <a:srgbClr val="FF0000"/>
                </a:solidFill>
                <a:latin typeface="NikoshBAN" panose="02000000000000000000" pitchFamily="2" charset="0"/>
                <a:cs typeface="NikoshBAN" panose="02000000000000000000" pitchFamily="2" charset="0"/>
              </a:rPr>
              <a:t>A greenhouse is a house made of glass. It has glass walls and a glass roof. People grow vegetables and flowers and other plants in them. A greenhouse stays warm inside, even during winter. During the daylight hours, a greenhouse gets warmer and warmer and stays pretty warm at night too. This is because the heat receive from the sun is trapped inside the greenhouse by the glass. </a:t>
            </a:r>
            <a:endParaRPr lang="en-US" sz="2400" b="1" dirty="0" smtClean="0">
              <a:solidFill>
                <a:srgbClr val="00B050"/>
              </a:solidFill>
              <a:latin typeface="NikoshBAN" panose="02000000000000000000" pitchFamily="2" charset="0"/>
              <a:cs typeface="NikoshBAN" panose="02000000000000000000" pitchFamily="2" charset="0"/>
            </a:endParaRPr>
          </a:p>
          <a:p>
            <a:pPr algn="just"/>
            <a:endParaRPr lang="en-US" sz="4000" b="1" dirty="0">
              <a:solidFill>
                <a:schemeClr val="accent2">
                  <a:lumMod val="7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57" t="27600" r="2496" b="13200"/>
          <a:stretch/>
        </p:blipFill>
        <p:spPr>
          <a:xfrm>
            <a:off x="3088107" y="1516189"/>
            <a:ext cx="4876800" cy="2189958"/>
          </a:xfrm>
          <a:prstGeom prst="rect">
            <a:avLst/>
          </a:prstGeom>
          <a:ln w="190500" cap="sq">
            <a:noFill/>
            <a:prstDash val="solid"/>
            <a:miter lim="800000"/>
          </a:ln>
          <a:effectLst>
            <a:glow rad="63500">
              <a:schemeClr val="accent4">
                <a:satMod val="175000"/>
                <a:alpha val="40000"/>
              </a:schemeClr>
            </a:glow>
          </a:effectLst>
        </p:spPr>
      </p:pic>
      <p:sp>
        <p:nvSpPr>
          <p:cNvPr id="6" name="TextBox 5">
            <a:extLst>
              <a:ext uri="{FF2B5EF4-FFF2-40B4-BE49-F238E27FC236}">
                <a16:creationId xmlns:a16="http://schemas.microsoft.com/office/drawing/2014/main" xmlns="" id="{095298C3-DAD0-48A5-BA2C-9D050BD8191E}"/>
              </a:ext>
            </a:extLst>
          </p:cNvPr>
          <p:cNvSpPr txBox="1"/>
          <p:nvPr/>
        </p:nvSpPr>
        <p:spPr>
          <a:xfrm>
            <a:off x="1238877" y="247897"/>
            <a:ext cx="9385387" cy="1107996"/>
          </a:xfrm>
          <a:prstGeom prst="rect">
            <a:avLst/>
          </a:prstGeom>
          <a:solidFill>
            <a:srgbClr val="FFFF00"/>
          </a:solidFill>
        </p:spPr>
        <p:txBody>
          <a:bodyPr wrap="square" rtlCol="0">
            <a:spAutoFit/>
          </a:bodyPr>
          <a:lstStyle/>
          <a:p>
            <a:r>
              <a:rPr lang="en-US" sz="6600" dirty="0" smtClean="0">
                <a:solidFill>
                  <a:srgbClr val="002060"/>
                </a:solidFill>
                <a:latin typeface="NikoshBAN" panose="02000000000000000000" pitchFamily="2" charset="0"/>
                <a:cs typeface="NikoshBAN" panose="02000000000000000000" pitchFamily="2" charset="0"/>
              </a:rPr>
              <a:t>Silent Reading text--A </a:t>
            </a:r>
            <a:endParaRPr lang="en-US" sz="6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4492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738</Words>
  <Application>Microsoft Office PowerPoint</Application>
  <PresentationFormat>Custom</PresentationFormat>
  <Paragraphs>108</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MILON</cp:lastModifiedBy>
  <cp:revision>126</cp:revision>
  <dcterms:created xsi:type="dcterms:W3CDTF">2019-07-03T06:46:56Z</dcterms:created>
  <dcterms:modified xsi:type="dcterms:W3CDTF">2021-03-31T03:53:33Z</dcterms:modified>
</cp:coreProperties>
</file>