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2" r:id="rId5"/>
    <p:sldId id="261" r:id="rId6"/>
    <p:sldId id="263" r:id="rId7"/>
    <p:sldId id="264" r:id="rId8"/>
    <p:sldId id="259" r:id="rId9"/>
    <p:sldId id="265" r:id="rId10"/>
    <p:sldId id="268" r:id="rId11"/>
    <p:sldId id="267" r:id="rId12"/>
    <p:sldId id="269" r:id="rId13"/>
    <p:sldId id="273" r:id="rId14"/>
    <p:sldId id="266"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3/30/2021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3/30/2021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3959155_3545049875611470_2242766781301531561_n.jpg"/>
          <p:cNvPicPr>
            <a:picLocks noChangeAspect="1"/>
          </p:cNvPicPr>
          <p:nvPr/>
        </p:nvPicPr>
        <p:blipFill>
          <a:blip r:embed="rId2"/>
          <a:stretch>
            <a:fillRect/>
          </a:stretch>
        </p:blipFill>
        <p:spPr>
          <a:xfrm>
            <a:off x="457200" y="457200"/>
            <a:ext cx="8153400" cy="6019800"/>
          </a:xfrm>
          <a:prstGeom prst="rect">
            <a:avLst/>
          </a:prstGeom>
          <a:ln w="88900" cap="sq" cmpd="thickThin">
            <a:solidFill>
              <a:srgbClr val="000000"/>
            </a:solidFill>
            <a:prstDash val="solid"/>
            <a:miter lim="800000"/>
          </a:ln>
          <a:effectLst>
            <a:glow rad="228600">
              <a:schemeClr val="accent1">
                <a:satMod val="175000"/>
                <a:alpha val="40000"/>
              </a:schemeClr>
            </a:glow>
            <a:innerShdw blurRad="76200">
              <a:srgbClr val="000000"/>
            </a:innerShdw>
          </a:effectLst>
        </p:spPr>
      </p:pic>
      <p:sp>
        <p:nvSpPr>
          <p:cNvPr id="6" name="7-Point Star 5"/>
          <p:cNvSpPr/>
          <p:nvPr/>
        </p:nvSpPr>
        <p:spPr>
          <a:xfrm>
            <a:off x="6858000" y="533400"/>
            <a:ext cx="1371600" cy="1143000"/>
          </a:xfrm>
          <a:prstGeom prst="star7">
            <a:avLst/>
          </a:prstGeom>
          <a:solidFill>
            <a:srgbClr val="C00000"/>
          </a:solidFill>
          <a:ln>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glow rad="228600">
                    <a:schemeClr val="accent6">
                      <a:satMod val="175000"/>
                      <a:alpha val="40000"/>
                    </a:schemeClr>
                  </a:glow>
                  <a:outerShdw blurRad="50800" dist="38100" dir="18900000" algn="bl" rotWithShape="0">
                    <a:prstClr val="black">
                      <a:alpha val="40000"/>
                    </a:prstClr>
                  </a:outerShdw>
                </a:effectLst>
              </a:rPr>
              <a:t>ম </a:t>
            </a:r>
            <a:endParaRPr lang="en-US" sz="4800" dirty="0">
              <a:effectLst>
                <a:glow rad="228600">
                  <a:schemeClr val="accent6">
                    <a:satMod val="175000"/>
                    <a:alpha val="40000"/>
                  </a:schemeClr>
                </a:glow>
                <a:outerShdw blurRad="50800" dist="38100" dir="18900000" algn="bl" rotWithShape="0">
                  <a:prstClr val="black">
                    <a:alpha val="40000"/>
                  </a:prstClr>
                </a:outerShdw>
              </a:effectLst>
            </a:endParaRPr>
          </a:p>
        </p:txBody>
      </p:sp>
      <p:sp>
        <p:nvSpPr>
          <p:cNvPr id="7" name="7-Point Star 6"/>
          <p:cNvSpPr/>
          <p:nvPr/>
        </p:nvSpPr>
        <p:spPr>
          <a:xfrm>
            <a:off x="4648200" y="457200"/>
            <a:ext cx="1371600" cy="1143000"/>
          </a:xfrm>
          <a:prstGeom prst="star7">
            <a:avLst/>
          </a:prstGeom>
          <a:solidFill>
            <a:srgbClr val="C00000"/>
          </a:solidFill>
          <a:ln>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glow rad="228600">
                    <a:schemeClr val="accent6">
                      <a:satMod val="175000"/>
                      <a:alpha val="40000"/>
                    </a:schemeClr>
                  </a:glow>
                  <a:outerShdw blurRad="50800" dist="38100" dir="18900000" algn="bl" rotWithShape="0">
                    <a:prstClr val="black">
                      <a:alpha val="40000"/>
                    </a:prstClr>
                  </a:outerShdw>
                </a:effectLst>
              </a:rPr>
              <a:t>ত</a:t>
            </a:r>
            <a:endParaRPr lang="en-US" sz="4800" dirty="0">
              <a:effectLst>
                <a:glow rad="228600">
                  <a:schemeClr val="accent6">
                    <a:satMod val="175000"/>
                    <a:alpha val="40000"/>
                  </a:schemeClr>
                </a:glow>
                <a:outerShdw blurRad="50800" dist="38100" dir="18900000" algn="bl" rotWithShape="0">
                  <a:prstClr val="black">
                    <a:alpha val="40000"/>
                  </a:prstClr>
                </a:outerShdw>
              </a:effectLst>
            </a:endParaRPr>
          </a:p>
        </p:txBody>
      </p:sp>
      <p:sp>
        <p:nvSpPr>
          <p:cNvPr id="8" name="7-Point Star 7"/>
          <p:cNvSpPr/>
          <p:nvPr/>
        </p:nvSpPr>
        <p:spPr>
          <a:xfrm>
            <a:off x="609600" y="457200"/>
            <a:ext cx="1371600" cy="1143000"/>
          </a:xfrm>
          <a:prstGeom prst="star7">
            <a:avLst/>
          </a:prstGeom>
          <a:solidFill>
            <a:srgbClr val="C00000"/>
          </a:solidFill>
          <a:ln>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effectLst>
                  <a:glow rad="228600">
                    <a:schemeClr val="accent6">
                      <a:satMod val="175000"/>
                      <a:alpha val="40000"/>
                    </a:schemeClr>
                  </a:glow>
                  <a:outerShdw blurRad="50800" dist="38100" dir="18900000" algn="bl" rotWithShape="0">
                    <a:prstClr val="black">
                      <a:alpha val="40000"/>
                    </a:prstClr>
                  </a:outerShdw>
                </a:effectLst>
              </a:rPr>
              <a:t>স্বা</a:t>
            </a:r>
            <a:endParaRPr lang="en-US" sz="4800" dirty="0">
              <a:effectLst>
                <a:glow rad="228600">
                  <a:schemeClr val="accent6">
                    <a:satMod val="175000"/>
                    <a:alpha val="40000"/>
                  </a:schemeClr>
                </a:glow>
                <a:outerShdw blurRad="50800" dist="38100" dir="18900000" algn="bl" rotWithShape="0">
                  <a:prstClr val="black">
                    <a:alpha val="40000"/>
                  </a:prstClr>
                </a:outerShdw>
              </a:effectLst>
            </a:endParaRPr>
          </a:p>
        </p:txBody>
      </p:sp>
      <p:sp>
        <p:nvSpPr>
          <p:cNvPr id="9" name="7-Point Star 8"/>
          <p:cNvSpPr/>
          <p:nvPr/>
        </p:nvSpPr>
        <p:spPr>
          <a:xfrm>
            <a:off x="2667000" y="457200"/>
            <a:ext cx="1371600" cy="1143000"/>
          </a:xfrm>
          <a:prstGeom prst="star7">
            <a:avLst/>
          </a:prstGeom>
          <a:solidFill>
            <a:srgbClr val="C00000"/>
          </a:solidFill>
          <a:ln>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glow rad="228600">
                    <a:schemeClr val="accent6">
                      <a:satMod val="175000"/>
                      <a:alpha val="40000"/>
                    </a:schemeClr>
                  </a:glow>
                  <a:outerShdw blurRad="50800" dist="38100" dir="18900000" algn="bl" rotWithShape="0">
                    <a:prstClr val="black">
                      <a:alpha val="40000"/>
                    </a:prstClr>
                  </a:outerShdw>
                </a:effectLst>
              </a:rPr>
              <a:t>গ</a:t>
            </a:r>
            <a:endParaRPr lang="en-US" sz="4800" dirty="0">
              <a:effectLst>
                <a:glow rad="228600">
                  <a:schemeClr val="accent6">
                    <a:satMod val="175000"/>
                    <a:alpha val="40000"/>
                  </a:schemeClr>
                </a:glow>
                <a:outerShdw blurRad="50800" dist="38100" dir="18900000" algn="bl"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grpId="0" nodeType="clickEffect">
                                  <p:stCondLst>
                                    <p:cond delay="0"/>
                                  </p:stCondLst>
                                  <p:childTnLst>
                                    <p:animEffect transition="out" filter="strips(down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4" fill="hold" grpId="0" nodeType="clickEffect">
                                  <p:stCondLst>
                                    <p:cond delay="0"/>
                                  </p:stCondLst>
                                  <p:childTnLst>
                                    <p:animEffect transition="out" filter="wheel(4)">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6" fill="hold" grpId="0" nodeType="clickEffect">
                                  <p:stCondLst>
                                    <p:cond delay="0"/>
                                  </p:stCondLst>
                                  <p:childTnLst>
                                    <p:animEffect transition="out" filter="barn(in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grpId="0" nodeType="clickEffect">
                                  <p:stCondLst>
                                    <p:cond delay="0"/>
                                  </p:stCondLst>
                                  <p:childTnLst>
                                    <p:animEffect transition="out" filter="strips(downLeft)">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5" presetClass="exit" presetSubtype="0" fill="hold" nodeType="clickEffect">
                                  <p:stCondLst>
                                    <p:cond delay="0"/>
                                  </p:stCondLst>
                                  <p:childTnLst>
                                    <p:anim calcmode="lin" valueType="num">
                                      <p:cBhvr>
                                        <p:cTn id="26" dur="1000"/>
                                        <p:tgtEl>
                                          <p:spTgt spid="4"/>
                                        </p:tgtEl>
                                        <p:attrNameLst>
                                          <p:attrName>ppt_w</p:attrName>
                                        </p:attrNameLst>
                                      </p:cBhvr>
                                      <p:tavLst>
                                        <p:tav tm="0">
                                          <p:val>
                                            <p:strVal val="ppt_w"/>
                                          </p:val>
                                        </p:tav>
                                        <p:tav tm="100000">
                                          <p:val>
                                            <p:strVal val="ppt_w*0.70"/>
                                          </p:val>
                                        </p:tav>
                                      </p:tavLst>
                                    </p:anim>
                                    <p:anim calcmode="lin" valueType="num">
                                      <p:cBhvr>
                                        <p:cTn id="27" dur="1000"/>
                                        <p:tgtEl>
                                          <p:spTgt spid="4"/>
                                        </p:tgtEl>
                                        <p:attrNameLst>
                                          <p:attrName>ppt_h</p:attrName>
                                        </p:attrNameLst>
                                      </p:cBhvr>
                                      <p:tavLst>
                                        <p:tav tm="0">
                                          <p:val>
                                            <p:strVal val="ppt_h"/>
                                          </p:val>
                                        </p:tav>
                                        <p:tav tm="100000">
                                          <p:val>
                                            <p:strVal val="ppt_h"/>
                                          </p:val>
                                        </p:tav>
                                      </p:tavLst>
                                    </p:anim>
                                    <p:animEffect transition="out" filter="fade">
                                      <p:cBhvr>
                                        <p:cTn id="28" dur="1000"/>
                                        <p:tgtEl>
                                          <p:spTgt spid="4"/>
                                        </p:tgtEl>
                                      </p:cBhvr>
                                    </p:animEffect>
                                    <p:set>
                                      <p:cBhvr>
                                        <p:cTn id="29" dur="1" fill="hold">
                                          <p:stCondLst>
                                            <p:cond delay="999"/>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3" presetClass="exit" presetSubtype="16" fill="hold" nodeType="clickEffect">
                                  <p:stCondLst>
                                    <p:cond delay="0"/>
                                  </p:stCondLst>
                                  <p:childTnLst>
                                    <p:animEffect transition="out" filter="plus(in)">
                                      <p:cBhvr>
                                        <p:cTn id="33" dur="2000"/>
                                        <p:tgtEl>
                                          <p:spTgt spid="4"/>
                                        </p:tgtEl>
                                      </p:cBhvr>
                                    </p:animEffect>
                                    <p:set>
                                      <p:cBhvr>
                                        <p:cTn id="34" dur="1" fill="hold">
                                          <p:stCondLst>
                                            <p:cond delay="1999"/>
                                          </p:stCondLst>
                                        </p:cTn>
                                        <p:tgtEl>
                                          <p:spTgt spid="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3" presetClass="exit" presetSubtype="16" fill="hold" nodeType="clickEffect">
                                  <p:stCondLst>
                                    <p:cond delay="0"/>
                                  </p:stCondLst>
                                  <p:childTnLst>
                                    <p:animEffect transition="out" filter="plus(in)">
                                      <p:cBhvr>
                                        <p:cTn id="38" dur="2000"/>
                                        <p:tgtEl>
                                          <p:spTgt spid="4"/>
                                        </p:tgtEl>
                                      </p:cBhvr>
                                    </p:animEffect>
                                    <p:set>
                                      <p:cBhvr>
                                        <p:cTn id="39"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uf\Downloads\82165-1522900468sharmila.jpg"/>
          <p:cNvPicPr>
            <a:picLocks noChangeAspect="1" noChangeArrowheads="1"/>
          </p:cNvPicPr>
          <p:nvPr/>
        </p:nvPicPr>
        <p:blipFill>
          <a:blip r:embed="rId2"/>
          <a:srcRect/>
          <a:stretch>
            <a:fillRect/>
          </a:stretch>
        </p:blipFill>
        <p:spPr bwMode="auto">
          <a:xfrm>
            <a:off x="381000" y="990600"/>
            <a:ext cx="3810000" cy="5410200"/>
          </a:xfrm>
          <a:prstGeom prst="rect">
            <a:avLst/>
          </a:prstGeom>
          <a:ln w="228600" cap="sq" cmpd="thickThin">
            <a:solidFill>
              <a:srgbClr val="000000"/>
            </a:solidFill>
            <a:prstDash val="solid"/>
            <a:miter lim="800000"/>
          </a:ln>
          <a:effectLst>
            <a:glow rad="228600">
              <a:schemeClr val="accent6">
                <a:satMod val="175000"/>
                <a:alpha val="40000"/>
              </a:schemeClr>
            </a:glow>
            <a:innerShdw blurRad="76200">
              <a:srgbClr val="000000"/>
            </a:innerShdw>
          </a:effectLst>
        </p:spPr>
      </p:pic>
      <p:sp>
        <p:nvSpPr>
          <p:cNvPr id="6" name="Rectangle 5"/>
          <p:cNvSpPr/>
          <p:nvPr/>
        </p:nvSpPr>
        <p:spPr>
          <a:xfrm>
            <a:off x="228600" y="228600"/>
            <a:ext cx="8534400" cy="461665"/>
          </a:xfrm>
          <a:prstGeom prst="rect">
            <a:avLst/>
          </a:prstGeom>
          <a:solidFill>
            <a:srgbClr val="FFFF00"/>
          </a:solid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prstTxWarp prst="textPlain">
              <a:avLst/>
            </a:prstTxWarp>
            <a:spAutoFit/>
          </a:bodyPr>
          <a:lstStyle/>
          <a:p>
            <a:pPr lvl="0"/>
            <a:r>
              <a:rPr lang="en-US" sz="2400" b="1" dirty="0" smtClean="0">
                <a:solidFill>
                  <a:prstClr val="black"/>
                </a:solidFill>
              </a:rPr>
              <a:t> </a:t>
            </a:r>
            <a:r>
              <a:rPr lang="as-IN" sz="2400" b="1" dirty="0" smtClean="0">
                <a:solidFill>
                  <a:prstClr val="black"/>
                </a:solidFill>
              </a:rPr>
              <a:t>মেহেরপুরে </a:t>
            </a:r>
            <a:r>
              <a:rPr lang="as-IN" sz="2400" b="1" dirty="0" smtClean="0">
                <a:solidFill>
                  <a:prstClr val="black"/>
                </a:solidFill>
              </a:rPr>
              <a:t>মুজিবনগরে </a:t>
            </a:r>
            <a:r>
              <a:rPr lang="as-IN" sz="2400" b="1" dirty="0" smtClean="0">
                <a:solidFill>
                  <a:prstClr val="black"/>
                </a:solidFill>
              </a:rPr>
              <a:t>অস্থায়ী সরকার</a:t>
            </a:r>
            <a:endParaRPr lang="en-US" sz="2400" dirty="0">
              <a:solidFill>
                <a:prstClr val="black"/>
              </a:solidFill>
            </a:endParaRPr>
          </a:p>
        </p:txBody>
      </p:sp>
      <p:pic>
        <p:nvPicPr>
          <p:cNvPr id="2051" name="Picture 3" descr="C:\Users\Maruf\Downloads\download (4).jpg"/>
          <p:cNvPicPr>
            <a:picLocks noChangeAspect="1" noChangeArrowheads="1"/>
          </p:cNvPicPr>
          <p:nvPr/>
        </p:nvPicPr>
        <p:blipFill>
          <a:blip r:embed="rId3"/>
          <a:srcRect/>
          <a:stretch>
            <a:fillRect/>
          </a:stretch>
        </p:blipFill>
        <p:spPr bwMode="auto">
          <a:xfrm>
            <a:off x="4800600" y="990600"/>
            <a:ext cx="3962400" cy="5410200"/>
          </a:xfrm>
          <a:prstGeom prst="rect">
            <a:avLst/>
          </a:prstGeom>
          <a:ln w="228600" cap="sq" cmpd="thickThin">
            <a:solidFill>
              <a:srgbClr val="000000"/>
            </a:solidFill>
            <a:prstDash val="solid"/>
            <a:miter lim="800000"/>
          </a:ln>
          <a:effectLst>
            <a:glow rad="228600">
              <a:schemeClr val="accent4">
                <a:satMod val="175000"/>
                <a:alpha val="40000"/>
              </a:schemeClr>
            </a:glow>
            <a:innerShdw blurRad="76200">
              <a:srgbClr val="000000"/>
            </a:inn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0"/>
            <a:ext cx="8610600" cy="5909310"/>
          </a:xfrm>
          <a:prstGeom prst="rect">
            <a:avLst/>
          </a:prstGeom>
          <a:solidFill>
            <a:schemeClr val="accent6">
              <a:lumMod val="20000"/>
              <a:lumOff val="80000"/>
            </a:schemeClr>
          </a:solidFill>
          <a:ln w="28575">
            <a:solidFill>
              <a:schemeClr val="tx1"/>
            </a:solidFill>
          </a:ln>
          <a:effectLst>
            <a:glow rad="228600">
              <a:schemeClr val="accent5">
                <a:satMod val="175000"/>
                <a:alpha val="40000"/>
              </a:schemeClr>
            </a:glow>
          </a:effectLst>
        </p:spPr>
        <p:txBody>
          <a:bodyPr wrap="square">
            <a:spAutoFit/>
          </a:bodyPr>
          <a:lstStyle/>
          <a:p>
            <a:endParaRPr lang="en-US" b="1" dirty="0" smtClean="0"/>
          </a:p>
          <a:p>
            <a:r>
              <a:rPr lang="as-IN" sz="2000" b="1" dirty="0" smtClean="0"/>
              <a:t>১৯৭১ </a:t>
            </a:r>
            <a:r>
              <a:rPr lang="as-IN" sz="2000" b="1" dirty="0" smtClean="0"/>
              <a:t>সালের ২৫ মার্চের এ হামলাকে ইতিহাসের ভয়াবহতম গণহত্যা বলা হয়। হত্যাকান্ডের খবর বিশ্ববাসী যাতে জানতে না পারে সে লক্ষ্যে তারা আগে থেকেই বিদেশি সাংবাদিকদেকদের ঢাকা ত্যাগে বাধ্য করে। তারা ঢাকা বিশ্ববিদ্যালয়ের হলগুলোতে হামলা চালায়। জগন্নাথ হল পুরোপুরিভাবে ধ্বংস করে। এতে প্রায় ৭০০ ছাত্র নিহত হয়। মধ্যরাতের আগেই তারা সমস্ত ঢাকা শহর জ্বালিয়ে দেয়। ওই রাতেই পাকিস্তানিদের হাতে বঙ্গবন্ধু গ্রেফতার হন। গণহত্যা চালানোর পর পাকিস্তানিরা ১০ এপ্রিলের মধ্যে সারাদেশ তাদের দখলে আনার পরিকল্পনা গ্রহণ করে। কিন্তু সামরিক বাহিনীর বাঙালি সদস্য, সাধারণ ছাত্রজনতা ও সাধারণ মানুষ তীব্র প্রতিরোধ গড়ে </a:t>
            </a:r>
            <a:r>
              <a:rPr lang="as-IN" sz="2000" b="1" dirty="0" smtClean="0"/>
              <a:t>তোলে</a:t>
            </a:r>
            <a:r>
              <a:rPr lang="en-US" sz="2000" b="1" dirty="0" smtClean="0"/>
              <a:t>।</a:t>
            </a:r>
          </a:p>
          <a:p>
            <a:r>
              <a:rPr lang="as-IN" sz="2000" b="1" dirty="0" smtClean="0"/>
              <a:t>বীর </a:t>
            </a:r>
            <a:r>
              <a:rPr lang="as-IN" sz="2000" b="1" dirty="0" smtClean="0"/>
              <a:t>বাঙালি জীবনের বিনিময়ে অঞ্চলগুলোর পুনঃনিয়ন্ত্রণ গ্রহণ করে। ১৯৭১ সালের ১৭ এপ্রিল মেহেরপুরের মুজিবনগরে প্রতিষ্ঠিত হয় অস্থায়ী সরকার। বঙ্গবন্ধু শেখ মুজিবুর রহমান হন এই স্বাধীন সার্বভৌম বাংলাদেশ সরকারের প্রথম রাষ্ট্রপতি। অস্থায়ী রাষ্ট্রপতির দায়িত্ব পান সৈয়দ নজরুল ইসলাম। আর প্রধানমন্ত্রীর দায়িত্ব অর্পিত হয় তাজউদ্দিন আহমেদের উপর। বাংলাদেশের প্রথম প্রতিষ্ঠিত সরকার দেশি-বিদেশি সাংবাদিকদের উপস্থিতিতে শপথ গ্রহণ করেন। শুরু হয় অনুষ্ঠানিকভাবে দায়িত্ব পালন। এই শপথ গ্রহণ অনুষ্ঠানে পঠিত হয় স্বাধীনতার ঘোষণাপত্র। ২৬ মার্চ ১৯৭১ থেকে বাংলাদেশেকে স্বাধীন সার্বভৌম রাষ্ট্র হিসেবে ঘোষণা করা হয়।</a:t>
            </a:r>
            <a:endParaRPr lang="en-US" sz="2000" b="1" dirty="0"/>
          </a:p>
        </p:txBody>
      </p:sp>
      <p:sp>
        <p:nvSpPr>
          <p:cNvPr id="3" name="Rectangle 2"/>
          <p:cNvSpPr/>
          <p:nvPr/>
        </p:nvSpPr>
        <p:spPr>
          <a:xfrm>
            <a:off x="609600" y="0"/>
            <a:ext cx="7696200" cy="523220"/>
          </a:xfrm>
          <a:prstGeom prst="rect">
            <a:avLst/>
          </a:prstGeom>
          <a:solidFill>
            <a:srgbClr val="C00000"/>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b="1" dirty="0" smtClean="0"/>
              <a:t>                </a:t>
            </a:r>
            <a:r>
              <a:rPr lang="en-US" sz="2800" b="1" dirty="0" err="1" smtClean="0">
                <a:solidFill>
                  <a:schemeClr val="bg1"/>
                </a:solidFill>
              </a:rPr>
              <a:t>পাকিস্তানি</a:t>
            </a:r>
            <a:r>
              <a:rPr lang="en-US" sz="2800" b="1" dirty="0" smtClean="0">
                <a:solidFill>
                  <a:schemeClr val="bg1"/>
                </a:solidFill>
              </a:rPr>
              <a:t> </a:t>
            </a:r>
            <a:r>
              <a:rPr lang="en-US" sz="2800" b="1" dirty="0" err="1" smtClean="0">
                <a:solidFill>
                  <a:schemeClr val="bg1"/>
                </a:solidFill>
              </a:rPr>
              <a:t>হানাদার</a:t>
            </a:r>
            <a:r>
              <a:rPr lang="en-US" sz="2800" b="1" dirty="0" smtClean="0">
                <a:solidFill>
                  <a:schemeClr val="bg1"/>
                </a:solidFill>
              </a:rPr>
              <a:t> </a:t>
            </a:r>
            <a:r>
              <a:rPr lang="en-US" sz="2800" b="1" dirty="0" err="1" smtClean="0">
                <a:solidFill>
                  <a:schemeClr val="bg1"/>
                </a:solidFill>
              </a:rPr>
              <a:t>বাহিনীর</a:t>
            </a:r>
            <a:r>
              <a:rPr lang="en-US" sz="2800" b="1" dirty="0" smtClean="0">
                <a:solidFill>
                  <a:schemeClr val="bg1"/>
                </a:solidFill>
              </a:rPr>
              <a:t> </a:t>
            </a:r>
            <a:r>
              <a:rPr lang="en-US" sz="2800" b="1" dirty="0" err="1" smtClean="0">
                <a:solidFill>
                  <a:schemeClr val="bg1"/>
                </a:solidFill>
              </a:rPr>
              <a:t>হত্যাযজ্ঞ</a:t>
            </a:r>
            <a:r>
              <a:rPr lang="en-US" sz="2800" b="1" dirty="0" smtClean="0">
                <a:solidFill>
                  <a:schemeClr val="bg1"/>
                </a:solidFill>
              </a:rPr>
              <a:t> </a:t>
            </a:r>
            <a:endParaRPr lang="en-US" sz="28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Maruf\Downloads\liberation-war-460.jpg"/>
          <p:cNvPicPr>
            <a:picLocks noChangeAspect="1" noChangeArrowheads="1"/>
          </p:cNvPicPr>
          <p:nvPr/>
        </p:nvPicPr>
        <p:blipFill>
          <a:blip r:embed="rId2"/>
          <a:srcRect/>
          <a:stretch>
            <a:fillRect/>
          </a:stretch>
        </p:blipFill>
        <p:spPr bwMode="auto">
          <a:xfrm>
            <a:off x="304800" y="228600"/>
            <a:ext cx="8610600" cy="2933700"/>
          </a:xfrm>
          <a:prstGeom prst="rect">
            <a:avLst/>
          </a:prstGeom>
          <a:ln w="88900" cap="sq" cmpd="thickThin">
            <a:solidFill>
              <a:srgbClr val="000000"/>
            </a:solidFill>
            <a:prstDash val="solid"/>
            <a:miter lim="800000"/>
          </a:ln>
          <a:effectLst>
            <a:glow rad="228600">
              <a:schemeClr val="accent6">
                <a:satMod val="175000"/>
                <a:alpha val="40000"/>
              </a:schemeClr>
            </a:glow>
            <a:innerShdw blurRad="76200">
              <a:srgbClr val="000000"/>
            </a:innerShdw>
          </a:effectLst>
        </p:spPr>
      </p:pic>
      <p:pic>
        <p:nvPicPr>
          <p:cNvPr id="4" name="Picture 3" descr="C:\Users\Maruf\Downloads\15601276_302.jpg"/>
          <p:cNvPicPr>
            <a:picLocks noChangeAspect="1" noChangeArrowheads="1"/>
          </p:cNvPicPr>
          <p:nvPr/>
        </p:nvPicPr>
        <p:blipFill>
          <a:blip r:embed="rId3"/>
          <a:srcRect/>
          <a:stretch>
            <a:fillRect/>
          </a:stretch>
        </p:blipFill>
        <p:spPr bwMode="auto">
          <a:xfrm>
            <a:off x="381000" y="3429000"/>
            <a:ext cx="8496300" cy="3200400"/>
          </a:xfrm>
          <a:prstGeom prst="rect">
            <a:avLst/>
          </a:prstGeom>
          <a:ln w="88900" cap="sq" cmpd="thickThin">
            <a:solidFill>
              <a:srgbClr val="000000"/>
            </a:solidFill>
            <a:prstDash val="solid"/>
            <a:miter lim="800000"/>
          </a:ln>
          <a:effectLst>
            <a:glow rad="139700">
              <a:schemeClr val="accent4">
                <a:satMod val="175000"/>
                <a:alpha val="40000"/>
              </a:schemeClr>
            </a:glow>
            <a:innerShdw blurRad="76200">
              <a:srgbClr val="000000"/>
            </a:innerShdw>
          </a:effectLst>
        </p:spPr>
      </p:pic>
      <p:sp>
        <p:nvSpPr>
          <p:cNvPr id="5" name="TextBox 4"/>
          <p:cNvSpPr txBox="1"/>
          <p:nvPr/>
        </p:nvSpPr>
        <p:spPr>
          <a:xfrm>
            <a:off x="5638800" y="304800"/>
            <a:ext cx="3048000" cy="461665"/>
          </a:xfrm>
          <a:prstGeom prst="rect">
            <a:avLst/>
          </a:prstGeom>
          <a:solidFill>
            <a:srgbClr val="C00000"/>
          </a:solidFill>
        </p:spPr>
        <p:txBody>
          <a:bodyPr wrap="square" rtlCol="0">
            <a:prstTxWarp prst="textPlain">
              <a:avLst/>
            </a:prstTxWarp>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মুক্তিযোদ্ধা</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533400" y="762000"/>
            <a:ext cx="8153400" cy="917448"/>
          </a:xfrm>
          <a:prstGeom prst="ribbon">
            <a:avLst/>
          </a:prstGeom>
          <a:solidFill>
            <a:srgbClr val="7030A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মূল্যায়ন</a:t>
            </a:r>
            <a:r>
              <a:rPr lang="en-US" sz="36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 </a:t>
            </a:r>
            <a:endParaRPr lang="en-US" sz="36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endParaRPr>
          </a:p>
        </p:txBody>
      </p:sp>
      <p:sp>
        <p:nvSpPr>
          <p:cNvPr id="3" name="TextBox 2"/>
          <p:cNvSpPr txBox="1"/>
          <p:nvPr/>
        </p:nvSpPr>
        <p:spPr>
          <a:xfrm>
            <a:off x="457200" y="3124200"/>
            <a:ext cx="8458200" cy="2769989"/>
          </a:xfrm>
          <a:prstGeom prst="rect">
            <a:avLst/>
          </a:prstGeom>
          <a:solidFill>
            <a:srgbClr val="92D050"/>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Ø"/>
            </a:pPr>
            <a:endParaRPr lang="en-US" dirty="0" smtClean="0"/>
          </a:p>
          <a:p>
            <a:pPr>
              <a:buFont typeface="Wingdings" pitchFamily="2" charset="2"/>
              <a:buChar char="Ø"/>
            </a:pPr>
            <a:r>
              <a:rPr lang="en-US" dirty="0" smtClean="0"/>
              <a:t>   </a:t>
            </a:r>
            <a:r>
              <a:rPr lang="en-US" sz="3200" dirty="0" smtClean="0"/>
              <a:t>১৯৭১ </a:t>
            </a:r>
            <a:r>
              <a:rPr lang="en-US" sz="3200" dirty="0" err="1" smtClean="0"/>
              <a:t>সালের</a:t>
            </a:r>
            <a:r>
              <a:rPr lang="en-US" sz="3200" dirty="0" smtClean="0"/>
              <a:t> ২৫ </a:t>
            </a:r>
            <a:r>
              <a:rPr lang="en-US" sz="3200" dirty="0" err="1" smtClean="0"/>
              <a:t>মার্চকে</a:t>
            </a:r>
            <a:r>
              <a:rPr lang="en-US" sz="3200" dirty="0" smtClean="0"/>
              <a:t> </a:t>
            </a:r>
            <a:r>
              <a:rPr lang="en-US" sz="3200" dirty="0" err="1" smtClean="0"/>
              <a:t>কাল</a:t>
            </a:r>
            <a:r>
              <a:rPr lang="en-US" sz="3200" dirty="0" smtClean="0"/>
              <a:t> </a:t>
            </a:r>
            <a:r>
              <a:rPr lang="en-US" sz="3200" dirty="0" err="1" smtClean="0"/>
              <a:t>রাত</a:t>
            </a:r>
            <a:r>
              <a:rPr lang="en-US" sz="3200" dirty="0" smtClean="0"/>
              <a:t> </a:t>
            </a:r>
            <a:r>
              <a:rPr lang="en-US" sz="3200" dirty="0" err="1" smtClean="0"/>
              <a:t>বলা</a:t>
            </a:r>
            <a:r>
              <a:rPr lang="en-US" sz="3200" dirty="0" smtClean="0"/>
              <a:t> </a:t>
            </a:r>
            <a:r>
              <a:rPr lang="en-US" sz="3200" dirty="0" err="1" smtClean="0"/>
              <a:t>হয়</a:t>
            </a:r>
            <a:r>
              <a:rPr lang="en-US" sz="3200" dirty="0" smtClean="0"/>
              <a:t> </a:t>
            </a:r>
            <a:r>
              <a:rPr lang="en-US" sz="3200" dirty="0" err="1" smtClean="0"/>
              <a:t>কেন</a:t>
            </a:r>
            <a:r>
              <a:rPr lang="en-US" sz="3200" dirty="0" smtClean="0"/>
              <a:t> ?</a:t>
            </a:r>
          </a:p>
          <a:p>
            <a:pPr>
              <a:buFont typeface="Wingdings" pitchFamily="2" charset="2"/>
              <a:buChar char="Ø"/>
            </a:pPr>
            <a:r>
              <a:rPr lang="en-US" sz="3200" dirty="0" smtClean="0"/>
              <a:t> </a:t>
            </a:r>
            <a:r>
              <a:rPr lang="en-US" sz="3200" dirty="0" err="1" smtClean="0"/>
              <a:t>পূর্ব-পাকিস্তান</a:t>
            </a:r>
            <a:r>
              <a:rPr lang="en-US" sz="3200" dirty="0" smtClean="0"/>
              <a:t> ও </a:t>
            </a:r>
            <a:r>
              <a:rPr lang="en-US" sz="3200" dirty="0" err="1" smtClean="0"/>
              <a:t>পশ্চিম</a:t>
            </a:r>
            <a:r>
              <a:rPr lang="en-US" sz="3200" dirty="0" smtClean="0"/>
              <a:t> </a:t>
            </a:r>
            <a:r>
              <a:rPr lang="en-US" sz="3200" dirty="0" err="1" smtClean="0"/>
              <a:t>পাকিস্তানের</a:t>
            </a:r>
            <a:r>
              <a:rPr lang="en-US" sz="3200" dirty="0" smtClean="0"/>
              <a:t> </a:t>
            </a:r>
            <a:r>
              <a:rPr lang="en-US" sz="3200" dirty="0" err="1" smtClean="0"/>
              <a:t>মধ্যে</a:t>
            </a:r>
            <a:r>
              <a:rPr lang="en-US" sz="3200" dirty="0" smtClean="0"/>
              <a:t> </a:t>
            </a:r>
            <a:r>
              <a:rPr lang="en-US" sz="3200" dirty="0" err="1" smtClean="0"/>
              <a:t>দূরত্ব</a:t>
            </a:r>
            <a:r>
              <a:rPr lang="en-US" sz="3200" dirty="0" smtClean="0"/>
              <a:t> </a:t>
            </a:r>
            <a:r>
              <a:rPr lang="en-US" sz="3200" dirty="0" err="1" smtClean="0"/>
              <a:t>কত</a:t>
            </a:r>
            <a:r>
              <a:rPr lang="en-US" sz="3200" dirty="0" smtClean="0"/>
              <a:t> 	</a:t>
            </a:r>
            <a:r>
              <a:rPr lang="en-US" sz="3200" dirty="0" err="1" smtClean="0"/>
              <a:t>মাইল</a:t>
            </a:r>
            <a:r>
              <a:rPr lang="en-US" sz="3200" dirty="0" smtClean="0"/>
              <a:t> ?</a:t>
            </a:r>
          </a:p>
          <a:p>
            <a:pPr>
              <a:buFont typeface="Wingdings" pitchFamily="2" charset="2"/>
              <a:buChar char="Ø"/>
            </a:pPr>
            <a:r>
              <a:rPr lang="en-US" sz="3200" dirty="0" smtClean="0"/>
              <a:t> </a:t>
            </a:r>
            <a:r>
              <a:rPr lang="en-US" sz="3200" dirty="0" err="1" smtClean="0"/>
              <a:t>কোন</a:t>
            </a:r>
            <a:r>
              <a:rPr lang="en-US" sz="3200" dirty="0" smtClean="0"/>
              <a:t> </a:t>
            </a:r>
            <a:r>
              <a:rPr lang="en-US" sz="3200" dirty="0" err="1" smtClean="0"/>
              <a:t>সরকার</a:t>
            </a:r>
            <a:r>
              <a:rPr lang="en-US" sz="3200" dirty="0" smtClean="0"/>
              <a:t> </a:t>
            </a:r>
            <a:r>
              <a:rPr lang="en-US" sz="3200" dirty="0" err="1" smtClean="0"/>
              <a:t>মুক্তিযুদ্ধ</a:t>
            </a:r>
            <a:r>
              <a:rPr lang="en-US" sz="3200" dirty="0" smtClean="0"/>
              <a:t> </a:t>
            </a:r>
            <a:r>
              <a:rPr lang="en-US" sz="3200" dirty="0" err="1" smtClean="0"/>
              <a:t>পরিচালনা</a:t>
            </a:r>
            <a:r>
              <a:rPr lang="en-US" sz="3200" dirty="0" smtClean="0"/>
              <a:t> </a:t>
            </a:r>
            <a:r>
              <a:rPr lang="en-US" sz="3200" dirty="0" err="1" smtClean="0"/>
              <a:t>করেন</a:t>
            </a:r>
            <a:r>
              <a:rPr lang="en-US" sz="3200" dirty="0" smtClean="0"/>
              <a:t> ? </a:t>
            </a:r>
          </a:p>
          <a:p>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Maruf\Downloads\images (8).jpg"/>
          <p:cNvPicPr>
            <a:picLocks noChangeAspect="1" noChangeArrowheads="1"/>
          </p:cNvPicPr>
          <p:nvPr/>
        </p:nvPicPr>
        <p:blipFill>
          <a:blip r:embed="rId2"/>
          <a:srcRect/>
          <a:stretch>
            <a:fillRect/>
          </a:stretch>
        </p:blipFill>
        <p:spPr bwMode="auto">
          <a:xfrm>
            <a:off x="381000" y="3505200"/>
            <a:ext cx="8458200" cy="3048000"/>
          </a:xfrm>
          <a:prstGeom prst="rect">
            <a:avLst/>
          </a:prstGeom>
          <a:ln w="88900" cap="sq" cmpd="thickThin">
            <a:solidFill>
              <a:srgbClr val="000000"/>
            </a:solidFill>
            <a:prstDash val="solid"/>
            <a:miter lim="800000"/>
          </a:ln>
          <a:effectLst>
            <a:glow rad="228600">
              <a:schemeClr val="accent2">
                <a:satMod val="175000"/>
                <a:alpha val="40000"/>
              </a:schemeClr>
            </a:glow>
            <a:innerShdw blurRad="76200">
              <a:srgbClr val="000000"/>
            </a:innerShdw>
          </a:effectLst>
        </p:spPr>
      </p:pic>
      <p:pic>
        <p:nvPicPr>
          <p:cNvPr id="3076" name="Picture 4" descr="C:\Users\Maruf\Downloads\sp_58eb2a7613105.jpg"/>
          <p:cNvPicPr>
            <a:picLocks noChangeAspect="1" noChangeArrowheads="1"/>
          </p:cNvPicPr>
          <p:nvPr/>
        </p:nvPicPr>
        <p:blipFill>
          <a:blip r:embed="rId3"/>
          <a:srcRect/>
          <a:stretch>
            <a:fillRect/>
          </a:stretch>
        </p:blipFill>
        <p:spPr bwMode="auto">
          <a:xfrm>
            <a:off x="4038600" y="228600"/>
            <a:ext cx="4724400" cy="2995613"/>
          </a:xfrm>
          <a:prstGeom prst="rect">
            <a:avLst/>
          </a:prstGeom>
          <a:ln w="88900" cap="sq" cmpd="thickThin">
            <a:solidFill>
              <a:srgbClr val="000000"/>
            </a:solidFill>
            <a:prstDash val="solid"/>
            <a:miter lim="800000"/>
          </a:ln>
          <a:effectLst>
            <a:glow rad="228600">
              <a:schemeClr val="accent6">
                <a:satMod val="175000"/>
                <a:alpha val="40000"/>
              </a:schemeClr>
            </a:glow>
            <a:innerShdw blurRad="76200">
              <a:srgbClr val="000000"/>
            </a:innerShdw>
          </a:effectLst>
        </p:spPr>
      </p:pic>
      <p:sp>
        <p:nvSpPr>
          <p:cNvPr id="8" name="Rectangle 7"/>
          <p:cNvSpPr/>
          <p:nvPr/>
        </p:nvSpPr>
        <p:spPr>
          <a:xfrm>
            <a:off x="533400" y="304800"/>
            <a:ext cx="3200400" cy="2743200"/>
          </a:xfrm>
          <a:prstGeom prst="rect">
            <a:avLst/>
          </a:prstGeom>
          <a:solidFill>
            <a:srgbClr val="C00000"/>
          </a:solidFill>
          <a:ln>
            <a:noFill/>
          </a:ln>
          <a:effectLst>
            <a:glow rad="228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NikoshBandy)"/>
              </a:rPr>
              <a:t>আত্মসমর্পণ</a:t>
            </a:r>
            <a:r>
              <a:rPr lang="en-US" sz="3600" dirty="0" smtClean="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NikoshBandy)"/>
              </a:rPr>
              <a:t> ও </a:t>
            </a:r>
            <a:r>
              <a:rPr lang="en-US" sz="3600" dirty="0" err="1" smtClean="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NikoshBandy)"/>
              </a:rPr>
              <a:t>বিজয়</a:t>
            </a:r>
            <a:r>
              <a:rPr lang="en-US" sz="3600" dirty="0" smtClean="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NikoshBandy)"/>
              </a:rPr>
              <a:t> </a:t>
            </a:r>
            <a:r>
              <a:rPr lang="en-US" sz="3600" dirty="0" err="1" smtClean="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NikoshBandy)"/>
              </a:rPr>
              <a:t>অর্জনের</a:t>
            </a:r>
            <a:r>
              <a:rPr lang="en-US" sz="3600" dirty="0" smtClean="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NikoshBandy)"/>
              </a:rPr>
              <a:t>  </a:t>
            </a:r>
            <a:r>
              <a:rPr lang="en-US" sz="3600" dirty="0" err="1" smtClean="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NikoshBandy)"/>
              </a:rPr>
              <a:t>ছবি</a:t>
            </a:r>
            <a:r>
              <a:rPr lang="en-US" sz="3600" dirty="0" smtClean="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NikoshBandy)"/>
              </a:rPr>
              <a:t> </a:t>
            </a:r>
            <a:endParaRPr lang="en-US" sz="3600"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NikoshBand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ruf\Downloads\maxresdefault.jpg"/>
          <p:cNvPicPr>
            <a:picLocks noChangeAspect="1" noChangeArrowheads="1"/>
          </p:cNvPicPr>
          <p:nvPr/>
        </p:nvPicPr>
        <p:blipFill>
          <a:blip r:embed="rId2"/>
          <a:srcRect r="-1312" b="7778"/>
          <a:stretch>
            <a:fillRect/>
          </a:stretch>
        </p:blipFill>
        <p:spPr bwMode="auto">
          <a:xfrm>
            <a:off x="533400" y="304800"/>
            <a:ext cx="4800600" cy="3352800"/>
          </a:xfrm>
          <a:prstGeom prst="ellipse">
            <a:avLst/>
          </a:prstGeom>
          <a:ln w="63500" cap="rnd">
            <a:noFill/>
          </a:ln>
          <a:effectLst>
            <a:glow rad="228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Down Arrow 2"/>
          <p:cNvSpPr/>
          <p:nvPr/>
        </p:nvSpPr>
        <p:spPr>
          <a:xfrm>
            <a:off x="5638800" y="609600"/>
            <a:ext cx="3124200" cy="2743200"/>
          </a:xfrm>
          <a:prstGeom prst="downArrow">
            <a:avLst/>
          </a:prstGeom>
          <a:solidFill>
            <a:srgbClr val="002060"/>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effectLst>
                  <a:glow rad="228600">
                    <a:schemeClr val="accent2">
                      <a:satMod val="175000"/>
                      <a:alpha val="40000"/>
                    </a:schemeClr>
                  </a:glow>
                </a:effectLst>
              </a:rPr>
              <a:t>দলীয়</a:t>
            </a:r>
            <a:r>
              <a:rPr lang="en-US" sz="4400" dirty="0" smtClean="0">
                <a:effectLst>
                  <a:glow rad="228600">
                    <a:schemeClr val="accent2">
                      <a:satMod val="175000"/>
                      <a:alpha val="40000"/>
                    </a:schemeClr>
                  </a:glow>
                </a:effectLst>
              </a:rPr>
              <a:t> </a:t>
            </a:r>
            <a:r>
              <a:rPr lang="en-US" sz="4400" dirty="0" err="1" smtClean="0">
                <a:effectLst>
                  <a:glow rad="228600">
                    <a:schemeClr val="accent2">
                      <a:satMod val="175000"/>
                      <a:alpha val="40000"/>
                    </a:schemeClr>
                  </a:glow>
                </a:effectLst>
              </a:rPr>
              <a:t>কাজ</a:t>
            </a:r>
            <a:r>
              <a:rPr lang="en-US" sz="4400" dirty="0" smtClean="0">
                <a:effectLst>
                  <a:glow rad="228600">
                    <a:schemeClr val="accent2">
                      <a:satMod val="175000"/>
                      <a:alpha val="40000"/>
                    </a:schemeClr>
                  </a:glow>
                </a:effectLst>
              </a:rPr>
              <a:t> </a:t>
            </a:r>
            <a:endParaRPr lang="en-US" sz="4400" dirty="0">
              <a:effectLst>
                <a:glow rad="228600">
                  <a:schemeClr val="accent2">
                    <a:satMod val="175000"/>
                    <a:alpha val="40000"/>
                  </a:schemeClr>
                </a:glow>
              </a:effectLst>
            </a:endParaRPr>
          </a:p>
        </p:txBody>
      </p:sp>
      <p:sp>
        <p:nvSpPr>
          <p:cNvPr id="4" name="Rectangle 3"/>
          <p:cNvSpPr/>
          <p:nvPr/>
        </p:nvSpPr>
        <p:spPr>
          <a:xfrm>
            <a:off x="609600" y="4343400"/>
            <a:ext cx="7924800" cy="1371600"/>
          </a:xfrm>
          <a:prstGeom prst="rect">
            <a:avLst/>
          </a:prstGeom>
          <a:solidFill>
            <a:schemeClr val="tx2">
              <a:lumMod val="50000"/>
            </a:schemeClr>
          </a:solid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   </a:t>
            </a:r>
            <a:r>
              <a:rPr lang="en-US" sz="4000" dirty="0" err="1"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NikoshBandy)"/>
              </a:rPr>
              <a:t>মুক্তিযুদ্ধের</a:t>
            </a:r>
            <a:r>
              <a:rPr lang="en-US" sz="40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NikoshBandy)"/>
              </a:rPr>
              <a:t> </a:t>
            </a:r>
            <a:r>
              <a:rPr lang="en-US" sz="4000" dirty="0" err="1"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NikoshBandy)"/>
              </a:rPr>
              <a:t>কারণগলো</a:t>
            </a:r>
            <a:r>
              <a:rPr lang="en-US" sz="40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NikoshBandy)"/>
              </a:rPr>
              <a:t> </a:t>
            </a:r>
            <a:r>
              <a:rPr lang="en-US" sz="4000" dirty="0" err="1"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NikoshBandy)"/>
              </a:rPr>
              <a:t>শ্রেণিকক্ষে</a:t>
            </a:r>
            <a:r>
              <a:rPr lang="en-US" sz="40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NikoshBandy)"/>
              </a:rPr>
              <a:t> </a:t>
            </a:r>
            <a:r>
              <a:rPr lang="en-US" sz="4000" dirty="0" err="1"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NikoshBandy)"/>
              </a:rPr>
              <a:t>আলোচনা</a:t>
            </a:r>
            <a:r>
              <a:rPr lang="en-US" sz="40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NikoshBandy)"/>
              </a:rPr>
              <a:t> </a:t>
            </a:r>
            <a:r>
              <a:rPr lang="en-US" sz="4000" dirty="0" err="1"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NikoshBandy)"/>
              </a:rPr>
              <a:t>করে</a:t>
            </a:r>
            <a:r>
              <a:rPr lang="en-US" sz="40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NikoshBandy)"/>
              </a:rPr>
              <a:t> </a:t>
            </a:r>
            <a:r>
              <a:rPr lang="en-US" sz="4000" dirty="0" err="1"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NikoshBandy)"/>
              </a:rPr>
              <a:t>ক্রমানুসারে</a:t>
            </a:r>
            <a:r>
              <a:rPr lang="en-US" sz="40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NikoshBandy)"/>
              </a:rPr>
              <a:t> </a:t>
            </a:r>
            <a:r>
              <a:rPr lang="en-US" sz="4000" dirty="0" err="1"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NikoshBandy)"/>
              </a:rPr>
              <a:t>সাজও</a:t>
            </a:r>
            <a:r>
              <a:rPr lang="en-US" sz="40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NikoshBandy)"/>
              </a:rPr>
              <a:t> ।   </a:t>
            </a:r>
            <a:endParaRPr lang="en-US" sz="4000" dirty="0">
              <a:effectLst>
                <a:glow rad="139700">
                  <a:schemeClr val="accent6">
                    <a:satMod val="175000"/>
                    <a:alpha val="40000"/>
                  </a:schemeClr>
                </a:glow>
                <a:outerShdw blurRad="63500" dir="3600000" algn="tl" rotWithShape="0">
                  <a:srgbClr val="000000">
                    <a:alpha val="70000"/>
                  </a:srgbClr>
                </a:outerShdw>
              </a:effectLst>
              <a:latin typeface="NikoshBand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ruf\Downloads\featured-image-simple-ways-to-secure-your-new-home-1.jpg"/>
          <p:cNvPicPr>
            <a:picLocks noChangeAspect="1" noChangeArrowheads="1"/>
          </p:cNvPicPr>
          <p:nvPr/>
        </p:nvPicPr>
        <p:blipFill>
          <a:blip r:embed="rId2"/>
          <a:srcRect/>
          <a:stretch>
            <a:fillRect/>
          </a:stretch>
        </p:blipFill>
        <p:spPr bwMode="auto">
          <a:xfrm>
            <a:off x="457200" y="762000"/>
            <a:ext cx="4191000" cy="2590800"/>
          </a:xfrm>
          <a:prstGeom prst="ellipse">
            <a:avLst/>
          </a:prstGeom>
          <a:ln w="63500" cap="rnd">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Can 2"/>
          <p:cNvSpPr/>
          <p:nvPr/>
        </p:nvSpPr>
        <p:spPr>
          <a:xfrm>
            <a:off x="5791200" y="228600"/>
            <a:ext cx="1600200" cy="3505200"/>
          </a:xfrm>
          <a:prstGeom prst="can">
            <a:avLst/>
          </a:prstGeom>
          <a:solidFill>
            <a:schemeClr val="accent3">
              <a:lumMod val="50000"/>
            </a:schemeClr>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NikoshBAN"/>
              </a:rPr>
              <a:t>বাড়ির</a:t>
            </a:r>
            <a:endParaRPr lang="en-US" sz="40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NikoshBAN"/>
            </a:endParaRPr>
          </a:p>
          <a:p>
            <a:pPr algn="ctr"/>
            <a:r>
              <a:rPr lang="en-US" sz="4000" dirty="0" err="1"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NikoshBAN"/>
              </a:rPr>
              <a:t>কাজ</a:t>
            </a:r>
            <a:r>
              <a:rPr lang="en-US" sz="40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NikoshBAN"/>
              </a:rPr>
              <a:t> </a:t>
            </a:r>
            <a:endParaRPr lang="en-US" sz="4000"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NikoshBAN"/>
            </a:endParaRPr>
          </a:p>
        </p:txBody>
      </p:sp>
      <p:sp>
        <p:nvSpPr>
          <p:cNvPr id="5" name="Rectangle 4"/>
          <p:cNvSpPr/>
          <p:nvPr/>
        </p:nvSpPr>
        <p:spPr>
          <a:xfrm>
            <a:off x="457200" y="4267200"/>
            <a:ext cx="8077200" cy="95410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buFont typeface="Wingdings" pitchFamily="2" charset="2"/>
              <a:buChar char="Ø"/>
            </a:pPr>
            <a:r>
              <a:rPr lang="en-US" sz="2400" b="1" dirty="0" smtClean="0">
                <a:solidFill>
                  <a:schemeClr val="bg1"/>
                </a:solidFill>
              </a:rPr>
              <a:t>  </a:t>
            </a:r>
            <a:r>
              <a:rPr lang="as-IN" sz="2800" b="1" dirty="0" smtClean="0">
                <a:solidFill>
                  <a:schemeClr val="bg1"/>
                </a:solidFill>
              </a:rPr>
              <a:t>১৯৭১ </a:t>
            </a:r>
            <a:r>
              <a:rPr lang="as-IN" sz="2800" b="1" dirty="0" smtClean="0">
                <a:solidFill>
                  <a:schemeClr val="bg1"/>
                </a:solidFill>
              </a:rPr>
              <a:t>সালের ২৫ মার্চের এ হামলাকে ইতিহাসের ভয়াবহতম </a:t>
            </a:r>
            <a:r>
              <a:rPr lang="en-US" sz="2800" b="1" dirty="0" smtClean="0">
                <a:solidFill>
                  <a:schemeClr val="bg1"/>
                </a:solidFill>
              </a:rPr>
              <a:t>  </a:t>
            </a:r>
            <a:r>
              <a:rPr lang="as-IN" sz="2800" b="1" dirty="0" smtClean="0">
                <a:solidFill>
                  <a:schemeClr val="bg1"/>
                </a:solidFill>
              </a:rPr>
              <a:t>গণহত্যা </a:t>
            </a:r>
            <a:r>
              <a:rPr lang="as-IN" sz="2800" b="1" dirty="0" smtClean="0">
                <a:solidFill>
                  <a:schemeClr val="bg1"/>
                </a:solidFill>
              </a:rPr>
              <a:t>বলা </a:t>
            </a:r>
            <a:r>
              <a:rPr lang="as-IN" sz="2800" b="1" dirty="0" smtClean="0">
                <a:solidFill>
                  <a:schemeClr val="bg1"/>
                </a:solidFill>
              </a:rPr>
              <a:t>হয়</a:t>
            </a:r>
            <a:r>
              <a:rPr lang="en-US" sz="2800" b="1" dirty="0" smtClean="0">
                <a:solidFill>
                  <a:schemeClr val="bg1"/>
                </a:solidFill>
              </a:rPr>
              <a:t> </a:t>
            </a:r>
            <a:r>
              <a:rPr lang="en-US" sz="2800" b="1" dirty="0" err="1" smtClean="0">
                <a:solidFill>
                  <a:schemeClr val="bg1"/>
                </a:solidFill>
              </a:rPr>
              <a:t>কেন</a:t>
            </a:r>
            <a:r>
              <a:rPr lang="en-US" sz="2800" b="1" dirty="0" smtClean="0">
                <a:solidFill>
                  <a:schemeClr val="bg1"/>
                </a:solidFill>
              </a:rPr>
              <a:t> </a:t>
            </a:r>
            <a:r>
              <a:rPr lang="en-US" sz="2000" b="1" dirty="0" smtClean="0">
                <a:solidFill>
                  <a:schemeClr val="bg1"/>
                </a:solidFill>
              </a:rPr>
              <a:t>? </a:t>
            </a:r>
            <a:r>
              <a:rPr lang="as-IN" sz="2000" b="1" dirty="0" smtClean="0">
                <a:solidFill>
                  <a:schemeClr val="bg1"/>
                </a:solidFill>
              </a:rPr>
              <a:t> </a:t>
            </a:r>
            <a:endParaRPr lang="en-US" sz="200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14400" y="609600"/>
            <a:ext cx="7162800" cy="1371600"/>
          </a:xfrm>
          <a:prstGeom prst="ellipse">
            <a:avLst/>
          </a:prstGeom>
          <a:solidFill>
            <a:srgbClr val="C00000"/>
          </a:solidFill>
          <a:ln>
            <a:noFill/>
          </a:ln>
          <a:effectLst>
            <a:glow rad="228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sz="8800" dirty="0" err="1" smtClean="0">
                <a:effectLst>
                  <a:glow rad="228600">
                    <a:schemeClr val="accent2">
                      <a:satMod val="175000"/>
                      <a:alpha val="40000"/>
                    </a:schemeClr>
                  </a:glow>
                </a:effectLst>
                <a:latin typeface="NikoshBAN"/>
              </a:rPr>
              <a:t>ধন্যবাদ</a:t>
            </a:r>
            <a:r>
              <a:rPr lang="en-US" sz="8800" dirty="0" smtClean="0">
                <a:latin typeface="NikoshBAN"/>
              </a:rPr>
              <a:t> </a:t>
            </a:r>
            <a:endParaRPr lang="en-US" sz="8800" dirty="0">
              <a:latin typeface="NikoshBAN"/>
            </a:endParaRPr>
          </a:p>
        </p:txBody>
      </p:sp>
      <p:pic>
        <p:nvPicPr>
          <p:cNvPr id="3" name="Picture 2" descr="150071538_1650147181858788_6523880130201376612_n.jpg"/>
          <p:cNvPicPr>
            <a:picLocks noChangeAspect="1"/>
          </p:cNvPicPr>
          <p:nvPr/>
        </p:nvPicPr>
        <p:blipFill>
          <a:blip r:embed="rId2"/>
          <a:srcRect t="54444"/>
          <a:stretch>
            <a:fillRect/>
          </a:stretch>
        </p:blipFill>
        <p:spPr>
          <a:xfrm>
            <a:off x="381000" y="2286000"/>
            <a:ext cx="8382000" cy="4114800"/>
          </a:xfrm>
          <a:prstGeom prst="rect">
            <a:avLst/>
          </a:prstGeom>
          <a:ln w="88900" cap="sq" cmpd="thickThin">
            <a:solidFill>
              <a:srgbClr val="000000"/>
            </a:solidFill>
            <a:prstDash val="solid"/>
            <a:miter lim="800000"/>
          </a:ln>
          <a:effectLst>
            <a:glow rad="228600">
              <a:schemeClr val="accent1">
                <a:satMod val="175000"/>
                <a:alpha val="40000"/>
              </a:schemeClr>
            </a:glow>
            <a:innerShdw blurRad="76200">
              <a:srgbClr val="000000"/>
            </a:inn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4038600" cy="6096000"/>
          </a:xfrm>
          <a:prstGeom prst="rect">
            <a:avLst/>
          </a:prstGeom>
          <a:solidFill>
            <a:srgbClr val="002060"/>
          </a:solidFill>
          <a:ln w="57150">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p>
          <a:p>
            <a:pPr algn="ctr"/>
            <a:endParaRPr lang="en-US" sz="3600" dirty="0" smtClean="0"/>
          </a:p>
          <a:p>
            <a:pPr algn="ctr"/>
            <a:endParaRPr lang="en-US" sz="3600" dirty="0" smtClean="0"/>
          </a:p>
          <a:p>
            <a:pPr algn="ctr"/>
            <a:endParaRPr lang="en-US" sz="3600" dirty="0" smtClean="0"/>
          </a:p>
          <a:p>
            <a:pPr algn="ctr"/>
            <a:r>
              <a:rPr lang="en-US" sz="3600" dirty="0" err="1" smtClean="0"/>
              <a:t>মোঃ</a:t>
            </a:r>
            <a:r>
              <a:rPr lang="en-US" sz="3600" dirty="0" smtClean="0"/>
              <a:t> </a:t>
            </a:r>
            <a:r>
              <a:rPr lang="en-US" sz="3600" dirty="0" err="1" smtClean="0"/>
              <a:t>মাজহারুল</a:t>
            </a:r>
            <a:r>
              <a:rPr lang="en-US" sz="3600" dirty="0" smtClean="0"/>
              <a:t> </a:t>
            </a:r>
            <a:r>
              <a:rPr lang="en-US" sz="3600" dirty="0" err="1" smtClean="0"/>
              <a:t>ইসলাম</a:t>
            </a:r>
            <a:endParaRPr lang="en-US" sz="3600" dirty="0" smtClean="0"/>
          </a:p>
          <a:p>
            <a:pPr algn="ctr"/>
            <a:r>
              <a:rPr lang="en-US" sz="3200" dirty="0" err="1" smtClean="0"/>
              <a:t>সহকারি</a:t>
            </a:r>
            <a:r>
              <a:rPr lang="en-US" sz="3200" dirty="0" smtClean="0"/>
              <a:t> </a:t>
            </a:r>
            <a:r>
              <a:rPr lang="en-US" sz="3200" dirty="0" err="1" smtClean="0"/>
              <a:t>শিক্ষক</a:t>
            </a:r>
            <a:endParaRPr lang="en-US" sz="3200" dirty="0" smtClean="0"/>
          </a:p>
          <a:p>
            <a:pPr algn="ctr"/>
            <a:r>
              <a:rPr lang="en-US" sz="2400" dirty="0" err="1" smtClean="0"/>
              <a:t>বামুনিয়া</a:t>
            </a:r>
            <a:r>
              <a:rPr lang="en-US" sz="2400" dirty="0" smtClean="0"/>
              <a:t> </a:t>
            </a:r>
            <a:r>
              <a:rPr lang="en-US" sz="2400" dirty="0" err="1" smtClean="0"/>
              <a:t>সোনাতনকাটি</a:t>
            </a:r>
            <a:r>
              <a:rPr lang="en-US" sz="2400" dirty="0" smtClean="0"/>
              <a:t> </a:t>
            </a:r>
            <a:r>
              <a:rPr lang="en-US" sz="2400" dirty="0" err="1" smtClean="0"/>
              <a:t>মাধ্যমিক</a:t>
            </a:r>
            <a:r>
              <a:rPr lang="en-US" sz="2400" dirty="0" smtClean="0"/>
              <a:t> </a:t>
            </a:r>
            <a:r>
              <a:rPr lang="en-US" sz="2400" dirty="0" err="1" smtClean="0"/>
              <a:t>বালিকা</a:t>
            </a:r>
            <a:r>
              <a:rPr lang="en-US" sz="2400" dirty="0" smtClean="0"/>
              <a:t> </a:t>
            </a:r>
            <a:r>
              <a:rPr lang="en-US" sz="2400" dirty="0" err="1" smtClean="0"/>
              <a:t>বিদ্যালয়</a:t>
            </a:r>
            <a:endParaRPr lang="en-US" sz="2400" dirty="0" smtClean="0"/>
          </a:p>
          <a:p>
            <a:pPr algn="ctr"/>
            <a:r>
              <a:rPr lang="en-US" sz="2400" dirty="0" err="1" smtClean="0"/>
              <a:t>শার্শা</a:t>
            </a:r>
            <a:r>
              <a:rPr lang="en-US" sz="2400" dirty="0" smtClean="0"/>
              <a:t>, </a:t>
            </a:r>
            <a:r>
              <a:rPr lang="en-US" sz="2400" dirty="0" err="1" smtClean="0"/>
              <a:t>যশোর</a:t>
            </a:r>
            <a:r>
              <a:rPr lang="en-US" sz="2400" dirty="0" smtClean="0"/>
              <a:t>।</a:t>
            </a:r>
          </a:p>
          <a:p>
            <a:pPr algn="ctr"/>
            <a:endParaRPr lang="en-US" sz="2400" dirty="0" smtClean="0"/>
          </a:p>
          <a:p>
            <a:pPr algn="ctr"/>
            <a:r>
              <a:rPr lang="en-US" sz="2400" dirty="0" err="1" smtClean="0"/>
              <a:t>মোবাঃ</a:t>
            </a:r>
            <a:r>
              <a:rPr lang="en-US" sz="2400" dirty="0" smtClean="0"/>
              <a:t> ০১৭৩০৯২১১৬২ </a:t>
            </a:r>
          </a:p>
          <a:p>
            <a:pPr algn="ctr"/>
            <a:endParaRPr lang="en-US" dirty="0"/>
          </a:p>
        </p:txBody>
      </p:sp>
      <p:pic>
        <p:nvPicPr>
          <p:cNvPr id="3" name="Picture 2" descr="new pic.jpg"/>
          <p:cNvPicPr>
            <a:picLocks noChangeAspect="1"/>
          </p:cNvPicPr>
          <p:nvPr/>
        </p:nvPicPr>
        <p:blipFill>
          <a:blip r:embed="rId2"/>
          <a:stretch>
            <a:fillRect/>
          </a:stretch>
        </p:blipFill>
        <p:spPr>
          <a:xfrm>
            <a:off x="1600200" y="762000"/>
            <a:ext cx="1676400" cy="1524000"/>
          </a:xfrm>
          <a:prstGeom prst="ellipse">
            <a:avLst/>
          </a:prstGeom>
          <a:ln w="63500" cap="rnd">
            <a:noFill/>
          </a:ln>
          <a:effectLst>
            <a:glow rad="228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TextBox 3"/>
          <p:cNvSpPr txBox="1"/>
          <p:nvPr/>
        </p:nvSpPr>
        <p:spPr>
          <a:xfrm>
            <a:off x="5181600" y="3810000"/>
            <a:ext cx="3276600" cy="2308324"/>
          </a:xfrm>
          <a:prstGeom prst="rect">
            <a:avLst/>
          </a:prstGeom>
          <a:solidFill>
            <a:srgbClr val="FFC000"/>
          </a:solidFill>
          <a:ln>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prstTxWarp prst="textPlain">
              <a:avLst/>
            </a:prstTxWarp>
            <a:spAutoFit/>
          </a:bodyPr>
          <a:lstStyle/>
          <a:p>
            <a:r>
              <a:rPr lang="en-US" sz="2400" dirty="0" smtClean="0">
                <a:latin typeface="NikoshBan"/>
              </a:rPr>
              <a:t> </a:t>
            </a:r>
          </a:p>
          <a:p>
            <a:r>
              <a:rPr lang="en-US" sz="2400" dirty="0" smtClean="0">
                <a:latin typeface="NikoshBan"/>
              </a:rPr>
              <a:t>    </a:t>
            </a:r>
            <a:r>
              <a:rPr lang="en-US" sz="2400" dirty="0" err="1" smtClean="0">
                <a:latin typeface="NikoshBan"/>
              </a:rPr>
              <a:t>শ্রেণিঃ</a:t>
            </a:r>
            <a:r>
              <a:rPr lang="en-US" sz="2400" dirty="0" smtClean="0">
                <a:latin typeface="NikoshBan"/>
              </a:rPr>
              <a:t> ৬ষ্ঠ</a:t>
            </a:r>
          </a:p>
          <a:p>
            <a:r>
              <a:rPr lang="en-US" sz="2400" dirty="0" smtClean="0">
                <a:latin typeface="NikoshBan"/>
              </a:rPr>
              <a:t>   </a:t>
            </a:r>
            <a:r>
              <a:rPr lang="en-US" sz="2400" dirty="0" err="1" smtClean="0">
                <a:latin typeface="NikoshBan"/>
              </a:rPr>
              <a:t>অধ্যায়ঃ</a:t>
            </a:r>
            <a:r>
              <a:rPr lang="en-US" sz="2400" dirty="0" smtClean="0">
                <a:latin typeface="NikoshBan"/>
              </a:rPr>
              <a:t> </a:t>
            </a:r>
            <a:r>
              <a:rPr lang="en-US" sz="2400" dirty="0" err="1" smtClean="0">
                <a:latin typeface="NikoshBan"/>
              </a:rPr>
              <a:t>প্রথম</a:t>
            </a:r>
            <a:endParaRPr lang="en-US" sz="2400" dirty="0" smtClean="0">
              <a:latin typeface="NikoshBan"/>
            </a:endParaRPr>
          </a:p>
          <a:p>
            <a:r>
              <a:rPr lang="en-US" sz="2400" dirty="0" smtClean="0">
                <a:latin typeface="NikoshBan"/>
              </a:rPr>
              <a:t>   </a:t>
            </a:r>
            <a:r>
              <a:rPr lang="en-US" sz="2400" dirty="0" err="1" smtClean="0">
                <a:latin typeface="NikoshBan"/>
              </a:rPr>
              <a:t>সময়ঃ</a:t>
            </a:r>
            <a:r>
              <a:rPr lang="en-US" sz="2400" dirty="0" smtClean="0">
                <a:latin typeface="NikoshBan"/>
              </a:rPr>
              <a:t> ৫০ </a:t>
            </a:r>
            <a:r>
              <a:rPr lang="en-US" sz="2400" dirty="0" err="1" smtClean="0">
                <a:latin typeface="NikoshBan"/>
              </a:rPr>
              <a:t>মিনিট</a:t>
            </a:r>
            <a:endParaRPr lang="en-US" sz="2400" dirty="0" smtClean="0">
              <a:latin typeface="NikoshBan"/>
            </a:endParaRPr>
          </a:p>
          <a:p>
            <a:r>
              <a:rPr lang="en-US" sz="2400" dirty="0" smtClean="0">
                <a:latin typeface="NikoshBan"/>
              </a:rPr>
              <a:t>  </a:t>
            </a:r>
            <a:r>
              <a:rPr lang="en-US" sz="2400" dirty="0" err="1" smtClean="0">
                <a:latin typeface="NikoshBan"/>
              </a:rPr>
              <a:t>তারিখঃ</a:t>
            </a:r>
            <a:r>
              <a:rPr lang="en-US" sz="2400" dirty="0" smtClean="0">
                <a:latin typeface="NikoshBan"/>
              </a:rPr>
              <a:t>   ১৫/০৩/২০২১ </a:t>
            </a:r>
          </a:p>
          <a:p>
            <a:r>
              <a:rPr lang="en-US" sz="2400" dirty="0" smtClean="0">
                <a:latin typeface="NikoshBan"/>
              </a:rPr>
              <a:t> </a:t>
            </a:r>
            <a:endParaRPr lang="en-US" sz="2400" dirty="0">
              <a:latin typeface="NikoshBan"/>
            </a:endParaRPr>
          </a:p>
        </p:txBody>
      </p:sp>
      <p:pic>
        <p:nvPicPr>
          <p:cNvPr id="5" name="Picture 4" descr="Screenshot_20200112_161828.jpg"/>
          <p:cNvPicPr>
            <a:picLocks noChangeAspect="1"/>
          </p:cNvPicPr>
          <p:nvPr/>
        </p:nvPicPr>
        <p:blipFill>
          <a:blip r:embed="rId3" cstate="print"/>
          <a:stretch>
            <a:fillRect/>
          </a:stretch>
        </p:blipFill>
        <p:spPr>
          <a:xfrm>
            <a:off x="5562600" y="381000"/>
            <a:ext cx="2343769"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additive="base">
                                        <p:cTn id="2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 calcmode="lin" valueType="num">
                                      <p:cBhvr additive="base">
                                        <p:cTn id="3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8" presetClass="emph" presetSubtype="0" fill="hold" nodeType="clickEffect">
                                  <p:stCondLst>
                                    <p:cond delay="0"/>
                                  </p:stCondLst>
                                  <p:childTnLst>
                                    <p:animRot by="21600000">
                                      <p:cBhvr>
                                        <p:cTn id="41" dur="2000" fill="hold"/>
                                        <p:tgtEl>
                                          <p:spTgt spid="4">
                                            <p:txEl>
                                              <p:pRg st="1" end="1"/>
                                            </p:txEl>
                                          </p:spTgt>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4">
                                            <p:txEl>
                                              <p:pRg st="2" end="2"/>
                                            </p:txEl>
                                          </p:spTgt>
                                        </p:tgtEl>
                                        <p:attrNameLst>
                                          <p:attrName>r</p:attrName>
                                        </p:attrNameLst>
                                      </p:cBhvr>
                                    </p:animRot>
                                  </p:childTnLst>
                                </p:cTn>
                              </p:par>
                              <p:par>
                                <p:cTn id="44" presetID="8" presetClass="emph" presetSubtype="0" fill="hold" nodeType="withEffect">
                                  <p:stCondLst>
                                    <p:cond delay="0"/>
                                  </p:stCondLst>
                                  <p:childTnLst>
                                    <p:animRot by="21600000">
                                      <p:cBhvr>
                                        <p:cTn id="45" dur="2000" fill="hold"/>
                                        <p:tgtEl>
                                          <p:spTgt spid="4">
                                            <p:txEl>
                                              <p:pRg st="3" end="3"/>
                                            </p:txEl>
                                          </p:spTgt>
                                        </p:tgtEl>
                                        <p:attrNameLst>
                                          <p:attrName>r</p:attrName>
                                        </p:attrNameLst>
                                      </p:cBhvr>
                                    </p:animRot>
                                  </p:childTnLst>
                                </p:cTn>
                              </p:par>
                              <p:par>
                                <p:cTn id="46" presetID="8" presetClass="emph" presetSubtype="0" fill="hold" nodeType="withEffect">
                                  <p:stCondLst>
                                    <p:cond delay="0"/>
                                  </p:stCondLst>
                                  <p:childTnLst>
                                    <p:animRot by="21600000">
                                      <p:cBhvr>
                                        <p:cTn id="47" dur="2000" fill="hold"/>
                                        <p:tgtEl>
                                          <p:spTgt spid="4">
                                            <p:txEl>
                                              <p:pRg st="4" end="4"/>
                                            </p:txEl>
                                          </p:spTgt>
                                        </p:tgtEl>
                                        <p:attrNameLst>
                                          <p:attrName>r</p:attrName>
                                        </p:attrNameLst>
                                      </p:cBhvr>
                                    </p:animRot>
                                  </p:childTnLst>
                                </p:cTn>
                              </p:par>
                              <p:par>
                                <p:cTn id="48" presetID="8" presetClass="emph" presetSubtype="0" fill="hold" nodeType="withEffect">
                                  <p:stCondLst>
                                    <p:cond delay="0"/>
                                  </p:stCondLst>
                                  <p:childTnLst>
                                    <p:animRot by="21600000">
                                      <p:cBhvr>
                                        <p:cTn id="49" dur="2000" fill="hold"/>
                                        <p:tgtEl>
                                          <p:spTgt spid="4">
                                            <p:txEl>
                                              <p:pRg st="5" end="5"/>
                                            </p:txEl>
                                          </p:spTgt>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6" presetClass="exit" presetSubtype="16" fill="hold" grpId="0" nodeType="clickEffect">
                                  <p:stCondLst>
                                    <p:cond delay="0"/>
                                  </p:stCondLst>
                                  <p:childTnLst>
                                    <p:animEffect transition="out" filter="circle(in)">
                                      <p:cBhvr>
                                        <p:cTn id="53" dur="2000"/>
                                        <p:tgtEl>
                                          <p:spTgt spid="2"/>
                                        </p:tgtEl>
                                      </p:cBhvr>
                                    </p:animEffect>
                                    <p:set>
                                      <p:cBhvr>
                                        <p:cTn id="54" dur="1" fill="hold">
                                          <p:stCondLst>
                                            <p:cond delay="1999"/>
                                          </p:stCondLst>
                                        </p:cTn>
                                        <p:tgtEl>
                                          <p:spTgt spid="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3" presetClass="exit" presetSubtype="16" fill="hold" nodeType="clickEffect">
                                  <p:stCondLst>
                                    <p:cond delay="0"/>
                                  </p:stCondLst>
                                  <p:childTnLst>
                                    <p:animEffect transition="out" filter="plus(in)">
                                      <p:cBhvr>
                                        <p:cTn id="58" dur="2000"/>
                                        <p:tgtEl>
                                          <p:spTgt spid="3"/>
                                        </p:tgtEl>
                                      </p:cBhvr>
                                    </p:animEffect>
                                    <p:set>
                                      <p:cBhvr>
                                        <p:cTn id="59" dur="1" fill="hold">
                                          <p:stCondLst>
                                            <p:cond delay="1999"/>
                                          </p:stCondLst>
                                        </p:cTn>
                                        <p:tgtEl>
                                          <p:spTgt spid="3"/>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1" presetClass="exit" presetSubtype="4" fill="hold" nodeType="clickEffect">
                                  <p:stCondLst>
                                    <p:cond delay="0"/>
                                  </p:stCondLst>
                                  <p:childTnLst>
                                    <p:animEffect transition="out" filter="wheel(4)">
                                      <p:cBhvr>
                                        <p:cTn id="63" dur="2000"/>
                                        <p:tgtEl>
                                          <p:spTgt spid="5"/>
                                        </p:tgtEl>
                                      </p:cBhvr>
                                    </p:animEffect>
                                    <p:set>
                                      <p:cBhvr>
                                        <p:cTn id="64"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971-techshohor.png"/>
          <p:cNvPicPr>
            <a:picLocks noChangeAspect="1"/>
          </p:cNvPicPr>
          <p:nvPr/>
        </p:nvPicPr>
        <p:blipFill>
          <a:blip r:embed="rId2"/>
          <a:stretch>
            <a:fillRect/>
          </a:stretch>
        </p:blipFill>
        <p:spPr>
          <a:xfrm>
            <a:off x="457200" y="1295400"/>
            <a:ext cx="8229600" cy="5029200"/>
          </a:xfrm>
          <a:prstGeom prst="rect">
            <a:avLst/>
          </a:prstGeom>
          <a:ln w="88900" cap="sq" cmpd="thickThin">
            <a:solidFill>
              <a:srgbClr val="000000"/>
            </a:solidFill>
            <a:prstDash val="solid"/>
            <a:miter lim="800000"/>
          </a:ln>
          <a:effectLst>
            <a:glow rad="228600">
              <a:schemeClr val="accent1">
                <a:satMod val="175000"/>
                <a:alpha val="40000"/>
              </a:schemeClr>
            </a:glow>
            <a:innerShdw blurRad="76200">
              <a:srgbClr val="000000"/>
            </a:innerShdw>
          </a:effectLst>
        </p:spPr>
      </p:pic>
      <p:sp>
        <p:nvSpPr>
          <p:cNvPr id="4" name="TextBox 3"/>
          <p:cNvSpPr txBox="1"/>
          <p:nvPr/>
        </p:nvSpPr>
        <p:spPr>
          <a:xfrm>
            <a:off x="381000" y="304800"/>
            <a:ext cx="8382000" cy="584775"/>
          </a:xfrm>
          <a:prstGeom prst="rect">
            <a:avLst/>
          </a:prstGeom>
          <a:solidFill>
            <a:schemeClr val="tx1">
              <a:lumMod val="75000"/>
              <a:lumOff val="25000"/>
            </a:schemeClr>
          </a:solidFill>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rPr>
              <a:t>   </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rPr>
              <a:t>নিচের</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rPr>
              <a:t> </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rPr>
              <a:t>ছবিগুলো</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rPr>
              <a:t> </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rPr>
              <a:t>দেখে</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rPr>
              <a:t> </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rPr>
              <a:t>চিন্তা</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rPr>
              <a:t> </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rPr>
              <a:t>করে</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rPr>
              <a:t> </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rPr>
              <a:t>বলো</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rPr>
              <a:t> </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rPr>
              <a:t>কিসের</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rPr>
              <a:t> </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rPr>
              <a:t>ছবি</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rPr>
              <a:t>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ngladesh-refugees-1971.jpg"/>
          <p:cNvPicPr>
            <a:picLocks noChangeAspect="1"/>
          </p:cNvPicPr>
          <p:nvPr/>
        </p:nvPicPr>
        <p:blipFill>
          <a:blip r:embed="rId2"/>
          <a:stretch>
            <a:fillRect/>
          </a:stretch>
        </p:blipFill>
        <p:spPr>
          <a:xfrm>
            <a:off x="4572000" y="1066800"/>
            <a:ext cx="4267200" cy="5410200"/>
          </a:xfrm>
          <a:prstGeom prst="rect">
            <a:avLst/>
          </a:prstGeom>
          <a:ln w="88900" cap="sq" cmpd="thickThin">
            <a:solidFill>
              <a:srgbClr val="000000"/>
            </a:solidFill>
            <a:prstDash val="solid"/>
            <a:miter lim="800000"/>
          </a:ln>
          <a:effectLst>
            <a:glow rad="228600">
              <a:schemeClr val="accent1">
                <a:satMod val="175000"/>
                <a:alpha val="40000"/>
              </a:schemeClr>
            </a:glow>
            <a:innerShdw blurRad="76200">
              <a:srgbClr val="000000"/>
            </a:innerShdw>
          </a:effectLst>
        </p:spPr>
      </p:pic>
      <p:pic>
        <p:nvPicPr>
          <p:cNvPr id="5" name="Picture 4" descr="images (5).jpg"/>
          <p:cNvPicPr>
            <a:picLocks noChangeAspect="1"/>
          </p:cNvPicPr>
          <p:nvPr/>
        </p:nvPicPr>
        <p:blipFill>
          <a:blip r:embed="rId3"/>
          <a:stretch>
            <a:fillRect/>
          </a:stretch>
        </p:blipFill>
        <p:spPr>
          <a:xfrm>
            <a:off x="381000" y="1066800"/>
            <a:ext cx="4038600" cy="5410200"/>
          </a:xfrm>
          <a:prstGeom prst="rect">
            <a:avLst/>
          </a:prstGeom>
          <a:ln w="88900" cap="sq" cmpd="thickThin">
            <a:solidFill>
              <a:srgbClr val="000000"/>
            </a:solidFill>
            <a:prstDash val="solid"/>
            <a:miter lim="800000"/>
          </a:ln>
          <a:effectLst>
            <a:glow rad="228600">
              <a:schemeClr val="accent6">
                <a:satMod val="175000"/>
                <a:alpha val="40000"/>
              </a:schemeClr>
            </a:glow>
            <a:innerShdw blurRad="76200">
              <a:srgbClr val="000000"/>
            </a:innerShdw>
          </a:effectLst>
        </p:spPr>
      </p:pic>
      <p:sp>
        <p:nvSpPr>
          <p:cNvPr id="6" name="TextBox 5"/>
          <p:cNvSpPr txBox="1"/>
          <p:nvPr/>
        </p:nvSpPr>
        <p:spPr>
          <a:xfrm>
            <a:off x="381000" y="304800"/>
            <a:ext cx="8382000" cy="584775"/>
          </a:xfrm>
          <a:prstGeom prst="rect">
            <a:avLst/>
          </a:prstGeom>
          <a:solidFill>
            <a:schemeClr val="tx1">
              <a:lumMod val="75000"/>
              <a:lumOff val="25000"/>
            </a:schemeClr>
          </a:solidFill>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rPr>
              <a:t>   </a:t>
            </a:r>
            <a:r>
              <a:rPr lang="en-US" sz="32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a:rPr>
              <a:t>নিচের</a:t>
            </a:r>
            <a:r>
              <a:rPr lang="en-US" sz="32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a:rPr>
              <a:t> </a:t>
            </a:r>
            <a:r>
              <a:rPr lang="en-US" sz="32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a:rPr>
              <a:t>ছবিগুলো</a:t>
            </a:r>
            <a:r>
              <a:rPr lang="en-US" sz="32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a:rPr>
              <a:t> </a:t>
            </a:r>
            <a:r>
              <a:rPr lang="en-US" sz="32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a:rPr>
              <a:t>দেখে</a:t>
            </a:r>
            <a:r>
              <a:rPr lang="en-US" sz="32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a:rPr>
              <a:t> </a:t>
            </a:r>
            <a:r>
              <a:rPr lang="en-US" sz="32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a:rPr>
              <a:t>চিন্তা</a:t>
            </a:r>
            <a:r>
              <a:rPr lang="en-US" sz="32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a:rPr>
              <a:t> </a:t>
            </a:r>
            <a:r>
              <a:rPr lang="en-US" sz="32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a:rPr>
              <a:t>করে</a:t>
            </a:r>
            <a:r>
              <a:rPr lang="en-US" sz="32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a:rPr>
              <a:t> </a:t>
            </a:r>
            <a:r>
              <a:rPr lang="en-US" sz="32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a:rPr>
              <a:t>বলো</a:t>
            </a:r>
            <a:r>
              <a:rPr lang="en-US" sz="32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a:rPr>
              <a:t> </a:t>
            </a:r>
            <a:r>
              <a:rPr lang="en-US" sz="32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a:rPr>
              <a:t>কিসের</a:t>
            </a:r>
            <a:r>
              <a:rPr lang="en-US" sz="32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a:rPr>
              <a:t> </a:t>
            </a:r>
            <a:r>
              <a:rPr lang="en-US" sz="32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a:rPr>
              <a:t>ছবি</a:t>
            </a:r>
            <a:r>
              <a:rPr lang="en-US" sz="32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a:rPr>
              <a:t> </a:t>
            </a:r>
            <a:endParaRPr lang="en-US" sz="32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2 2"/>
          <p:cNvSpPr/>
          <p:nvPr/>
        </p:nvSpPr>
        <p:spPr>
          <a:xfrm>
            <a:off x="381000" y="304800"/>
            <a:ext cx="4495800" cy="3048000"/>
          </a:xfrm>
          <a:prstGeom prst="irregularSeal2">
            <a:avLst/>
          </a:prstGeom>
          <a:blipFill>
            <a:blip r:embed="rId2"/>
            <a:tile tx="0" ty="0" sx="100000" sy="100000" flip="none" algn="tl"/>
          </a:blipFill>
          <a:ln>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urveUp">
              <a:avLst/>
            </a:prstTxWarp>
          </a:bodyPr>
          <a:lstStyle/>
          <a:p>
            <a:pPr algn="ctr"/>
            <a:r>
              <a:rPr lang="en-US" sz="4000" dirty="0" err="1" smtClean="0">
                <a:ln w="18415" cmpd="sng">
                  <a:solidFill>
                    <a:srgbClr val="FFFFFF"/>
                  </a:solidFill>
                  <a:prstDash val="solid"/>
                </a:ln>
                <a:solidFill>
                  <a:srgbClr val="FFFFFF"/>
                </a:solidFill>
                <a:effectLst>
                  <a:glow rad="101600">
                    <a:schemeClr val="accent6">
                      <a:satMod val="175000"/>
                      <a:alpha val="40000"/>
                    </a:schemeClr>
                  </a:glow>
                  <a:outerShdw blurRad="63500" dir="3600000" algn="tl" rotWithShape="0">
                    <a:srgbClr val="000000">
                      <a:alpha val="70000"/>
                    </a:srgbClr>
                  </a:outerShdw>
                </a:effectLst>
                <a:latin typeface="NikoshBan"/>
              </a:rPr>
              <a:t>আজকের</a:t>
            </a:r>
            <a:r>
              <a:rPr lang="en-US" sz="4000" dirty="0" smtClean="0">
                <a:ln w="18415" cmpd="sng">
                  <a:solidFill>
                    <a:srgbClr val="FFFFFF"/>
                  </a:solidFill>
                  <a:prstDash val="solid"/>
                </a:ln>
                <a:solidFill>
                  <a:srgbClr val="FFFFFF"/>
                </a:solidFill>
                <a:effectLst>
                  <a:glow rad="101600">
                    <a:schemeClr val="accent6">
                      <a:satMod val="175000"/>
                      <a:alpha val="40000"/>
                    </a:schemeClr>
                  </a:glow>
                  <a:outerShdw blurRad="63500" dir="3600000" algn="tl" rotWithShape="0">
                    <a:srgbClr val="000000">
                      <a:alpha val="70000"/>
                    </a:srgbClr>
                  </a:outerShdw>
                </a:effectLst>
                <a:latin typeface="NikoshBan"/>
              </a:rPr>
              <a:t> </a:t>
            </a:r>
            <a:r>
              <a:rPr lang="en-US" sz="4000" dirty="0" err="1" smtClean="0">
                <a:ln w="18415" cmpd="sng">
                  <a:solidFill>
                    <a:srgbClr val="FFFFFF"/>
                  </a:solidFill>
                  <a:prstDash val="solid"/>
                </a:ln>
                <a:solidFill>
                  <a:srgbClr val="FFFFFF"/>
                </a:solidFill>
                <a:effectLst>
                  <a:glow rad="101600">
                    <a:schemeClr val="accent6">
                      <a:satMod val="175000"/>
                      <a:alpha val="40000"/>
                    </a:schemeClr>
                  </a:glow>
                  <a:outerShdw blurRad="63500" dir="3600000" algn="tl" rotWithShape="0">
                    <a:srgbClr val="000000">
                      <a:alpha val="70000"/>
                    </a:srgbClr>
                  </a:outerShdw>
                </a:effectLst>
                <a:latin typeface="NikoshBan"/>
              </a:rPr>
              <a:t>পাঠ</a:t>
            </a:r>
            <a:r>
              <a:rPr lang="en-US" sz="4000" dirty="0" smtClean="0">
                <a:ln w="18415" cmpd="sng">
                  <a:solidFill>
                    <a:srgbClr val="FFFFFF"/>
                  </a:solidFill>
                  <a:prstDash val="solid"/>
                </a:ln>
                <a:solidFill>
                  <a:srgbClr val="FFFFFF"/>
                </a:solidFill>
                <a:effectLst>
                  <a:glow rad="101600">
                    <a:schemeClr val="accent6">
                      <a:satMod val="175000"/>
                      <a:alpha val="40000"/>
                    </a:schemeClr>
                  </a:glow>
                  <a:outerShdw blurRad="63500" dir="3600000" algn="tl" rotWithShape="0">
                    <a:srgbClr val="000000">
                      <a:alpha val="70000"/>
                    </a:srgbClr>
                  </a:outerShdw>
                </a:effectLst>
                <a:latin typeface="NikoshBan"/>
              </a:rPr>
              <a:t> </a:t>
            </a:r>
            <a:endParaRPr lang="en-US" sz="4000" dirty="0">
              <a:ln w="18415" cmpd="sng">
                <a:solidFill>
                  <a:srgbClr val="FFFFFF"/>
                </a:solidFill>
                <a:prstDash val="solid"/>
              </a:ln>
              <a:solidFill>
                <a:srgbClr val="FFFFFF"/>
              </a:solidFill>
              <a:effectLst>
                <a:glow rad="101600">
                  <a:schemeClr val="accent6">
                    <a:satMod val="175000"/>
                    <a:alpha val="40000"/>
                  </a:schemeClr>
                </a:glow>
                <a:outerShdw blurRad="63500" dir="3600000" algn="tl" rotWithShape="0">
                  <a:srgbClr val="000000">
                    <a:alpha val="70000"/>
                  </a:srgbClr>
                </a:outerShdw>
              </a:effectLst>
              <a:latin typeface="NikoshBan"/>
            </a:endParaRPr>
          </a:p>
        </p:txBody>
      </p:sp>
      <p:sp>
        <p:nvSpPr>
          <p:cNvPr id="4" name="Oval 3"/>
          <p:cNvSpPr/>
          <p:nvPr/>
        </p:nvSpPr>
        <p:spPr>
          <a:xfrm>
            <a:off x="609600" y="3200400"/>
            <a:ext cx="8229600" cy="3276600"/>
          </a:xfrm>
          <a:prstGeom prst="ellipse">
            <a:avLst/>
          </a:prstGeom>
          <a:solidFill>
            <a:srgbClr val="C00000"/>
          </a:solidFill>
          <a:ln w="38100">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2">
              <a:avLst/>
            </a:prstTxWarp>
          </a:bodyPr>
          <a:lstStyle/>
          <a:p>
            <a:pPr algn="ctr"/>
            <a:r>
              <a:rPr lang="en-US" sz="8800" dirty="0" err="1"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NikoshBan"/>
              </a:rPr>
              <a:t>বাংলাদেশের</a:t>
            </a:r>
            <a:r>
              <a:rPr lang="en-US" sz="88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NikoshBan"/>
              </a:rPr>
              <a:t> </a:t>
            </a:r>
            <a:r>
              <a:rPr lang="en-US" sz="8800" dirty="0" err="1"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NikoshBan"/>
              </a:rPr>
              <a:t>মুক্তিযুদ্ধ</a:t>
            </a:r>
            <a:r>
              <a:rPr lang="en-US" sz="88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NikoshBan"/>
              </a:rPr>
              <a:t> </a:t>
            </a:r>
            <a:endParaRPr lang="en-US" sz="88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NikoshB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amond(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grpId="0" nodeType="clickEffect">
                                  <p:stCondLst>
                                    <p:cond delay="0"/>
                                  </p:stCondLst>
                                  <p:iterate type="lt">
                                    <p:tmPct val="0"/>
                                  </p:iterate>
                                  <p:childTnLst>
                                    <p:animRot by="21600000">
                                      <p:cBhvr>
                                        <p:cTn id="20" dur="2000" fill="hold"/>
                                        <p:tgtEl>
                                          <p:spTgt spid="4">
                                            <p:bg/>
                                          </p:spTgt>
                                        </p:tgtEl>
                                        <p:attrNameLst>
                                          <p:attrName>r</p:attrName>
                                        </p:attrNameLst>
                                      </p:cBhvr>
                                    </p:animRot>
                                  </p:childTnLst>
                                </p:cTn>
                              </p:par>
                              <p:par>
                                <p:cTn id="21" presetID="8" presetClass="emph" presetSubtype="0" fill="hold" grpId="0" nodeType="withEffect">
                                  <p:stCondLst>
                                    <p:cond delay="0"/>
                                  </p:stCondLst>
                                  <p:iterate type="lt">
                                    <p:tmPct val="0"/>
                                  </p:iterate>
                                  <p:childTnLst>
                                    <p:animRot by="21600000">
                                      <p:cBhvr>
                                        <p:cTn id="22" dur="2000" fill="hold"/>
                                        <p:tgtEl>
                                          <p:spTgt spid="4">
                                            <p:txEl>
                                              <p:pRg st="0" end="0"/>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6" presetClass="emph" presetSubtype="0" fill="hold" grpId="1" nodeType="clickEffect">
                                  <p:stCondLst>
                                    <p:cond delay="0"/>
                                  </p:stCondLst>
                                  <p:iterate type="lt">
                                    <p:tmPct val="4000"/>
                                  </p:iterate>
                                  <p:childTnLst>
                                    <p:set>
                                      <p:cBhvr override="childStyle">
                                        <p:cTn id="26" dur="500" fill="hold"/>
                                        <p:tgtEl>
                                          <p:spTgt spid="4">
                                            <p:bg/>
                                          </p:spTgt>
                                        </p:tgtEl>
                                        <p:attrNameLst>
                                          <p:attrName>style.color</p:attrName>
                                        </p:attrNameLst>
                                      </p:cBhvr>
                                      <p:to>
                                        <p:clrVal>
                                          <a:schemeClr val="accent2"/>
                                        </p:clrVal>
                                      </p:to>
                                    </p:set>
                                    <p:set>
                                      <p:cBhvr>
                                        <p:cTn id="27" dur="500" fill="hold"/>
                                        <p:tgtEl>
                                          <p:spTgt spid="4">
                                            <p:bg/>
                                          </p:spTgt>
                                        </p:tgtEl>
                                        <p:attrNameLst>
                                          <p:attrName>fillcolor</p:attrName>
                                        </p:attrNameLst>
                                      </p:cBhvr>
                                      <p:to>
                                        <p:clrVal>
                                          <a:schemeClr val="accent2"/>
                                        </p:clrVal>
                                      </p:to>
                                    </p:set>
                                    <p:set>
                                      <p:cBhvr>
                                        <p:cTn id="28" dur="500" fill="hold"/>
                                        <p:tgtEl>
                                          <p:spTgt spid="4">
                                            <p:bg/>
                                          </p:spTgt>
                                        </p:tgtEl>
                                        <p:attrNameLst>
                                          <p:attrName>fill.type</p:attrName>
                                        </p:attrNameLst>
                                      </p:cBhvr>
                                      <p:to>
                                        <p:strVal val="solid"/>
                                      </p:to>
                                    </p:set>
                                  </p:childTnLst>
                                </p:cTn>
                              </p:par>
                              <p:par>
                                <p:cTn id="29" presetID="16" presetClass="emph" presetSubtype="0" fill="hold" grpId="1" nodeType="withEffect">
                                  <p:stCondLst>
                                    <p:cond delay="0"/>
                                  </p:stCondLst>
                                  <p:iterate type="lt">
                                    <p:tmPct val="4000"/>
                                  </p:iterate>
                                  <p:childTnLst>
                                    <p:set>
                                      <p:cBhvr override="childStyle">
                                        <p:cTn id="30" dur="500" fill="hold"/>
                                        <p:tgtEl>
                                          <p:spTgt spid="4">
                                            <p:txEl>
                                              <p:pRg st="0" end="0"/>
                                            </p:txEl>
                                          </p:spTgt>
                                        </p:tgtEl>
                                        <p:attrNameLst>
                                          <p:attrName>style.color</p:attrName>
                                        </p:attrNameLst>
                                      </p:cBhvr>
                                      <p:to>
                                        <p:clrVal>
                                          <a:schemeClr val="accent2"/>
                                        </p:clrVal>
                                      </p:to>
                                    </p:set>
                                    <p:set>
                                      <p:cBhvr>
                                        <p:cTn id="31" dur="500" fill="hold"/>
                                        <p:tgtEl>
                                          <p:spTgt spid="4">
                                            <p:txEl>
                                              <p:pRg st="0" end="0"/>
                                            </p:txEl>
                                          </p:spTgt>
                                        </p:tgtEl>
                                        <p:attrNameLst>
                                          <p:attrName>fillcolor</p:attrName>
                                        </p:attrNameLst>
                                      </p:cBhvr>
                                      <p:to>
                                        <p:clrVal>
                                          <a:schemeClr val="accent2"/>
                                        </p:clrVal>
                                      </p:to>
                                    </p:set>
                                    <p:set>
                                      <p:cBhvr>
                                        <p:cTn id="32" dur="500" fill="hold"/>
                                        <p:tgtEl>
                                          <p:spTgt spid="4">
                                            <p:txEl>
                                              <p:pRg st="0" end="0"/>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8" presetClass="exit" presetSubtype="12" fill="hold" nodeType="clickEffect">
                                  <p:stCondLst>
                                    <p:cond delay="0"/>
                                  </p:stCondLst>
                                  <p:iterate type="lt">
                                    <p:tmPct val="0"/>
                                  </p:iterate>
                                  <p:childTnLst>
                                    <p:animEffect transition="out" filter="strips(downLeft)">
                                      <p:cBhvr>
                                        <p:cTn id="36" dur="500"/>
                                        <p:tgtEl>
                                          <p:spTgt spid="4">
                                            <p:txEl>
                                              <p:pRg st="0" end="0"/>
                                            </p:txEl>
                                          </p:spTgt>
                                        </p:tgtEl>
                                      </p:cBhvr>
                                    </p:animEffect>
                                    <p:set>
                                      <p:cBhvr>
                                        <p:cTn id="37"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P spid="4" grpId="1"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28600"/>
            <a:ext cx="6781800" cy="1015663"/>
          </a:xfrm>
          <a:prstGeom prst="rect">
            <a:avLst/>
          </a:prstGeom>
          <a:solidFill>
            <a:srgbClr val="7030A0"/>
          </a:solidFill>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6000" dirty="0" smtClean="0">
                <a:latin typeface="NikoshBan"/>
              </a:rPr>
              <a:t>          </a:t>
            </a:r>
            <a:r>
              <a:rPr lang="en-US" sz="6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rPr>
              <a:t>শিখনফল</a:t>
            </a: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rPr>
              <a:t> </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ndParaRPr>
          </a:p>
        </p:txBody>
      </p:sp>
      <p:sp>
        <p:nvSpPr>
          <p:cNvPr id="3" name="TextBox 2"/>
          <p:cNvSpPr txBox="1"/>
          <p:nvPr/>
        </p:nvSpPr>
        <p:spPr>
          <a:xfrm>
            <a:off x="228600" y="1981200"/>
            <a:ext cx="8610600" cy="3908762"/>
          </a:xfrm>
          <a:prstGeom prst="rect">
            <a:avLst/>
          </a:prstGeom>
          <a:solidFill>
            <a:srgbClr val="FFC0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US" sz="2400" b="1" dirty="0" smtClean="0"/>
          </a:p>
          <a:p>
            <a:r>
              <a:rPr lang="en-US" sz="2400" b="1" dirty="0" smtClean="0"/>
              <a:t> </a:t>
            </a:r>
            <a:r>
              <a:rPr lang="en-US" sz="3200" b="1" dirty="0" err="1" smtClean="0"/>
              <a:t>পাঠশেষে</a:t>
            </a:r>
            <a:r>
              <a:rPr lang="en-US" sz="3200" b="1" dirty="0" smtClean="0"/>
              <a:t> </a:t>
            </a:r>
            <a:r>
              <a:rPr lang="en-US" sz="3200" b="1" dirty="0" err="1" smtClean="0"/>
              <a:t>শিক্ষার্থীরা</a:t>
            </a:r>
            <a:r>
              <a:rPr lang="en-US" sz="2800" b="1" dirty="0" smtClean="0"/>
              <a:t>………</a:t>
            </a:r>
            <a:endParaRPr lang="en-US" sz="2400" b="1" dirty="0" smtClean="0"/>
          </a:p>
          <a:p>
            <a:endParaRPr lang="en-US" sz="2400" b="1" dirty="0" smtClean="0"/>
          </a:p>
          <a:p>
            <a:pPr>
              <a:buFont typeface="Wingdings" pitchFamily="2" charset="2"/>
              <a:buChar char="q"/>
            </a:pPr>
            <a:r>
              <a:rPr lang="en-US" sz="2400" b="1" dirty="0" smtClean="0"/>
              <a:t> </a:t>
            </a:r>
            <a:r>
              <a:rPr lang="en-US" sz="2400" b="1" dirty="0" err="1" smtClean="0"/>
              <a:t>বাঙালির</a:t>
            </a:r>
            <a:r>
              <a:rPr lang="en-US" sz="2400" b="1" dirty="0" smtClean="0"/>
              <a:t> </a:t>
            </a:r>
            <a:r>
              <a:rPr lang="en-US" sz="2400" b="1" dirty="0" err="1" smtClean="0"/>
              <a:t>মুক্তিযুদ্ধে</a:t>
            </a:r>
            <a:r>
              <a:rPr lang="en-US" sz="2400" b="1" dirty="0" smtClean="0"/>
              <a:t> </a:t>
            </a:r>
            <a:r>
              <a:rPr lang="en-US" sz="2400" b="1" dirty="0" err="1" smtClean="0"/>
              <a:t>ঝাঁপিয়ে</a:t>
            </a:r>
            <a:r>
              <a:rPr lang="en-US" sz="2400" b="1" dirty="0" smtClean="0"/>
              <a:t> </a:t>
            </a:r>
            <a:r>
              <a:rPr lang="en-US" sz="2400" b="1" dirty="0" err="1" smtClean="0"/>
              <a:t>পড়ার</a:t>
            </a:r>
            <a:r>
              <a:rPr lang="en-US" sz="2400" b="1" dirty="0" smtClean="0"/>
              <a:t> </a:t>
            </a:r>
            <a:r>
              <a:rPr lang="en-US" sz="2400" b="1" dirty="0" err="1" smtClean="0"/>
              <a:t>কারণ</a:t>
            </a:r>
            <a:r>
              <a:rPr lang="en-US" sz="2400" b="1" dirty="0" smtClean="0"/>
              <a:t> </a:t>
            </a:r>
            <a:r>
              <a:rPr lang="en-US" sz="2400" b="1" dirty="0" err="1" smtClean="0"/>
              <a:t>ব্যাখ্যা</a:t>
            </a:r>
            <a:r>
              <a:rPr lang="en-US" sz="2400" b="1" dirty="0" smtClean="0"/>
              <a:t> </a:t>
            </a:r>
            <a:r>
              <a:rPr lang="en-US" sz="2400" b="1" dirty="0" err="1" smtClean="0"/>
              <a:t>করতে</a:t>
            </a:r>
            <a:r>
              <a:rPr lang="en-US" sz="2400" b="1" dirty="0" smtClean="0"/>
              <a:t> </a:t>
            </a:r>
            <a:r>
              <a:rPr lang="en-US" sz="2400" b="1" dirty="0" err="1" smtClean="0"/>
              <a:t>পারবে</a:t>
            </a:r>
            <a:r>
              <a:rPr lang="en-US" sz="2400" b="1" dirty="0" smtClean="0"/>
              <a:t>;</a:t>
            </a:r>
          </a:p>
          <a:p>
            <a:endParaRPr lang="en-US" sz="2400" b="1" dirty="0" smtClean="0"/>
          </a:p>
          <a:p>
            <a:pPr>
              <a:buFont typeface="Wingdings" pitchFamily="2" charset="2"/>
              <a:buChar char="q"/>
            </a:pPr>
            <a:r>
              <a:rPr lang="en-US" sz="2400" b="1" dirty="0" smtClean="0"/>
              <a:t>  </a:t>
            </a:r>
            <a:r>
              <a:rPr lang="en-US" sz="2400" b="1" dirty="0" err="1" smtClean="0"/>
              <a:t>মুক্তিযুদ্ধের</a:t>
            </a:r>
            <a:r>
              <a:rPr lang="en-US" sz="2400" b="1" dirty="0" smtClean="0"/>
              <a:t> </a:t>
            </a:r>
            <a:r>
              <a:rPr lang="en-US" sz="2400" b="1" dirty="0" err="1" smtClean="0"/>
              <a:t>পটভূমি</a:t>
            </a:r>
            <a:r>
              <a:rPr lang="en-US" sz="2400" b="1" dirty="0" smtClean="0"/>
              <a:t>  </a:t>
            </a:r>
            <a:r>
              <a:rPr lang="en-US" sz="2400" b="1" dirty="0" err="1" smtClean="0"/>
              <a:t>বর্ণনা</a:t>
            </a:r>
            <a:r>
              <a:rPr lang="en-US" sz="2400" b="1" dirty="0" smtClean="0"/>
              <a:t> </a:t>
            </a:r>
            <a:r>
              <a:rPr lang="en-US" sz="2400" b="1" dirty="0" err="1" smtClean="0"/>
              <a:t>করতে</a:t>
            </a:r>
            <a:r>
              <a:rPr lang="en-US" sz="2400" b="1" dirty="0" smtClean="0"/>
              <a:t> </a:t>
            </a:r>
            <a:r>
              <a:rPr lang="en-US" sz="2400" b="1" dirty="0" err="1" smtClean="0"/>
              <a:t>পারবে</a:t>
            </a:r>
            <a:r>
              <a:rPr lang="en-US" sz="2400" b="1" dirty="0" smtClean="0"/>
              <a:t>; </a:t>
            </a:r>
          </a:p>
          <a:p>
            <a:pPr>
              <a:buFont typeface="Wingdings" pitchFamily="2" charset="2"/>
              <a:buChar char="q"/>
            </a:pPr>
            <a:endParaRPr lang="en-US" sz="2400" b="1" dirty="0" smtClean="0"/>
          </a:p>
          <a:p>
            <a:r>
              <a:rPr lang="en-US" sz="2400" b="1" dirty="0" smtClean="0"/>
              <a:t>   </a:t>
            </a:r>
            <a:endParaRPr lang="en-US" sz="2400" b="1" dirty="0" smtClean="0"/>
          </a:p>
          <a:p>
            <a:pPr>
              <a:buFont typeface="Wingdings" pitchFamily="2" charset="2"/>
              <a:buChar char="q"/>
            </a:pPr>
            <a:r>
              <a:rPr lang="en-US" sz="2400" b="1" dirty="0" smtClean="0"/>
              <a:t>  </a:t>
            </a:r>
            <a:r>
              <a:rPr lang="en-US" sz="2400" b="1" dirty="0" err="1" smtClean="0"/>
              <a:t>পাকিস্তানি</a:t>
            </a:r>
            <a:r>
              <a:rPr lang="en-US" sz="2400" b="1" dirty="0" smtClean="0"/>
              <a:t> </a:t>
            </a:r>
            <a:r>
              <a:rPr lang="en-US" sz="2400" b="1" dirty="0" err="1" smtClean="0"/>
              <a:t>হানাদার</a:t>
            </a:r>
            <a:r>
              <a:rPr lang="en-US" sz="2400" b="1" dirty="0" smtClean="0"/>
              <a:t> </a:t>
            </a:r>
            <a:r>
              <a:rPr lang="en-US" sz="2400" b="1" dirty="0" err="1" smtClean="0"/>
              <a:t>বাহিনীর</a:t>
            </a:r>
            <a:r>
              <a:rPr lang="en-US" sz="2400" b="1" dirty="0" smtClean="0"/>
              <a:t> </a:t>
            </a:r>
            <a:r>
              <a:rPr lang="en-US" sz="2400" b="1" dirty="0" err="1" smtClean="0"/>
              <a:t>হত্যাযজ্ঞ</a:t>
            </a:r>
            <a:r>
              <a:rPr lang="en-US" sz="2400" b="1" dirty="0" smtClean="0"/>
              <a:t> </a:t>
            </a:r>
            <a:r>
              <a:rPr lang="en-US" sz="2400" b="1" dirty="0" err="1" smtClean="0"/>
              <a:t>বর্ণনা</a:t>
            </a:r>
            <a:r>
              <a:rPr lang="en-US" sz="2400" b="1" dirty="0" smtClean="0"/>
              <a:t> </a:t>
            </a:r>
            <a:r>
              <a:rPr lang="en-US" sz="2400" b="1" dirty="0" err="1" smtClean="0"/>
              <a:t>করতে</a:t>
            </a:r>
            <a:r>
              <a:rPr lang="en-US" sz="2400" b="1" dirty="0" smtClean="0"/>
              <a:t> </a:t>
            </a:r>
            <a:r>
              <a:rPr lang="en-US" sz="2400" b="1" dirty="0" err="1" smtClean="0"/>
              <a:t>পারবে</a:t>
            </a:r>
            <a:r>
              <a:rPr lang="en-US" sz="2400" b="1" dirty="0" smtClean="0"/>
              <a:t>;</a:t>
            </a:r>
          </a:p>
          <a:p>
            <a:r>
              <a:rPr lang="en-US" sz="2400" b="1" dirty="0" smtClean="0"/>
              <a:t> </a:t>
            </a:r>
            <a:endParaRPr lang="en-US" sz="2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066800"/>
            <a:ext cx="8458200" cy="5509200"/>
          </a:xfrm>
          <a:prstGeom prst="rect">
            <a:avLst/>
          </a:prstGeom>
          <a:solidFill>
            <a:schemeClr val="bg1">
              <a:lumMod val="85000"/>
            </a:schemeClr>
          </a:solidFill>
          <a:ln w="38100">
            <a:solidFill>
              <a:schemeClr val="tx1"/>
            </a:solidFill>
          </a:ln>
          <a:effectLst>
            <a:glow rad="228600">
              <a:schemeClr val="accent4">
                <a:satMod val="175000"/>
                <a:alpha val="40000"/>
              </a:schemeClr>
            </a:glow>
          </a:effectLst>
        </p:spPr>
        <p:txBody>
          <a:bodyPr wrap="square" rtlCol="0">
            <a:spAutoFit/>
          </a:bodyPr>
          <a:lstStyle/>
          <a:p>
            <a:endParaRPr lang="en-US" sz="3200" dirty="0" smtClean="0">
              <a:latin typeface="NikoshBandy)"/>
            </a:endParaRPr>
          </a:p>
          <a:p>
            <a:r>
              <a:rPr lang="en-US" sz="3200" b="1" dirty="0" smtClean="0">
                <a:latin typeface="NikoshBandy)"/>
              </a:rPr>
              <a:t>১৯৭১ </a:t>
            </a:r>
            <a:r>
              <a:rPr lang="en-US" sz="3200" b="1" dirty="0" err="1" smtClean="0">
                <a:latin typeface="NikoshBandy)"/>
              </a:rPr>
              <a:t>সালে</a:t>
            </a:r>
            <a:r>
              <a:rPr lang="en-US" sz="3200" b="1" dirty="0" smtClean="0">
                <a:latin typeface="NikoshBandy)"/>
              </a:rPr>
              <a:t> </a:t>
            </a:r>
            <a:r>
              <a:rPr lang="en-US" sz="3200" b="1" dirty="0" err="1" smtClean="0">
                <a:latin typeface="NikoshBandy)"/>
              </a:rPr>
              <a:t>মুক্তিযুদ্ধের</a:t>
            </a:r>
            <a:r>
              <a:rPr lang="en-US" sz="3200" b="1" dirty="0" smtClean="0">
                <a:latin typeface="NikoshBandy)"/>
              </a:rPr>
              <a:t> </a:t>
            </a:r>
            <a:r>
              <a:rPr lang="en-US" sz="3200" b="1" dirty="0" err="1" smtClean="0">
                <a:latin typeface="NikoshBandy)"/>
              </a:rPr>
              <a:t>মাধ্যমে</a:t>
            </a:r>
            <a:r>
              <a:rPr lang="en-US" sz="3200" b="1" dirty="0" smtClean="0">
                <a:latin typeface="NikoshBandy)"/>
              </a:rPr>
              <a:t> </a:t>
            </a:r>
            <a:r>
              <a:rPr lang="en-US" sz="3200" b="1" dirty="0" err="1" smtClean="0">
                <a:latin typeface="NikoshBandy)"/>
              </a:rPr>
              <a:t>এদেশ</a:t>
            </a:r>
            <a:r>
              <a:rPr lang="en-US" sz="3200" b="1" dirty="0" smtClean="0">
                <a:latin typeface="NikoshBandy)"/>
              </a:rPr>
              <a:t> </a:t>
            </a:r>
            <a:r>
              <a:rPr lang="en-US" sz="3200" b="1" dirty="0" err="1" smtClean="0">
                <a:latin typeface="NikoshBandy)"/>
              </a:rPr>
              <a:t>স্বাধীন</a:t>
            </a:r>
            <a:r>
              <a:rPr lang="en-US" sz="3200" b="1" dirty="0" smtClean="0">
                <a:latin typeface="NikoshBandy)"/>
              </a:rPr>
              <a:t> </a:t>
            </a:r>
            <a:r>
              <a:rPr lang="en-US" sz="3200" b="1" dirty="0" err="1" smtClean="0">
                <a:latin typeface="NikoshBandy)"/>
              </a:rPr>
              <a:t>হয়েছে</a:t>
            </a:r>
            <a:r>
              <a:rPr lang="en-US" sz="3200" b="1" dirty="0" smtClean="0">
                <a:latin typeface="NikoshBandy)"/>
              </a:rPr>
              <a:t>। </a:t>
            </a:r>
            <a:r>
              <a:rPr lang="en-US" sz="3200" b="1" dirty="0" err="1" smtClean="0">
                <a:latin typeface="NikoshBandy)"/>
              </a:rPr>
              <a:t>সে</a:t>
            </a:r>
            <a:r>
              <a:rPr lang="en-US" sz="3200" b="1" dirty="0" smtClean="0">
                <a:latin typeface="NikoshBandy)"/>
              </a:rPr>
              <a:t> </a:t>
            </a:r>
            <a:r>
              <a:rPr lang="en-US" sz="3200" b="1" dirty="0" err="1" smtClean="0">
                <a:latin typeface="NikoshBandy)"/>
              </a:rPr>
              <a:t>বছর</a:t>
            </a:r>
            <a:r>
              <a:rPr lang="en-US" sz="3200" b="1" dirty="0" smtClean="0">
                <a:latin typeface="NikoshBandy)"/>
              </a:rPr>
              <a:t> ২৫শে </a:t>
            </a:r>
            <a:r>
              <a:rPr lang="en-US" sz="3200" b="1" dirty="0" err="1" smtClean="0">
                <a:latin typeface="NikoshBandy)"/>
              </a:rPr>
              <a:t>মার্চ</a:t>
            </a:r>
            <a:r>
              <a:rPr lang="en-US" sz="3200" b="1" dirty="0" smtClean="0">
                <a:latin typeface="NikoshBandy)"/>
              </a:rPr>
              <a:t> </a:t>
            </a:r>
            <a:r>
              <a:rPr lang="en-US" sz="3200" b="1" dirty="0" err="1" smtClean="0">
                <a:latin typeface="NikoshBandy)"/>
              </a:rPr>
              <a:t>মধ্য</a:t>
            </a:r>
            <a:r>
              <a:rPr lang="en-US" sz="3200" b="1" dirty="0" smtClean="0">
                <a:latin typeface="NikoshBandy)"/>
              </a:rPr>
              <a:t> </a:t>
            </a:r>
            <a:r>
              <a:rPr lang="en-US" sz="3200" b="1" dirty="0" err="1" smtClean="0">
                <a:latin typeface="NikoshBandy)"/>
              </a:rPr>
              <a:t>রাত</a:t>
            </a:r>
            <a:r>
              <a:rPr lang="en-US" sz="3200" b="1" dirty="0" smtClean="0">
                <a:latin typeface="NikoshBandy)"/>
              </a:rPr>
              <a:t>  </a:t>
            </a:r>
            <a:r>
              <a:rPr lang="en-US" sz="3200" b="1" dirty="0" err="1" smtClean="0">
                <a:latin typeface="NikoshBandy)"/>
              </a:rPr>
              <a:t>শ্যেষে</a:t>
            </a:r>
            <a:r>
              <a:rPr lang="en-US" sz="3200" b="1" dirty="0" smtClean="0">
                <a:latin typeface="NikoshBandy)"/>
              </a:rPr>
              <a:t> </a:t>
            </a:r>
            <a:r>
              <a:rPr lang="en-US" sz="3200" b="1" dirty="0" err="1" smtClean="0">
                <a:latin typeface="NikoshBandy)"/>
              </a:rPr>
              <a:t>অর্থা</a:t>
            </a:r>
            <a:r>
              <a:rPr lang="en-US" sz="3200" b="1" dirty="0" smtClean="0">
                <a:latin typeface="NikoshBandy)"/>
              </a:rPr>
              <a:t>ৎ ২৬শে </a:t>
            </a:r>
            <a:r>
              <a:rPr lang="en-US" sz="3200" b="1" dirty="0" err="1" smtClean="0">
                <a:latin typeface="NikoshBandy)"/>
              </a:rPr>
              <a:t>মার্চ</a:t>
            </a:r>
            <a:r>
              <a:rPr lang="en-US" sz="3200" b="1" dirty="0" smtClean="0">
                <a:latin typeface="NikoshBandy)"/>
              </a:rPr>
              <a:t> </a:t>
            </a:r>
            <a:r>
              <a:rPr lang="en-US" sz="3200" b="1" dirty="0" err="1" smtClean="0">
                <a:latin typeface="NikoshBandy)"/>
              </a:rPr>
              <a:t>প্রথম</a:t>
            </a:r>
            <a:r>
              <a:rPr lang="en-US" sz="3200" b="1" dirty="0" smtClean="0">
                <a:latin typeface="NikoshBandy)"/>
              </a:rPr>
              <a:t> </a:t>
            </a:r>
            <a:r>
              <a:rPr lang="en-US" sz="3200" b="1" dirty="0" err="1" smtClean="0">
                <a:latin typeface="NikoshBandy)"/>
              </a:rPr>
              <a:t>প্রহরে</a:t>
            </a:r>
            <a:r>
              <a:rPr lang="en-US" sz="3200" b="1" dirty="0" smtClean="0">
                <a:latin typeface="NikoshBandy)"/>
              </a:rPr>
              <a:t> </a:t>
            </a:r>
            <a:r>
              <a:rPr lang="en-US" sz="3200" b="1" dirty="0" err="1" smtClean="0">
                <a:latin typeface="NikoshBandy)"/>
              </a:rPr>
              <a:t>জাতির</a:t>
            </a:r>
            <a:r>
              <a:rPr lang="en-US" sz="3200" b="1" dirty="0" smtClean="0">
                <a:latin typeface="NikoshBandy)"/>
              </a:rPr>
              <a:t> </a:t>
            </a:r>
            <a:r>
              <a:rPr lang="en-US" sz="3200" b="1" dirty="0" err="1" smtClean="0">
                <a:latin typeface="NikoshBandy)"/>
              </a:rPr>
              <a:t>পিতা</a:t>
            </a:r>
            <a:r>
              <a:rPr lang="en-US" sz="3200" b="1" dirty="0" smtClean="0">
                <a:latin typeface="NikoshBandy)"/>
              </a:rPr>
              <a:t>  </a:t>
            </a:r>
            <a:r>
              <a:rPr lang="en-US" sz="3200" b="1" dirty="0" err="1" smtClean="0">
                <a:latin typeface="NikoshBandy)"/>
              </a:rPr>
              <a:t>বঙ্গ</a:t>
            </a:r>
            <a:r>
              <a:rPr lang="en-US" sz="3200" b="1" dirty="0" smtClean="0">
                <a:latin typeface="NikoshBandy)"/>
              </a:rPr>
              <a:t> </a:t>
            </a:r>
            <a:r>
              <a:rPr lang="en-US" sz="3200" b="1" dirty="0" err="1" smtClean="0">
                <a:latin typeface="NikoshBandy)"/>
              </a:rPr>
              <a:t>বন্ধু</a:t>
            </a:r>
            <a:r>
              <a:rPr lang="en-US" sz="3200" b="1" dirty="0" smtClean="0">
                <a:latin typeface="NikoshBandy)"/>
              </a:rPr>
              <a:t> </a:t>
            </a:r>
            <a:r>
              <a:rPr lang="en-US" sz="3200" b="1" dirty="0" err="1" smtClean="0">
                <a:latin typeface="NikoshBandy)"/>
              </a:rPr>
              <a:t>শেখ</a:t>
            </a:r>
            <a:r>
              <a:rPr lang="en-US" sz="3200" b="1" dirty="0" smtClean="0">
                <a:latin typeface="NikoshBandy)"/>
              </a:rPr>
              <a:t> </a:t>
            </a:r>
            <a:r>
              <a:rPr lang="en-US" sz="3200" b="1" dirty="0" err="1" smtClean="0">
                <a:latin typeface="NikoshBandy)"/>
              </a:rPr>
              <a:t>মুজিবুর</a:t>
            </a:r>
            <a:r>
              <a:rPr lang="en-US" sz="3200" b="1" dirty="0" smtClean="0">
                <a:latin typeface="NikoshBandy)"/>
              </a:rPr>
              <a:t> </a:t>
            </a:r>
            <a:r>
              <a:rPr lang="en-US" sz="3200" b="1" dirty="0" err="1" smtClean="0">
                <a:latin typeface="NikoshBandy)"/>
              </a:rPr>
              <a:t>রহমান</a:t>
            </a:r>
            <a:r>
              <a:rPr lang="en-US" sz="3200" b="1" dirty="0" smtClean="0">
                <a:latin typeface="NikoshBandy)"/>
              </a:rPr>
              <a:t> </a:t>
            </a:r>
            <a:r>
              <a:rPr lang="en-US" sz="3200" b="1" dirty="0" err="1" smtClean="0">
                <a:latin typeface="NikoshBandy)"/>
              </a:rPr>
              <a:t>বাংলাদেশের</a:t>
            </a:r>
            <a:r>
              <a:rPr lang="en-US" sz="3200" b="1" dirty="0" smtClean="0">
                <a:latin typeface="NikoshBandy)"/>
              </a:rPr>
              <a:t> </a:t>
            </a:r>
            <a:r>
              <a:rPr lang="en-US" sz="3200" b="1" dirty="0" err="1" smtClean="0">
                <a:latin typeface="NikoshBandy)"/>
              </a:rPr>
              <a:t>স্বাধীনিতা</a:t>
            </a:r>
            <a:r>
              <a:rPr lang="en-US" sz="3200" b="1" dirty="0" smtClean="0">
                <a:latin typeface="NikoshBandy)"/>
              </a:rPr>
              <a:t> </a:t>
            </a:r>
            <a:r>
              <a:rPr lang="en-US" sz="3200" b="1" dirty="0" err="1" smtClean="0">
                <a:latin typeface="NikoshBandy)"/>
              </a:rPr>
              <a:t>ঘোষনা</a:t>
            </a:r>
            <a:r>
              <a:rPr lang="en-US" sz="3200" b="1" dirty="0" smtClean="0">
                <a:latin typeface="NikoshBandy)"/>
              </a:rPr>
              <a:t> </a:t>
            </a:r>
            <a:r>
              <a:rPr lang="en-US" sz="3200" b="1" dirty="0" err="1" smtClean="0">
                <a:latin typeface="NikoshBandy)"/>
              </a:rPr>
              <a:t>করেন</a:t>
            </a:r>
            <a:r>
              <a:rPr lang="en-US" sz="3200" b="1" dirty="0" smtClean="0">
                <a:latin typeface="NikoshBandy)"/>
              </a:rPr>
              <a:t>। ১৬ই </a:t>
            </a:r>
            <a:r>
              <a:rPr lang="en-US" sz="3200" b="1" dirty="0" err="1" smtClean="0">
                <a:latin typeface="NikoshBandy)"/>
              </a:rPr>
              <a:t>ডিসেম্বর</a:t>
            </a:r>
            <a:r>
              <a:rPr lang="en-US" sz="3200" b="1" dirty="0" smtClean="0">
                <a:latin typeface="NikoshBandy)"/>
              </a:rPr>
              <a:t> </a:t>
            </a:r>
            <a:r>
              <a:rPr lang="en-US" sz="3200" b="1" dirty="0" err="1" smtClean="0">
                <a:latin typeface="NikoshBandy)"/>
              </a:rPr>
              <a:t>আমরা</a:t>
            </a:r>
            <a:r>
              <a:rPr lang="en-US" sz="3200" b="1" dirty="0" smtClean="0">
                <a:latin typeface="NikoshBandy)"/>
              </a:rPr>
              <a:t> </a:t>
            </a:r>
            <a:r>
              <a:rPr lang="en-US" sz="3200" b="1" dirty="0" err="1" smtClean="0">
                <a:latin typeface="NikoshBandy)"/>
              </a:rPr>
              <a:t>বিজিয়</a:t>
            </a:r>
            <a:r>
              <a:rPr lang="en-US" sz="3200" b="1" dirty="0" smtClean="0">
                <a:latin typeface="NikoshBandy)"/>
              </a:rPr>
              <a:t> </a:t>
            </a:r>
            <a:r>
              <a:rPr lang="en-US" sz="3200" b="1" dirty="0" err="1" smtClean="0">
                <a:latin typeface="NikoshBandy)"/>
              </a:rPr>
              <a:t>অর্জন</a:t>
            </a:r>
            <a:r>
              <a:rPr lang="en-US" sz="3200" b="1" dirty="0" smtClean="0">
                <a:latin typeface="NikoshBandy)"/>
              </a:rPr>
              <a:t> </a:t>
            </a:r>
            <a:r>
              <a:rPr lang="en-US" sz="3200" b="1" dirty="0" err="1" smtClean="0">
                <a:latin typeface="NikoshBandy)"/>
              </a:rPr>
              <a:t>করেছি</a:t>
            </a:r>
            <a:r>
              <a:rPr lang="en-US" sz="3200" b="1" dirty="0" smtClean="0">
                <a:latin typeface="NikoshBandy)"/>
              </a:rPr>
              <a:t>।  </a:t>
            </a:r>
            <a:r>
              <a:rPr lang="en-US" sz="3200" b="1" dirty="0" err="1" smtClean="0">
                <a:latin typeface="NikoshBandy)"/>
              </a:rPr>
              <a:t>মার্চ</a:t>
            </a:r>
            <a:r>
              <a:rPr lang="en-US" sz="3200" b="1" dirty="0" smtClean="0">
                <a:latin typeface="NikoshBandy)"/>
              </a:rPr>
              <a:t> </a:t>
            </a:r>
            <a:r>
              <a:rPr lang="en-US" sz="3200" b="1" dirty="0" err="1" smtClean="0">
                <a:latin typeface="NikoshBandy)"/>
              </a:rPr>
              <a:t>থেকে</a:t>
            </a:r>
            <a:r>
              <a:rPr lang="en-US" sz="3200" b="1" dirty="0" smtClean="0">
                <a:latin typeface="NikoshBandy)"/>
              </a:rPr>
              <a:t> </a:t>
            </a:r>
            <a:r>
              <a:rPr lang="en-US" sz="3200" b="1" dirty="0" err="1" smtClean="0">
                <a:latin typeface="NikoshBandy)"/>
              </a:rPr>
              <a:t>ডিসেম্বর</a:t>
            </a:r>
            <a:r>
              <a:rPr lang="en-US" sz="3200" b="1" dirty="0" smtClean="0">
                <a:latin typeface="NikoshBandy)"/>
              </a:rPr>
              <a:t>- </a:t>
            </a:r>
            <a:r>
              <a:rPr lang="en-US" sz="3200" b="1" dirty="0" err="1" smtClean="0">
                <a:latin typeface="NikoshBandy)"/>
              </a:rPr>
              <a:t>এই</a:t>
            </a:r>
            <a:r>
              <a:rPr lang="en-US" sz="3200" b="1" dirty="0" smtClean="0">
                <a:latin typeface="NikoshBandy)"/>
              </a:rPr>
              <a:t> </a:t>
            </a:r>
            <a:r>
              <a:rPr lang="en-US" sz="3200" b="1" dirty="0" err="1" smtClean="0">
                <a:latin typeface="NikoshBandy)"/>
              </a:rPr>
              <a:t>নয়</a:t>
            </a:r>
            <a:r>
              <a:rPr lang="en-US" sz="3200" b="1" dirty="0" smtClean="0">
                <a:latin typeface="NikoshBandy)"/>
              </a:rPr>
              <a:t>  </a:t>
            </a:r>
            <a:r>
              <a:rPr lang="en-US" sz="3200" b="1" dirty="0" err="1" smtClean="0">
                <a:latin typeface="NikoshBandy)"/>
              </a:rPr>
              <a:t>মাস</a:t>
            </a:r>
            <a:r>
              <a:rPr lang="en-US" sz="3200" b="1" dirty="0" smtClean="0">
                <a:latin typeface="NikoshBandy)"/>
              </a:rPr>
              <a:t> </a:t>
            </a:r>
            <a:r>
              <a:rPr lang="en-US" sz="3200" b="1" dirty="0" err="1" smtClean="0">
                <a:latin typeface="NikoshBandy)"/>
              </a:rPr>
              <a:t>পাকিস্তানি</a:t>
            </a:r>
            <a:r>
              <a:rPr lang="en-US" sz="3200" b="1" dirty="0" smtClean="0">
                <a:latin typeface="NikoshBandy)"/>
              </a:rPr>
              <a:t> </a:t>
            </a:r>
            <a:r>
              <a:rPr lang="en-US" sz="3200" b="1" dirty="0" err="1" smtClean="0">
                <a:latin typeface="NikoshBandy)"/>
              </a:rPr>
              <a:t>হানাদার</a:t>
            </a:r>
            <a:r>
              <a:rPr lang="en-US" sz="3200" b="1" dirty="0" smtClean="0">
                <a:latin typeface="NikoshBandy)"/>
              </a:rPr>
              <a:t> </a:t>
            </a:r>
            <a:r>
              <a:rPr lang="en-US" sz="3200" b="1" dirty="0" err="1" smtClean="0">
                <a:latin typeface="NikoshBandy)"/>
              </a:rPr>
              <a:t>বাহিনি</a:t>
            </a:r>
            <a:r>
              <a:rPr lang="en-US" sz="3200" b="1" dirty="0" smtClean="0">
                <a:latin typeface="NikoshBandy)"/>
              </a:rPr>
              <a:t> ও </a:t>
            </a:r>
            <a:r>
              <a:rPr lang="en-US" sz="3200" b="1" dirty="0" err="1" smtClean="0">
                <a:latin typeface="NikoshBandy)"/>
              </a:rPr>
              <a:t>তার</a:t>
            </a:r>
            <a:r>
              <a:rPr lang="en-US" sz="3200" b="1" dirty="0" smtClean="0">
                <a:latin typeface="NikoshBandy)"/>
              </a:rPr>
              <a:t> </a:t>
            </a:r>
            <a:r>
              <a:rPr lang="en-US" sz="3200" b="1" dirty="0" err="1" smtClean="0">
                <a:latin typeface="NikoshBandy)"/>
              </a:rPr>
              <a:t>দোসররা</a:t>
            </a:r>
            <a:r>
              <a:rPr lang="en-US" sz="3200" b="1" dirty="0" smtClean="0">
                <a:latin typeface="NikoshBandy)"/>
              </a:rPr>
              <a:t> </a:t>
            </a:r>
            <a:r>
              <a:rPr lang="en-US" sz="3200" b="1" dirty="0" err="1" smtClean="0">
                <a:latin typeface="NikoshBandy)"/>
              </a:rPr>
              <a:t>এদেশে</a:t>
            </a:r>
            <a:r>
              <a:rPr lang="en-US" sz="3200" b="1" dirty="0" smtClean="0">
                <a:latin typeface="NikoshBandy)"/>
              </a:rPr>
              <a:t> </a:t>
            </a:r>
            <a:r>
              <a:rPr lang="en-US" sz="3200" b="1" dirty="0" err="1" smtClean="0">
                <a:latin typeface="NikoshBandy)"/>
              </a:rPr>
              <a:t>লু</a:t>
            </a:r>
            <a:r>
              <a:rPr lang="en-US" sz="3200" b="1" dirty="0" smtClean="0">
                <a:latin typeface="NikoshBandy)"/>
              </a:rPr>
              <a:t> </a:t>
            </a:r>
            <a:r>
              <a:rPr lang="en-US" sz="3200" b="1" dirty="0" err="1" smtClean="0">
                <a:latin typeface="NikoshBandy)"/>
              </a:rPr>
              <a:t>টতরাজ</a:t>
            </a:r>
            <a:r>
              <a:rPr lang="en-US" sz="3200" b="1" dirty="0" smtClean="0">
                <a:latin typeface="NikoshBandy)"/>
              </a:rPr>
              <a:t> , </a:t>
            </a:r>
            <a:r>
              <a:rPr lang="en-US" sz="3200" b="1" dirty="0" err="1" smtClean="0">
                <a:latin typeface="NikoshBandy)"/>
              </a:rPr>
              <a:t>হত্যাকাণ্ড</a:t>
            </a:r>
            <a:r>
              <a:rPr lang="en-US" sz="3200" b="1" dirty="0" smtClean="0">
                <a:latin typeface="NikoshBandy)"/>
              </a:rPr>
              <a:t>  ও </a:t>
            </a:r>
            <a:r>
              <a:rPr lang="en-US" sz="3200" b="1" dirty="0" err="1" smtClean="0">
                <a:latin typeface="NikoshBandy)"/>
              </a:rPr>
              <a:t>ধ্বংসযজ্ঞ</a:t>
            </a:r>
            <a:r>
              <a:rPr lang="en-US" sz="3200" b="1" dirty="0" smtClean="0">
                <a:latin typeface="NikoshBandy)"/>
              </a:rPr>
              <a:t> </a:t>
            </a:r>
            <a:r>
              <a:rPr lang="en-US" sz="3200" b="1" dirty="0" err="1" smtClean="0">
                <a:latin typeface="NikoshBandy)"/>
              </a:rPr>
              <a:t>চালিয়েছে</a:t>
            </a:r>
            <a:r>
              <a:rPr lang="en-US" sz="3200" b="1" dirty="0" smtClean="0">
                <a:latin typeface="NikoshBandy)"/>
              </a:rPr>
              <a:t>। </a:t>
            </a:r>
            <a:r>
              <a:rPr lang="en-US" sz="3200" b="1" dirty="0" err="1" smtClean="0">
                <a:latin typeface="NikoshBandy)"/>
              </a:rPr>
              <a:t>আর</a:t>
            </a:r>
            <a:r>
              <a:rPr lang="en-US" sz="3200" b="1" dirty="0" smtClean="0">
                <a:latin typeface="NikoshBandy)"/>
              </a:rPr>
              <a:t> </a:t>
            </a:r>
            <a:r>
              <a:rPr lang="en-US" sz="3200" b="1" dirty="0" err="1" smtClean="0">
                <a:latin typeface="NikoshBandy)"/>
              </a:rPr>
              <a:t>বাঙালি</a:t>
            </a:r>
            <a:r>
              <a:rPr lang="en-US" sz="3200" b="1" dirty="0" smtClean="0">
                <a:latin typeface="NikoshBandy)"/>
              </a:rPr>
              <a:t> </a:t>
            </a:r>
            <a:r>
              <a:rPr lang="en-US" sz="3200" b="1" dirty="0" err="1" smtClean="0">
                <a:latin typeface="NikoshBandy)"/>
              </a:rPr>
              <a:t>ঐক্যবদ্ধভাবে</a:t>
            </a:r>
            <a:r>
              <a:rPr lang="en-US" sz="3200" b="1" dirty="0" smtClean="0">
                <a:latin typeface="NikoshBandy)"/>
              </a:rPr>
              <a:t> </a:t>
            </a:r>
            <a:r>
              <a:rPr lang="en-US" sz="3200" b="1" dirty="0" err="1" smtClean="0">
                <a:latin typeface="NikoshBandy)"/>
              </a:rPr>
              <a:t>পাকিস্তানি</a:t>
            </a:r>
            <a:r>
              <a:rPr lang="en-US" sz="3200" b="1" dirty="0" smtClean="0">
                <a:latin typeface="NikoshBandy)"/>
              </a:rPr>
              <a:t> </a:t>
            </a:r>
            <a:r>
              <a:rPr lang="en-US" sz="3200" b="1" dirty="0" err="1" smtClean="0">
                <a:latin typeface="NikoshBandy)"/>
              </a:rPr>
              <a:t>হানাদারদের</a:t>
            </a:r>
            <a:r>
              <a:rPr lang="en-US" sz="3200" b="1" dirty="0" smtClean="0">
                <a:latin typeface="NikoshBandy)"/>
              </a:rPr>
              <a:t> </a:t>
            </a:r>
            <a:r>
              <a:rPr lang="en-US" sz="3200" b="1" dirty="0" err="1" smtClean="0">
                <a:latin typeface="NikoshBandy)"/>
              </a:rPr>
              <a:t>বিরুদ্ধে</a:t>
            </a:r>
            <a:r>
              <a:rPr lang="en-US" sz="3200" b="1" dirty="0" smtClean="0">
                <a:latin typeface="NikoshBandy)"/>
              </a:rPr>
              <a:t> </a:t>
            </a:r>
            <a:r>
              <a:rPr lang="en-US" sz="3200" b="1" dirty="0" err="1" smtClean="0">
                <a:latin typeface="NikoshBandy)"/>
              </a:rPr>
              <a:t>যুদ্ধ</a:t>
            </a:r>
            <a:r>
              <a:rPr lang="en-US" sz="3200" b="1" dirty="0" smtClean="0">
                <a:latin typeface="NikoshBandy)"/>
              </a:rPr>
              <a:t> </a:t>
            </a:r>
            <a:r>
              <a:rPr lang="en-US" sz="3200" b="1" dirty="0" err="1" smtClean="0">
                <a:latin typeface="NikoshBandy)"/>
              </a:rPr>
              <a:t>চালিয়েছে</a:t>
            </a:r>
            <a:r>
              <a:rPr lang="en-US" sz="3200" b="1" dirty="0" smtClean="0">
                <a:latin typeface="NikoshBandy)"/>
              </a:rPr>
              <a:t>।  </a:t>
            </a:r>
            <a:endParaRPr lang="en-US" sz="3200" b="1" dirty="0">
              <a:latin typeface="NikoshBandy)"/>
            </a:endParaRPr>
          </a:p>
        </p:txBody>
      </p:sp>
      <p:sp>
        <p:nvSpPr>
          <p:cNvPr id="6" name="Rectangle 5"/>
          <p:cNvSpPr/>
          <p:nvPr/>
        </p:nvSpPr>
        <p:spPr>
          <a:xfrm>
            <a:off x="1295400" y="304800"/>
            <a:ext cx="7086600" cy="52322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800" b="1" dirty="0" smtClean="0"/>
              <a:t>            </a:t>
            </a:r>
            <a:r>
              <a:rPr lang="en-US" sz="2800" b="1" dirty="0" err="1" smtClean="0"/>
              <a:t>মুক্তিযুদ্ধে</a:t>
            </a:r>
            <a:r>
              <a:rPr lang="en-US" sz="2800" b="1" dirty="0" smtClean="0"/>
              <a:t> </a:t>
            </a:r>
            <a:r>
              <a:rPr lang="en-US" sz="2800" b="1" dirty="0" err="1" smtClean="0"/>
              <a:t>ঝাঁপিয়ে</a:t>
            </a:r>
            <a:r>
              <a:rPr lang="en-US" sz="2800" b="1" dirty="0" smtClean="0"/>
              <a:t> </a:t>
            </a:r>
            <a:r>
              <a:rPr lang="en-US" sz="2800" b="1" dirty="0" err="1" smtClean="0"/>
              <a:t>পড়ার</a:t>
            </a:r>
            <a:r>
              <a:rPr lang="en-US" sz="2800" b="1" dirty="0" smtClean="0"/>
              <a:t> </a:t>
            </a:r>
            <a:r>
              <a:rPr lang="en-US" sz="2800" b="1" dirty="0" err="1" smtClean="0"/>
              <a:t>কারণ</a:t>
            </a:r>
            <a:r>
              <a:rPr lang="en-US" sz="2800" b="1" dirty="0" smtClean="0"/>
              <a:t> </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kator-in20180928024836.jpg"/>
          <p:cNvPicPr>
            <a:picLocks noChangeAspect="1"/>
          </p:cNvPicPr>
          <p:nvPr/>
        </p:nvPicPr>
        <p:blipFill>
          <a:blip r:embed="rId2"/>
          <a:stretch>
            <a:fillRect/>
          </a:stretch>
        </p:blipFill>
        <p:spPr>
          <a:xfrm>
            <a:off x="381000" y="3352800"/>
            <a:ext cx="8458200" cy="3124200"/>
          </a:xfrm>
          <a:prstGeom prst="rect">
            <a:avLst/>
          </a:prstGeom>
          <a:ln w="88900" cap="sq" cmpd="thickThin">
            <a:solidFill>
              <a:srgbClr val="000000"/>
            </a:solidFill>
            <a:prstDash val="solid"/>
            <a:miter lim="800000"/>
          </a:ln>
          <a:effectLst>
            <a:glow rad="228600">
              <a:schemeClr val="accent6">
                <a:satMod val="175000"/>
                <a:alpha val="40000"/>
              </a:schemeClr>
            </a:glow>
            <a:innerShdw blurRad="76200">
              <a:srgbClr val="000000"/>
            </a:innerShdw>
          </a:effectLst>
        </p:spPr>
      </p:pic>
      <p:pic>
        <p:nvPicPr>
          <p:cNvPr id="1028" name="Picture 4" descr="C:\Users\Maruf\Downloads\images (6).jpg"/>
          <p:cNvPicPr>
            <a:picLocks noChangeAspect="1" noChangeArrowheads="1"/>
          </p:cNvPicPr>
          <p:nvPr/>
        </p:nvPicPr>
        <p:blipFill>
          <a:blip r:embed="rId3"/>
          <a:srcRect l="7692" t="2260" r="5128" b="2825"/>
          <a:stretch>
            <a:fillRect/>
          </a:stretch>
        </p:blipFill>
        <p:spPr bwMode="auto">
          <a:xfrm>
            <a:off x="228600" y="228600"/>
            <a:ext cx="8686800" cy="2819400"/>
          </a:xfrm>
          <a:prstGeom prst="rect">
            <a:avLst/>
          </a:prstGeom>
          <a:noFill/>
          <a:effectLst>
            <a:glow rad="228600">
              <a:schemeClr val="accent1">
                <a:satMod val="175000"/>
                <a:alpha val="40000"/>
              </a:schemeClr>
            </a:glo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90600"/>
            <a:ext cx="8610600" cy="5262979"/>
          </a:xfrm>
          <a:prstGeom prst="rect">
            <a:avLst/>
          </a:prstGeom>
          <a:solidFill>
            <a:srgbClr val="FFC000"/>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endParaRPr lang="en-US" sz="2400" b="1" dirty="0" smtClean="0"/>
          </a:p>
          <a:p>
            <a:r>
              <a:rPr lang="as-IN" sz="2400" b="1" dirty="0" smtClean="0"/>
              <a:t>ধারাবাহিক </a:t>
            </a:r>
            <a:r>
              <a:rPr lang="as-IN" sz="2400" b="1" dirty="0" smtClean="0"/>
              <a:t>লড়াই এবং সংগ্রামের মাধ্যমে ১৯৪৭ সালের আগস্টে ব্রিটিশমুক্ত হয় উপমহাদেশ। জন্ম হয় দু’টি স্বাধীন রাষ্ট্রের। মুসলিম অধ্যুষিত এলাকা নিয়ে গঠিত হয় পাকিস্তান। আর হিন্দু এবং অন্যান্য সম্প্রদায় অধ্যুষিত এলাকা নিয়ে গঠিত হয় ভারত। নবগঠিত পাকিস্তানের ছিল দু’টি অংশ। একটি অংশের নাম ছিল পশ্চিম পাকিস্তান। অন্যটির নাম ছিল পূর্ব পাকিস্তান (বাংলাদেশ)। আর দু’টি অংশের মধ্যে দূরত্ব </a:t>
            </a:r>
            <a:r>
              <a:rPr lang="en-US" sz="2400" b="1" dirty="0" err="1" smtClean="0"/>
              <a:t>ছিল</a:t>
            </a:r>
            <a:r>
              <a:rPr lang="en-US" sz="2400" b="1" dirty="0" smtClean="0"/>
              <a:t> </a:t>
            </a:r>
            <a:r>
              <a:rPr lang="as-IN" sz="2400" b="1" dirty="0" smtClean="0"/>
              <a:t> </a:t>
            </a:r>
            <a:r>
              <a:rPr lang="as-IN" sz="2400" b="1" dirty="0" smtClean="0"/>
              <a:t>প্রায় ২ হাজার মাইল। ভৌগোলিক ব্যবধান বিস্তর হলেও দু’ দেশের মানুষের ধর্মীয় মূল্যবোধ ও বিশ্বাসে কোনো ব্যবধান ছিল না। অধিকাংশ জনগণের ধর্মবিশ্বাস ও আকিদা ছিল এক ও অভিন্ন</a:t>
            </a:r>
            <a:r>
              <a:rPr lang="as-IN" sz="2400" b="1" dirty="0" smtClean="0"/>
              <a:t>।</a:t>
            </a:r>
            <a:r>
              <a:rPr lang="as-IN" sz="2400" b="1" dirty="0" smtClean="0"/>
              <a:t> </a:t>
            </a:r>
            <a:endParaRPr lang="en-US" sz="2400" b="1" dirty="0" smtClean="0"/>
          </a:p>
          <a:p>
            <a:r>
              <a:rPr lang="as-IN" sz="2400" b="1" dirty="0" smtClean="0"/>
              <a:t>১৯৭০ </a:t>
            </a:r>
            <a:r>
              <a:rPr lang="as-IN" sz="2400" b="1" dirty="0" smtClean="0"/>
              <a:t>সালে অনুষ্ঠিত হয় পাকিস্তানের সাধারণ জাতীয় পরিষদ নির্বাচন</a:t>
            </a:r>
            <a:r>
              <a:rPr lang="as-IN" sz="2400" b="1" dirty="0" smtClean="0"/>
              <a:t>।</a:t>
            </a:r>
            <a:r>
              <a:rPr lang="en-US" sz="2400" b="1" dirty="0" smtClean="0"/>
              <a:t> </a:t>
            </a:r>
            <a:r>
              <a:rPr lang="as-IN" sz="2400" b="1" dirty="0" smtClean="0"/>
              <a:t>উভয় </a:t>
            </a:r>
            <a:r>
              <a:rPr lang="as-IN" sz="2400" b="1" dirty="0" smtClean="0"/>
              <a:t>পাকিস্তানের হিসাবে আওয়ামী লীগ নিরঙ্কুশ সংখ্যাগরিষ্ঠতা অর্জনের মাধ্যমে বিজয় অর্জন করে।</a:t>
            </a:r>
            <a:endParaRPr lang="en-US" sz="2400" b="1" dirty="0"/>
          </a:p>
        </p:txBody>
      </p:sp>
      <p:sp>
        <p:nvSpPr>
          <p:cNvPr id="4" name="TextBox 3"/>
          <p:cNvSpPr txBox="1"/>
          <p:nvPr/>
        </p:nvSpPr>
        <p:spPr>
          <a:xfrm>
            <a:off x="1752600" y="152400"/>
            <a:ext cx="5334000" cy="584775"/>
          </a:xfrm>
          <a:prstGeom prst="rect">
            <a:avLst/>
          </a:prstGeom>
          <a:solidFill>
            <a:schemeClr val="accent5">
              <a:lumMod val="50000"/>
            </a:schemeClr>
          </a:solid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200" b="1" dirty="0" smtClean="0"/>
              <a:t>       </a:t>
            </a:r>
            <a:r>
              <a:rPr lang="en-US" sz="3200" b="1" dirty="0" err="1" smtClean="0">
                <a:solidFill>
                  <a:schemeClr val="bg1"/>
                </a:solidFill>
              </a:rPr>
              <a:t>মুক্তিযুদ্ধের</a:t>
            </a:r>
            <a:r>
              <a:rPr lang="en-US" sz="3200" b="1" dirty="0" smtClean="0">
                <a:solidFill>
                  <a:schemeClr val="bg1"/>
                </a:solidFill>
              </a:rPr>
              <a:t> </a:t>
            </a:r>
            <a:r>
              <a:rPr lang="en-US" sz="3200" b="1" dirty="0" err="1" smtClean="0">
                <a:solidFill>
                  <a:schemeClr val="bg1"/>
                </a:solidFill>
              </a:rPr>
              <a:t>পটভূমি</a:t>
            </a:r>
            <a:r>
              <a:rPr lang="en-US" sz="3200" b="1" dirty="0" smtClean="0">
                <a:solidFill>
                  <a:schemeClr val="bg1"/>
                </a:solidFill>
              </a:rPr>
              <a:t> </a:t>
            </a:r>
            <a:endParaRPr lang="en-US" sz="3200" b="1" dirty="0">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291</TotalTime>
  <Words>541</Words>
  <Application>Microsoft Office PowerPoint</Application>
  <PresentationFormat>On-screen Show (4:3)</PresentationFormat>
  <Paragraphs>60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Maruf</dc:creator>
  <cp:lastModifiedBy>Maruf</cp:lastModifiedBy>
  <cp:revision>93</cp:revision>
  <dcterms:created xsi:type="dcterms:W3CDTF">2006-08-16T00:00:00Z</dcterms:created>
  <dcterms:modified xsi:type="dcterms:W3CDTF">2021-03-30T12:24:45Z</dcterms:modified>
</cp:coreProperties>
</file>