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Default Extension="wdp" ContentType="image/vnd.ms-photo"/>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82" r:id="rId2"/>
    <p:sldId id="257" r:id="rId3"/>
    <p:sldId id="258" r:id="rId4"/>
    <p:sldId id="259" r:id="rId5"/>
    <p:sldId id="297" r:id="rId6"/>
    <p:sldId id="295" r:id="rId7"/>
    <p:sldId id="261" r:id="rId8"/>
    <p:sldId id="298" r:id="rId9"/>
    <p:sldId id="270" r:id="rId10"/>
    <p:sldId id="268" r:id="rId11"/>
    <p:sldId id="269" r:id="rId12"/>
    <p:sldId id="262" r:id="rId13"/>
    <p:sldId id="265" r:id="rId14"/>
    <p:sldId id="266" r:id="rId15"/>
    <p:sldId id="267" r:id="rId16"/>
    <p:sldId id="271" r:id="rId17"/>
    <p:sldId id="273" r:id="rId18"/>
    <p:sldId id="293" r:id="rId19"/>
    <p:sldId id="274" r:id="rId20"/>
    <p:sldId id="275" r:id="rId21"/>
    <p:sldId id="272" r:id="rId22"/>
    <p:sldId id="278" r:id="rId23"/>
    <p:sldId id="284" r:id="rId24"/>
    <p:sldId id="279" r:id="rId25"/>
    <p:sldId id="281" r:id="rId26"/>
    <p:sldId id="291" r:id="rId27"/>
    <p:sldId id="292" r:id="rId28"/>
    <p:sldId id="276" r:id="rId29"/>
    <p:sldId id="277" r:id="rId30"/>
    <p:sldId id="28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66"/>
    <a:srgbClr val="044C1A"/>
    <a:srgbClr val="3F1809"/>
    <a:srgbClr val="46247B"/>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4" autoAdjust="0"/>
    <p:restoredTop sz="94660"/>
  </p:normalViewPr>
  <p:slideViewPr>
    <p:cSldViewPr snapToGrid="0">
      <p:cViewPr varScale="1">
        <p:scale>
          <a:sx n="68" d="100"/>
          <a:sy n="68" d="100"/>
        </p:scale>
        <p:origin x="-768"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089D14-51E7-4AF0-BA13-CD90BFBAECD5}" type="datetimeFigureOut">
              <a:rPr lang="en-US" smtClean="0"/>
              <a:pPr/>
              <a:t>3/30/2021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FBFF4F-8CFD-4017-873E-967AC96CC152}" type="slidenum">
              <a:rPr lang="en-US" smtClean="0"/>
              <a:pPr/>
              <a:t>‹#›</a:t>
            </a:fld>
            <a:endParaRPr lang="en-US"/>
          </a:p>
        </p:txBody>
      </p:sp>
    </p:spTree>
    <p:extLst>
      <p:ext uri="{BB962C8B-B14F-4D97-AF65-F5344CB8AC3E}">
        <p14:creationId xmlns="" xmlns:p14="http://schemas.microsoft.com/office/powerpoint/2010/main" val="572693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FBFF4F-8CFD-4017-873E-967AC96CC152}" type="slidenum">
              <a:rPr lang="en-US" smtClean="0"/>
              <a:pPr/>
              <a:t>1</a:t>
            </a:fld>
            <a:endParaRPr lang="en-US"/>
          </a:p>
        </p:txBody>
      </p:sp>
    </p:spTree>
    <p:extLst>
      <p:ext uri="{BB962C8B-B14F-4D97-AF65-F5344CB8AC3E}">
        <p14:creationId xmlns="" xmlns:p14="http://schemas.microsoft.com/office/powerpoint/2010/main" val="1427668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FBFF4F-8CFD-4017-873E-967AC96CC152}" type="slidenum">
              <a:rPr lang="en-US" smtClean="0"/>
              <a:pPr/>
              <a:t>6</a:t>
            </a:fld>
            <a:endParaRPr lang="en-US"/>
          </a:p>
        </p:txBody>
      </p:sp>
    </p:spTree>
    <p:extLst>
      <p:ext uri="{BB962C8B-B14F-4D97-AF65-F5344CB8AC3E}">
        <p14:creationId xmlns="" xmlns:p14="http://schemas.microsoft.com/office/powerpoint/2010/main" val="10303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FBFF4F-8CFD-4017-873E-967AC96CC152}" type="slidenum">
              <a:rPr lang="en-US" smtClean="0"/>
              <a:pPr/>
              <a:t>28</a:t>
            </a:fld>
            <a:endParaRPr lang="en-US"/>
          </a:p>
        </p:txBody>
      </p:sp>
    </p:spTree>
    <p:extLst>
      <p:ext uri="{BB962C8B-B14F-4D97-AF65-F5344CB8AC3E}">
        <p14:creationId xmlns="" xmlns:p14="http://schemas.microsoft.com/office/powerpoint/2010/main" val="2905018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89895608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 xmlns:p14="http://schemas.microsoft.com/office/powerpoint/2010/main" val="96763905"/>
      </p:ext>
    </p:extLst>
  </p:cSld>
  <p:clrMap bg1="dk1" tx1="lt1" bg2="dk2" tx2="lt2" accent1="accent1" accent2="accent2" accent3="accent3" accent4="accent4" accent5="accent5" accent6="accent6" hlink="hlink" folHlink="folHlink"/>
  <p:sldLayoutIdLst>
    <p:sldLayoutId id="2147483678" r:id="rId1"/>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pn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6.jpeg"/><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1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1.jpeg"/><Relationship Id="rId7"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3.jpeg"/><Relationship Id="rId4" Type="http://schemas.openxmlformats.org/officeDocument/2006/relationships/image" Target="../media/image42.jpeg"/></Relationships>
</file>

<file path=ppt/slides/_rels/slide18.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image" Target="../media/image45.jpeg"/><Relationship Id="rId1" Type="http://schemas.openxmlformats.org/officeDocument/2006/relationships/slideLayout" Target="../slideLayouts/slideLayout1.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1.xml"/><Relationship Id="rId5" Type="http://schemas.openxmlformats.org/officeDocument/2006/relationships/image" Target="../media/image56.jpeg"/><Relationship Id="rId4" Type="http://schemas.openxmlformats.org/officeDocument/2006/relationships/image" Target="../media/image55.jpeg"/></Relationships>
</file>

<file path=ppt/slides/_rels/slide2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58.jpeg"/></Relationships>
</file>

<file path=ppt/slides/_rels/slide23.xml.rels><?xml version="1.0" encoding="UTF-8" standalone="yes"?>
<Relationships xmlns="http://schemas.openxmlformats.org/package/2006/relationships"><Relationship Id="rId8" Type="http://schemas.openxmlformats.org/officeDocument/2006/relationships/image" Target="../media/image64.jpeg"/><Relationship Id="rId3" Type="http://schemas.openxmlformats.org/officeDocument/2006/relationships/image" Target="../media/image59.jpeg"/><Relationship Id="rId7" Type="http://schemas.openxmlformats.org/officeDocument/2006/relationships/image" Target="../media/image63.jpe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60.jpeg"/></Relationships>
</file>

<file path=ppt/slides/_rels/slide24.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68.jpeg"/></Relationships>
</file>

<file path=ppt/slides/_rels/slide26.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71.jpeg"/></Relationships>
</file>

<file path=ppt/slides/_rels/slide27.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1.xml"/><Relationship Id="rId4" Type="http://schemas.openxmlformats.org/officeDocument/2006/relationships/image" Target="../media/image74.jpeg"/></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78.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7.jpeg"/><Relationship Id="rId5" Type="http://schemas.openxmlformats.org/officeDocument/2006/relationships/image" Target="../media/image76.jpeg"/><Relationship Id="rId4" Type="http://schemas.openxmlformats.org/officeDocument/2006/relationships/image" Target="../media/image75.jpeg"/></Relationships>
</file>

<file path=ppt/slides/_rels/slide29.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81.jpeg"/><Relationship Id="rId4" Type="http://schemas.openxmlformats.org/officeDocument/2006/relationships/image" Target="../media/image8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84.jpeg"/><Relationship Id="rId4" Type="http://schemas.openxmlformats.org/officeDocument/2006/relationships/image" Target="../media/image83.jpe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jpeg"/><Relationship Id="rId18" Type="http://schemas.openxmlformats.org/officeDocument/2006/relationships/image" Target="../media/image23.jpeg"/><Relationship Id="rId3" Type="http://schemas.openxmlformats.org/officeDocument/2006/relationships/image" Target="../media/image8.jpeg"/><Relationship Id="rId7" Type="http://schemas.openxmlformats.org/officeDocument/2006/relationships/image" Target="../media/image12.jpeg"/><Relationship Id="rId12" Type="http://schemas.openxmlformats.org/officeDocument/2006/relationships/image" Target="../media/image17.jpeg"/><Relationship Id="rId17" Type="http://schemas.openxmlformats.org/officeDocument/2006/relationships/image" Target="../media/image22.jpeg"/><Relationship Id="rId2" Type="http://schemas.openxmlformats.org/officeDocument/2006/relationships/notesSlide" Target="../notesSlides/notesSlide2.xml"/><Relationship Id="rId16" Type="http://schemas.openxmlformats.org/officeDocument/2006/relationships/image" Target="../media/image21.jpeg"/><Relationship Id="rId20" Type="http://schemas.openxmlformats.org/officeDocument/2006/relationships/image" Target="../media/image25.jpeg"/><Relationship Id="rId1" Type="http://schemas.openxmlformats.org/officeDocument/2006/relationships/slideLayout" Target="../slideLayouts/slideLayout1.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5" Type="http://schemas.openxmlformats.org/officeDocument/2006/relationships/image" Target="../media/image20.jpeg"/><Relationship Id="rId10" Type="http://schemas.openxmlformats.org/officeDocument/2006/relationships/image" Target="../media/image15.jpeg"/><Relationship Id="rId19" Type="http://schemas.openxmlformats.org/officeDocument/2006/relationships/image" Target="../media/image24.jpeg"/><Relationship Id="rId4" Type="http://schemas.openxmlformats.org/officeDocument/2006/relationships/image" Target="../media/image9.jpeg"/><Relationship Id="rId9" Type="http://schemas.openxmlformats.org/officeDocument/2006/relationships/image" Target="../media/image14.jpeg"/><Relationship Id="rId14" Type="http://schemas.openxmlformats.org/officeDocument/2006/relationships/image" Target="../media/image19.jpeg"/></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3735" y="0"/>
            <a:ext cx="12383499" cy="7013713"/>
            <a:chOff x="12181" y="0"/>
            <a:chExt cx="12383499" cy="7013713"/>
          </a:xfrm>
        </p:grpSpPr>
        <p:pic>
          <p:nvPicPr>
            <p:cNvPr id="7" name="Picture 6"/>
            <p:cNvPicPr>
              <a:picLocks noChangeAspect="1"/>
            </p:cNvPicPr>
            <p:nvPr/>
          </p:nvPicPr>
          <p:blipFill rotWithShape="1">
            <a:blip r:embed="rId3" cstate="print">
              <a:extLst>
                <a:ext uri="{28A0092B-C50C-407E-A947-70E740481C1C}">
                  <a14:useLocalDpi xmlns="" xmlns:a14="http://schemas.microsoft.com/office/drawing/2010/main" val="0"/>
                </a:ext>
              </a:extLst>
            </a:blip>
            <a:srcRect b="13483"/>
            <a:stretch/>
          </p:blipFill>
          <p:spPr>
            <a:xfrm>
              <a:off x="12181" y="0"/>
              <a:ext cx="12383499" cy="6773778"/>
            </a:xfrm>
            <a:prstGeom prst="rect">
              <a:avLst/>
            </a:prstGeom>
          </p:spPr>
        </p:pic>
        <p:sp>
          <p:nvSpPr>
            <p:cNvPr id="8" name="Title 1"/>
            <p:cNvSpPr txBox="1">
              <a:spLocks/>
            </p:cNvSpPr>
            <p:nvPr/>
          </p:nvSpPr>
          <p:spPr>
            <a:xfrm>
              <a:off x="1785898" y="119218"/>
              <a:ext cx="4954061" cy="86627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600" b="1" cap="none" dirty="0" err="1" smtClean="0">
                  <a:ln w="9525">
                    <a:solidFill>
                      <a:schemeClr val="bg1"/>
                    </a:solidFill>
                    <a:prstDash val="solid"/>
                  </a:ln>
                  <a:solidFill>
                    <a:srgbClr val="D5D54B"/>
                  </a:solidFill>
                  <a:effectLst>
                    <a:outerShdw blurRad="12700" dist="38100" dir="2700000" algn="tl" rotWithShape="0">
                      <a:schemeClr val="accent5">
                        <a:lumMod val="60000"/>
                        <a:lumOff val="40000"/>
                      </a:schemeClr>
                    </a:outerShdw>
                  </a:effectLst>
                </a:rPr>
                <a:t>স্বাগতম</a:t>
              </a:r>
              <a:r>
                <a:rPr lang="en-US" sz="4000" b="1" dirty="0" smtClean="0">
                  <a:solidFill>
                    <a:srgbClr val="C00000"/>
                  </a:solidFill>
                </a:rPr>
                <a:t/>
              </a:r>
              <a:br>
                <a:rPr lang="en-US" sz="4000" b="1" dirty="0" smtClean="0">
                  <a:solidFill>
                    <a:srgbClr val="C00000"/>
                  </a:solidFill>
                </a:rPr>
              </a:br>
              <a:endParaRPr lang="en-US" sz="4000" b="1" dirty="0" smtClean="0">
                <a:solidFill>
                  <a:srgbClr val="C00000"/>
                </a:solidFill>
              </a:endParaRPr>
            </a:p>
          </p:txBody>
        </p:sp>
        <p:sp>
          <p:nvSpPr>
            <p:cNvPr id="9" name="TextBox 4"/>
            <p:cNvSpPr txBox="1"/>
            <p:nvPr/>
          </p:nvSpPr>
          <p:spPr>
            <a:xfrm>
              <a:off x="45916" y="6428938"/>
              <a:ext cx="12326372" cy="584775"/>
            </a:xfrm>
            <a:prstGeom prst="rect">
              <a:avLst/>
            </a:prstGeom>
            <a:solidFill>
              <a:srgbClr val="08642D"/>
            </a:solidFill>
            <a:effectLst>
              <a:glow rad="63500">
                <a:schemeClr val="accent4">
                  <a:satMod val="175000"/>
                  <a:alpha val="40000"/>
                </a:schemeClr>
              </a:glow>
            </a:effectLst>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u="sng"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উপজেলা</a:t>
              </a:r>
              <a:r>
                <a:rPr lang="en-US" sz="3200" u="sng"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en-US" sz="3200" u="sng"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শিক্ষা</a:t>
              </a:r>
              <a:r>
                <a:rPr lang="en-US" sz="3200" u="sng"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en-US" sz="3200" u="sng"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অফিস</a:t>
              </a:r>
              <a:r>
                <a:rPr lang="en-US" sz="3200" u="sng"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en-US" sz="3200" u="sng"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en-US" sz="3200" u="sng"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বিশ্বম্ভরপুর</a:t>
              </a:r>
              <a:r>
                <a:rPr lang="en-US" sz="3200" u="sng"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 </a:t>
              </a:r>
              <a:r>
                <a:rPr lang="en-US" sz="3200" u="sng"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সুনামগঞ্জ</a:t>
              </a:r>
              <a:endParaRPr lang="en-US" sz="3200" u="sng"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10" name="TextBox 8"/>
            <p:cNvSpPr txBox="1"/>
            <p:nvPr/>
          </p:nvSpPr>
          <p:spPr>
            <a:xfrm>
              <a:off x="3592558" y="4055163"/>
              <a:ext cx="5222746"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err="1" smtClean="0">
                  <a:ln w="0"/>
                  <a:solidFill>
                    <a:srgbClr val="FFFF99"/>
                  </a:solidFill>
                  <a:effectLst>
                    <a:reflection blurRad="6350" stA="53000" endA="300" endPos="35500" dir="5400000" sy="-90000" algn="bl" rotWithShape="0"/>
                  </a:effectLst>
                </a:rPr>
                <a:t>স্বল্পোন্নত</a:t>
              </a:r>
              <a:r>
                <a:rPr lang="en-US" sz="2000" b="1" dirty="0" smtClean="0">
                  <a:ln w="0"/>
                  <a:solidFill>
                    <a:srgbClr val="FFFF99"/>
                  </a:solidFill>
                  <a:effectLst>
                    <a:reflection blurRad="6350" stA="53000" endA="300" endPos="35500" dir="5400000" sy="-90000" algn="bl" rotWithShape="0"/>
                  </a:effectLst>
                </a:rPr>
                <a:t> </a:t>
              </a:r>
              <a:r>
                <a:rPr lang="en-US" sz="2000" b="1" dirty="0" err="1" smtClean="0">
                  <a:ln w="0"/>
                  <a:solidFill>
                    <a:srgbClr val="FFFF99"/>
                  </a:solidFill>
                  <a:effectLst>
                    <a:reflection blurRad="6350" stA="53000" endA="300" endPos="35500" dir="5400000" sy="-90000" algn="bl" rotWithShape="0"/>
                  </a:effectLst>
                </a:rPr>
                <a:t>দেশ</a:t>
              </a:r>
              <a:r>
                <a:rPr lang="en-US" sz="2000" b="1" dirty="0" smtClean="0">
                  <a:ln w="0"/>
                  <a:solidFill>
                    <a:srgbClr val="FFFF99"/>
                  </a:solidFill>
                  <a:effectLst>
                    <a:reflection blurRad="6350" stA="53000" endA="300" endPos="35500" dir="5400000" sy="-90000" algn="bl" rotWithShape="0"/>
                  </a:effectLst>
                </a:rPr>
                <a:t> </a:t>
              </a:r>
              <a:r>
                <a:rPr lang="en-US" sz="2000" b="1" dirty="0" err="1" smtClean="0">
                  <a:ln w="0"/>
                  <a:solidFill>
                    <a:srgbClr val="FFFF99"/>
                  </a:solidFill>
                  <a:effectLst>
                    <a:reflection blurRad="6350" stA="53000" endA="300" endPos="35500" dir="5400000" sy="-90000" algn="bl" rotWithShape="0"/>
                  </a:effectLst>
                </a:rPr>
                <a:t>থেকে</a:t>
              </a:r>
              <a:r>
                <a:rPr lang="en-US" sz="2000" b="1" dirty="0" smtClean="0">
                  <a:ln w="0"/>
                  <a:solidFill>
                    <a:srgbClr val="FFFF99"/>
                  </a:solidFill>
                  <a:effectLst>
                    <a:reflection blurRad="6350" stA="53000" endA="300" endPos="35500" dir="5400000" sy="-90000" algn="bl" rotWithShape="0"/>
                  </a:effectLst>
                </a:rPr>
                <a:t> </a:t>
              </a:r>
              <a:r>
                <a:rPr lang="en-US" sz="2000" b="1" dirty="0" err="1" smtClean="0">
                  <a:ln w="0"/>
                  <a:solidFill>
                    <a:srgbClr val="FFFF99"/>
                  </a:solidFill>
                  <a:effectLst>
                    <a:reflection blurRad="6350" stA="53000" endA="300" endPos="35500" dir="5400000" sy="-90000" algn="bl" rotWithShape="0"/>
                  </a:effectLst>
                </a:rPr>
                <a:t>উন্নয়নশীল</a:t>
              </a:r>
              <a:r>
                <a:rPr lang="en-US" sz="2000" b="1" dirty="0" smtClean="0">
                  <a:ln w="0"/>
                  <a:solidFill>
                    <a:srgbClr val="FFFF99"/>
                  </a:solidFill>
                  <a:effectLst>
                    <a:reflection blurRad="6350" stA="53000" endA="300" endPos="35500" dir="5400000" sy="-90000" algn="bl" rotWithShape="0"/>
                  </a:effectLst>
                </a:rPr>
                <a:t> </a:t>
              </a:r>
              <a:r>
                <a:rPr lang="en-US" sz="2000" b="1" dirty="0" err="1" smtClean="0">
                  <a:ln w="0"/>
                  <a:solidFill>
                    <a:srgbClr val="FFFF99"/>
                  </a:solidFill>
                  <a:effectLst>
                    <a:reflection blurRad="6350" stA="53000" endA="300" endPos="35500" dir="5400000" sy="-90000" algn="bl" rotWithShape="0"/>
                  </a:effectLst>
                </a:rPr>
                <a:t>বাংলাদেশ</a:t>
              </a:r>
              <a:r>
                <a:rPr lang="en-US" sz="2000" b="1" dirty="0" smtClean="0">
                  <a:ln w="0"/>
                  <a:solidFill>
                    <a:srgbClr val="FFFF99"/>
                  </a:solidFill>
                  <a:effectLst>
                    <a:reflection blurRad="6350" stA="53000" endA="300" endPos="35500" dir="5400000" sy="-90000" algn="bl" rotWithShape="0"/>
                  </a:effectLst>
                </a:rPr>
                <a:t> </a:t>
              </a:r>
              <a:endParaRPr lang="en-US" sz="2000" b="1" dirty="0">
                <a:ln w="0"/>
                <a:solidFill>
                  <a:srgbClr val="FFFF99"/>
                </a:solidFill>
                <a:effectLst>
                  <a:reflection blurRad="6350" stA="53000" endA="300" endPos="35500" dir="5400000" sy="-90000" algn="bl" rotWithShape="0"/>
                </a:effectLst>
              </a:endParaRPr>
            </a:p>
          </p:txBody>
        </p:sp>
        <p:pic>
          <p:nvPicPr>
            <p:cNvPr id="11" name="Picture 10"/>
            <p:cNvPicPr>
              <a:picLocks noChangeAspect="1"/>
            </p:cNvPicPr>
            <p:nvPr/>
          </p:nvPicPr>
          <p:blipFill rotWithShape="1">
            <a:blip r:embed="rId4" cstate="print">
              <a:extLst>
                <a:ext uri="{28A0092B-C50C-407E-A947-70E740481C1C}">
                  <a14:useLocalDpi xmlns="" xmlns:a14="http://schemas.microsoft.com/office/drawing/2010/main" val="0"/>
                </a:ext>
              </a:extLst>
            </a:blip>
            <a:srcRect l="4135" t="2631" r="74769" b="84737"/>
            <a:stretch/>
          </p:blipFill>
          <p:spPr>
            <a:xfrm>
              <a:off x="9669826" y="0"/>
              <a:ext cx="2364589" cy="1864420"/>
            </a:xfrm>
            <a:prstGeom prst="rect">
              <a:avLst/>
            </a:prstGeom>
          </p:spPr>
        </p:pic>
      </p:grpSp>
    </p:spTree>
    <p:extLst>
      <p:ext uri="{BB962C8B-B14F-4D97-AF65-F5344CB8AC3E}">
        <p14:creationId xmlns="" xmlns:p14="http://schemas.microsoft.com/office/powerpoint/2010/main" val="354421590"/>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ChangeArrowheads="1"/>
          </p:cNvSpPr>
          <p:nvPr/>
        </p:nvSpPr>
        <p:spPr>
          <a:xfrm>
            <a:off x="1518842" y="356522"/>
            <a:ext cx="9074129" cy="853299"/>
          </a:xfrm>
          <a:prstGeom prst="rect">
            <a:avLst/>
          </a:prstGeom>
          <a:blipFill>
            <a:blip r:embed="rId2" cstate="print"/>
            <a:tile tx="0" ty="0" sx="100000" sy="100000" flip="none" algn="tl"/>
          </a:blipFill>
        </p:spPr>
        <p:txBody>
          <a:bodyPr>
            <a:scene3d>
              <a:camera prst="orthographicFront"/>
              <a:lightRig rig="soft" dir="t">
                <a:rot lat="0" lon="0" rev="15600000"/>
              </a:lightRig>
            </a:scene3d>
            <a:sp3d extrusionH="57150" prstMaterial="softEdge">
              <a:bevelT w="25400" h="38100"/>
            </a:sp3d>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bn-BD" altLang="en-US" sz="5400" b="1" cap="none" dirty="0" smtClean="0">
                <a:ln w="19050">
                  <a:solidFill>
                    <a:srgbClr val="FF0000"/>
                  </a:solidFill>
                </a:ln>
                <a:solidFill>
                  <a:schemeClr val="bg1">
                    <a:lumMod val="85000"/>
                    <a:lumOff val="15000"/>
                  </a:schemeClr>
                </a:solidFill>
                <a:latin typeface="NikoshBAN" pitchFamily="2" charset="0"/>
              </a:rPr>
              <a:t>বই উৎসব</a:t>
            </a:r>
            <a:r>
              <a:rPr lang="en-US" altLang="en-US" sz="5400" b="1" cap="none" dirty="0" smtClean="0">
                <a:ln w="19050">
                  <a:solidFill>
                    <a:srgbClr val="FF0000"/>
                  </a:solidFill>
                </a:ln>
                <a:solidFill>
                  <a:schemeClr val="bg1">
                    <a:lumMod val="85000"/>
                    <a:lumOff val="15000"/>
                  </a:schemeClr>
                </a:solidFill>
                <a:latin typeface="NikoshBAN" pitchFamily="2" charset="0"/>
              </a:rPr>
              <a:t> ও </a:t>
            </a:r>
            <a:r>
              <a:rPr lang="en-US" altLang="en-US" sz="5400" b="1" cap="none" dirty="0" err="1" smtClean="0">
                <a:ln w="19050">
                  <a:solidFill>
                    <a:srgbClr val="FF0000"/>
                  </a:solidFill>
                </a:ln>
                <a:solidFill>
                  <a:schemeClr val="bg1">
                    <a:lumMod val="85000"/>
                    <a:lumOff val="15000"/>
                  </a:schemeClr>
                </a:solidFill>
                <a:latin typeface="NikoshBAN" pitchFamily="2" charset="0"/>
              </a:rPr>
              <a:t>শিশু</a:t>
            </a:r>
            <a:r>
              <a:rPr lang="en-US" altLang="en-US" sz="5400" b="1" cap="none" dirty="0" smtClean="0">
                <a:ln w="19050">
                  <a:solidFill>
                    <a:srgbClr val="FF0000"/>
                  </a:solidFill>
                </a:ln>
                <a:solidFill>
                  <a:schemeClr val="bg1">
                    <a:lumMod val="85000"/>
                    <a:lumOff val="15000"/>
                  </a:schemeClr>
                </a:solidFill>
                <a:latin typeface="NikoshBAN" pitchFamily="2" charset="0"/>
              </a:rPr>
              <a:t> </a:t>
            </a:r>
            <a:r>
              <a:rPr lang="en-US" altLang="en-US" sz="5400" b="1" cap="none" dirty="0" err="1" smtClean="0">
                <a:ln w="19050">
                  <a:solidFill>
                    <a:srgbClr val="FF0000"/>
                  </a:solidFill>
                </a:ln>
                <a:solidFill>
                  <a:schemeClr val="bg1">
                    <a:lumMod val="85000"/>
                    <a:lumOff val="15000"/>
                  </a:schemeClr>
                </a:solidFill>
                <a:latin typeface="NikoshBAN" pitchFamily="2" charset="0"/>
              </a:rPr>
              <a:t>বরণ</a:t>
            </a:r>
            <a:r>
              <a:rPr lang="en-US" altLang="en-US" sz="5400" b="1" cap="none" dirty="0" smtClean="0">
                <a:ln w="19050">
                  <a:solidFill>
                    <a:srgbClr val="FF0000"/>
                  </a:solidFill>
                </a:ln>
                <a:solidFill>
                  <a:schemeClr val="bg1">
                    <a:lumMod val="85000"/>
                    <a:lumOff val="15000"/>
                  </a:schemeClr>
                </a:solidFill>
                <a:latin typeface="NikoshBAN" pitchFamily="2" charset="0"/>
              </a:rPr>
              <a:t> </a:t>
            </a:r>
            <a:endParaRPr lang="en-US" altLang="en-US" sz="5400" b="1" cap="none" dirty="0" smtClean="0">
              <a:ln w="19050">
                <a:solidFill>
                  <a:srgbClr val="FF0000"/>
                </a:solidFill>
              </a:ln>
              <a:solidFill>
                <a:schemeClr val="bg1">
                  <a:lumMod val="85000"/>
                  <a:lumOff val="15000"/>
                </a:schemeClr>
              </a:solidFill>
            </a:endParaRPr>
          </a:p>
        </p:txBody>
      </p:sp>
      <p:sp>
        <p:nvSpPr>
          <p:cNvPr id="3" name="Content Placeholder 2"/>
          <p:cNvSpPr txBox="1">
            <a:spLocks noChangeArrowheads="1"/>
          </p:cNvSpPr>
          <p:nvPr/>
        </p:nvSpPr>
        <p:spPr>
          <a:xfrm>
            <a:off x="3974874" y="1609869"/>
            <a:ext cx="4550147" cy="199146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19050">
            <a:solidFill>
              <a:schemeClr val="bg1">
                <a:lumMod val="85000"/>
                <a:lumOff val="15000"/>
              </a:schemeClr>
            </a:solidFill>
          </a:ln>
        </p:spPr>
        <p:txBody>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algn="just">
              <a:buFont typeface="Wingdings" pitchFamily="2" charset="2"/>
              <a:buChar char="Ø"/>
              <a:defRPr/>
            </a:pPr>
            <a:r>
              <a:rPr lang="en-US" altLang="en-US" sz="2400" dirty="0" err="1" smtClean="0">
                <a:solidFill>
                  <a:schemeClr val="bg1">
                    <a:lumMod val="85000"/>
                    <a:lumOff val="15000"/>
                  </a:schemeClr>
                </a:solidFill>
              </a:rPr>
              <a:t>প্রতি</a:t>
            </a:r>
            <a:r>
              <a:rPr lang="en-US" altLang="en-US" sz="2400" dirty="0" smtClean="0">
                <a:solidFill>
                  <a:schemeClr val="bg1">
                    <a:lumMod val="85000"/>
                    <a:lumOff val="15000"/>
                  </a:schemeClr>
                </a:solidFill>
              </a:rPr>
              <a:t> </a:t>
            </a:r>
            <a:r>
              <a:rPr lang="en-US" altLang="en-US" sz="2400" dirty="0" err="1" smtClean="0">
                <a:solidFill>
                  <a:schemeClr val="bg1">
                    <a:lumMod val="85000"/>
                    <a:lumOff val="15000"/>
                  </a:schemeClr>
                </a:solidFill>
              </a:rPr>
              <a:t>বছর</a:t>
            </a:r>
            <a:r>
              <a:rPr lang="en-US" altLang="en-US" sz="2400" dirty="0" smtClean="0">
                <a:solidFill>
                  <a:schemeClr val="bg1">
                    <a:lumMod val="85000"/>
                    <a:lumOff val="15000"/>
                  </a:schemeClr>
                </a:solidFill>
              </a:rPr>
              <a:t> </a:t>
            </a:r>
            <a:r>
              <a:rPr lang="bn-BD" altLang="en-US" sz="2400" dirty="0" smtClean="0">
                <a:solidFill>
                  <a:schemeClr val="bg1">
                    <a:lumMod val="85000"/>
                    <a:lumOff val="15000"/>
                  </a:schemeClr>
                </a:solidFill>
              </a:rPr>
              <a:t>১</a:t>
            </a:r>
            <a:r>
              <a:rPr lang="en-US" altLang="en-US" sz="2400" dirty="0" smtClean="0">
                <a:solidFill>
                  <a:schemeClr val="bg1">
                    <a:lumMod val="85000"/>
                    <a:lumOff val="15000"/>
                  </a:schemeClr>
                </a:solidFill>
              </a:rPr>
              <a:t> </a:t>
            </a:r>
            <a:r>
              <a:rPr lang="en-US" altLang="en-US" sz="2400" dirty="0" err="1" smtClean="0">
                <a:solidFill>
                  <a:schemeClr val="bg1">
                    <a:lumMod val="85000"/>
                    <a:lumOff val="15000"/>
                  </a:schemeClr>
                </a:solidFill>
              </a:rPr>
              <a:t>লা</a:t>
            </a:r>
            <a:r>
              <a:rPr lang="bn-BD" altLang="en-US" sz="2400" dirty="0" smtClean="0">
                <a:solidFill>
                  <a:schemeClr val="bg1">
                    <a:lumMod val="85000"/>
                    <a:lumOff val="15000"/>
                  </a:schemeClr>
                </a:solidFill>
              </a:rPr>
              <a:t> জানুয়ারি বই উৎসব</a:t>
            </a:r>
            <a:r>
              <a:rPr lang="bn-IN" altLang="en-US" sz="2400" dirty="0" smtClean="0">
                <a:solidFill>
                  <a:schemeClr val="bg1">
                    <a:lumMod val="85000"/>
                    <a:lumOff val="15000"/>
                  </a:schemeClr>
                </a:solidFill>
              </a:rPr>
              <a:t> ও শিশু বরণ এর</a:t>
            </a:r>
            <a:r>
              <a:rPr lang="bn-BD" altLang="en-US" sz="2400" dirty="0" smtClean="0">
                <a:solidFill>
                  <a:schemeClr val="bg1">
                    <a:lumMod val="85000"/>
                    <a:lumOff val="15000"/>
                  </a:schemeClr>
                </a:solidFill>
              </a:rPr>
              <a:t> মাধ্যমে সারা দেশে </a:t>
            </a:r>
            <a:r>
              <a:rPr lang="bn-IN" altLang="en-US" sz="2400" dirty="0" smtClean="0">
                <a:solidFill>
                  <a:schemeClr val="bg1">
                    <a:lumMod val="85000"/>
                    <a:lumOff val="15000"/>
                  </a:schemeClr>
                </a:solidFill>
              </a:rPr>
              <a:t>সকল ছাত্র-ছাত্রীদের মাঝে নতুন বই</a:t>
            </a:r>
            <a:r>
              <a:rPr lang="bn-BD" altLang="en-US" sz="2400" dirty="0" smtClean="0">
                <a:solidFill>
                  <a:schemeClr val="bg1">
                    <a:lumMod val="85000"/>
                    <a:lumOff val="15000"/>
                  </a:schemeClr>
                </a:solidFill>
              </a:rPr>
              <a:t> তুলে দেওয়া হয়।</a:t>
            </a:r>
            <a:endParaRPr lang="en-US" altLang="en-US" sz="2400" dirty="0" smtClean="0">
              <a:solidFill>
                <a:schemeClr val="bg1">
                  <a:lumMod val="85000"/>
                  <a:lumOff val="15000"/>
                </a:schemeClr>
              </a:solidFill>
            </a:endParaRPr>
          </a:p>
          <a:p>
            <a:pPr>
              <a:buFontTx/>
              <a:buNone/>
              <a:defRPr/>
            </a:pPr>
            <a:endParaRPr lang="en-US" altLang="en-US" dirty="0" smtClean="0"/>
          </a:p>
        </p:txBody>
      </p:sp>
      <p:pic>
        <p:nvPicPr>
          <p:cNvPr id="5" name="Picture 7" descr="FB_IMG_1538557111709.jpg"/>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806364" y="4572307"/>
            <a:ext cx="3150279" cy="189016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 xmlns:a14="http://schemas.microsoft.com/office/drawing/2010/main">
                <a:solidFill>
                  <a:srgbClr val="FFFFFF"/>
                </a:solidFill>
              </a14:hiddenFill>
            </a:ext>
          </a:extLst>
        </p:spPr>
      </p:pic>
      <p:pic>
        <p:nvPicPr>
          <p:cNvPr id="6" name="Picture 5"/>
          <p:cNvPicPr>
            <a:picLocks noChangeAspect="1"/>
          </p:cNvPicPr>
          <p:nvPr/>
        </p:nvPicPr>
        <p:blipFill rotWithShape="1">
          <a:blip r:embed="rId4" cstate="print">
            <a:extLst>
              <a:ext uri="{28A0092B-C50C-407E-A947-70E740481C1C}">
                <a14:useLocalDpi xmlns="" xmlns:a14="http://schemas.microsoft.com/office/drawing/2010/main" val="0"/>
              </a:ext>
            </a:extLst>
          </a:blip>
          <a:srcRect l="11381" t="21677" r="4877" b="2168"/>
          <a:stretch/>
        </p:blipFill>
        <p:spPr>
          <a:xfrm>
            <a:off x="8814077" y="1620083"/>
            <a:ext cx="3233317" cy="194421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Picture 6"/>
          <p:cNvPicPr>
            <a:picLocks noChangeAspect="1"/>
          </p:cNvPicPr>
          <p:nvPr/>
        </p:nvPicPr>
        <p:blipFill rotWithShape="1">
          <a:blip r:embed="rId5" cstate="print">
            <a:extLst>
              <a:ext uri="{28A0092B-C50C-407E-A947-70E740481C1C}">
                <a14:useLocalDpi xmlns="" xmlns:a14="http://schemas.microsoft.com/office/drawing/2010/main" val="0"/>
              </a:ext>
            </a:extLst>
          </a:blip>
          <a:srcRect b="12883"/>
          <a:stretch/>
        </p:blipFill>
        <p:spPr>
          <a:xfrm>
            <a:off x="513163" y="4451340"/>
            <a:ext cx="3185691" cy="208147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8" name="Picture 7"/>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4569235" y="4149969"/>
            <a:ext cx="3449350" cy="2576739"/>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9" name="Picture 4"/>
          <p:cNvPicPr>
            <a:picLocks noChangeAspect="1" noChangeArrowheads="1"/>
          </p:cNvPicPr>
          <p:nvPr/>
        </p:nvPicPr>
        <p:blipFill>
          <a:blip r:embed="rId7" cstate="print"/>
          <a:srcRect/>
          <a:stretch>
            <a:fillRect/>
          </a:stretch>
        </p:blipFill>
        <p:spPr>
          <a:xfrm>
            <a:off x="167555" y="1519311"/>
            <a:ext cx="3377500" cy="197951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 xmlns:p14="http://schemas.microsoft.com/office/powerpoint/2010/main" val="1089166628"/>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 xmlns:p14="http://schemas.microsoft.com/office/powerpoint/2010/main" val="865833147"/>
              </p:ext>
            </p:extLst>
          </p:nvPr>
        </p:nvGraphicFramePr>
        <p:xfrm>
          <a:off x="1540413" y="756451"/>
          <a:ext cx="9085384" cy="4348168"/>
        </p:xfrm>
        <a:graphic>
          <a:graphicData uri="http://schemas.openxmlformats.org/drawingml/2006/table">
            <a:tbl>
              <a:tblPr firstRow="1" bandRow="1">
                <a:tableStyleId>{F5AB1C69-6EDB-4FF4-983F-18BD219EF322}</a:tableStyleId>
              </a:tblPr>
              <a:tblGrid>
                <a:gridCol w="2328685"/>
                <a:gridCol w="3738006"/>
                <a:gridCol w="3018693"/>
              </a:tblGrid>
              <a:tr h="640068">
                <a:tc>
                  <a:txBody>
                    <a:bodyPr/>
                    <a:lstStyle/>
                    <a:p>
                      <a:pPr algn="ctr"/>
                      <a:r>
                        <a:rPr lang="en-US" sz="1800" dirty="0" smtClean="0"/>
                        <a:t> </a:t>
                      </a:r>
                      <a:r>
                        <a:rPr lang="en-US" sz="1800" dirty="0" err="1" smtClean="0"/>
                        <a:t>সাল</a:t>
                      </a:r>
                      <a:r>
                        <a:rPr lang="en-US" sz="1800" dirty="0" smtClean="0"/>
                        <a:t> </a:t>
                      </a:r>
                      <a:endParaRPr lang="en-US" sz="1800" dirty="0"/>
                    </a:p>
                  </a:txBody>
                  <a:tcPr marT="45717" marB="45717"/>
                </a:tc>
                <a:tc>
                  <a:txBody>
                    <a:bodyPr/>
                    <a:lstStyle/>
                    <a:p>
                      <a:pPr algn="ctr"/>
                      <a:r>
                        <a:rPr lang="en-US" sz="1800" dirty="0" err="1" smtClean="0"/>
                        <a:t>ছাত্র-ছাত্রী</a:t>
                      </a:r>
                      <a:r>
                        <a:rPr lang="en-US" sz="1800" baseline="0" dirty="0" smtClean="0"/>
                        <a:t> </a:t>
                      </a:r>
                      <a:r>
                        <a:rPr lang="en-US" sz="1800" baseline="0" dirty="0" err="1" smtClean="0"/>
                        <a:t>সংখ্যা</a:t>
                      </a:r>
                      <a:r>
                        <a:rPr lang="en-US" sz="1800" baseline="0" dirty="0" smtClean="0"/>
                        <a:t> </a:t>
                      </a:r>
                      <a:endParaRPr lang="en-US" sz="1800" dirty="0"/>
                    </a:p>
                  </a:txBody>
                  <a:tcPr marT="45717" marB="45717"/>
                </a:tc>
                <a:tc>
                  <a:txBody>
                    <a:bodyPr/>
                    <a:lstStyle/>
                    <a:p>
                      <a:pPr algn="ctr"/>
                      <a:r>
                        <a:rPr lang="en-US" sz="1800" dirty="0" err="1" smtClean="0"/>
                        <a:t>বিতরণকৃত</a:t>
                      </a:r>
                      <a:r>
                        <a:rPr lang="en-US" sz="1800" baseline="0" dirty="0" smtClean="0"/>
                        <a:t> </a:t>
                      </a:r>
                      <a:r>
                        <a:rPr lang="en-US" sz="1800" baseline="0" dirty="0" err="1" smtClean="0"/>
                        <a:t>বইয়ের</a:t>
                      </a:r>
                      <a:r>
                        <a:rPr lang="en-US" sz="1800" baseline="0" dirty="0" smtClean="0"/>
                        <a:t> </a:t>
                      </a:r>
                      <a:r>
                        <a:rPr lang="en-US" sz="1800" baseline="0" dirty="0" err="1" smtClean="0"/>
                        <a:t>সংখ্যা</a:t>
                      </a:r>
                      <a:r>
                        <a:rPr lang="en-US" sz="1800" baseline="0" dirty="0" smtClean="0"/>
                        <a:t> </a:t>
                      </a:r>
                      <a:endParaRPr lang="en-US" sz="1800" dirty="0"/>
                    </a:p>
                  </a:txBody>
                  <a:tcPr marT="45717" marB="45717"/>
                </a:tc>
              </a:tr>
              <a:tr h="370810">
                <a:tc>
                  <a:txBody>
                    <a:bodyPr/>
                    <a:lstStyle/>
                    <a:p>
                      <a:pPr algn="ctr"/>
                      <a:r>
                        <a:rPr lang="bn-IN" sz="1800" dirty="0" smtClean="0"/>
                        <a:t>২০১২</a:t>
                      </a:r>
                      <a:endParaRPr lang="en-US" sz="1800" dirty="0"/>
                    </a:p>
                  </a:txBody>
                  <a:tcPr marT="45717" marB="4571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bn-IN" sz="1800" dirty="0" smtClean="0"/>
                        <a:t>১৮৩২২</a:t>
                      </a:r>
                      <a:endParaRPr lang="en-US" sz="1800" dirty="0" smtClean="0"/>
                    </a:p>
                  </a:txBody>
                  <a:tcPr marT="45717" marB="4571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bn-IN" sz="1800" dirty="0" smtClean="0"/>
                        <a:t>৮৭০২৯</a:t>
                      </a:r>
                      <a:endParaRPr lang="en-US" sz="1800" dirty="0" smtClean="0"/>
                    </a:p>
                  </a:txBody>
                  <a:tcPr marT="45717" marB="45717"/>
                </a:tc>
              </a:tr>
              <a:tr h="370810">
                <a:tc>
                  <a:txBody>
                    <a:bodyPr/>
                    <a:lstStyle/>
                    <a:p>
                      <a:pPr algn="ctr"/>
                      <a:r>
                        <a:rPr lang="bn-IN" sz="1800" dirty="0" smtClean="0"/>
                        <a:t>২০১৩</a:t>
                      </a:r>
                      <a:endParaRPr lang="en-US" sz="1800" dirty="0"/>
                    </a:p>
                  </a:txBody>
                  <a:tcPr marT="45717" marB="4571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bn-IN" sz="1800" dirty="0" smtClean="0"/>
                        <a:t>১৯৩৫৬</a:t>
                      </a:r>
                      <a:endParaRPr lang="en-US" sz="1800" dirty="0" smtClean="0"/>
                    </a:p>
                  </a:txBody>
                  <a:tcPr marT="45717" marB="4571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bn-IN" sz="1800" dirty="0" smtClean="0"/>
                        <a:t>৯১৯৪১</a:t>
                      </a:r>
                      <a:endParaRPr lang="en-US" sz="1800" dirty="0" smtClean="0"/>
                    </a:p>
                  </a:txBody>
                  <a:tcPr marT="45717" marB="45717"/>
                </a:tc>
              </a:tr>
              <a:tr h="370810">
                <a:tc>
                  <a:txBody>
                    <a:bodyPr/>
                    <a:lstStyle/>
                    <a:p>
                      <a:pPr algn="ctr"/>
                      <a:r>
                        <a:rPr lang="bn-IN" sz="1800" dirty="0" smtClean="0"/>
                        <a:t>২০১৪</a:t>
                      </a:r>
                      <a:endParaRPr lang="en-US" sz="1800" dirty="0"/>
                    </a:p>
                  </a:txBody>
                  <a:tcPr marT="45717" marB="4571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bn-IN" sz="1800" dirty="0" smtClean="0"/>
                        <a:t>২০৫৭৫</a:t>
                      </a:r>
                      <a:endParaRPr lang="en-US" sz="1800" dirty="0" smtClean="0"/>
                    </a:p>
                  </a:txBody>
                  <a:tcPr marT="45717" marB="4571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bn-IN" sz="1800" dirty="0" smtClean="0"/>
                        <a:t>৯৭৭৩১</a:t>
                      </a:r>
                      <a:endParaRPr lang="en-US" sz="1800" dirty="0" smtClean="0"/>
                    </a:p>
                  </a:txBody>
                  <a:tcPr marT="45717" marB="45717"/>
                </a:tc>
              </a:tr>
              <a:tr h="370810">
                <a:tc>
                  <a:txBody>
                    <a:bodyPr/>
                    <a:lstStyle/>
                    <a:p>
                      <a:pPr algn="ctr"/>
                      <a:r>
                        <a:rPr lang="bn-IN" sz="1800" dirty="0" smtClean="0"/>
                        <a:t>২০১৫</a:t>
                      </a:r>
                      <a:endParaRPr lang="en-US" sz="1800" dirty="0"/>
                    </a:p>
                  </a:txBody>
                  <a:tcPr marT="45717" marB="45717"/>
                </a:tc>
                <a:tc>
                  <a:txBody>
                    <a:bodyPr/>
                    <a:lstStyle/>
                    <a:p>
                      <a:pPr algn="ctr"/>
                      <a:r>
                        <a:rPr lang="bn-IN" sz="1800" dirty="0" smtClean="0"/>
                        <a:t>২১৮১৬ </a:t>
                      </a:r>
                      <a:endParaRPr lang="en-US" sz="1800" dirty="0"/>
                    </a:p>
                  </a:txBody>
                  <a:tcPr marT="45717" marB="45717"/>
                </a:tc>
                <a:tc>
                  <a:txBody>
                    <a:bodyPr/>
                    <a:lstStyle/>
                    <a:p>
                      <a:pPr algn="ctr"/>
                      <a:r>
                        <a:rPr lang="bn-IN" sz="1800" dirty="0" smtClean="0"/>
                        <a:t>১০৩৬২৬</a:t>
                      </a:r>
                      <a:endParaRPr lang="en-US" sz="1800" dirty="0"/>
                    </a:p>
                  </a:txBody>
                  <a:tcPr marT="45717" marB="45717"/>
                </a:tc>
              </a:tr>
              <a:tr h="370810">
                <a:tc>
                  <a:txBody>
                    <a:bodyPr/>
                    <a:lstStyle/>
                    <a:p>
                      <a:pPr algn="ctr"/>
                      <a:r>
                        <a:rPr lang="bn-IN" sz="1800" dirty="0" smtClean="0"/>
                        <a:t>২০১৬</a:t>
                      </a:r>
                      <a:endParaRPr lang="en-US" sz="1800" dirty="0"/>
                    </a:p>
                  </a:txBody>
                  <a:tcPr marT="45717" marB="45717"/>
                </a:tc>
                <a:tc>
                  <a:txBody>
                    <a:bodyPr/>
                    <a:lstStyle/>
                    <a:p>
                      <a:pPr algn="ctr"/>
                      <a:r>
                        <a:rPr lang="bn-IN" sz="1800" dirty="0" smtClean="0"/>
                        <a:t>২২৯৮২</a:t>
                      </a:r>
                      <a:endParaRPr lang="en-US" sz="1800" dirty="0"/>
                    </a:p>
                  </a:txBody>
                  <a:tcPr marT="45717" marB="45717"/>
                </a:tc>
                <a:tc>
                  <a:txBody>
                    <a:bodyPr/>
                    <a:lstStyle/>
                    <a:p>
                      <a:pPr algn="ctr"/>
                      <a:r>
                        <a:rPr lang="bn-IN" sz="1800" dirty="0" smtClean="0"/>
                        <a:t>১০৯১৬৪</a:t>
                      </a:r>
                      <a:endParaRPr lang="en-US" sz="1800" dirty="0"/>
                    </a:p>
                  </a:txBody>
                  <a:tcPr marT="45717" marB="45717"/>
                </a:tc>
              </a:tr>
              <a:tr h="370810">
                <a:tc>
                  <a:txBody>
                    <a:bodyPr/>
                    <a:lstStyle/>
                    <a:p>
                      <a:pPr algn="ctr"/>
                      <a:r>
                        <a:rPr lang="bn-IN" sz="1800" dirty="0" smtClean="0"/>
                        <a:t>২০১৭ </a:t>
                      </a:r>
                      <a:endParaRPr lang="en-US" sz="1800" dirty="0"/>
                    </a:p>
                  </a:txBody>
                  <a:tcPr marT="45717" marB="45717"/>
                </a:tc>
                <a:tc>
                  <a:txBody>
                    <a:bodyPr/>
                    <a:lstStyle/>
                    <a:p>
                      <a:pPr algn="ctr"/>
                      <a:r>
                        <a:rPr lang="bn-IN" sz="1800" dirty="0" smtClean="0"/>
                        <a:t>২৫১২৩</a:t>
                      </a:r>
                      <a:endParaRPr lang="en-US" sz="1800" dirty="0"/>
                    </a:p>
                  </a:txBody>
                  <a:tcPr marT="45717" marB="45717"/>
                </a:tc>
                <a:tc>
                  <a:txBody>
                    <a:bodyPr/>
                    <a:lstStyle/>
                    <a:p>
                      <a:pPr algn="ctr"/>
                      <a:r>
                        <a:rPr lang="bn-IN" sz="1800" dirty="0" smtClean="0"/>
                        <a:t> ১১৯৩৩৪ </a:t>
                      </a:r>
                      <a:endParaRPr lang="en-US" sz="1800" dirty="0"/>
                    </a:p>
                  </a:txBody>
                  <a:tcPr marT="45717" marB="45717"/>
                </a:tc>
              </a:tr>
              <a:tr h="370810">
                <a:tc>
                  <a:txBody>
                    <a:bodyPr/>
                    <a:lstStyle/>
                    <a:p>
                      <a:pPr algn="ctr"/>
                      <a:r>
                        <a:rPr lang="bn-IN" sz="1800" dirty="0" smtClean="0"/>
                        <a:t>২০১৮</a:t>
                      </a:r>
                      <a:endParaRPr lang="en-US" sz="1800" dirty="0"/>
                    </a:p>
                  </a:txBody>
                  <a:tcPr marT="45717" marB="45717"/>
                </a:tc>
                <a:tc>
                  <a:txBody>
                    <a:bodyPr/>
                    <a:lstStyle/>
                    <a:p>
                      <a:pPr algn="ctr"/>
                      <a:r>
                        <a:rPr lang="bn-IN" sz="1800" dirty="0" smtClean="0"/>
                        <a:t>২৬৫৫১</a:t>
                      </a:r>
                      <a:endParaRPr lang="en-US" sz="1800" dirty="0"/>
                    </a:p>
                  </a:txBody>
                  <a:tcPr marT="45717" marB="45717"/>
                </a:tc>
                <a:tc>
                  <a:txBody>
                    <a:bodyPr/>
                    <a:lstStyle/>
                    <a:p>
                      <a:pPr algn="ctr"/>
                      <a:r>
                        <a:rPr lang="bn-IN" sz="1800" dirty="0" smtClean="0"/>
                        <a:t>১২৬৬৩৩</a:t>
                      </a:r>
                      <a:endParaRPr lang="en-US" sz="1800" dirty="0"/>
                    </a:p>
                  </a:txBody>
                  <a:tcPr marT="45717" marB="45717"/>
                </a:tc>
              </a:tr>
              <a:tr h="370810">
                <a:tc>
                  <a:txBody>
                    <a:bodyPr/>
                    <a:lstStyle/>
                    <a:p>
                      <a:pPr algn="ctr"/>
                      <a:r>
                        <a:rPr lang="en-US" sz="1800" dirty="0" smtClean="0"/>
                        <a:t>২০১৯</a:t>
                      </a:r>
                      <a:endParaRPr lang="en-US" sz="1800" dirty="0"/>
                    </a:p>
                  </a:txBody>
                  <a:tcPr marT="45717" marB="45717"/>
                </a:tc>
                <a:tc>
                  <a:txBody>
                    <a:bodyPr/>
                    <a:lstStyle/>
                    <a:p>
                      <a:pPr algn="ctr"/>
                      <a:r>
                        <a:rPr lang="en-US" sz="1800" dirty="0" smtClean="0"/>
                        <a:t>২৭০২</a:t>
                      </a:r>
                      <a:r>
                        <a:rPr lang="en-US" sz="1800" baseline="0" dirty="0" smtClean="0"/>
                        <a:t>১ </a:t>
                      </a:r>
                      <a:endParaRPr lang="en-US" sz="1800" dirty="0"/>
                    </a:p>
                  </a:txBody>
                  <a:tcPr marT="45717" marB="45717"/>
                </a:tc>
                <a:tc>
                  <a:txBody>
                    <a:bodyPr/>
                    <a:lstStyle/>
                    <a:p>
                      <a:pPr algn="ctr"/>
                      <a:r>
                        <a:rPr lang="en-US" sz="1800" dirty="0" smtClean="0"/>
                        <a:t>১২৮৮৭৪  </a:t>
                      </a:r>
                      <a:endParaRPr lang="en-US" sz="1800" dirty="0"/>
                    </a:p>
                  </a:txBody>
                  <a:tcPr marT="45717" marB="45717"/>
                </a:tc>
              </a:tr>
              <a:tr h="370810">
                <a:tc>
                  <a:txBody>
                    <a:bodyPr/>
                    <a:lstStyle/>
                    <a:p>
                      <a:pPr algn="ctr"/>
                      <a:r>
                        <a:rPr lang="en-US" sz="1800" dirty="0" smtClean="0"/>
                        <a:t>২০২০ </a:t>
                      </a:r>
                      <a:endParaRPr lang="en-US" sz="1800" dirty="0"/>
                    </a:p>
                  </a:txBody>
                  <a:tcPr marT="45717" marB="45717"/>
                </a:tc>
                <a:tc>
                  <a:txBody>
                    <a:bodyPr/>
                    <a:lstStyle/>
                    <a:p>
                      <a:pPr algn="ctr"/>
                      <a:r>
                        <a:rPr lang="en-US" sz="1800" dirty="0" smtClean="0"/>
                        <a:t>২৭৯২৫</a:t>
                      </a:r>
                      <a:r>
                        <a:rPr lang="en-US" sz="1800" baseline="0" dirty="0" smtClean="0"/>
                        <a:t> </a:t>
                      </a:r>
                      <a:endParaRPr lang="en-US" sz="1800" dirty="0"/>
                    </a:p>
                  </a:txBody>
                  <a:tcPr marT="45717" marB="45717"/>
                </a:tc>
                <a:tc>
                  <a:txBody>
                    <a:bodyPr/>
                    <a:lstStyle/>
                    <a:p>
                      <a:pPr algn="ctr"/>
                      <a:r>
                        <a:rPr lang="en-US" sz="1800" dirty="0" smtClean="0"/>
                        <a:t>১৩৩১৮৬ </a:t>
                      </a:r>
                      <a:endParaRPr lang="en-US" sz="1800" dirty="0"/>
                    </a:p>
                  </a:txBody>
                  <a:tcPr marT="45717" marB="45717"/>
                </a:tc>
              </a:tr>
              <a:tr h="370810">
                <a:tc>
                  <a:txBody>
                    <a:bodyPr/>
                    <a:lstStyle/>
                    <a:p>
                      <a:pPr algn="ctr"/>
                      <a:r>
                        <a:rPr lang="en-US" sz="1800" dirty="0" smtClean="0"/>
                        <a:t>২০২১</a:t>
                      </a:r>
                      <a:r>
                        <a:rPr lang="en-US" sz="1800" baseline="0" dirty="0" smtClean="0"/>
                        <a:t> </a:t>
                      </a:r>
                      <a:endParaRPr lang="en-US" sz="1800" dirty="0"/>
                    </a:p>
                  </a:txBody>
                  <a:tcPr marT="45717" marB="45717"/>
                </a:tc>
                <a:tc>
                  <a:txBody>
                    <a:bodyPr/>
                    <a:lstStyle/>
                    <a:p>
                      <a:pPr algn="ctr"/>
                      <a:r>
                        <a:rPr lang="en-US" sz="1800" dirty="0" smtClean="0"/>
                        <a:t>২৮৮৫৭ </a:t>
                      </a:r>
                      <a:endParaRPr lang="en-US" sz="1800" dirty="0"/>
                    </a:p>
                  </a:txBody>
                  <a:tcPr marT="45717" marB="45717"/>
                </a:tc>
                <a:tc>
                  <a:txBody>
                    <a:bodyPr/>
                    <a:lstStyle/>
                    <a:p>
                      <a:pPr algn="ctr"/>
                      <a:r>
                        <a:rPr lang="en-US" sz="1800" dirty="0" smtClean="0"/>
                        <a:t>১৩৭৬৩০ </a:t>
                      </a:r>
                      <a:endParaRPr lang="en-US" sz="1800" dirty="0"/>
                    </a:p>
                  </a:txBody>
                  <a:tcPr marT="45717" marB="45717"/>
                </a:tc>
              </a:tr>
            </a:tbl>
          </a:graphicData>
        </a:graphic>
      </p:graphicFrame>
      <p:sp>
        <p:nvSpPr>
          <p:cNvPr id="3" name="TextBox 2"/>
          <p:cNvSpPr txBox="1"/>
          <p:nvPr/>
        </p:nvSpPr>
        <p:spPr>
          <a:xfrm>
            <a:off x="1097281" y="232942"/>
            <a:ext cx="10255348" cy="461962"/>
          </a:xfrm>
          <a:prstGeom prst="rect">
            <a:avLst/>
          </a:prstGeom>
          <a:blipFill>
            <a:blip r:embed="rId2" cstate="print"/>
            <a:tile tx="0" ty="0" sx="100000" sy="100000" flip="none" algn="tl"/>
          </a:blipFill>
        </p:spPr>
        <p:txBody>
          <a:bodyPr wrap="square">
            <a:spAutoFit/>
          </a:bodyPr>
          <a:lstStyle/>
          <a:p>
            <a:pPr algn="ctr" eaLnBrk="1" hangingPunct="1">
              <a:buFont typeface="Wingdings" pitchFamily="2" charset="2"/>
              <a:buChar char="Ø"/>
              <a:defRPr/>
            </a:pPr>
            <a:r>
              <a:rPr lang="en-US" dirty="0">
                <a:latin typeface="SutonnyMJ" pitchFamily="2" charset="0"/>
                <a:cs typeface="SutonnyMJ" pitchFamily="2" charset="0"/>
              </a:rPr>
              <a:t> </a:t>
            </a:r>
            <a:r>
              <a:rPr lang="en-US" sz="2400" dirty="0" err="1">
                <a:solidFill>
                  <a:schemeClr val="bg1">
                    <a:lumMod val="85000"/>
                    <a:lumOff val="15000"/>
                  </a:schemeClr>
                </a:solidFill>
                <a:latin typeface="SutonnyMJ" pitchFamily="2" charset="0"/>
                <a:cs typeface="SutonnyMJ" pitchFamily="2" charset="0"/>
              </a:rPr>
              <a:t>বিগত</a:t>
            </a:r>
            <a:r>
              <a:rPr lang="bn-IN" sz="2400" dirty="0">
                <a:solidFill>
                  <a:schemeClr val="bg1">
                    <a:lumMod val="85000"/>
                    <a:lumOff val="15000"/>
                  </a:schemeClr>
                </a:solidFill>
                <a:latin typeface="SutonnyMJ" pitchFamily="2" charset="0"/>
                <a:cs typeface="SutonnyMJ" pitchFamily="2" charset="0"/>
              </a:rPr>
              <a:t> ১০ বছরে বিনামূল্যে বিতরণকৃত বইয়ের সংখ্যাঃ</a:t>
            </a:r>
            <a:r>
              <a:rPr lang="en-US" sz="2400" dirty="0">
                <a:solidFill>
                  <a:schemeClr val="bg1">
                    <a:lumMod val="85000"/>
                    <a:lumOff val="15000"/>
                  </a:schemeClr>
                </a:solidFill>
                <a:latin typeface="SutonnyMJ" pitchFamily="2" charset="0"/>
                <a:cs typeface="SutonnyMJ" pitchFamily="2" charset="0"/>
              </a:rPr>
              <a:t> </a:t>
            </a:r>
          </a:p>
        </p:txBody>
      </p:sp>
      <p:pic>
        <p:nvPicPr>
          <p:cNvPr id="4" name="Picture 5" descr="index৬.jpg"/>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022292" y="5220568"/>
            <a:ext cx="3303394" cy="137905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5" name="Picture 6" descr="index৫.jpg"/>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669621" y="5204004"/>
            <a:ext cx="2986786" cy="130230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Tree>
    <p:extLst>
      <p:ext uri="{BB962C8B-B14F-4D97-AF65-F5344CB8AC3E}">
        <p14:creationId xmlns="" xmlns:p14="http://schemas.microsoft.com/office/powerpoint/2010/main" val="3893404573"/>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455860" y="532546"/>
            <a:ext cx="8794750" cy="1028968"/>
          </a:xfrm>
          <a:prstGeom prst="rect">
            <a:avLst/>
          </a:prstGeom>
          <a:blipFill>
            <a:blip r:embed="rId2" cstate="print"/>
            <a:tile tx="0" ty="0" sx="100000" sy="100000" flip="none" algn="tl"/>
          </a:blipFill>
        </p:spPr>
        <p:txBody>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bn-BD" altLang="en-US" sz="6000" b="1" cap="none" dirty="0" smtClean="0">
                <a:ln w="28575">
                  <a:solidFill>
                    <a:schemeClr val="bg1">
                      <a:lumMod val="95000"/>
                      <a:lumOff val="5000"/>
                    </a:schemeClr>
                  </a:solidFill>
                </a:ln>
                <a:solidFill>
                  <a:schemeClr val="bg1">
                    <a:lumMod val="85000"/>
                    <a:lumOff val="15000"/>
                  </a:schemeClr>
                </a:solidFill>
                <a:effectLst>
                  <a:reflection blurRad="6350" stA="53000" endA="300" endPos="35500" dir="5400000" sy="-90000" algn="bl" rotWithShape="0"/>
                </a:effectLst>
                <a:latin typeface="NikoshBAN" pitchFamily="2" charset="0"/>
                <a:ea typeface="Microsoft YaHei UI Light" pitchFamily="34" charset="-122"/>
                <a:cs typeface="NikoshBAN" pitchFamily="2" charset="0"/>
              </a:rPr>
              <a:t>ভর্তি ও ঝরে</a:t>
            </a:r>
            <a:r>
              <a:rPr lang="en-US" altLang="en-US" sz="6000" b="1" cap="none" dirty="0" err="1" smtClean="0">
                <a:ln w="28575">
                  <a:solidFill>
                    <a:schemeClr val="bg1">
                      <a:lumMod val="95000"/>
                      <a:lumOff val="5000"/>
                    </a:schemeClr>
                  </a:solidFill>
                </a:ln>
                <a:solidFill>
                  <a:schemeClr val="bg1">
                    <a:lumMod val="85000"/>
                    <a:lumOff val="15000"/>
                  </a:schemeClr>
                </a:solidFill>
                <a:effectLst>
                  <a:reflection blurRad="6350" stA="53000" endA="300" endPos="35500" dir="5400000" sy="-90000" algn="bl" rotWithShape="0"/>
                </a:effectLst>
                <a:latin typeface="NikoshBAN" pitchFamily="2" charset="0"/>
                <a:ea typeface="Microsoft YaHei UI Light" pitchFamily="34" charset="-122"/>
                <a:cs typeface="NikoshBAN" pitchFamily="2" charset="0"/>
              </a:rPr>
              <a:t>পরা</a:t>
            </a:r>
            <a:endParaRPr lang="en-US" altLang="en-US" sz="6000" b="1" cap="none" dirty="0" smtClean="0">
              <a:ln w="28575">
                <a:solidFill>
                  <a:schemeClr val="bg1">
                    <a:lumMod val="95000"/>
                    <a:lumOff val="5000"/>
                  </a:schemeClr>
                </a:solidFill>
              </a:ln>
              <a:solidFill>
                <a:schemeClr val="bg1">
                  <a:lumMod val="85000"/>
                  <a:lumOff val="15000"/>
                </a:schemeClr>
              </a:solidFill>
              <a:effectLst>
                <a:reflection blurRad="6350" stA="53000" endA="300" endPos="35500" dir="5400000" sy="-90000" algn="bl" rotWithShape="0"/>
              </a:effectLst>
              <a:latin typeface="NikoshBAN" pitchFamily="2" charset="0"/>
              <a:ea typeface="Microsoft YaHei UI Light" pitchFamily="34" charset="-122"/>
              <a:cs typeface="NikoshBAN" pitchFamily="2" charset="0"/>
            </a:endParaRPr>
          </a:p>
        </p:txBody>
      </p:sp>
      <p:graphicFrame>
        <p:nvGraphicFramePr>
          <p:cNvPr id="3" name="Table 2"/>
          <p:cNvGraphicFramePr>
            <a:graphicFrameLocks noGrp="1"/>
          </p:cNvGraphicFramePr>
          <p:nvPr>
            <p:extLst>
              <p:ext uri="{D42A27DB-BD31-4B8C-83A1-F6EECF244321}">
                <p14:modId xmlns="" xmlns:p14="http://schemas.microsoft.com/office/powerpoint/2010/main" val="3233550129"/>
              </p:ext>
            </p:extLst>
          </p:nvPr>
        </p:nvGraphicFramePr>
        <p:xfrm>
          <a:off x="1884485" y="1829533"/>
          <a:ext cx="4214813" cy="4279587"/>
        </p:xfrm>
        <a:graphic>
          <a:graphicData uri="http://schemas.openxmlformats.org/drawingml/2006/table">
            <a:tbl>
              <a:tblPr firstRow="1" bandRow="1">
                <a:tableStyleId>{1FECB4D8-DB02-4DC6-A0A2-4F2EBAE1DC90}</a:tableStyleId>
              </a:tblPr>
              <a:tblGrid>
                <a:gridCol w="1514695"/>
                <a:gridCol w="2700118"/>
              </a:tblGrid>
              <a:tr h="1098222">
                <a:tc>
                  <a:txBody>
                    <a:bodyPr/>
                    <a:lstStyle/>
                    <a:p>
                      <a:pPr algn="ctr"/>
                      <a:r>
                        <a:rPr lang="bn-BD" sz="1800" dirty="0" smtClean="0"/>
                        <a:t>সাল</a:t>
                      </a:r>
                      <a:r>
                        <a:rPr lang="bn-BD" sz="1800" baseline="0" dirty="0" smtClean="0"/>
                        <a:t> </a:t>
                      </a:r>
                      <a:endParaRPr lang="en-US" sz="1800" dirty="0"/>
                    </a:p>
                  </a:txBody>
                  <a:tcPr marL="91439" marR="91439"/>
                </a:tc>
                <a:tc>
                  <a:txBody>
                    <a:bodyPr/>
                    <a:lstStyle/>
                    <a:p>
                      <a:pPr algn="ctr"/>
                      <a:r>
                        <a:rPr lang="bn-BD" sz="1800" dirty="0" smtClean="0"/>
                        <a:t>প্রাথমিক</a:t>
                      </a:r>
                      <a:r>
                        <a:rPr lang="bn-BD" sz="1800" baseline="0" dirty="0" smtClean="0"/>
                        <a:t> বিদ্যালয়ে ভর্তির হার </a:t>
                      </a:r>
                      <a:r>
                        <a:rPr lang="en-US" sz="1800" baseline="0" dirty="0" smtClean="0"/>
                        <a:t>(%) </a:t>
                      </a:r>
                      <a:endParaRPr lang="en-US" sz="1800" dirty="0"/>
                    </a:p>
                  </a:txBody>
                  <a:tcPr marL="91439" marR="91439"/>
                </a:tc>
              </a:tr>
              <a:tr h="636273">
                <a:tc>
                  <a:txBody>
                    <a:bodyPr/>
                    <a:lstStyle/>
                    <a:p>
                      <a:pPr algn="ctr"/>
                      <a:r>
                        <a:rPr lang="bn-BD" sz="1800" dirty="0" smtClean="0"/>
                        <a:t>২০০৯</a:t>
                      </a:r>
                      <a:endParaRPr lang="en-US" sz="1800" dirty="0"/>
                    </a:p>
                  </a:txBody>
                  <a:tcPr marL="91439" marR="91439"/>
                </a:tc>
                <a:tc>
                  <a:txBody>
                    <a:bodyPr/>
                    <a:lstStyle/>
                    <a:p>
                      <a:pPr algn="ctr"/>
                      <a:r>
                        <a:rPr lang="bn-BD" sz="1800" dirty="0" smtClean="0"/>
                        <a:t> </a:t>
                      </a:r>
                      <a:r>
                        <a:rPr lang="en-US" sz="1800" dirty="0" smtClean="0"/>
                        <a:t>৮৯.৩০</a:t>
                      </a:r>
                      <a:endParaRPr lang="en-US" sz="1800" dirty="0"/>
                    </a:p>
                  </a:txBody>
                  <a:tcPr marL="91439" marR="91439"/>
                </a:tc>
              </a:tr>
              <a:tr h="636273">
                <a:tc>
                  <a:txBody>
                    <a:bodyPr/>
                    <a:lstStyle/>
                    <a:p>
                      <a:pPr algn="ctr"/>
                      <a:r>
                        <a:rPr lang="bn-BD" sz="1800" dirty="0" smtClean="0"/>
                        <a:t>২০১২ </a:t>
                      </a:r>
                      <a:endParaRPr lang="en-US" sz="1800" dirty="0"/>
                    </a:p>
                  </a:txBody>
                  <a:tcPr marL="91439" marR="91439"/>
                </a:tc>
                <a:tc>
                  <a:txBody>
                    <a:bodyPr/>
                    <a:lstStyle/>
                    <a:p>
                      <a:pPr algn="ctr"/>
                      <a:r>
                        <a:rPr lang="en-US" sz="1800" dirty="0" smtClean="0"/>
                        <a:t>৯৫.২৫ </a:t>
                      </a:r>
                      <a:endParaRPr lang="en-US" sz="1800" dirty="0"/>
                    </a:p>
                  </a:txBody>
                  <a:tcPr marL="91439" marR="91439"/>
                </a:tc>
              </a:tr>
              <a:tr h="636273">
                <a:tc>
                  <a:txBody>
                    <a:bodyPr/>
                    <a:lstStyle/>
                    <a:p>
                      <a:pPr algn="ctr"/>
                      <a:r>
                        <a:rPr lang="bn-BD" sz="1800" dirty="0" smtClean="0"/>
                        <a:t>২০১৫ </a:t>
                      </a:r>
                      <a:endParaRPr lang="en-US" sz="1800" dirty="0"/>
                    </a:p>
                  </a:txBody>
                  <a:tcPr marL="91439" marR="91439"/>
                </a:tc>
                <a:tc>
                  <a:txBody>
                    <a:bodyPr/>
                    <a:lstStyle/>
                    <a:p>
                      <a:pPr algn="ctr"/>
                      <a:r>
                        <a:rPr lang="en-US" sz="1800" dirty="0" smtClean="0"/>
                        <a:t>৯৮.৬৭</a:t>
                      </a:r>
                      <a:endParaRPr lang="en-US" sz="1800" dirty="0"/>
                    </a:p>
                  </a:txBody>
                  <a:tcPr marL="91439" marR="91439"/>
                </a:tc>
              </a:tr>
              <a:tr h="636273">
                <a:tc>
                  <a:txBody>
                    <a:bodyPr/>
                    <a:lstStyle/>
                    <a:p>
                      <a:pPr algn="ctr"/>
                      <a:r>
                        <a:rPr lang="bn-BD" sz="1800" dirty="0" smtClean="0"/>
                        <a:t>২০১৮</a:t>
                      </a:r>
                      <a:endParaRPr lang="en-US" sz="1800" dirty="0"/>
                    </a:p>
                  </a:txBody>
                  <a:tcPr marL="91439" marR="91439"/>
                </a:tc>
                <a:tc>
                  <a:txBody>
                    <a:bodyPr/>
                    <a:lstStyle/>
                    <a:p>
                      <a:pPr algn="ctr"/>
                      <a:r>
                        <a:rPr lang="bn-BD" sz="1800" dirty="0" smtClean="0"/>
                        <a:t>৯৯.১৮ </a:t>
                      </a:r>
                      <a:endParaRPr lang="en-US" sz="1800" dirty="0"/>
                    </a:p>
                  </a:txBody>
                  <a:tcPr marL="91439" marR="91439"/>
                </a:tc>
              </a:tr>
              <a:tr h="636273">
                <a:tc>
                  <a:txBody>
                    <a:bodyPr/>
                    <a:lstStyle/>
                    <a:p>
                      <a:pPr algn="ctr"/>
                      <a:r>
                        <a:rPr lang="en-US" sz="1800" dirty="0" smtClean="0"/>
                        <a:t>২০২১ </a:t>
                      </a:r>
                      <a:endParaRPr lang="en-US" sz="1800" dirty="0"/>
                    </a:p>
                  </a:txBody>
                  <a:tcPr marL="91439" marR="91439"/>
                </a:tc>
                <a:tc>
                  <a:txBody>
                    <a:bodyPr/>
                    <a:lstStyle/>
                    <a:p>
                      <a:pPr algn="ctr"/>
                      <a:r>
                        <a:rPr lang="en-US" sz="1800" dirty="0" smtClean="0"/>
                        <a:t>৯৮.৮%</a:t>
                      </a:r>
                      <a:endParaRPr lang="en-US" sz="1800" dirty="0"/>
                    </a:p>
                  </a:txBody>
                  <a:tcPr marL="91439" marR="91439"/>
                </a:tc>
              </a:tr>
            </a:tbl>
          </a:graphicData>
        </a:graphic>
      </p:graphicFrame>
      <p:graphicFrame>
        <p:nvGraphicFramePr>
          <p:cNvPr id="4" name="Table 3"/>
          <p:cNvGraphicFramePr>
            <a:graphicFrameLocks noGrp="1"/>
          </p:cNvGraphicFramePr>
          <p:nvPr>
            <p:extLst>
              <p:ext uri="{D42A27DB-BD31-4B8C-83A1-F6EECF244321}">
                <p14:modId xmlns="" xmlns:p14="http://schemas.microsoft.com/office/powerpoint/2010/main" val="2305624211"/>
              </p:ext>
            </p:extLst>
          </p:nvPr>
        </p:nvGraphicFramePr>
        <p:xfrm>
          <a:off x="6242173" y="1829533"/>
          <a:ext cx="3990975" cy="4279584"/>
        </p:xfrm>
        <a:graphic>
          <a:graphicData uri="http://schemas.openxmlformats.org/drawingml/2006/table">
            <a:tbl>
              <a:tblPr firstRow="1" bandRow="1">
                <a:tableStyleId>{1FECB4D8-DB02-4DC6-A0A2-4F2EBAE1DC90}</a:tableStyleId>
              </a:tblPr>
              <a:tblGrid>
                <a:gridCol w="1434253"/>
                <a:gridCol w="2556722"/>
              </a:tblGrid>
              <a:tr h="1098224">
                <a:tc>
                  <a:txBody>
                    <a:bodyPr/>
                    <a:lstStyle/>
                    <a:p>
                      <a:pPr algn="ctr"/>
                      <a:r>
                        <a:rPr lang="bn-BD" sz="1800" dirty="0" smtClean="0"/>
                        <a:t>সাল</a:t>
                      </a:r>
                      <a:r>
                        <a:rPr lang="bn-BD" sz="1800" baseline="0" dirty="0" smtClean="0"/>
                        <a:t> </a:t>
                      </a:r>
                      <a:endParaRPr lang="en-US" sz="1800" dirty="0"/>
                    </a:p>
                  </a:txBody>
                  <a:tcPr marL="91439" marR="91439"/>
                </a:tc>
                <a:tc>
                  <a:txBody>
                    <a:bodyPr/>
                    <a:lstStyle/>
                    <a:p>
                      <a:pPr algn="ctr"/>
                      <a:r>
                        <a:rPr lang="en-US" sz="1800" baseline="0" dirty="0" err="1" smtClean="0"/>
                        <a:t>ঝরেপরার</a:t>
                      </a:r>
                      <a:r>
                        <a:rPr lang="en-US" sz="1800" baseline="0" dirty="0" smtClean="0"/>
                        <a:t> </a:t>
                      </a:r>
                      <a:r>
                        <a:rPr lang="en-US" sz="1800" baseline="0" dirty="0" err="1" smtClean="0"/>
                        <a:t>হার</a:t>
                      </a:r>
                      <a:r>
                        <a:rPr lang="en-US" sz="1800" baseline="0" dirty="0" smtClean="0"/>
                        <a:t> (%)  </a:t>
                      </a:r>
                      <a:endParaRPr lang="en-US" sz="1800" dirty="0"/>
                    </a:p>
                  </a:txBody>
                  <a:tcPr marL="91439" marR="91439"/>
                </a:tc>
              </a:tr>
              <a:tr h="636272">
                <a:tc>
                  <a:txBody>
                    <a:bodyPr/>
                    <a:lstStyle/>
                    <a:p>
                      <a:pPr algn="ctr"/>
                      <a:r>
                        <a:rPr lang="bn-BD" sz="1800" dirty="0" smtClean="0"/>
                        <a:t>২০০৯</a:t>
                      </a:r>
                      <a:endParaRPr lang="en-US" sz="1800" dirty="0"/>
                    </a:p>
                  </a:txBody>
                  <a:tcPr marL="91439" marR="91439"/>
                </a:tc>
                <a:tc>
                  <a:txBody>
                    <a:bodyPr/>
                    <a:lstStyle/>
                    <a:p>
                      <a:pPr algn="ctr"/>
                      <a:r>
                        <a:rPr lang="bn-BD" sz="1800" dirty="0" smtClean="0"/>
                        <a:t> </a:t>
                      </a:r>
                      <a:r>
                        <a:rPr lang="en-US" sz="1800" dirty="0" smtClean="0"/>
                        <a:t>১৮.৭৭</a:t>
                      </a:r>
                      <a:endParaRPr lang="en-US" sz="1800" dirty="0"/>
                    </a:p>
                  </a:txBody>
                  <a:tcPr marL="91439" marR="91439"/>
                </a:tc>
              </a:tr>
              <a:tr h="636272">
                <a:tc>
                  <a:txBody>
                    <a:bodyPr/>
                    <a:lstStyle/>
                    <a:p>
                      <a:pPr algn="ctr"/>
                      <a:r>
                        <a:rPr lang="bn-BD" sz="1800" dirty="0" smtClean="0"/>
                        <a:t>২০১২ </a:t>
                      </a:r>
                      <a:endParaRPr lang="en-US" sz="1800" dirty="0"/>
                    </a:p>
                  </a:txBody>
                  <a:tcPr marL="91439" marR="91439"/>
                </a:tc>
                <a:tc>
                  <a:txBody>
                    <a:bodyPr/>
                    <a:lstStyle/>
                    <a:p>
                      <a:pPr algn="ctr"/>
                      <a:r>
                        <a:rPr lang="en-US" sz="1800" dirty="0" smtClean="0"/>
                        <a:t>১৩.৪০</a:t>
                      </a:r>
                      <a:endParaRPr lang="en-US" sz="1800" dirty="0"/>
                    </a:p>
                  </a:txBody>
                  <a:tcPr marL="91439" marR="91439"/>
                </a:tc>
              </a:tr>
              <a:tr h="636272">
                <a:tc>
                  <a:txBody>
                    <a:bodyPr/>
                    <a:lstStyle/>
                    <a:p>
                      <a:pPr algn="ctr"/>
                      <a:r>
                        <a:rPr lang="bn-BD" sz="1800" dirty="0" smtClean="0"/>
                        <a:t>২০১৫ </a:t>
                      </a:r>
                      <a:endParaRPr lang="en-US" sz="1800" dirty="0"/>
                    </a:p>
                  </a:txBody>
                  <a:tcPr marL="91439" marR="91439"/>
                </a:tc>
                <a:tc>
                  <a:txBody>
                    <a:bodyPr/>
                    <a:lstStyle/>
                    <a:p>
                      <a:pPr algn="ctr"/>
                      <a:r>
                        <a:rPr lang="en-US" sz="1800" dirty="0" smtClean="0"/>
                        <a:t>৯.১৫</a:t>
                      </a:r>
                      <a:endParaRPr lang="en-US" sz="1800" dirty="0"/>
                    </a:p>
                  </a:txBody>
                  <a:tcPr marL="91439" marR="91439"/>
                </a:tc>
              </a:tr>
              <a:tr h="636272">
                <a:tc>
                  <a:txBody>
                    <a:bodyPr/>
                    <a:lstStyle/>
                    <a:p>
                      <a:pPr algn="ctr"/>
                      <a:r>
                        <a:rPr lang="bn-BD" sz="1800" dirty="0" smtClean="0"/>
                        <a:t>২০১৮</a:t>
                      </a:r>
                      <a:endParaRPr lang="en-US" sz="1800" dirty="0"/>
                    </a:p>
                  </a:txBody>
                  <a:tcPr marL="91439" marR="91439"/>
                </a:tc>
                <a:tc>
                  <a:txBody>
                    <a:bodyPr/>
                    <a:lstStyle/>
                    <a:p>
                      <a:pPr algn="ctr"/>
                      <a:r>
                        <a:rPr lang="en-US" sz="1800" dirty="0" smtClean="0"/>
                        <a:t>৮.৬৬</a:t>
                      </a:r>
                      <a:endParaRPr lang="en-US" sz="1800" dirty="0"/>
                    </a:p>
                  </a:txBody>
                  <a:tcPr marL="91439" marR="91439"/>
                </a:tc>
              </a:tr>
              <a:tr h="636272">
                <a:tc>
                  <a:txBody>
                    <a:bodyPr/>
                    <a:lstStyle/>
                    <a:p>
                      <a:pPr algn="ctr"/>
                      <a:r>
                        <a:rPr lang="en-US" sz="1800" dirty="0" smtClean="0"/>
                        <a:t>২০২১ </a:t>
                      </a:r>
                      <a:endParaRPr lang="en-US" sz="1800" dirty="0"/>
                    </a:p>
                  </a:txBody>
                  <a:tcPr marL="91439" marR="91439"/>
                </a:tc>
                <a:tc>
                  <a:txBody>
                    <a:bodyPr/>
                    <a:lstStyle/>
                    <a:p>
                      <a:pPr algn="ctr"/>
                      <a:r>
                        <a:rPr lang="en-US" sz="1800" kern="1200" dirty="0" smtClean="0"/>
                        <a:t>১০.০৭</a:t>
                      </a:r>
                      <a:r>
                        <a:rPr lang="en-US" sz="1800" kern="1200" baseline="0" dirty="0" smtClean="0"/>
                        <a:t>  </a:t>
                      </a:r>
                      <a:endParaRPr lang="en-US" sz="1800" dirty="0"/>
                    </a:p>
                  </a:txBody>
                  <a:tcPr marL="91439" marR="91439"/>
                </a:tc>
              </a:tr>
            </a:tbl>
          </a:graphicData>
        </a:graphic>
      </p:graphicFrame>
    </p:spTree>
    <p:extLst>
      <p:ext uri="{BB962C8B-B14F-4D97-AF65-F5344CB8AC3E}">
        <p14:creationId xmlns="" xmlns:p14="http://schemas.microsoft.com/office/powerpoint/2010/main" val="206612126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ChangeArrowheads="1"/>
          </p:cNvSpPr>
          <p:nvPr/>
        </p:nvSpPr>
        <p:spPr>
          <a:xfrm>
            <a:off x="1266092" y="118632"/>
            <a:ext cx="9762979" cy="1049215"/>
          </a:xfrm>
          <a:prstGeom prst="rect">
            <a:avLst/>
          </a:prstGeom>
          <a:blipFill>
            <a:blip r:embed="rId2" cstate="print"/>
            <a:tile tx="0" ty="0" sx="100000" sy="100000" flip="none" algn="tl"/>
          </a:blipFill>
        </p:spPr>
        <p:txBody>
          <a:bodyPr>
            <a:prstTxWarp prst="textChevron">
              <a:avLst/>
            </a:prstTxWarp>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altLang="en-US" b="1" cap="none" dirty="0" err="1" smtClean="0">
                <a:ln w="9525">
                  <a:solidFill>
                    <a:schemeClr val="bg1"/>
                  </a:solidFill>
                  <a:prstDash val="solid"/>
                </a:ln>
                <a:solidFill>
                  <a:schemeClr val="bg1">
                    <a:lumMod val="85000"/>
                    <a:lumOff val="15000"/>
                  </a:schemeClr>
                </a:solidFill>
                <a:effectLst>
                  <a:outerShdw blurRad="12700" dist="38100" dir="2700000" algn="tl" rotWithShape="0">
                    <a:schemeClr val="accent5">
                      <a:lumMod val="60000"/>
                      <a:lumOff val="40000"/>
                    </a:schemeClr>
                  </a:outerShdw>
                </a:effectLst>
                <a:latin typeface="SutonnyMJ" pitchFamily="2" charset="0"/>
              </a:rPr>
              <a:t>প্রাথমিক</a:t>
            </a:r>
            <a:r>
              <a:rPr lang="en-US" altLang="en-US" b="1" cap="none" dirty="0" smtClean="0">
                <a:ln w="9525">
                  <a:solidFill>
                    <a:schemeClr val="bg1"/>
                  </a:solidFill>
                  <a:prstDash val="solid"/>
                </a:ln>
                <a:solidFill>
                  <a:schemeClr val="bg1">
                    <a:lumMod val="85000"/>
                    <a:lumOff val="15000"/>
                  </a:schemeClr>
                </a:solidFill>
                <a:effectLst>
                  <a:outerShdw blurRad="12700" dist="38100" dir="2700000" algn="tl" rotWithShape="0">
                    <a:schemeClr val="accent5">
                      <a:lumMod val="60000"/>
                      <a:lumOff val="40000"/>
                    </a:schemeClr>
                  </a:outerShdw>
                </a:effectLst>
                <a:latin typeface="SutonnyMJ" pitchFamily="2" charset="0"/>
              </a:rPr>
              <a:t> </a:t>
            </a:r>
            <a:r>
              <a:rPr lang="en-US" altLang="en-US" b="1" cap="none" dirty="0" err="1" smtClean="0">
                <a:ln w="9525">
                  <a:solidFill>
                    <a:schemeClr val="bg1"/>
                  </a:solidFill>
                  <a:prstDash val="solid"/>
                </a:ln>
                <a:solidFill>
                  <a:schemeClr val="bg1">
                    <a:lumMod val="85000"/>
                    <a:lumOff val="15000"/>
                  </a:schemeClr>
                </a:solidFill>
                <a:effectLst>
                  <a:outerShdw blurRad="12700" dist="38100" dir="2700000" algn="tl" rotWithShape="0">
                    <a:schemeClr val="accent5">
                      <a:lumMod val="60000"/>
                      <a:lumOff val="40000"/>
                    </a:schemeClr>
                  </a:outerShdw>
                </a:effectLst>
                <a:latin typeface="SutonnyMJ" pitchFamily="2" charset="0"/>
              </a:rPr>
              <a:t>শিক্ষার্থীদের</a:t>
            </a:r>
            <a:r>
              <a:rPr lang="en-US" altLang="en-US" b="1" cap="none" dirty="0" smtClean="0">
                <a:ln w="9525">
                  <a:solidFill>
                    <a:schemeClr val="bg1"/>
                  </a:solidFill>
                  <a:prstDash val="solid"/>
                </a:ln>
                <a:solidFill>
                  <a:schemeClr val="bg1">
                    <a:lumMod val="85000"/>
                    <a:lumOff val="15000"/>
                  </a:schemeClr>
                </a:solidFill>
                <a:effectLst>
                  <a:outerShdw blurRad="12700" dist="38100" dir="2700000" algn="tl" rotWithShape="0">
                    <a:schemeClr val="accent5">
                      <a:lumMod val="60000"/>
                      <a:lumOff val="40000"/>
                    </a:schemeClr>
                  </a:outerShdw>
                </a:effectLst>
                <a:latin typeface="SutonnyMJ" pitchFamily="2" charset="0"/>
              </a:rPr>
              <a:t> </a:t>
            </a:r>
            <a:r>
              <a:rPr lang="en-US" altLang="en-US" b="1" cap="none" dirty="0" err="1" smtClean="0">
                <a:ln w="9525">
                  <a:solidFill>
                    <a:schemeClr val="bg1"/>
                  </a:solidFill>
                  <a:prstDash val="solid"/>
                </a:ln>
                <a:solidFill>
                  <a:schemeClr val="bg1">
                    <a:lumMod val="85000"/>
                    <a:lumOff val="15000"/>
                  </a:schemeClr>
                </a:solidFill>
                <a:effectLst>
                  <a:outerShdw blurRad="12700" dist="38100" dir="2700000" algn="tl" rotWithShape="0">
                    <a:schemeClr val="accent5">
                      <a:lumMod val="60000"/>
                      <a:lumOff val="40000"/>
                    </a:schemeClr>
                  </a:outerShdw>
                </a:effectLst>
                <a:latin typeface="SutonnyMJ" pitchFamily="2" charset="0"/>
              </a:rPr>
              <a:t>উপবৃত্তি</a:t>
            </a:r>
            <a:r>
              <a:rPr lang="en-US" altLang="en-US" b="1" cap="none" dirty="0" smtClean="0">
                <a:ln w="9525">
                  <a:solidFill>
                    <a:schemeClr val="bg1"/>
                  </a:solidFill>
                  <a:prstDash val="solid"/>
                </a:ln>
                <a:solidFill>
                  <a:schemeClr val="bg1">
                    <a:lumMod val="85000"/>
                    <a:lumOff val="15000"/>
                  </a:schemeClr>
                </a:solidFill>
                <a:effectLst>
                  <a:outerShdw blurRad="12700" dist="38100" dir="2700000" algn="tl" rotWithShape="0">
                    <a:schemeClr val="accent5">
                      <a:lumMod val="60000"/>
                      <a:lumOff val="40000"/>
                    </a:schemeClr>
                  </a:outerShdw>
                </a:effectLst>
                <a:latin typeface="SutonnyMJ" pitchFamily="2" charset="0"/>
              </a:rPr>
              <a:t> </a:t>
            </a:r>
            <a:r>
              <a:rPr lang="en-US" altLang="en-US" b="1" cap="none" dirty="0" err="1" smtClean="0">
                <a:ln w="9525">
                  <a:solidFill>
                    <a:schemeClr val="bg1"/>
                  </a:solidFill>
                  <a:prstDash val="solid"/>
                </a:ln>
                <a:solidFill>
                  <a:schemeClr val="bg1">
                    <a:lumMod val="85000"/>
                    <a:lumOff val="15000"/>
                  </a:schemeClr>
                </a:solidFill>
                <a:effectLst>
                  <a:outerShdw blurRad="12700" dist="38100" dir="2700000" algn="tl" rotWithShape="0">
                    <a:schemeClr val="accent5">
                      <a:lumMod val="60000"/>
                      <a:lumOff val="40000"/>
                    </a:schemeClr>
                  </a:outerShdw>
                </a:effectLst>
                <a:latin typeface="SutonnyMJ" pitchFamily="2" charset="0"/>
              </a:rPr>
              <a:t>প্রদান</a:t>
            </a:r>
            <a:r>
              <a:rPr lang="en-US" altLang="en-US" b="1" cap="none" dirty="0" smtClean="0">
                <a:ln w="9525">
                  <a:solidFill>
                    <a:schemeClr val="bg1"/>
                  </a:solidFill>
                  <a:prstDash val="solid"/>
                </a:ln>
                <a:solidFill>
                  <a:schemeClr val="bg1">
                    <a:lumMod val="85000"/>
                    <a:lumOff val="15000"/>
                  </a:schemeClr>
                </a:solidFill>
                <a:effectLst>
                  <a:outerShdw blurRad="12700" dist="38100" dir="2700000" algn="tl" rotWithShape="0">
                    <a:schemeClr val="accent5">
                      <a:lumMod val="60000"/>
                      <a:lumOff val="40000"/>
                    </a:schemeClr>
                  </a:outerShdw>
                </a:effectLst>
                <a:latin typeface="SutonnyMJ" pitchFamily="2" charset="0"/>
              </a:rPr>
              <a:t> </a:t>
            </a:r>
            <a:endParaRPr lang="en-US" altLang="en-US" b="1" cap="none" dirty="0" smtClean="0">
              <a:ln w="9525">
                <a:solidFill>
                  <a:schemeClr val="bg1"/>
                </a:solidFill>
                <a:prstDash val="solid"/>
              </a:ln>
              <a:solidFill>
                <a:schemeClr val="bg1">
                  <a:lumMod val="85000"/>
                  <a:lumOff val="15000"/>
                </a:schemeClr>
              </a:solidFill>
              <a:effectLst>
                <a:outerShdw blurRad="12700" dist="38100" dir="2700000" algn="tl" rotWithShape="0">
                  <a:schemeClr val="accent5">
                    <a:lumMod val="60000"/>
                    <a:lumOff val="40000"/>
                  </a:schemeClr>
                </a:outerShdw>
              </a:effectLst>
            </a:endParaRPr>
          </a:p>
        </p:txBody>
      </p:sp>
      <p:sp>
        <p:nvSpPr>
          <p:cNvPr id="3" name="TextBox 4"/>
          <p:cNvSpPr txBox="1">
            <a:spLocks noChangeArrowheads="1"/>
          </p:cNvSpPr>
          <p:nvPr/>
        </p:nvSpPr>
        <p:spPr bwMode="auto">
          <a:xfrm>
            <a:off x="1905732" y="1167847"/>
            <a:ext cx="8286750" cy="19389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 typeface="Wingdings" panose="05000000000000000000" pitchFamily="2" charset="2"/>
              <a:buChar char="Ø"/>
            </a:pPr>
            <a:r>
              <a:rPr lang="bn-BD" sz="1800" dirty="0"/>
              <a:t> </a:t>
            </a:r>
            <a:r>
              <a:rPr lang="bn-BD" sz="2400" b="1" dirty="0">
                <a:solidFill>
                  <a:srgbClr val="002060"/>
                </a:solidFill>
              </a:rPr>
              <a:t>বর্তমান সরকার প্রাথমিক বিদ্যালয়ের শিক্ষার্থীদের </a:t>
            </a:r>
            <a:r>
              <a:rPr lang="bn-BD" sz="2400" b="1" dirty="0" smtClean="0">
                <a:solidFill>
                  <a:srgbClr val="002060"/>
                </a:solidFill>
              </a:rPr>
              <a:t>জন্য</a:t>
            </a:r>
            <a:r>
              <a:rPr lang="en-US" sz="2400" b="1" dirty="0" smtClean="0">
                <a:solidFill>
                  <a:srgbClr val="002060"/>
                </a:solidFill>
              </a:rPr>
              <a:t> ৪০% </a:t>
            </a:r>
            <a:r>
              <a:rPr lang="en-US" sz="2400" b="1" dirty="0" err="1" smtClean="0">
                <a:solidFill>
                  <a:srgbClr val="002060"/>
                </a:solidFill>
              </a:rPr>
              <a:t>থেকে</a:t>
            </a:r>
            <a:r>
              <a:rPr lang="en-US" sz="2400" b="1" dirty="0" smtClean="0">
                <a:solidFill>
                  <a:srgbClr val="002060"/>
                </a:solidFill>
              </a:rPr>
              <a:t> </a:t>
            </a:r>
            <a:r>
              <a:rPr lang="bn-BD" sz="2400" b="1" dirty="0" smtClean="0">
                <a:solidFill>
                  <a:srgbClr val="002060"/>
                </a:solidFill>
              </a:rPr>
              <a:t> </a:t>
            </a:r>
            <a:r>
              <a:rPr lang="bn-BD" sz="2400" b="1" dirty="0">
                <a:solidFill>
                  <a:srgbClr val="002060"/>
                </a:solidFill>
              </a:rPr>
              <a:t>শতভাগ উপবৃত্তি </a:t>
            </a:r>
            <a:r>
              <a:rPr lang="en-US" sz="2400" b="1" dirty="0" err="1">
                <a:solidFill>
                  <a:srgbClr val="002060"/>
                </a:solidFill>
              </a:rPr>
              <a:t>চা</a:t>
            </a:r>
            <a:r>
              <a:rPr lang="bn-BD" sz="2400" b="1" dirty="0">
                <a:solidFill>
                  <a:srgbClr val="002060"/>
                </a:solidFill>
              </a:rPr>
              <a:t>লু করে</a:t>
            </a:r>
            <a:r>
              <a:rPr lang="bn-IN" sz="2400" b="1" dirty="0">
                <a:solidFill>
                  <a:srgbClr val="002060"/>
                </a:solidFill>
              </a:rPr>
              <a:t> ।</a:t>
            </a:r>
            <a:r>
              <a:rPr lang="en-US" sz="2400" b="1" dirty="0">
                <a:solidFill>
                  <a:srgbClr val="002060"/>
                </a:solidFill>
              </a:rPr>
              <a:t> </a:t>
            </a:r>
            <a:endParaRPr lang="bn-IN" sz="2400" b="1" dirty="0">
              <a:solidFill>
                <a:srgbClr val="002060"/>
              </a:solidFill>
            </a:endParaRPr>
          </a:p>
          <a:p>
            <a:pPr algn="just" eaLnBrk="1" hangingPunct="1">
              <a:spcBef>
                <a:spcPct val="0"/>
              </a:spcBef>
              <a:buFont typeface="Wingdings" panose="05000000000000000000" pitchFamily="2" charset="2"/>
              <a:buChar char="Ø"/>
            </a:pPr>
            <a:r>
              <a:rPr lang="bn-IN" sz="2400" b="1" dirty="0">
                <a:solidFill>
                  <a:srgbClr val="002060"/>
                </a:solidFill>
              </a:rPr>
              <a:t> </a:t>
            </a:r>
            <a:r>
              <a:rPr lang="en-US" sz="2400" b="1" dirty="0" err="1" smtClean="0">
                <a:solidFill>
                  <a:srgbClr val="002060"/>
                </a:solidFill>
              </a:rPr>
              <a:t>ডাক</a:t>
            </a:r>
            <a:r>
              <a:rPr lang="en-US" sz="2400" b="1" dirty="0" smtClean="0">
                <a:solidFill>
                  <a:srgbClr val="002060"/>
                </a:solidFill>
              </a:rPr>
              <a:t> </a:t>
            </a:r>
            <a:r>
              <a:rPr lang="en-US" sz="2400" b="1" dirty="0" err="1" smtClean="0">
                <a:solidFill>
                  <a:srgbClr val="002060"/>
                </a:solidFill>
              </a:rPr>
              <a:t>বিভাগের</a:t>
            </a:r>
            <a:r>
              <a:rPr lang="en-US" sz="2400" b="1" dirty="0" smtClean="0">
                <a:solidFill>
                  <a:srgbClr val="002060"/>
                </a:solidFill>
              </a:rPr>
              <a:t> </a:t>
            </a:r>
            <a:r>
              <a:rPr lang="en-US" sz="2400" b="1" dirty="0" err="1" smtClean="0">
                <a:solidFill>
                  <a:srgbClr val="002060"/>
                </a:solidFill>
              </a:rPr>
              <a:t>ডিজিটাল</a:t>
            </a:r>
            <a:r>
              <a:rPr lang="en-US" sz="2400" b="1" dirty="0" smtClean="0">
                <a:solidFill>
                  <a:srgbClr val="002060"/>
                </a:solidFill>
              </a:rPr>
              <a:t> </a:t>
            </a:r>
            <a:r>
              <a:rPr lang="en-US" sz="2400" b="1" dirty="0" err="1" smtClean="0">
                <a:solidFill>
                  <a:srgbClr val="002060"/>
                </a:solidFill>
              </a:rPr>
              <a:t>লেনদেন</a:t>
            </a:r>
            <a:r>
              <a:rPr lang="en-US" sz="2400" b="1" dirty="0">
                <a:solidFill>
                  <a:srgbClr val="002060"/>
                </a:solidFill>
              </a:rPr>
              <a:t> </a:t>
            </a:r>
            <a:r>
              <a:rPr lang="en-US" sz="2400" b="1" dirty="0" err="1" smtClean="0">
                <a:solidFill>
                  <a:srgbClr val="002060"/>
                </a:solidFill>
              </a:rPr>
              <a:t>নগদ</a:t>
            </a:r>
            <a:r>
              <a:rPr lang="en-US" sz="2400" b="1" dirty="0" smtClean="0">
                <a:solidFill>
                  <a:srgbClr val="002060"/>
                </a:solidFill>
              </a:rPr>
              <a:t> </a:t>
            </a:r>
            <a:r>
              <a:rPr lang="bn-IN" sz="2400" b="1" dirty="0" smtClean="0">
                <a:solidFill>
                  <a:srgbClr val="002060"/>
                </a:solidFill>
              </a:rPr>
              <a:t> </a:t>
            </a:r>
            <a:r>
              <a:rPr lang="en-US" sz="2400" b="1" dirty="0" err="1" smtClean="0">
                <a:solidFill>
                  <a:srgbClr val="002060"/>
                </a:solidFill>
              </a:rPr>
              <a:t>মোবাইল</a:t>
            </a:r>
            <a:r>
              <a:rPr lang="en-US" sz="2400" b="1" dirty="0" smtClean="0">
                <a:solidFill>
                  <a:srgbClr val="002060"/>
                </a:solidFill>
              </a:rPr>
              <a:t> </a:t>
            </a:r>
            <a:r>
              <a:rPr lang="en-US" sz="2400" b="1" dirty="0" err="1" smtClean="0">
                <a:solidFill>
                  <a:srgbClr val="002060"/>
                </a:solidFill>
              </a:rPr>
              <a:t>ব্যাংকিং</a:t>
            </a:r>
            <a:r>
              <a:rPr lang="en-US" sz="2400" b="1" dirty="0" smtClean="0">
                <a:solidFill>
                  <a:srgbClr val="002060"/>
                </a:solidFill>
              </a:rPr>
              <a:t> </a:t>
            </a:r>
            <a:r>
              <a:rPr lang="en-US" sz="2400" b="1" dirty="0" err="1" smtClean="0">
                <a:solidFill>
                  <a:srgbClr val="002060"/>
                </a:solidFill>
              </a:rPr>
              <a:t>এর</a:t>
            </a:r>
            <a:r>
              <a:rPr lang="en-US" sz="2400" b="1" dirty="0" smtClean="0">
                <a:solidFill>
                  <a:srgbClr val="002060"/>
                </a:solidFill>
              </a:rPr>
              <a:t> </a:t>
            </a:r>
            <a:r>
              <a:rPr lang="en-US" sz="2400" b="1" dirty="0" err="1" smtClean="0">
                <a:solidFill>
                  <a:srgbClr val="002060"/>
                </a:solidFill>
              </a:rPr>
              <a:t>মাধ্যমে</a:t>
            </a:r>
            <a:r>
              <a:rPr lang="bn-IN" sz="2400" b="1" dirty="0" smtClean="0">
                <a:solidFill>
                  <a:srgbClr val="002060"/>
                </a:solidFill>
              </a:rPr>
              <a:t> </a:t>
            </a:r>
            <a:r>
              <a:rPr lang="bn-IN" sz="2400" b="1" dirty="0">
                <a:solidFill>
                  <a:srgbClr val="002060"/>
                </a:solidFill>
              </a:rPr>
              <a:t>সুবি</a:t>
            </a:r>
            <a:r>
              <a:rPr lang="en-US" sz="2400" b="1" dirty="0" err="1">
                <a:solidFill>
                  <a:srgbClr val="002060"/>
                </a:solidFill>
              </a:rPr>
              <a:t>ধা</a:t>
            </a:r>
            <a:r>
              <a:rPr lang="bn-IN" sz="2400" b="1" dirty="0">
                <a:solidFill>
                  <a:srgbClr val="002060"/>
                </a:solidFill>
              </a:rPr>
              <a:t>ভোগী পরিবারের শিক্ষার্থীদের মায়েদের মোবাইলে উপবৃত্তির টাকা দেওয়া হয়। </a:t>
            </a:r>
            <a:endParaRPr lang="en-US" sz="2400" b="1" dirty="0">
              <a:solidFill>
                <a:srgbClr val="002060"/>
              </a:solidFill>
            </a:endParaRPr>
          </a:p>
        </p:txBody>
      </p:sp>
      <p:pic>
        <p:nvPicPr>
          <p:cNvPr id="4098" name="Picture 2"/>
          <p:cNvPicPr>
            <a:picLocks noChangeAspect="1" noChangeArrowheads="1"/>
          </p:cNvPicPr>
          <p:nvPr/>
        </p:nvPicPr>
        <p:blipFill>
          <a:blip r:embed="rId3" cstate="print"/>
          <a:srcRect l="51281" t="27613" r="481" b="57343"/>
          <a:stretch>
            <a:fillRect/>
          </a:stretch>
        </p:blipFill>
        <p:spPr bwMode="auto">
          <a:xfrm>
            <a:off x="1242955" y="3331820"/>
            <a:ext cx="4656406" cy="3146389"/>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5" name="Picture 5"/>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377597" y="3427827"/>
            <a:ext cx="4567068" cy="304339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263627668"/>
      </p:ext>
    </p:extLst>
  </p:cSld>
  <p:clrMapOvr>
    <a:masterClrMapping/>
  </p:clrMapOvr>
  <mc:AlternateContent xmlns:mc="http://schemas.openxmlformats.org/markup-compatibility/2006">
    <mc:Choice xmlns=""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1097281" y="252218"/>
            <a:ext cx="10058400" cy="76944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 typeface="Wingdings" panose="05000000000000000000" pitchFamily="2" charset="2"/>
              <a:buChar char="Ø"/>
            </a:pPr>
            <a:r>
              <a:rPr lang="bn-IN" sz="1600" dirty="0">
                <a:solidFill>
                  <a:srgbClr val="002060"/>
                </a:solidFill>
              </a:rPr>
              <a:t> </a:t>
            </a:r>
            <a:r>
              <a:rPr lang="en-US" sz="2000" dirty="0" err="1">
                <a:solidFill>
                  <a:srgbClr val="002060"/>
                </a:solidFill>
                <a:latin typeface="SutonnyMJ" pitchFamily="2" charset="0"/>
                <a:cs typeface="SutonnyMJ" pitchFamily="2" charset="0"/>
              </a:rPr>
              <a:t>বিগত</a:t>
            </a:r>
            <a:r>
              <a:rPr lang="en-US" sz="2000" dirty="0">
                <a:solidFill>
                  <a:srgbClr val="002060"/>
                </a:solidFill>
                <a:latin typeface="SutonnyMJ" pitchFamily="2" charset="0"/>
                <a:cs typeface="SutonnyMJ" pitchFamily="2" charset="0"/>
              </a:rPr>
              <a:t> ২০০৮-০৯ </a:t>
            </a:r>
            <a:r>
              <a:rPr lang="en-US" sz="2000" dirty="0" err="1">
                <a:solidFill>
                  <a:srgbClr val="002060"/>
                </a:solidFill>
                <a:latin typeface="SutonnyMJ" pitchFamily="2" charset="0"/>
                <a:cs typeface="SutonnyMJ" pitchFamily="2" charset="0"/>
              </a:rPr>
              <a:t>অর্থ</a:t>
            </a:r>
            <a:r>
              <a:rPr lang="en-US" sz="2000" dirty="0">
                <a:solidFill>
                  <a:srgbClr val="002060"/>
                </a:solidFill>
                <a:latin typeface="SutonnyMJ" pitchFamily="2" charset="0"/>
                <a:cs typeface="SutonnyMJ" pitchFamily="2" charset="0"/>
              </a:rPr>
              <a:t> </a:t>
            </a:r>
            <a:r>
              <a:rPr lang="en-US" sz="2000" dirty="0" err="1">
                <a:solidFill>
                  <a:srgbClr val="002060"/>
                </a:solidFill>
                <a:latin typeface="SutonnyMJ" pitchFamily="2" charset="0"/>
                <a:cs typeface="SutonnyMJ" pitchFamily="2" charset="0"/>
              </a:rPr>
              <a:t>বছর</a:t>
            </a:r>
            <a:r>
              <a:rPr lang="en-US" sz="2000" dirty="0">
                <a:solidFill>
                  <a:srgbClr val="002060"/>
                </a:solidFill>
                <a:latin typeface="SutonnyMJ" pitchFamily="2" charset="0"/>
                <a:cs typeface="SutonnyMJ" pitchFamily="2" charset="0"/>
              </a:rPr>
              <a:t> </a:t>
            </a:r>
            <a:r>
              <a:rPr lang="en-US" sz="2000" dirty="0" err="1">
                <a:solidFill>
                  <a:srgbClr val="002060"/>
                </a:solidFill>
                <a:latin typeface="SutonnyMJ" pitchFamily="2" charset="0"/>
                <a:cs typeface="SutonnyMJ" pitchFamily="2" charset="0"/>
              </a:rPr>
              <a:t>থেকে</a:t>
            </a:r>
            <a:r>
              <a:rPr lang="en-US" sz="2000" dirty="0">
                <a:solidFill>
                  <a:srgbClr val="002060"/>
                </a:solidFill>
                <a:latin typeface="SutonnyMJ" pitchFamily="2" charset="0"/>
                <a:cs typeface="SutonnyMJ" pitchFamily="2" charset="0"/>
              </a:rPr>
              <a:t> </a:t>
            </a:r>
            <a:r>
              <a:rPr lang="en-US" sz="2000" dirty="0" smtClean="0">
                <a:solidFill>
                  <a:srgbClr val="002060"/>
                </a:solidFill>
                <a:latin typeface="SutonnyMJ" pitchFamily="2" charset="0"/>
                <a:cs typeface="SutonnyMJ" pitchFamily="2" charset="0"/>
              </a:rPr>
              <a:t>২০</a:t>
            </a:r>
            <a:r>
              <a:rPr lang="en-US" sz="2400" dirty="0" smtClean="0">
                <a:solidFill>
                  <a:srgbClr val="002060"/>
                </a:solidFill>
                <a:latin typeface="SutonnyMJ" pitchFamily="2" charset="0"/>
                <a:cs typeface="SutonnyMJ" pitchFamily="2" charset="0"/>
              </a:rPr>
              <a:t>১9-2020</a:t>
            </a:r>
            <a:r>
              <a:rPr lang="en-US" sz="2000" dirty="0" smtClean="0">
                <a:solidFill>
                  <a:srgbClr val="002060"/>
                </a:solidFill>
                <a:latin typeface="SutonnyMJ" pitchFamily="2" charset="0"/>
                <a:cs typeface="SutonnyMJ" pitchFamily="2" charset="0"/>
              </a:rPr>
              <a:t> </a:t>
            </a:r>
            <a:r>
              <a:rPr lang="en-US" sz="2000" dirty="0" err="1">
                <a:solidFill>
                  <a:srgbClr val="002060"/>
                </a:solidFill>
                <a:latin typeface="SutonnyMJ" pitchFamily="2" charset="0"/>
                <a:cs typeface="SutonnyMJ" pitchFamily="2" charset="0"/>
              </a:rPr>
              <a:t>অর্থ</a:t>
            </a:r>
            <a:r>
              <a:rPr lang="en-US" sz="2000" dirty="0">
                <a:solidFill>
                  <a:srgbClr val="002060"/>
                </a:solidFill>
                <a:latin typeface="SutonnyMJ" pitchFamily="2" charset="0"/>
                <a:cs typeface="SutonnyMJ" pitchFamily="2" charset="0"/>
              </a:rPr>
              <a:t> </a:t>
            </a:r>
            <a:r>
              <a:rPr lang="en-US" sz="2000" dirty="0" err="1">
                <a:solidFill>
                  <a:srgbClr val="002060"/>
                </a:solidFill>
                <a:latin typeface="SutonnyMJ" pitchFamily="2" charset="0"/>
                <a:cs typeface="SutonnyMJ" pitchFamily="2" charset="0"/>
              </a:rPr>
              <a:t>বছর</a:t>
            </a:r>
            <a:r>
              <a:rPr lang="en-US" sz="2000" dirty="0">
                <a:solidFill>
                  <a:srgbClr val="002060"/>
                </a:solidFill>
                <a:latin typeface="SutonnyMJ" pitchFamily="2" charset="0"/>
                <a:cs typeface="SutonnyMJ" pitchFamily="2" charset="0"/>
              </a:rPr>
              <a:t> </a:t>
            </a:r>
            <a:r>
              <a:rPr lang="en-US" sz="2000" dirty="0" err="1">
                <a:solidFill>
                  <a:srgbClr val="002060"/>
                </a:solidFill>
                <a:latin typeface="SutonnyMJ" pitchFamily="2" charset="0"/>
                <a:cs typeface="SutonnyMJ" pitchFamily="2" charset="0"/>
              </a:rPr>
              <a:t>পর্যন্ত</a:t>
            </a:r>
            <a:r>
              <a:rPr lang="en-US" sz="2000" dirty="0">
                <a:solidFill>
                  <a:srgbClr val="002060"/>
                </a:solidFill>
                <a:latin typeface="SutonnyMJ" pitchFamily="2" charset="0"/>
                <a:cs typeface="SutonnyMJ" pitchFamily="2" charset="0"/>
              </a:rPr>
              <a:t> </a:t>
            </a:r>
            <a:r>
              <a:rPr lang="en-US" sz="2000" dirty="0" err="1">
                <a:solidFill>
                  <a:srgbClr val="002060"/>
                </a:solidFill>
                <a:latin typeface="SutonnyMJ" pitchFamily="2" charset="0"/>
                <a:cs typeface="SutonnyMJ" pitchFamily="2" charset="0"/>
              </a:rPr>
              <a:t>প্রাথমিক</a:t>
            </a:r>
            <a:r>
              <a:rPr lang="en-US" sz="2000" dirty="0">
                <a:solidFill>
                  <a:srgbClr val="002060"/>
                </a:solidFill>
                <a:latin typeface="SutonnyMJ" pitchFamily="2" charset="0"/>
                <a:cs typeface="SutonnyMJ" pitchFamily="2" charset="0"/>
              </a:rPr>
              <a:t> </a:t>
            </a:r>
            <a:r>
              <a:rPr lang="en-US" sz="2000" dirty="0" err="1">
                <a:solidFill>
                  <a:srgbClr val="002060"/>
                </a:solidFill>
                <a:latin typeface="SutonnyMJ" pitchFamily="2" charset="0"/>
                <a:cs typeface="SutonnyMJ" pitchFamily="2" charset="0"/>
              </a:rPr>
              <a:t>বিদ্যালয়ের</a:t>
            </a:r>
            <a:r>
              <a:rPr lang="en-US" sz="2000" dirty="0">
                <a:solidFill>
                  <a:srgbClr val="002060"/>
                </a:solidFill>
                <a:latin typeface="SutonnyMJ" pitchFamily="2" charset="0"/>
                <a:cs typeface="SutonnyMJ" pitchFamily="2" charset="0"/>
              </a:rPr>
              <a:t> </a:t>
            </a:r>
            <a:r>
              <a:rPr lang="en-US" sz="2000" dirty="0" err="1">
                <a:solidFill>
                  <a:srgbClr val="002060"/>
                </a:solidFill>
                <a:latin typeface="SutonnyMJ" pitchFamily="2" charset="0"/>
                <a:cs typeface="SutonnyMJ" pitchFamily="2" charset="0"/>
              </a:rPr>
              <a:t>উপবৃত্তি</a:t>
            </a:r>
            <a:r>
              <a:rPr lang="en-US" sz="2000" dirty="0">
                <a:solidFill>
                  <a:srgbClr val="002060"/>
                </a:solidFill>
                <a:latin typeface="SutonnyMJ" pitchFamily="2" charset="0"/>
                <a:cs typeface="SutonnyMJ" pitchFamily="2" charset="0"/>
              </a:rPr>
              <a:t> </a:t>
            </a:r>
            <a:r>
              <a:rPr lang="en-US" sz="2000" dirty="0" err="1">
                <a:solidFill>
                  <a:srgbClr val="002060"/>
                </a:solidFill>
                <a:latin typeface="SutonnyMJ" pitchFamily="2" charset="0"/>
                <a:cs typeface="SutonnyMJ" pitchFamily="2" charset="0"/>
              </a:rPr>
              <a:t>সুবিধাভোগী</a:t>
            </a:r>
            <a:r>
              <a:rPr lang="en-US" sz="2000" dirty="0">
                <a:solidFill>
                  <a:srgbClr val="002060"/>
                </a:solidFill>
                <a:latin typeface="SutonnyMJ" pitchFamily="2" charset="0"/>
                <a:cs typeface="SutonnyMJ" pitchFamily="2" charset="0"/>
              </a:rPr>
              <a:t> </a:t>
            </a:r>
            <a:r>
              <a:rPr lang="en-US" sz="2000" dirty="0" err="1">
                <a:solidFill>
                  <a:srgbClr val="002060"/>
                </a:solidFill>
                <a:latin typeface="SutonnyMJ" pitchFamily="2" charset="0"/>
                <a:cs typeface="SutonnyMJ" pitchFamily="2" charset="0"/>
              </a:rPr>
              <a:t>শিক্ষার্থী</a:t>
            </a:r>
            <a:r>
              <a:rPr lang="en-US" sz="2000" dirty="0">
                <a:solidFill>
                  <a:srgbClr val="002060"/>
                </a:solidFill>
                <a:latin typeface="SutonnyMJ" pitchFamily="2" charset="0"/>
                <a:cs typeface="SutonnyMJ" pitchFamily="2" charset="0"/>
              </a:rPr>
              <a:t> ও </a:t>
            </a:r>
            <a:r>
              <a:rPr lang="en-US" sz="2000" dirty="0" err="1">
                <a:solidFill>
                  <a:srgbClr val="002060"/>
                </a:solidFill>
                <a:latin typeface="SutonnyMJ" pitchFamily="2" charset="0"/>
                <a:cs typeface="SutonnyMJ" pitchFamily="2" charset="0"/>
              </a:rPr>
              <a:t>বিতরণকৃত</a:t>
            </a:r>
            <a:r>
              <a:rPr lang="en-US" sz="2000" dirty="0">
                <a:solidFill>
                  <a:srgbClr val="002060"/>
                </a:solidFill>
                <a:latin typeface="SutonnyMJ" pitchFamily="2" charset="0"/>
                <a:cs typeface="SutonnyMJ" pitchFamily="2" charset="0"/>
              </a:rPr>
              <a:t> </a:t>
            </a:r>
            <a:r>
              <a:rPr lang="en-US" sz="2000" dirty="0" err="1">
                <a:solidFill>
                  <a:srgbClr val="002060"/>
                </a:solidFill>
                <a:latin typeface="SutonnyMJ" pitchFamily="2" charset="0"/>
                <a:cs typeface="SutonnyMJ" pitchFamily="2" charset="0"/>
              </a:rPr>
              <a:t>টাকার</a:t>
            </a:r>
            <a:r>
              <a:rPr lang="en-US" sz="2000" dirty="0">
                <a:solidFill>
                  <a:srgbClr val="002060"/>
                </a:solidFill>
                <a:latin typeface="SutonnyMJ" pitchFamily="2" charset="0"/>
                <a:cs typeface="SutonnyMJ" pitchFamily="2" charset="0"/>
              </a:rPr>
              <a:t> </a:t>
            </a:r>
            <a:r>
              <a:rPr lang="en-US" sz="2000" dirty="0" err="1">
                <a:solidFill>
                  <a:srgbClr val="002060"/>
                </a:solidFill>
                <a:latin typeface="SutonnyMJ" pitchFamily="2" charset="0"/>
                <a:cs typeface="SutonnyMJ" pitchFamily="2" charset="0"/>
              </a:rPr>
              <a:t>পরিমাণ</a:t>
            </a:r>
            <a:r>
              <a:rPr lang="bn-IN" sz="2000" dirty="0">
                <a:solidFill>
                  <a:srgbClr val="002060"/>
                </a:solidFill>
                <a:latin typeface="SutonnyMJ" pitchFamily="2" charset="0"/>
                <a:cs typeface="SutonnyMJ" pitchFamily="2" charset="0"/>
              </a:rPr>
              <a:t>ঃ</a:t>
            </a:r>
            <a:endParaRPr lang="en-US" sz="2000" dirty="0">
              <a:solidFill>
                <a:srgbClr val="002060"/>
              </a:solidFill>
            </a:endParaRPr>
          </a:p>
        </p:txBody>
      </p:sp>
      <p:graphicFrame>
        <p:nvGraphicFramePr>
          <p:cNvPr id="3" name="Table 2"/>
          <p:cNvGraphicFramePr>
            <a:graphicFrameLocks noGrp="1"/>
          </p:cNvGraphicFramePr>
          <p:nvPr>
            <p:extLst>
              <p:ext uri="{D42A27DB-BD31-4B8C-83A1-F6EECF244321}">
                <p14:modId xmlns="" xmlns:p14="http://schemas.microsoft.com/office/powerpoint/2010/main" val="2013971889"/>
              </p:ext>
            </p:extLst>
          </p:nvPr>
        </p:nvGraphicFramePr>
        <p:xfrm>
          <a:off x="1037882" y="1200761"/>
          <a:ext cx="10131865" cy="5017157"/>
        </p:xfrm>
        <a:graphic>
          <a:graphicData uri="http://schemas.openxmlformats.org/drawingml/2006/table">
            <a:tbl>
              <a:tblPr firstRow="1" bandRow="1">
                <a:tableStyleId>{21E4AEA4-8DFA-4A89-87EB-49C32662AFE0}</a:tableStyleId>
              </a:tblPr>
              <a:tblGrid>
                <a:gridCol w="893989"/>
                <a:gridCol w="1589313"/>
                <a:gridCol w="1390648"/>
                <a:gridCol w="1787976"/>
                <a:gridCol w="1986640"/>
                <a:gridCol w="2483299"/>
              </a:tblGrid>
              <a:tr h="10841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smtClean="0">
                          <a:latin typeface="SutonnyMJ" pitchFamily="2" charset="0"/>
                          <a:ea typeface="Times New Roman"/>
                          <a:cs typeface="SutonnyMJ" pitchFamily="2" charset="0"/>
                        </a:rPr>
                        <a:t>ক্রমিক</a:t>
                      </a:r>
                      <a:r>
                        <a:rPr lang="en-US" sz="1600" dirty="0" smtClean="0">
                          <a:latin typeface="SutonnyMJ" pitchFamily="2" charset="0"/>
                          <a:ea typeface="Times New Roman"/>
                          <a:cs typeface="SutonnyMJ" pitchFamily="2" charset="0"/>
                        </a:rPr>
                        <a:t> </a:t>
                      </a:r>
                      <a:r>
                        <a:rPr lang="en-US" sz="1600" dirty="0" err="1" smtClean="0">
                          <a:latin typeface="SutonnyMJ" pitchFamily="2" charset="0"/>
                          <a:ea typeface="Times New Roman"/>
                          <a:cs typeface="SutonnyMJ" pitchFamily="2" charset="0"/>
                        </a:rPr>
                        <a:t>নং</a:t>
                      </a:r>
                      <a:r>
                        <a:rPr lang="en-US" sz="1600" baseline="0" dirty="0" smtClean="0">
                          <a:latin typeface="SutonnyMJ" pitchFamily="2" charset="0"/>
                          <a:ea typeface="Times New Roman"/>
                          <a:cs typeface="SutonnyMJ" pitchFamily="2" charset="0"/>
                        </a:rPr>
                        <a:t> </a:t>
                      </a:r>
                      <a:endParaRPr lang="en-US" sz="1600" dirty="0" smtClean="0">
                        <a:latin typeface="SutonnyMJ" pitchFamily="2" charset="0"/>
                        <a:ea typeface="Times New Roman"/>
                        <a:cs typeface="SutonnyMJ" pitchFamily="2" charset="0"/>
                      </a:endParaRPr>
                    </a:p>
                    <a:p>
                      <a:endParaRPr lang="en-US" sz="1600" dirty="0">
                        <a:latin typeface="SutonnyMJ" pitchFamily="2" charset="0"/>
                        <a:cs typeface="SutonnyMJ" pitchFamily="2" charset="0"/>
                      </a:endParaRPr>
                    </a:p>
                  </a:txBody>
                  <a:tcPr marL="91433" marR="91433" marT="45722" marB="4572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smtClean="0">
                          <a:latin typeface="SutonnyMJ" pitchFamily="2" charset="0"/>
                          <a:ea typeface="Times New Roman"/>
                          <a:cs typeface="SutonnyMJ" pitchFamily="2" charset="0"/>
                        </a:rPr>
                        <a:t>সন</a:t>
                      </a:r>
                      <a:endParaRPr lang="en-US" sz="1600" dirty="0" smtClean="0">
                        <a:latin typeface="SutonnyMJ" pitchFamily="2" charset="0"/>
                        <a:ea typeface="Times New Roman"/>
                        <a:cs typeface="SutonnyMJ" pitchFamily="2" charset="0"/>
                      </a:endParaRPr>
                    </a:p>
                    <a:p>
                      <a:endParaRPr lang="en-US" sz="1600" dirty="0">
                        <a:latin typeface="SutonnyMJ" pitchFamily="2" charset="0"/>
                        <a:cs typeface="SutonnyMJ" pitchFamily="2" charset="0"/>
                      </a:endParaRPr>
                    </a:p>
                  </a:txBody>
                  <a:tcPr marL="91433" marR="91433" marT="45722" marB="4572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smtClean="0">
                          <a:latin typeface="SutonnyMJ" pitchFamily="2" charset="0"/>
                          <a:ea typeface="Times New Roman"/>
                          <a:cs typeface="SutonnyMJ" pitchFamily="2" charset="0"/>
                        </a:rPr>
                        <a:t>বিদ্যালয়</a:t>
                      </a:r>
                      <a:r>
                        <a:rPr lang="en-US" sz="1600" dirty="0" smtClean="0">
                          <a:latin typeface="SutonnyMJ" pitchFamily="2" charset="0"/>
                          <a:ea typeface="Times New Roman"/>
                          <a:cs typeface="SutonnyMJ" pitchFamily="2" charset="0"/>
                        </a:rPr>
                        <a:t> </a:t>
                      </a:r>
                      <a:r>
                        <a:rPr lang="en-US" sz="1600" dirty="0" err="1" smtClean="0">
                          <a:latin typeface="SutonnyMJ" pitchFamily="2" charset="0"/>
                          <a:ea typeface="Times New Roman"/>
                          <a:cs typeface="SutonnyMJ" pitchFamily="2" charset="0"/>
                        </a:rPr>
                        <a:t>সংখ্যা</a:t>
                      </a:r>
                      <a:endParaRPr lang="en-US" sz="1600" dirty="0" smtClean="0">
                        <a:latin typeface="SutonnyMJ" pitchFamily="2" charset="0"/>
                        <a:ea typeface="Times New Roman"/>
                        <a:cs typeface="SutonnyMJ" pitchFamily="2" charset="0"/>
                      </a:endParaRPr>
                    </a:p>
                    <a:p>
                      <a:endParaRPr lang="en-US" sz="1600" dirty="0">
                        <a:latin typeface="SutonnyMJ" pitchFamily="2" charset="0"/>
                        <a:cs typeface="SutonnyMJ" pitchFamily="2" charset="0"/>
                      </a:endParaRPr>
                    </a:p>
                  </a:txBody>
                  <a:tcPr marL="91433" marR="91433" marT="45722" marB="4572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smtClean="0">
                          <a:latin typeface="SutonnyMJ" pitchFamily="2" charset="0"/>
                          <a:ea typeface="Times New Roman"/>
                          <a:cs typeface="SutonnyMJ" pitchFamily="2" charset="0"/>
                        </a:rPr>
                        <a:t>ভর্তিকৃত</a:t>
                      </a:r>
                      <a:r>
                        <a:rPr lang="en-US" sz="1600" baseline="0" dirty="0" smtClean="0">
                          <a:latin typeface="SutonnyMJ" pitchFamily="2" charset="0"/>
                          <a:ea typeface="Times New Roman"/>
                          <a:cs typeface="SutonnyMJ" pitchFamily="2" charset="0"/>
                        </a:rPr>
                        <a:t> </a:t>
                      </a:r>
                      <a:r>
                        <a:rPr lang="en-US" sz="1600" baseline="0" dirty="0" err="1" smtClean="0">
                          <a:latin typeface="SutonnyMJ" pitchFamily="2" charset="0"/>
                          <a:ea typeface="Times New Roman"/>
                          <a:cs typeface="SutonnyMJ" pitchFamily="2" charset="0"/>
                        </a:rPr>
                        <a:t>ছাত্র</a:t>
                      </a:r>
                      <a:r>
                        <a:rPr lang="en-US" sz="1600" baseline="0" dirty="0" smtClean="0">
                          <a:latin typeface="SutonnyMJ" pitchFamily="2" charset="0"/>
                          <a:ea typeface="Times New Roman"/>
                          <a:cs typeface="SutonnyMJ" pitchFamily="2" charset="0"/>
                        </a:rPr>
                        <a:t>/</a:t>
                      </a:r>
                      <a:r>
                        <a:rPr lang="en-US" sz="1600" baseline="0" dirty="0" err="1" smtClean="0">
                          <a:latin typeface="SutonnyMJ" pitchFamily="2" charset="0"/>
                          <a:ea typeface="Times New Roman"/>
                          <a:cs typeface="SutonnyMJ" pitchFamily="2" charset="0"/>
                        </a:rPr>
                        <a:t>ছাত্রী</a:t>
                      </a:r>
                      <a:r>
                        <a:rPr lang="en-US" sz="1600" baseline="0" dirty="0" smtClean="0">
                          <a:latin typeface="SutonnyMJ" pitchFamily="2" charset="0"/>
                          <a:ea typeface="Times New Roman"/>
                          <a:cs typeface="SutonnyMJ" pitchFamily="2" charset="0"/>
                        </a:rPr>
                        <a:t> </a:t>
                      </a:r>
                      <a:r>
                        <a:rPr lang="en-US" sz="1600" dirty="0" err="1" smtClean="0">
                          <a:latin typeface="SutonnyMJ" pitchFamily="2" charset="0"/>
                          <a:ea typeface="Times New Roman"/>
                          <a:cs typeface="SutonnyMJ" pitchFamily="2" charset="0"/>
                        </a:rPr>
                        <a:t>সংখ্যা</a:t>
                      </a:r>
                      <a:endParaRPr lang="en-US" sz="1600" dirty="0" smtClean="0">
                        <a:latin typeface="SutonnyMJ" pitchFamily="2" charset="0"/>
                        <a:ea typeface="Times New Roman"/>
                        <a:cs typeface="SutonnyMJ" pitchFamily="2" charset="0"/>
                      </a:endParaRPr>
                    </a:p>
                    <a:p>
                      <a:endParaRPr lang="en-US" sz="1600" dirty="0">
                        <a:latin typeface="SutonnyMJ" pitchFamily="2" charset="0"/>
                        <a:cs typeface="SutonnyMJ" pitchFamily="2" charset="0"/>
                      </a:endParaRPr>
                    </a:p>
                  </a:txBody>
                  <a:tcPr marL="91433" marR="91433" marT="45722" marB="4572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smtClean="0">
                          <a:latin typeface="SutonnyMJ" pitchFamily="2" charset="0"/>
                          <a:ea typeface="Times New Roman"/>
                          <a:cs typeface="SutonnyMJ" pitchFamily="2" charset="0"/>
                        </a:rPr>
                        <a:t>সুবুধাভোগী</a:t>
                      </a:r>
                      <a:r>
                        <a:rPr lang="en-US" sz="1600" dirty="0" smtClean="0">
                          <a:latin typeface="SutonnyMJ" pitchFamily="2" charset="0"/>
                          <a:ea typeface="Times New Roman"/>
                          <a:cs typeface="SutonnyMJ" pitchFamily="2" charset="0"/>
                        </a:rPr>
                        <a:t> </a:t>
                      </a:r>
                      <a:r>
                        <a:rPr lang="en-US" sz="1600" baseline="0" dirty="0" err="1" smtClean="0">
                          <a:latin typeface="SutonnyMJ" pitchFamily="2" charset="0"/>
                          <a:ea typeface="Times New Roman"/>
                          <a:cs typeface="SutonnyMJ" pitchFamily="2" charset="0"/>
                        </a:rPr>
                        <a:t>অভিভাবক</a:t>
                      </a:r>
                      <a:r>
                        <a:rPr lang="en-US" sz="1600" dirty="0" smtClean="0">
                          <a:latin typeface="SutonnyMJ" pitchFamily="2" charset="0"/>
                          <a:ea typeface="Times New Roman"/>
                          <a:cs typeface="SutonnyMJ" pitchFamily="2" charset="0"/>
                        </a:rPr>
                        <a:t> </a:t>
                      </a:r>
                      <a:r>
                        <a:rPr lang="en-US" sz="1600" dirty="0" err="1" smtClean="0">
                          <a:latin typeface="SutonnyMJ" pitchFamily="2" charset="0"/>
                          <a:ea typeface="Times New Roman"/>
                          <a:cs typeface="SutonnyMJ" pitchFamily="2" charset="0"/>
                        </a:rPr>
                        <a:t>সংখ্যা</a:t>
                      </a:r>
                      <a:r>
                        <a:rPr lang="en-US" sz="1600" baseline="0" dirty="0" smtClean="0">
                          <a:latin typeface="SutonnyMJ" pitchFamily="2" charset="0"/>
                          <a:ea typeface="Times New Roman"/>
                          <a:cs typeface="SutonnyMJ" pitchFamily="2" charset="0"/>
                        </a:rPr>
                        <a:t> </a:t>
                      </a:r>
                      <a:endParaRPr lang="en-US" sz="1600" dirty="0" smtClean="0">
                        <a:latin typeface="SutonnyMJ" pitchFamily="2" charset="0"/>
                        <a:ea typeface="Times New Roman"/>
                        <a:cs typeface="SutonnyMJ" pitchFamily="2" charset="0"/>
                      </a:endParaRPr>
                    </a:p>
                    <a:p>
                      <a:endParaRPr lang="en-US" sz="1600" dirty="0">
                        <a:latin typeface="SutonnyMJ" pitchFamily="2" charset="0"/>
                        <a:cs typeface="SutonnyMJ" pitchFamily="2" charset="0"/>
                      </a:endParaRPr>
                    </a:p>
                  </a:txBody>
                  <a:tcPr marL="91433" marR="91433" marT="45722" marB="45722"/>
                </a:tc>
                <a:tc>
                  <a:txBody>
                    <a:bodyPr/>
                    <a:lstStyle/>
                    <a:p>
                      <a:pPr marL="0" marR="0" algn="ctr">
                        <a:lnSpc>
                          <a:spcPct val="115000"/>
                        </a:lnSpc>
                        <a:spcBef>
                          <a:spcPts val="0"/>
                        </a:spcBef>
                        <a:spcAft>
                          <a:spcPts val="0"/>
                        </a:spcAft>
                        <a:tabLst>
                          <a:tab pos="2743200" algn="ctr"/>
                          <a:tab pos="5486400" algn="r"/>
                        </a:tabLst>
                      </a:pPr>
                      <a:r>
                        <a:rPr lang="en-US" sz="1600" dirty="0" err="1" smtClean="0">
                          <a:latin typeface="SutonnyMJ" pitchFamily="2" charset="0"/>
                          <a:ea typeface="Times New Roman"/>
                          <a:cs typeface="SutonnyMJ" pitchFamily="2" charset="0"/>
                        </a:rPr>
                        <a:t>বিতরণকৃত</a:t>
                      </a:r>
                      <a:r>
                        <a:rPr lang="en-US" sz="1600" baseline="0" dirty="0" smtClean="0">
                          <a:latin typeface="SutonnyMJ" pitchFamily="2" charset="0"/>
                          <a:ea typeface="Times New Roman"/>
                          <a:cs typeface="SutonnyMJ" pitchFamily="2" charset="0"/>
                        </a:rPr>
                        <a:t> </a:t>
                      </a:r>
                      <a:r>
                        <a:rPr lang="en-US" sz="1600" baseline="0" dirty="0" err="1" smtClean="0">
                          <a:latin typeface="SutonnyMJ" pitchFamily="2" charset="0"/>
                          <a:ea typeface="Times New Roman"/>
                          <a:cs typeface="SutonnyMJ" pitchFamily="2" charset="0"/>
                        </a:rPr>
                        <a:t>টাকার</a:t>
                      </a:r>
                      <a:r>
                        <a:rPr lang="en-US" sz="1600" baseline="0" dirty="0" smtClean="0">
                          <a:latin typeface="SutonnyMJ" pitchFamily="2" charset="0"/>
                          <a:ea typeface="Times New Roman"/>
                          <a:cs typeface="SutonnyMJ" pitchFamily="2" charset="0"/>
                        </a:rPr>
                        <a:t> </a:t>
                      </a:r>
                      <a:r>
                        <a:rPr lang="en-US" sz="1600" baseline="0" dirty="0" err="1" smtClean="0">
                          <a:latin typeface="SutonnyMJ" pitchFamily="2" charset="0"/>
                          <a:ea typeface="Times New Roman"/>
                          <a:cs typeface="SutonnyMJ" pitchFamily="2" charset="0"/>
                        </a:rPr>
                        <a:t>পরিমাণ</a:t>
                      </a:r>
                      <a:endParaRPr lang="en-US" sz="1600" dirty="0">
                        <a:latin typeface="SutonnyMJ" pitchFamily="2" charset="0"/>
                        <a:ea typeface="Times New Roman"/>
                        <a:cs typeface="SutonnyMJ" pitchFamily="2" charset="0"/>
                      </a:endParaRPr>
                    </a:p>
                  </a:txBody>
                  <a:tcPr marL="67729" marR="67729" marT="0" marB="0"/>
                </a:tc>
              </a:tr>
              <a:tr h="374291">
                <a:tc>
                  <a:txBody>
                    <a:bodyPr/>
                    <a:lstStyle/>
                    <a:p>
                      <a:pPr algn="ctr"/>
                      <a:r>
                        <a:rPr lang="en-US" sz="1600" dirty="0" smtClean="0"/>
                        <a:t>১</a:t>
                      </a:r>
                      <a:endParaRPr lang="en-US" sz="1600" dirty="0"/>
                    </a:p>
                  </a:txBody>
                  <a:tcPr marL="91433" marR="91433" marT="45722" marB="45722"/>
                </a:tc>
                <a:tc>
                  <a:txBody>
                    <a:bodyPr/>
                    <a:lstStyle/>
                    <a:p>
                      <a:pPr algn="ctr"/>
                      <a:r>
                        <a:rPr lang="en-US" sz="1600" dirty="0" smtClean="0"/>
                        <a:t>২০১০-১১</a:t>
                      </a:r>
                      <a:endParaRPr lang="en-US" sz="1600" dirty="0"/>
                    </a:p>
                  </a:txBody>
                  <a:tcPr marL="67729" marR="67729" marT="0" marB="0"/>
                </a:tc>
                <a:tc>
                  <a:txBody>
                    <a:bodyPr/>
                    <a:lstStyle/>
                    <a:p>
                      <a:pPr algn="ctr"/>
                      <a:r>
                        <a:rPr lang="en-US" sz="1600" dirty="0" smtClean="0"/>
                        <a:t>     ৭৬ </a:t>
                      </a:r>
                      <a:endParaRPr lang="en-US" sz="1600" dirty="0"/>
                    </a:p>
                  </a:txBody>
                  <a:tcPr marL="67729" marR="67729" marT="0" marB="0"/>
                </a:tc>
                <a:tc>
                  <a:txBody>
                    <a:bodyPr/>
                    <a:lstStyle/>
                    <a:p>
                      <a:pPr algn="ctr"/>
                      <a:r>
                        <a:rPr lang="en-US" sz="1600" dirty="0" smtClean="0"/>
                        <a:t>   ১৬৮৯৪</a:t>
                      </a:r>
                      <a:r>
                        <a:rPr lang="en-US" sz="1600" baseline="0" dirty="0" smtClean="0"/>
                        <a:t> </a:t>
                      </a:r>
                      <a:endParaRPr lang="en-US" sz="1600" dirty="0"/>
                    </a:p>
                  </a:txBody>
                  <a:tcPr marL="67729" marR="67729" marT="0" marB="0"/>
                </a:tc>
                <a:tc>
                  <a:txBody>
                    <a:bodyPr/>
                    <a:lstStyle/>
                    <a:p>
                      <a:pPr algn="ctr"/>
                      <a:r>
                        <a:rPr lang="en-US" sz="1600" dirty="0" smtClean="0"/>
                        <a:t>      ১৩৭৫১</a:t>
                      </a:r>
                      <a:endParaRPr lang="en-US" sz="1600" dirty="0"/>
                    </a:p>
                  </a:txBody>
                  <a:tcPr marL="67729" marR="67729" marT="0" marB="0"/>
                </a:tc>
                <a:tc>
                  <a:txBody>
                    <a:bodyPr/>
                    <a:lstStyle/>
                    <a:p>
                      <a:pPr algn="ctr"/>
                      <a:r>
                        <a:rPr lang="en-US" sz="1600" dirty="0" smtClean="0"/>
                        <a:t>     ৬৮</a:t>
                      </a:r>
                      <a:r>
                        <a:rPr lang="en-US" sz="1600" baseline="0" dirty="0" smtClean="0"/>
                        <a:t>৭৫৫০০/- </a:t>
                      </a:r>
                      <a:endParaRPr lang="en-US" sz="1600" dirty="0"/>
                    </a:p>
                  </a:txBody>
                  <a:tcPr marL="67729" marR="67729" marT="0" marB="0"/>
                </a:tc>
              </a:tr>
              <a:tr h="374291">
                <a:tc>
                  <a:txBody>
                    <a:bodyPr/>
                    <a:lstStyle/>
                    <a:p>
                      <a:pPr algn="ctr"/>
                      <a:r>
                        <a:rPr lang="en-US" sz="1600" dirty="0" smtClean="0"/>
                        <a:t>২</a:t>
                      </a:r>
                      <a:r>
                        <a:rPr lang="en-US" sz="1600" baseline="0" dirty="0" smtClean="0"/>
                        <a:t> </a:t>
                      </a:r>
                      <a:endParaRPr lang="en-US" sz="1600" dirty="0"/>
                    </a:p>
                  </a:txBody>
                  <a:tcPr marL="91433" marR="91433" marT="45722" marB="45722"/>
                </a:tc>
                <a:tc>
                  <a:txBody>
                    <a:bodyPr/>
                    <a:lstStyle/>
                    <a:p>
                      <a:pPr marL="0" marR="0" algn="ctr">
                        <a:lnSpc>
                          <a:spcPct val="115000"/>
                        </a:lnSpc>
                        <a:spcBef>
                          <a:spcPts val="0"/>
                        </a:spcBef>
                        <a:spcAft>
                          <a:spcPts val="0"/>
                        </a:spcAft>
                        <a:tabLst>
                          <a:tab pos="2743200" algn="ctr"/>
                          <a:tab pos="5486400" algn="r"/>
                        </a:tabLst>
                      </a:pPr>
                      <a:r>
                        <a:rPr lang="en-US" sz="2000" dirty="0">
                          <a:latin typeface="SutonnyMJ"/>
                          <a:ea typeface="Times New Roman"/>
                          <a:cs typeface="SutonnyMJ"/>
                        </a:rPr>
                        <a:t>2011-12</a:t>
                      </a:r>
                      <a:endParaRPr lang="en-US" sz="2000" dirty="0">
                        <a:latin typeface="Times New Roman"/>
                        <a:ea typeface="Times New Roman"/>
                        <a:cs typeface="Vrinda"/>
                      </a:endParaRPr>
                    </a:p>
                  </a:txBody>
                  <a:tcPr marL="67729" marR="67729" marT="0" marB="0"/>
                </a:tc>
                <a:tc>
                  <a:txBody>
                    <a:bodyPr/>
                    <a:lstStyle/>
                    <a:p>
                      <a:pPr marL="0" marR="0" algn="ctr">
                        <a:lnSpc>
                          <a:spcPct val="115000"/>
                        </a:lnSpc>
                        <a:spcBef>
                          <a:spcPts val="0"/>
                        </a:spcBef>
                        <a:spcAft>
                          <a:spcPts val="0"/>
                        </a:spcAft>
                        <a:tabLst>
                          <a:tab pos="2743200" algn="ctr"/>
                          <a:tab pos="5486400" algn="r"/>
                        </a:tabLst>
                      </a:pPr>
                      <a:r>
                        <a:rPr lang="en-US" sz="2000" dirty="0">
                          <a:latin typeface="SutonnyMJ"/>
                          <a:ea typeface="Times New Roman"/>
                          <a:cs typeface="SutonnyMJ"/>
                        </a:rPr>
                        <a:t>76</a:t>
                      </a:r>
                      <a:endParaRPr lang="en-US" sz="2000" dirty="0">
                        <a:latin typeface="Times New Roman"/>
                        <a:ea typeface="Times New Roman"/>
                        <a:cs typeface="Vrinda"/>
                      </a:endParaRPr>
                    </a:p>
                  </a:txBody>
                  <a:tcPr marL="67729" marR="67729" marT="0" marB="0"/>
                </a:tc>
                <a:tc>
                  <a:txBody>
                    <a:bodyPr/>
                    <a:lstStyle/>
                    <a:p>
                      <a:pPr marL="0" marR="0" algn="ctr">
                        <a:lnSpc>
                          <a:spcPct val="115000"/>
                        </a:lnSpc>
                        <a:spcBef>
                          <a:spcPts val="0"/>
                        </a:spcBef>
                        <a:spcAft>
                          <a:spcPts val="0"/>
                        </a:spcAft>
                        <a:tabLst>
                          <a:tab pos="2743200" algn="ctr"/>
                          <a:tab pos="5486400" algn="r"/>
                        </a:tabLst>
                      </a:pPr>
                      <a:r>
                        <a:rPr lang="en-US" sz="2000" dirty="0">
                          <a:latin typeface="SutonnyMJ"/>
                          <a:ea typeface="Times New Roman"/>
                          <a:cs typeface="SutonnyMJ"/>
                        </a:rPr>
                        <a:t>19477</a:t>
                      </a:r>
                      <a:endParaRPr lang="en-US" sz="2000" dirty="0">
                        <a:latin typeface="Times New Roman"/>
                        <a:ea typeface="Times New Roman"/>
                        <a:cs typeface="Vrinda"/>
                      </a:endParaRPr>
                    </a:p>
                  </a:txBody>
                  <a:tcPr marL="67729" marR="67729" marT="0" marB="0"/>
                </a:tc>
                <a:tc>
                  <a:txBody>
                    <a:bodyPr/>
                    <a:lstStyle/>
                    <a:p>
                      <a:pPr marL="0" marR="0" algn="ctr">
                        <a:lnSpc>
                          <a:spcPct val="115000"/>
                        </a:lnSpc>
                        <a:spcBef>
                          <a:spcPts val="0"/>
                        </a:spcBef>
                        <a:spcAft>
                          <a:spcPts val="0"/>
                        </a:spcAft>
                        <a:tabLst>
                          <a:tab pos="2743200" algn="ctr"/>
                          <a:tab pos="5486400" algn="r"/>
                        </a:tabLst>
                      </a:pPr>
                      <a:r>
                        <a:rPr lang="en-US" sz="2000" dirty="0">
                          <a:latin typeface="SutonnyMJ"/>
                          <a:ea typeface="Times New Roman"/>
                          <a:cs typeface="SutonnyMJ"/>
                        </a:rPr>
                        <a:t>15051</a:t>
                      </a:r>
                      <a:endParaRPr lang="en-US" sz="2000" dirty="0">
                        <a:latin typeface="Times New Roman"/>
                        <a:ea typeface="Times New Roman"/>
                        <a:cs typeface="Vrinda"/>
                      </a:endParaRPr>
                    </a:p>
                  </a:txBody>
                  <a:tcPr marL="67729" marR="67729" marT="0" marB="0"/>
                </a:tc>
                <a:tc>
                  <a:txBody>
                    <a:bodyPr/>
                    <a:lstStyle/>
                    <a:p>
                      <a:pPr marL="0" marR="0" algn="ctr">
                        <a:lnSpc>
                          <a:spcPct val="115000"/>
                        </a:lnSpc>
                        <a:spcBef>
                          <a:spcPts val="0"/>
                        </a:spcBef>
                        <a:spcAft>
                          <a:spcPts val="0"/>
                        </a:spcAft>
                        <a:tabLst>
                          <a:tab pos="2743200" algn="ctr"/>
                          <a:tab pos="5486400" algn="r"/>
                        </a:tabLst>
                      </a:pPr>
                      <a:r>
                        <a:rPr lang="en-US" sz="2000" dirty="0">
                          <a:latin typeface="SutonnyMJ"/>
                          <a:ea typeface="Times New Roman"/>
                          <a:cs typeface="SutonnyMJ"/>
                        </a:rPr>
                        <a:t>75,25,500/-</a:t>
                      </a:r>
                      <a:endParaRPr lang="en-US" sz="2000" dirty="0">
                        <a:latin typeface="Times New Roman"/>
                        <a:ea typeface="Times New Roman"/>
                        <a:cs typeface="Vrinda"/>
                      </a:endParaRPr>
                    </a:p>
                  </a:txBody>
                  <a:tcPr marL="67729" marR="67729" marT="0" marB="0"/>
                </a:tc>
              </a:tr>
              <a:tr h="426007">
                <a:tc>
                  <a:txBody>
                    <a:bodyPr/>
                    <a:lstStyle/>
                    <a:p>
                      <a:pPr algn="ctr"/>
                      <a:r>
                        <a:rPr lang="en-US" sz="1600" dirty="0" smtClean="0"/>
                        <a:t>৩</a:t>
                      </a:r>
                      <a:endParaRPr lang="en-US" sz="1600" dirty="0"/>
                    </a:p>
                  </a:txBody>
                  <a:tcPr marL="91433" marR="91433" marT="45722" marB="45722"/>
                </a:tc>
                <a:tc>
                  <a:txBody>
                    <a:bodyPr/>
                    <a:lstStyle/>
                    <a:p>
                      <a:pPr algn="ctr"/>
                      <a:r>
                        <a:rPr lang="en-US" sz="1600" dirty="0" smtClean="0"/>
                        <a:t> ২০১২-১৩ </a:t>
                      </a:r>
                      <a:endParaRPr lang="en-US" sz="1600" dirty="0"/>
                    </a:p>
                  </a:txBody>
                  <a:tcPr marL="67729" marR="67729" marT="0" marB="0"/>
                </a:tc>
                <a:tc>
                  <a:txBody>
                    <a:bodyPr/>
                    <a:lstStyle/>
                    <a:p>
                      <a:pPr algn="ctr"/>
                      <a:r>
                        <a:rPr lang="en-US" sz="1600" dirty="0" smtClean="0"/>
                        <a:t>      ৭৯</a:t>
                      </a:r>
                      <a:endParaRPr lang="en-US" sz="1600" dirty="0"/>
                    </a:p>
                  </a:txBody>
                  <a:tcPr marL="67729" marR="67729" marT="0" marB="0"/>
                </a:tc>
                <a:tc>
                  <a:txBody>
                    <a:bodyPr/>
                    <a:lstStyle/>
                    <a:p>
                      <a:pPr algn="ctr"/>
                      <a:r>
                        <a:rPr lang="en-US" sz="1600" dirty="0" smtClean="0"/>
                        <a:t>    ২০৩৮৩</a:t>
                      </a:r>
                      <a:endParaRPr lang="en-US" sz="1600" dirty="0"/>
                    </a:p>
                  </a:txBody>
                  <a:tcPr marL="67729" marR="67729" marT="0" marB="0"/>
                </a:tc>
                <a:tc>
                  <a:txBody>
                    <a:bodyPr/>
                    <a:lstStyle/>
                    <a:p>
                      <a:pPr algn="ctr"/>
                      <a:r>
                        <a:rPr lang="en-US" sz="1600" dirty="0" smtClean="0"/>
                        <a:t>     ১৫৩২৫</a:t>
                      </a:r>
                      <a:endParaRPr lang="en-US" sz="1600" dirty="0"/>
                    </a:p>
                  </a:txBody>
                  <a:tcPr marL="67729" marR="67729" marT="0" marB="0"/>
                </a:tc>
                <a:tc>
                  <a:txBody>
                    <a:bodyPr/>
                    <a:lstStyle/>
                    <a:p>
                      <a:pPr algn="ctr"/>
                      <a:r>
                        <a:rPr lang="en-US" sz="1600" dirty="0" smtClean="0"/>
                        <a:t>    ৭৬,৬২,৫৭৫/-</a:t>
                      </a:r>
                      <a:r>
                        <a:rPr lang="en-US" sz="1600" baseline="0" dirty="0" smtClean="0"/>
                        <a:t> </a:t>
                      </a:r>
                      <a:endParaRPr lang="en-US" sz="1600" dirty="0"/>
                    </a:p>
                  </a:txBody>
                  <a:tcPr marL="67729" marR="67729" marT="0" marB="0"/>
                </a:tc>
              </a:tr>
              <a:tr h="374291">
                <a:tc>
                  <a:txBody>
                    <a:bodyPr/>
                    <a:lstStyle/>
                    <a:p>
                      <a:pPr algn="ctr"/>
                      <a:r>
                        <a:rPr lang="en-US" sz="1600" dirty="0" smtClean="0"/>
                        <a:t>৪ </a:t>
                      </a:r>
                      <a:endParaRPr lang="en-US" sz="1600" dirty="0"/>
                    </a:p>
                  </a:txBody>
                  <a:tcPr marL="91433" marR="91433" marT="45722" marB="45722"/>
                </a:tc>
                <a:tc>
                  <a:txBody>
                    <a:bodyPr/>
                    <a:lstStyle/>
                    <a:p>
                      <a:pPr marL="0" marR="0" algn="ctr">
                        <a:lnSpc>
                          <a:spcPct val="115000"/>
                        </a:lnSpc>
                        <a:spcBef>
                          <a:spcPts val="0"/>
                        </a:spcBef>
                        <a:spcAft>
                          <a:spcPts val="0"/>
                        </a:spcAft>
                        <a:tabLst>
                          <a:tab pos="2743200" algn="ctr"/>
                          <a:tab pos="5486400" algn="r"/>
                        </a:tabLst>
                      </a:pPr>
                      <a:r>
                        <a:rPr lang="en-US" sz="2000" dirty="0">
                          <a:latin typeface="SutonnyMJ"/>
                          <a:ea typeface="Times New Roman"/>
                          <a:cs typeface="SutonnyMJ"/>
                        </a:rPr>
                        <a:t>2013-14</a:t>
                      </a:r>
                      <a:endParaRPr lang="en-US" sz="2000" dirty="0">
                        <a:latin typeface="Times New Roman"/>
                        <a:ea typeface="Times New Roman"/>
                        <a:cs typeface="Vrinda"/>
                      </a:endParaRPr>
                    </a:p>
                  </a:txBody>
                  <a:tcPr marL="67729" marR="67729" marT="0" marB="0"/>
                </a:tc>
                <a:tc>
                  <a:txBody>
                    <a:bodyPr/>
                    <a:lstStyle/>
                    <a:p>
                      <a:pPr marL="0" marR="0" algn="ctr">
                        <a:lnSpc>
                          <a:spcPct val="115000"/>
                        </a:lnSpc>
                        <a:spcBef>
                          <a:spcPts val="0"/>
                        </a:spcBef>
                        <a:spcAft>
                          <a:spcPts val="0"/>
                        </a:spcAft>
                        <a:tabLst>
                          <a:tab pos="2743200" algn="ctr"/>
                          <a:tab pos="5486400" algn="r"/>
                        </a:tabLst>
                      </a:pPr>
                      <a:r>
                        <a:rPr lang="en-US" sz="2000" dirty="0">
                          <a:latin typeface="SutonnyMJ"/>
                          <a:ea typeface="Times New Roman"/>
                          <a:cs typeface="SutonnyMJ"/>
                        </a:rPr>
                        <a:t>79</a:t>
                      </a:r>
                      <a:endParaRPr lang="en-US" sz="2000" dirty="0">
                        <a:latin typeface="Times New Roman"/>
                        <a:ea typeface="Times New Roman"/>
                        <a:cs typeface="Vrinda"/>
                      </a:endParaRPr>
                    </a:p>
                  </a:txBody>
                  <a:tcPr marL="67729" marR="67729" marT="0" marB="0"/>
                </a:tc>
                <a:tc>
                  <a:txBody>
                    <a:bodyPr/>
                    <a:lstStyle/>
                    <a:p>
                      <a:pPr marL="0" marR="0" algn="ctr">
                        <a:lnSpc>
                          <a:spcPct val="115000"/>
                        </a:lnSpc>
                        <a:spcBef>
                          <a:spcPts val="0"/>
                        </a:spcBef>
                        <a:spcAft>
                          <a:spcPts val="0"/>
                        </a:spcAft>
                        <a:tabLst>
                          <a:tab pos="2743200" algn="ctr"/>
                          <a:tab pos="5486400" algn="r"/>
                        </a:tabLst>
                      </a:pPr>
                      <a:r>
                        <a:rPr lang="en-US" sz="2000" dirty="0">
                          <a:latin typeface="SutonnyMJ"/>
                          <a:ea typeface="Times New Roman"/>
                          <a:cs typeface="SutonnyMJ"/>
                        </a:rPr>
                        <a:t>19489</a:t>
                      </a:r>
                      <a:endParaRPr lang="en-US" sz="2000" dirty="0">
                        <a:latin typeface="Times New Roman"/>
                        <a:ea typeface="Times New Roman"/>
                        <a:cs typeface="Vrinda"/>
                      </a:endParaRPr>
                    </a:p>
                  </a:txBody>
                  <a:tcPr marL="67729" marR="67729" marT="0" marB="0"/>
                </a:tc>
                <a:tc>
                  <a:txBody>
                    <a:bodyPr/>
                    <a:lstStyle/>
                    <a:p>
                      <a:pPr marL="0" marR="0" algn="ctr">
                        <a:lnSpc>
                          <a:spcPct val="115000"/>
                        </a:lnSpc>
                        <a:spcBef>
                          <a:spcPts val="0"/>
                        </a:spcBef>
                        <a:spcAft>
                          <a:spcPts val="0"/>
                        </a:spcAft>
                        <a:tabLst>
                          <a:tab pos="2743200" algn="ctr"/>
                          <a:tab pos="5486400" algn="r"/>
                        </a:tabLst>
                      </a:pPr>
                      <a:r>
                        <a:rPr lang="en-US" sz="2000" dirty="0">
                          <a:latin typeface="SutonnyMJ"/>
                          <a:ea typeface="Times New Roman"/>
                          <a:cs typeface="SutonnyMJ"/>
                        </a:rPr>
                        <a:t>14852</a:t>
                      </a:r>
                      <a:endParaRPr lang="en-US" sz="2000" dirty="0">
                        <a:latin typeface="Times New Roman"/>
                        <a:ea typeface="Times New Roman"/>
                        <a:cs typeface="Vrinda"/>
                      </a:endParaRPr>
                    </a:p>
                  </a:txBody>
                  <a:tcPr marL="67729" marR="67729" marT="0" marB="0"/>
                </a:tc>
                <a:tc>
                  <a:txBody>
                    <a:bodyPr/>
                    <a:lstStyle/>
                    <a:p>
                      <a:pPr marL="0" marR="0" algn="ctr">
                        <a:lnSpc>
                          <a:spcPct val="115000"/>
                        </a:lnSpc>
                        <a:spcBef>
                          <a:spcPts val="0"/>
                        </a:spcBef>
                        <a:spcAft>
                          <a:spcPts val="0"/>
                        </a:spcAft>
                        <a:tabLst>
                          <a:tab pos="2743200" algn="ctr"/>
                          <a:tab pos="5486400" algn="r"/>
                        </a:tabLst>
                      </a:pPr>
                      <a:r>
                        <a:rPr lang="en-US" sz="2000" dirty="0">
                          <a:latin typeface="SutonnyMJ"/>
                          <a:ea typeface="Times New Roman"/>
                          <a:cs typeface="SutonnyMJ"/>
                        </a:rPr>
                        <a:t>74,26,450/-</a:t>
                      </a:r>
                      <a:endParaRPr lang="en-US" sz="2000" dirty="0">
                        <a:latin typeface="Times New Roman"/>
                        <a:ea typeface="Times New Roman"/>
                        <a:cs typeface="Vrinda"/>
                      </a:endParaRPr>
                    </a:p>
                  </a:txBody>
                  <a:tcPr marL="67729" marR="67729" marT="0" marB="0"/>
                </a:tc>
              </a:tr>
              <a:tr h="374291">
                <a:tc>
                  <a:txBody>
                    <a:bodyPr/>
                    <a:lstStyle/>
                    <a:p>
                      <a:pPr algn="ctr"/>
                      <a:r>
                        <a:rPr lang="en-US" sz="1600" dirty="0" smtClean="0"/>
                        <a:t>৫</a:t>
                      </a:r>
                      <a:endParaRPr lang="en-US" sz="1600" dirty="0"/>
                    </a:p>
                  </a:txBody>
                  <a:tcPr marL="91433" marR="91433" marT="45722" marB="45722"/>
                </a:tc>
                <a:tc>
                  <a:txBody>
                    <a:bodyPr/>
                    <a:lstStyle/>
                    <a:p>
                      <a:pPr marL="0" marR="0" algn="ctr">
                        <a:lnSpc>
                          <a:spcPct val="115000"/>
                        </a:lnSpc>
                        <a:spcBef>
                          <a:spcPts val="0"/>
                        </a:spcBef>
                        <a:spcAft>
                          <a:spcPts val="0"/>
                        </a:spcAft>
                        <a:tabLst>
                          <a:tab pos="2743200" algn="ctr"/>
                          <a:tab pos="5486400" algn="r"/>
                        </a:tabLst>
                      </a:pPr>
                      <a:r>
                        <a:rPr lang="en-US" sz="2000" dirty="0">
                          <a:latin typeface="SutonnyMJ"/>
                          <a:ea typeface="Times New Roman"/>
                          <a:cs typeface="SutonnyMJ"/>
                        </a:rPr>
                        <a:t>2014-15</a:t>
                      </a:r>
                      <a:endParaRPr lang="en-US" sz="2000" dirty="0">
                        <a:latin typeface="Times New Roman"/>
                        <a:ea typeface="Times New Roman"/>
                        <a:cs typeface="Vrinda"/>
                      </a:endParaRPr>
                    </a:p>
                  </a:txBody>
                  <a:tcPr marL="67729" marR="67729" marT="0" marB="0"/>
                </a:tc>
                <a:tc>
                  <a:txBody>
                    <a:bodyPr/>
                    <a:lstStyle/>
                    <a:p>
                      <a:pPr marL="0" marR="0" algn="ctr">
                        <a:lnSpc>
                          <a:spcPct val="115000"/>
                        </a:lnSpc>
                        <a:spcBef>
                          <a:spcPts val="0"/>
                        </a:spcBef>
                        <a:spcAft>
                          <a:spcPts val="0"/>
                        </a:spcAft>
                        <a:tabLst>
                          <a:tab pos="2743200" algn="ctr"/>
                          <a:tab pos="5486400" algn="r"/>
                        </a:tabLst>
                      </a:pPr>
                      <a:r>
                        <a:rPr lang="en-US" sz="2000" dirty="0">
                          <a:latin typeface="SutonnyMJ"/>
                          <a:ea typeface="Times New Roman"/>
                          <a:cs typeface="SutonnyMJ"/>
                        </a:rPr>
                        <a:t>79</a:t>
                      </a:r>
                      <a:endParaRPr lang="en-US" sz="2000" dirty="0">
                        <a:latin typeface="Times New Roman"/>
                        <a:ea typeface="Times New Roman"/>
                        <a:cs typeface="Vrinda"/>
                      </a:endParaRPr>
                    </a:p>
                  </a:txBody>
                  <a:tcPr marL="67729" marR="67729" marT="0" marB="0"/>
                </a:tc>
                <a:tc>
                  <a:txBody>
                    <a:bodyPr/>
                    <a:lstStyle/>
                    <a:p>
                      <a:pPr marL="0" marR="0" algn="ctr">
                        <a:lnSpc>
                          <a:spcPct val="115000"/>
                        </a:lnSpc>
                        <a:spcBef>
                          <a:spcPts val="0"/>
                        </a:spcBef>
                        <a:spcAft>
                          <a:spcPts val="0"/>
                        </a:spcAft>
                        <a:tabLst>
                          <a:tab pos="2743200" algn="ctr"/>
                          <a:tab pos="5486400" algn="r"/>
                        </a:tabLst>
                      </a:pPr>
                      <a:r>
                        <a:rPr lang="en-US" sz="2000" dirty="0">
                          <a:latin typeface="SutonnyMJ"/>
                          <a:ea typeface="Times New Roman"/>
                          <a:cs typeface="SutonnyMJ"/>
                        </a:rPr>
                        <a:t>20486</a:t>
                      </a:r>
                      <a:endParaRPr lang="en-US" sz="2000" dirty="0">
                        <a:latin typeface="Times New Roman"/>
                        <a:ea typeface="Times New Roman"/>
                        <a:cs typeface="Vrinda"/>
                      </a:endParaRPr>
                    </a:p>
                  </a:txBody>
                  <a:tcPr marL="67729" marR="67729" marT="0" marB="0"/>
                </a:tc>
                <a:tc>
                  <a:txBody>
                    <a:bodyPr/>
                    <a:lstStyle/>
                    <a:p>
                      <a:pPr marL="0" marR="0" algn="ctr">
                        <a:lnSpc>
                          <a:spcPct val="115000"/>
                        </a:lnSpc>
                        <a:spcBef>
                          <a:spcPts val="0"/>
                        </a:spcBef>
                        <a:spcAft>
                          <a:spcPts val="0"/>
                        </a:spcAft>
                        <a:tabLst>
                          <a:tab pos="2743200" algn="ctr"/>
                          <a:tab pos="5486400" algn="r"/>
                        </a:tabLst>
                      </a:pPr>
                      <a:r>
                        <a:rPr lang="en-US" sz="2000" dirty="0">
                          <a:latin typeface="SutonnyMJ"/>
                          <a:ea typeface="Times New Roman"/>
                          <a:cs typeface="SutonnyMJ"/>
                        </a:rPr>
                        <a:t>17513 </a:t>
                      </a:r>
                      <a:endParaRPr lang="en-US" sz="2000" dirty="0">
                        <a:latin typeface="Times New Roman"/>
                        <a:ea typeface="Times New Roman"/>
                        <a:cs typeface="Vrinda"/>
                      </a:endParaRPr>
                    </a:p>
                  </a:txBody>
                  <a:tcPr marL="67729" marR="67729" marT="0" marB="0"/>
                </a:tc>
                <a:tc>
                  <a:txBody>
                    <a:bodyPr/>
                    <a:lstStyle/>
                    <a:p>
                      <a:pPr marL="0" marR="0" algn="ctr">
                        <a:lnSpc>
                          <a:spcPct val="115000"/>
                        </a:lnSpc>
                        <a:spcBef>
                          <a:spcPts val="0"/>
                        </a:spcBef>
                        <a:spcAft>
                          <a:spcPts val="0"/>
                        </a:spcAft>
                        <a:tabLst>
                          <a:tab pos="2743200" algn="ctr"/>
                          <a:tab pos="5486400" algn="r"/>
                        </a:tabLst>
                      </a:pPr>
                      <a:r>
                        <a:rPr lang="en-US" sz="2000" dirty="0">
                          <a:latin typeface="SutonnyMJ"/>
                          <a:ea typeface="Times New Roman"/>
                          <a:cs typeface="SutonnyMJ"/>
                        </a:rPr>
                        <a:t>87,56,775/-</a:t>
                      </a:r>
                      <a:endParaRPr lang="en-US" sz="2000" dirty="0">
                        <a:latin typeface="Times New Roman"/>
                        <a:ea typeface="Times New Roman"/>
                        <a:cs typeface="Vrinda"/>
                      </a:endParaRPr>
                    </a:p>
                  </a:txBody>
                  <a:tcPr marL="67729" marR="67729" marT="0" marB="0"/>
                </a:tc>
              </a:tr>
              <a:tr h="374291">
                <a:tc>
                  <a:txBody>
                    <a:bodyPr/>
                    <a:lstStyle/>
                    <a:p>
                      <a:pPr algn="ctr"/>
                      <a:r>
                        <a:rPr lang="en-US" sz="1600" dirty="0" smtClean="0"/>
                        <a:t>৬</a:t>
                      </a:r>
                      <a:endParaRPr lang="en-US" sz="1600" dirty="0"/>
                    </a:p>
                  </a:txBody>
                  <a:tcPr marL="91433" marR="91433" marT="45722" marB="45722"/>
                </a:tc>
                <a:tc>
                  <a:txBody>
                    <a:bodyPr/>
                    <a:lstStyle/>
                    <a:p>
                      <a:pPr marL="0" marR="0" algn="ctr">
                        <a:lnSpc>
                          <a:spcPct val="115000"/>
                        </a:lnSpc>
                        <a:spcBef>
                          <a:spcPts val="0"/>
                        </a:spcBef>
                        <a:spcAft>
                          <a:spcPts val="0"/>
                        </a:spcAft>
                        <a:tabLst>
                          <a:tab pos="2743200" algn="ctr"/>
                          <a:tab pos="5486400" algn="r"/>
                        </a:tabLst>
                      </a:pPr>
                      <a:r>
                        <a:rPr lang="en-US" sz="2000" dirty="0">
                          <a:latin typeface="SutonnyMJ"/>
                          <a:ea typeface="Times New Roman"/>
                          <a:cs typeface="SutonnyMJ"/>
                        </a:rPr>
                        <a:t>2015-16</a:t>
                      </a:r>
                      <a:endParaRPr lang="en-US" sz="2000" dirty="0">
                        <a:latin typeface="Times New Roman"/>
                        <a:ea typeface="Times New Roman"/>
                        <a:cs typeface="Vrinda"/>
                      </a:endParaRPr>
                    </a:p>
                  </a:txBody>
                  <a:tcPr marL="67729" marR="67729" marT="0" marB="0"/>
                </a:tc>
                <a:tc>
                  <a:txBody>
                    <a:bodyPr/>
                    <a:lstStyle/>
                    <a:p>
                      <a:pPr marL="0" marR="0" algn="ctr">
                        <a:lnSpc>
                          <a:spcPct val="115000"/>
                        </a:lnSpc>
                        <a:spcBef>
                          <a:spcPts val="0"/>
                        </a:spcBef>
                        <a:spcAft>
                          <a:spcPts val="0"/>
                        </a:spcAft>
                        <a:tabLst>
                          <a:tab pos="2743200" algn="ctr"/>
                          <a:tab pos="5486400" algn="r"/>
                        </a:tabLst>
                      </a:pPr>
                      <a:r>
                        <a:rPr lang="en-US" sz="2000" dirty="0">
                          <a:latin typeface="SutonnyMJ"/>
                          <a:ea typeface="Times New Roman"/>
                          <a:cs typeface="SutonnyMJ"/>
                        </a:rPr>
                        <a:t>79</a:t>
                      </a:r>
                      <a:endParaRPr lang="en-US" sz="2000" dirty="0">
                        <a:latin typeface="Times New Roman"/>
                        <a:ea typeface="Times New Roman"/>
                        <a:cs typeface="Vrinda"/>
                      </a:endParaRPr>
                    </a:p>
                  </a:txBody>
                  <a:tcPr marL="67729" marR="67729" marT="0" marB="0"/>
                </a:tc>
                <a:tc>
                  <a:txBody>
                    <a:bodyPr/>
                    <a:lstStyle/>
                    <a:p>
                      <a:pPr marL="0" marR="0" algn="ctr">
                        <a:lnSpc>
                          <a:spcPct val="115000"/>
                        </a:lnSpc>
                        <a:spcBef>
                          <a:spcPts val="0"/>
                        </a:spcBef>
                        <a:spcAft>
                          <a:spcPts val="0"/>
                        </a:spcAft>
                        <a:tabLst>
                          <a:tab pos="2743200" algn="ctr"/>
                          <a:tab pos="5486400" algn="r"/>
                        </a:tabLst>
                      </a:pPr>
                      <a:r>
                        <a:rPr lang="en-US" sz="2000" dirty="0">
                          <a:latin typeface="SutonnyMJ"/>
                          <a:ea typeface="Times New Roman"/>
                          <a:cs typeface="SutonnyMJ"/>
                        </a:rPr>
                        <a:t>19363</a:t>
                      </a:r>
                      <a:endParaRPr lang="en-US" sz="2000" dirty="0">
                        <a:latin typeface="Times New Roman"/>
                        <a:ea typeface="Times New Roman"/>
                        <a:cs typeface="Vrinda"/>
                      </a:endParaRPr>
                    </a:p>
                  </a:txBody>
                  <a:tcPr marL="67729" marR="67729" marT="0" marB="0"/>
                </a:tc>
                <a:tc>
                  <a:txBody>
                    <a:bodyPr/>
                    <a:lstStyle/>
                    <a:p>
                      <a:pPr marL="0" marR="0" algn="ctr">
                        <a:lnSpc>
                          <a:spcPct val="115000"/>
                        </a:lnSpc>
                        <a:spcBef>
                          <a:spcPts val="0"/>
                        </a:spcBef>
                        <a:spcAft>
                          <a:spcPts val="0"/>
                        </a:spcAft>
                        <a:tabLst>
                          <a:tab pos="2743200" algn="ctr"/>
                          <a:tab pos="5486400" algn="r"/>
                        </a:tabLst>
                      </a:pPr>
                      <a:r>
                        <a:rPr lang="en-US" sz="2000" dirty="0">
                          <a:latin typeface="SutonnyMJ"/>
                          <a:ea typeface="Times New Roman"/>
                          <a:cs typeface="SutonnyMJ"/>
                        </a:rPr>
                        <a:t>14392</a:t>
                      </a:r>
                      <a:endParaRPr lang="en-US" sz="2000" dirty="0">
                        <a:latin typeface="Times New Roman"/>
                        <a:ea typeface="Times New Roman"/>
                        <a:cs typeface="Vrinda"/>
                      </a:endParaRPr>
                    </a:p>
                  </a:txBody>
                  <a:tcPr marL="67729" marR="67729" marT="0" marB="0"/>
                </a:tc>
                <a:tc>
                  <a:txBody>
                    <a:bodyPr/>
                    <a:lstStyle/>
                    <a:p>
                      <a:pPr marL="0" marR="0" algn="ctr">
                        <a:lnSpc>
                          <a:spcPct val="115000"/>
                        </a:lnSpc>
                        <a:spcBef>
                          <a:spcPts val="0"/>
                        </a:spcBef>
                        <a:spcAft>
                          <a:spcPts val="0"/>
                        </a:spcAft>
                        <a:tabLst>
                          <a:tab pos="2743200" algn="ctr"/>
                          <a:tab pos="5486400" algn="r"/>
                        </a:tabLst>
                      </a:pPr>
                      <a:r>
                        <a:rPr lang="en-US" sz="2000" dirty="0">
                          <a:latin typeface="SutonnyMJ"/>
                          <a:ea typeface="Times New Roman"/>
                          <a:cs typeface="SutonnyMJ"/>
                        </a:rPr>
                        <a:t>93,24,625/-</a:t>
                      </a:r>
                      <a:endParaRPr lang="en-US" sz="2000" dirty="0">
                        <a:latin typeface="Times New Roman"/>
                        <a:ea typeface="Times New Roman"/>
                        <a:cs typeface="Vrinda"/>
                      </a:endParaRPr>
                    </a:p>
                  </a:txBody>
                  <a:tcPr marL="67729" marR="67729" marT="0" marB="0"/>
                </a:tc>
              </a:tr>
              <a:tr h="374291">
                <a:tc>
                  <a:txBody>
                    <a:bodyPr/>
                    <a:lstStyle/>
                    <a:p>
                      <a:pPr algn="ctr"/>
                      <a:r>
                        <a:rPr lang="en-US" sz="1600" dirty="0" smtClean="0"/>
                        <a:t>৭</a:t>
                      </a:r>
                      <a:endParaRPr lang="en-US" sz="1600" dirty="0"/>
                    </a:p>
                  </a:txBody>
                  <a:tcPr marL="91433" marR="91433" marT="45722" marB="45722"/>
                </a:tc>
                <a:tc>
                  <a:txBody>
                    <a:bodyPr/>
                    <a:lstStyle/>
                    <a:p>
                      <a:pPr marL="0" marR="0" algn="ctr">
                        <a:lnSpc>
                          <a:spcPct val="115000"/>
                        </a:lnSpc>
                        <a:spcBef>
                          <a:spcPts val="0"/>
                        </a:spcBef>
                        <a:spcAft>
                          <a:spcPts val="0"/>
                        </a:spcAft>
                        <a:tabLst>
                          <a:tab pos="2743200" algn="ctr"/>
                          <a:tab pos="5486400" algn="r"/>
                        </a:tabLst>
                      </a:pPr>
                      <a:r>
                        <a:rPr lang="en-US" sz="2000" dirty="0">
                          <a:latin typeface="SutonnyMJ"/>
                          <a:ea typeface="Times New Roman"/>
                          <a:cs typeface="SutonnyMJ"/>
                        </a:rPr>
                        <a:t>2016-17</a:t>
                      </a:r>
                      <a:endParaRPr lang="en-US" sz="2000" dirty="0">
                        <a:latin typeface="Times New Roman"/>
                        <a:ea typeface="Times New Roman"/>
                        <a:cs typeface="Vrinda"/>
                      </a:endParaRPr>
                    </a:p>
                  </a:txBody>
                  <a:tcPr marL="67729" marR="67729" marT="0" marB="0"/>
                </a:tc>
                <a:tc>
                  <a:txBody>
                    <a:bodyPr/>
                    <a:lstStyle/>
                    <a:p>
                      <a:pPr marL="0" marR="0" algn="ctr">
                        <a:lnSpc>
                          <a:spcPct val="115000"/>
                        </a:lnSpc>
                        <a:spcBef>
                          <a:spcPts val="0"/>
                        </a:spcBef>
                        <a:spcAft>
                          <a:spcPts val="0"/>
                        </a:spcAft>
                        <a:tabLst>
                          <a:tab pos="2743200" algn="ctr"/>
                          <a:tab pos="5486400" algn="r"/>
                        </a:tabLst>
                      </a:pPr>
                      <a:r>
                        <a:rPr lang="en-US" sz="2000" dirty="0">
                          <a:latin typeface="SutonnyMJ"/>
                          <a:ea typeface="Times New Roman"/>
                          <a:cs typeface="SutonnyMJ"/>
                        </a:rPr>
                        <a:t>80</a:t>
                      </a:r>
                      <a:endParaRPr lang="en-US" sz="2000" dirty="0">
                        <a:latin typeface="Times New Roman"/>
                        <a:ea typeface="Times New Roman"/>
                        <a:cs typeface="Vrinda"/>
                      </a:endParaRPr>
                    </a:p>
                  </a:txBody>
                  <a:tcPr marL="67729" marR="67729" marT="0" marB="0"/>
                </a:tc>
                <a:tc>
                  <a:txBody>
                    <a:bodyPr/>
                    <a:lstStyle/>
                    <a:p>
                      <a:pPr marL="0" marR="0" algn="ctr">
                        <a:lnSpc>
                          <a:spcPct val="115000"/>
                        </a:lnSpc>
                        <a:spcBef>
                          <a:spcPts val="0"/>
                        </a:spcBef>
                        <a:spcAft>
                          <a:spcPts val="0"/>
                        </a:spcAft>
                        <a:tabLst>
                          <a:tab pos="2743200" algn="ctr"/>
                          <a:tab pos="5486400" algn="r"/>
                        </a:tabLst>
                      </a:pPr>
                      <a:r>
                        <a:rPr lang="en-US" sz="2000" dirty="0">
                          <a:latin typeface="SutonnyMJ"/>
                          <a:ea typeface="Times New Roman"/>
                          <a:cs typeface="SutonnyMJ"/>
                        </a:rPr>
                        <a:t>18326</a:t>
                      </a:r>
                      <a:endParaRPr lang="en-US" sz="2000" dirty="0">
                        <a:latin typeface="Times New Roman"/>
                        <a:ea typeface="Times New Roman"/>
                        <a:cs typeface="Vrinda"/>
                      </a:endParaRPr>
                    </a:p>
                  </a:txBody>
                  <a:tcPr marL="67729" marR="67729" marT="0" marB="0"/>
                </a:tc>
                <a:tc>
                  <a:txBody>
                    <a:bodyPr/>
                    <a:lstStyle/>
                    <a:p>
                      <a:pPr marL="0" marR="0" algn="ctr">
                        <a:lnSpc>
                          <a:spcPct val="115000"/>
                        </a:lnSpc>
                        <a:spcBef>
                          <a:spcPts val="0"/>
                        </a:spcBef>
                        <a:spcAft>
                          <a:spcPts val="0"/>
                        </a:spcAft>
                        <a:tabLst>
                          <a:tab pos="2743200" algn="ctr"/>
                          <a:tab pos="5486400" algn="r"/>
                        </a:tabLst>
                      </a:pPr>
                      <a:r>
                        <a:rPr lang="en-US" sz="2000" dirty="0">
                          <a:latin typeface="SutonnyMJ"/>
                          <a:ea typeface="Times New Roman"/>
                          <a:cs typeface="SutonnyMJ"/>
                        </a:rPr>
                        <a:t>16954</a:t>
                      </a:r>
                      <a:endParaRPr lang="en-US" sz="2000" dirty="0">
                        <a:latin typeface="Times New Roman"/>
                        <a:ea typeface="Times New Roman"/>
                        <a:cs typeface="Vrinda"/>
                      </a:endParaRPr>
                    </a:p>
                  </a:txBody>
                  <a:tcPr marL="67729" marR="67729" marT="0" marB="0"/>
                </a:tc>
                <a:tc>
                  <a:txBody>
                    <a:bodyPr/>
                    <a:lstStyle/>
                    <a:p>
                      <a:pPr marL="0" marR="0" algn="ctr">
                        <a:lnSpc>
                          <a:spcPct val="115000"/>
                        </a:lnSpc>
                        <a:spcBef>
                          <a:spcPts val="0"/>
                        </a:spcBef>
                        <a:spcAft>
                          <a:spcPts val="0"/>
                        </a:spcAft>
                        <a:tabLst>
                          <a:tab pos="2743200" algn="ctr"/>
                          <a:tab pos="5486400" algn="r"/>
                        </a:tabLst>
                      </a:pPr>
                      <a:r>
                        <a:rPr lang="en-US" sz="2000" dirty="0">
                          <a:latin typeface="SutonnyMJ"/>
                          <a:ea typeface="Times New Roman"/>
                          <a:cs typeface="SutonnyMJ"/>
                        </a:rPr>
                        <a:t>83,53,425/-</a:t>
                      </a:r>
                      <a:endParaRPr lang="en-US" sz="2000" dirty="0">
                        <a:latin typeface="Times New Roman"/>
                        <a:ea typeface="Times New Roman"/>
                        <a:cs typeface="Vrinda"/>
                      </a:endParaRPr>
                    </a:p>
                  </a:txBody>
                  <a:tcPr marL="67729" marR="67729" marT="0" marB="0"/>
                </a:tc>
              </a:tr>
              <a:tr h="399913">
                <a:tc>
                  <a:txBody>
                    <a:bodyPr/>
                    <a:lstStyle/>
                    <a:p>
                      <a:pPr algn="ctr"/>
                      <a:r>
                        <a:rPr lang="en-US" sz="1600" dirty="0" smtClean="0"/>
                        <a:t>৮</a:t>
                      </a:r>
                      <a:endParaRPr lang="en-US" sz="1600" dirty="0"/>
                    </a:p>
                  </a:txBody>
                  <a:tcPr marL="91433" marR="91433" marT="45722" marB="45722"/>
                </a:tc>
                <a:tc>
                  <a:txBody>
                    <a:bodyPr/>
                    <a:lstStyle/>
                    <a:p>
                      <a:pPr algn="ctr"/>
                      <a:r>
                        <a:rPr lang="en-US" sz="2000" dirty="0" smtClean="0">
                          <a:latin typeface="SutonnyMJ" pitchFamily="2" charset="0"/>
                          <a:cs typeface="SutonnyMJ" pitchFamily="2" charset="0"/>
                        </a:rPr>
                        <a:t>2017-18</a:t>
                      </a:r>
                      <a:r>
                        <a:rPr lang="en-US" sz="2000" baseline="0" dirty="0" smtClean="0">
                          <a:latin typeface="SutonnyMJ" pitchFamily="2" charset="0"/>
                          <a:cs typeface="SutonnyMJ" pitchFamily="2" charset="0"/>
                        </a:rPr>
                        <a:t> </a:t>
                      </a:r>
                      <a:endParaRPr lang="en-US" sz="2000" dirty="0">
                        <a:latin typeface="SutonnyMJ" pitchFamily="2" charset="0"/>
                        <a:cs typeface="SutonnyMJ" pitchFamily="2" charset="0"/>
                      </a:endParaRPr>
                    </a:p>
                  </a:txBody>
                  <a:tcPr marL="91433" marR="91433" marT="45722" marB="45722"/>
                </a:tc>
                <a:tc>
                  <a:txBody>
                    <a:bodyPr/>
                    <a:lstStyle/>
                    <a:p>
                      <a:pPr algn="ctr"/>
                      <a:r>
                        <a:rPr lang="en-US" sz="2000" dirty="0" smtClean="0">
                          <a:latin typeface="SutonnyMJ" pitchFamily="2" charset="0"/>
                          <a:cs typeface="SutonnyMJ" pitchFamily="2" charset="0"/>
                        </a:rPr>
                        <a:t>80</a:t>
                      </a:r>
                      <a:endParaRPr lang="en-US" sz="2000" dirty="0">
                        <a:latin typeface="SutonnyMJ" pitchFamily="2" charset="0"/>
                        <a:cs typeface="SutonnyMJ" pitchFamily="2" charset="0"/>
                      </a:endParaRPr>
                    </a:p>
                  </a:txBody>
                  <a:tcPr marL="91433" marR="91433" marT="45722" marB="45722"/>
                </a:tc>
                <a:tc>
                  <a:txBody>
                    <a:bodyPr/>
                    <a:lstStyle/>
                    <a:p>
                      <a:pPr algn="ctr"/>
                      <a:r>
                        <a:rPr lang="en-US" sz="2000" dirty="0" smtClean="0">
                          <a:latin typeface="SutonnyMJ" pitchFamily="2" charset="0"/>
                          <a:cs typeface="SutonnyMJ" pitchFamily="2" charset="0"/>
                        </a:rPr>
                        <a:t>19115</a:t>
                      </a:r>
                      <a:endParaRPr lang="en-US" sz="2000" dirty="0">
                        <a:latin typeface="SutonnyMJ" pitchFamily="2" charset="0"/>
                        <a:cs typeface="SutonnyMJ" pitchFamily="2" charset="0"/>
                      </a:endParaRPr>
                    </a:p>
                  </a:txBody>
                  <a:tcPr marL="91433" marR="91433" marT="45722" marB="45722"/>
                </a:tc>
                <a:tc>
                  <a:txBody>
                    <a:bodyPr/>
                    <a:lstStyle/>
                    <a:p>
                      <a:pPr algn="ctr"/>
                      <a:r>
                        <a:rPr lang="en-US" sz="2000" dirty="0" smtClean="0">
                          <a:latin typeface="SutonnyMJ" pitchFamily="2" charset="0"/>
                          <a:cs typeface="SutonnyMJ" pitchFamily="2" charset="0"/>
                        </a:rPr>
                        <a:t>16056</a:t>
                      </a:r>
                      <a:endParaRPr lang="en-US" sz="2000" dirty="0">
                        <a:latin typeface="SutonnyMJ" pitchFamily="2" charset="0"/>
                        <a:cs typeface="SutonnyMJ" pitchFamily="2" charset="0"/>
                      </a:endParaRPr>
                    </a:p>
                  </a:txBody>
                  <a:tcPr marL="91433" marR="91433" marT="45722" marB="45722"/>
                </a:tc>
                <a:tc>
                  <a:txBody>
                    <a:bodyPr/>
                    <a:lstStyle/>
                    <a:p>
                      <a:pPr algn="ctr"/>
                      <a:r>
                        <a:rPr lang="en-US" sz="2000" dirty="0" smtClean="0">
                          <a:latin typeface="SutonnyMJ" pitchFamily="2" charset="0"/>
                          <a:cs typeface="SutonnyMJ" pitchFamily="2" charset="0"/>
                        </a:rPr>
                        <a:t> 1,60,62,025/-</a:t>
                      </a:r>
                      <a:endParaRPr lang="en-US" sz="2000" dirty="0">
                        <a:latin typeface="SutonnyMJ" pitchFamily="2" charset="0"/>
                        <a:cs typeface="SutonnyMJ" pitchFamily="2" charset="0"/>
                      </a:endParaRPr>
                    </a:p>
                  </a:txBody>
                  <a:tcPr marL="91433" marR="91433" marT="45722" marB="45722"/>
                </a:tc>
              </a:tr>
              <a:tr h="430690">
                <a:tc>
                  <a:txBody>
                    <a:bodyPr/>
                    <a:lstStyle/>
                    <a:p>
                      <a:pPr algn="ctr"/>
                      <a:r>
                        <a:rPr lang="en-US" sz="1600" dirty="0" smtClean="0"/>
                        <a:t>৯</a:t>
                      </a:r>
                      <a:endParaRPr lang="en-US" sz="1600" dirty="0"/>
                    </a:p>
                  </a:txBody>
                  <a:tcPr marL="91433" marR="91433" marT="45722" marB="45722"/>
                </a:tc>
                <a:tc>
                  <a:txBody>
                    <a:bodyPr/>
                    <a:lstStyle/>
                    <a:p>
                      <a:pPr algn="ctr"/>
                      <a:r>
                        <a:rPr lang="en-US" sz="1600" dirty="0" smtClean="0"/>
                        <a:t>২০১৮-১৯</a:t>
                      </a:r>
                      <a:r>
                        <a:rPr lang="en-US" sz="1800" dirty="0" smtClean="0"/>
                        <a:t> </a:t>
                      </a:r>
                      <a:endParaRPr lang="en-US" sz="1800" dirty="0"/>
                    </a:p>
                  </a:txBody>
                  <a:tcPr marL="91433" marR="91433" marT="45722" marB="45722"/>
                </a:tc>
                <a:tc>
                  <a:txBody>
                    <a:bodyPr/>
                    <a:lstStyle/>
                    <a:p>
                      <a:pPr algn="ctr"/>
                      <a:r>
                        <a:rPr lang="en-US" sz="1600" dirty="0" smtClean="0"/>
                        <a:t>৮০ </a:t>
                      </a:r>
                      <a:endParaRPr lang="en-US" sz="1600" dirty="0"/>
                    </a:p>
                  </a:txBody>
                  <a:tcPr marL="91433" marR="91433" marT="45722" marB="45722"/>
                </a:tc>
                <a:tc>
                  <a:txBody>
                    <a:bodyPr/>
                    <a:lstStyle/>
                    <a:p>
                      <a:pPr algn="ctr"/>
                      <a:r>
                        <a:rPr lang="en-US" sz="1600" b="0" kern="1200" baseline="0" dirty="0" smtClean="0">
                          <a:solidFill>
                            <a:schemeClr val="dk1"/>
                          </a:solidFill>
                          <a:latin typeface="+mn-lt"/>
                          <a:ea typeface="+mn-ea"/>
                          <a:cs typeface="+mn-cs"/>
                        </a:rPr>
                        <a:t>২৮৮৫৭  </a:t>
                      </a:r>
                      <a:endParaRPr lang="en-US" sz="1600" b="0" dirty="0"/>
                    </a:p>
                  </a:txBody>
                  <a:tcPr marL="91433" marR="91433" marT="45722" marB="45722"/>
                </a:tc>
                <a:tc>
                  <a:txBody>
                    <a:bodyPr/>
                    <a:lstStyle/>
                    <a:p>
                      <a:pPr algn="ctr"/>
                      <a:r>
                        <a:rPr lang="en-US" sz="1600" b="0" kern="1200" dirty="0" smtClean="0">
                          <a:solidFill>
                            <a:schemeClr val="dk1"/>
                          </a:solidFill>
                          <a:latin typeface="+mn-lt"/>
                          <a:ea typeface="+mn-ea"/>
                          <a:cs typeface="+mn-cs"/>
                        </a:rPr>
                        <a:t>১৪৭৬৯</a:t>
                      </a:r>
                      <a:r>
                        <a:rPr lang="en-US" sz="1600" b="0" kern="1200" baseline="0" dirty="0" smtClean="0">
                          <a:solidFill>
                            <a:schemeClr val="dk1"/>
                          </a:solidFill>
                          <a:latin typeface="+mn-lt"/>
                          <a:ea typeface="+mn-ea"/>
                          <a:cs typeface="+mn-cs"/>
                        </a:rPr>
                        <a:t> </a:t>
                      </a:r>
                      <a:endParaRPr lang="en-US" sz="1600" b="0" dirty="0"/>
                    </a:p>
                  </a:txBody>
                  <a:tcPr marL="91433" marR="91433" marT="45722" marB="45722"/>
                </a:tc>
                <a:tc>
                  <a:txBody>
                    <a:bodyPr/>
                    <a:lstStyle/>
                    <a:p>
                      <a:pPr algn="ctr"/>
                      <a:r>
                        <a:rPr lang="en-US" sz="1600" dirty="0" smtClean="0"/>
                        <a:t>    ১,২০,৬৩,০১৫/-</a:t>
                      </a:r>
                      <a:endParaRPr lang="en-US" sz="1600" dirty="0"/>
                    </a:p>
                  </a:txBody>
                  <a:tcPr marL="91433" marR="91433" marT="45722" marB="45722"/>
                </a:tc>
              </a:tr>
              <a:tr h="430690">
                <a:tc>
                  <a:txBody>
                    <a:bodyPr/>
                    <a:lstStyle/>
                    <a:p>
                      <a:pPr algn="ctr"/>
                      <a:r>
                        <a:rPr lang="en-US" sz="1600" dirty="0" smtClean="0"/>
                        <a:t>১০ </a:t>
                      </a:r>
                      <a:endParaRPr lang="en-US" sz="1600" dirty="0"/>
                    </a:p>
                  </a:txBody>
                  <a:tcPr marL="91433" marR="91433" marT="45722" marB="45722"/>
                </a:tc>
                <a:tc>
                  <a:txBody>
                    <a:bodyPr/>
                    <a:lstStyle/>
                    <a:p>
                      <a:pPr algn="ctr"/>
                      <a:r>
                        <a:rPr lang="en-US" sz="1800" dirty="0" smtClean="0"/>
                        <a:t>২০১৯-২০ </a:t>
                      </a:r>
                      <a:endParaRPr lang="en-US" sz="1800" dirty="0"/>
                    </a:p>
                  </a:txBody>
                  <a:tcPr marL="91433" marR="91433" marT="45722" marB="45722"/>
                </a:tc>
                <a:tc>
                  <a:txBody>
                    <a:bodyPr/>
                    <a:lstStyle/>
                    <a:p>
                      <a:pPr algn="ctr"/>
                      <a:r>
                        <a:rPr lang="en-US" sz="1600" dirty="0" smtClean="0"/>
                        <a:t>৭৯</a:t>
                      </a:r>
                      <a:endParaRPr lang="en-US" sz="1600" dirty="0"/>
                    </a:p>
                  </a:txBody>
                  <a:tcPr marL="91433" marR="91433" marT="45722" marB="45722"/>
                </a:tc>
                <a:tc>
                  <a:txBody>
                    <a:bodyPr/>
                    <a:lstStyle/>
                    <a:p>
                      <a:pPr algn="ctr"/>
                      <a:r>
                        <a:rPr lang="en-US" sz="1600" b="0" dirty="0" smtClean="0"/>
                        <a:t>৩০১৭৮১</a:t>
                      </a:r>
                      <a:r>
                        <a:rPr lang="en-US" sz="1600" b="0" baseline="0" dirty="0" smtClean="0"/>
                        <a:t> </a:t>
                      </a:r>
                      <a:endParaRPr lang="en-US" sz="1600" b="0" dirty="0"/>
                    </a:p>
                  </a:txBody>
                  <a:tcPr marL="91433" marR="91433" marT="45722" marB="45722"/>
                </a:tc>
                <a:tc>
                  <a:txBody>
                    <a:bodyPr/>
                    <a:lstStyle/>
                    <a:p>
                      <a:pPr algn="ctr"/>
                      <a:r>
                        <a:rPr lang="en-US" sz="1600" b="0" dirty="0" smtClean="0"/>
                        <a:t>১৭৭৩৯</a:t>
                      </a:r>
                      <a:endParaRPr lang="en-US" sz="1600" b="0" dirty="0"/>
                    </a:p>
                  </a:txBody>
                  <a:tcPr marL="91433" marR="91433" marT="45722" marB="45722"/>
                </a:tc>
                <a:tc>
                  <a:txBody>
                    <a:bodyPr/>
                    <a:lstStyle/>
                    <a:p>
                      <a:pPr algn="ctr"/>
                      <a:r>
                        <a:rPr lang="en-US" sz="1600" dirty="0" smtClean="0"/>
                        <a:t>    ১,৭৫,৮৬,৪১১/- </a:t>
                      </a:r>
                      <a:endParaRPr lang="en-US" sz="1600" dirty="0"/>
                    </a:p>
                  </a:txBody>
                  <a:tcPr marL="91433" marR="91433" marT="45722" marB="45722"/>
                </a:tc>
              </a:tr>
            </a:tbl>
          </a:graphicData>
        </a:graphic>
      </p:graphicFrame>
    </p:spTree>
    <p:extLst>
      <p:ext uri="{BB962C8B-B14F-4D97-AF65-F5344CB8AC3E}">
        <p14:creationId xmlns="" xmlns:p14="http://schemas.microsoft.com/office/powerpoint/2010/main" val="1291721611"/>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38289" y="131519"/>
            <a:ext cx="8215533" cy="693738"/>
          </a:xfrm>
          <a:prstGeom prst="rect">
            <a:avLst/>
          </a:prstGeom>
          <a:blipFill>
            <a:blip r:embed="rId2" cstate="print"/>
            <a:tile tx="0" ty="0" sx="100000" sy="100000" flip="none" algn="tl"/>
          </a:blipFill>
        </p:spPr>
        <p:txBody>
          <a:bodyPr>
            <a:prstTxWarp prst="textChevron">
              <a:avLst/>
            </a:prstTxWarp>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sz="6000" b="1" cap="none" dirty="0" err="1" smtClean="0">
                <a:ln w="28575">
                  <a:solidFill>
                    <a:schemeClr val="bg1">
                      <a:lumMod val="95000"/>
                      <a:lumOff val="5000"/>
                    </a:schemeClr>
                  </a:solidFill>
                  <a:prstDash val="solid"/>
                </a:ln>
                <a:solidFill>
                  <a:schemeClr val="accent2">
                    <a:lumMod val="40000"/>
                    <a:lumOff val="60000"/>
                  </a:schemeClr>
                </a:solidFill>
                <a:latin typeface="SutonnyOMJ" pitchFamily="2" charset="0"/>
                <a:cs typeface="SutonnyOMJ" pitchFamily="2" charset="0"/>
              </a:rPr>
              <a:t>মিড-ডে</a:t>
            </a:r>
            <a:r>
              <a:rPr lang="en-US" sz="6000" b="1" cap="none" dirty="0" smtClean="0">
                <a:ln w="28575">
                  <a:solidFill>
                    <a:schemeClr val="bg1">
                      <a:lumMod val="95000"/>
                      <a:lumOff val="5000"/>
                    </a:schemeClr>
                  </a:solidFill>
                  <a:prstDash val="solid"/>
                </a:ln>
                <a:solidFill>
                  <a:schemeClr val="accent2">
                    <a:lumMod val="40000"/>
                    <a:lumOff val="60000"/>
                  </a:schemeClr>
                </a:solidFill>
                <a:latin typeface="SutonnyOMJ" pitchFamily="2" charset="0"/>
                <a:cs typeface="SutonnyOMJ" pitchFamily="2" charset="0"/>
              </a:rPr>
              <a:t> </a:t>
            </a:r>
            <a:r>
              <a:rPr lang="en-US" sz="6000" b="1" cap="none" dirty="0" err="1" smtClean="0">
                <a:ln w="28575">
                  <a:solidFill>
                    <a:schemeClr val="bg1">
                      <a:lumMod val="95000"/>
                      <a:lumOff val="5000"/>
                    </a:schemeClr>
                  </a:solidFill>
                  <a:prstDash val="solid"/>
                </a:ln>
                <a:solidFill>
                  <a:schemeClr val="accent2">
                    <a:lumMod val="40000"/>
                    <a:lumOff val="60000"/>
                  </a:schemeClr>
                </a:solidFill>
                <a:latin typeface="SutonnyOMJ" pitchFamily="2" charset="0"/>
                <a:cs typeface="SutonnyOMJ" pitchFamily="2" charset="0"/>
              </a:rPr>
              <a:t>মিল</a:t>
            </a:r>
            <a:endParaRPr lang="en-US" sz="6000" b="1" cap="none" dirty="0" smtClean="0">
              <a:ln w="28575">
                <a:solidFill>
                  <a:schemeClr val="bg1">
                    <a:lumMod val="95000"/>
                    <a:lumOff val="5000"/>
                  </a:schemeClr>
                </a:solidFill>
                <a:prstDash val="solid"/>
              </a:ln>
              <a:solidFill>
                <a:schemeClr val="accent2">
                  <a:lumMod val="40000"/>
                  <a:lumOff val="60000"/>
                </a:schemeClr>
              </a:solidFill>
              <a:latin typeface="SutonnyOMJ" pitchFamily="2" charset="0"/>
              <a:cs typeface="SutonnyOMJ" pitchFamily="2" charset="0"/>
            </a:endParaRPr>
          </a:p>
        </p:txBody>
      </p:sp>
      <p:sp>
        <p:nvSpPr>
          <p:cNvPr id="3" name="Content Placeholder 2"/>
          <p:cNvSpPr txBox="1">
            <a:spLocks/>
          </p:cNvSpPr>
          <p:nvPr/>
        </p:nvSpPr>
        <p:spPr>
          <a:xfrm>
            <a:off x="1735015" y="953844"/>
            <a:ext cx="9144000" cy="520700"/>
          </a:xfrm>
          <a:prstGeom prst="rect">
            <a:avLst/>
          </a:prstGeom>
        </p:spPr>
        <p:txBody>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algn="just">
              <a:buFont typeface="Wingdings" pitchFamily="2" charset="2"/>
              <a:buChar char="Ø"/>
              <a:defRPr/>
            </a:pPr>
            <a:r>
              <a:rPr lang="en-US" sz="2800" dirty="0" smtClean="0">
                <a:solidFill>
                  <a:schemeClr val="bg1">
                    <a:lumMod val="95000"/>
                    <a:lumOff val="5000"/>
                  </a:schemeClr>
                </a:solidFill>
              </a:rPr>
              <a:t> </a:t>
            </a:r>
            <a:r>
              <a:rPr lang="en-US" sz="1800" dirty="0" err="1" smtClean="0">
                <a:solidFill>
                  <a:schemeClr val="bg1">
                    <a:lumMod val="95000"/>
                    <a:lumOff val="5000"/>
                  </a:schemeClr>
                </a:solidFill>
              </a:rPr>
              <a:t>শিক্ষার</a:t>
            </a:r>
            <a:r>
              <a:rPr lang="en-US" sz="1800" dirty="0" smtClean="0">
                <a:solidFill>
                  <a:schemeClr val="bg1">
                    <a:lumMod val="95000"/>
                    <a:lumOff val="5000"/>
                  </a:schemeClr>
                </a:solidFill>
              </a:rPr>
              <a:t> </a:t>
            </a:r>
            <a:r>
              <a:rPr lang="bn-IN" sz="1800" dirty="0" smtClean="0">
                <a:solidFill>
                  <a:schemeClr val="bg1">
                    <a:lumMod val="95000"/>
                    <a:lumOff val="5000"/>
                  </a:schemeClr>
                </a:solidFill>
              </a:rPr>
              <a:t>মান উন্নয়ন ও ঝরেপরা রোধে </a:t>
            </a:r>
            <a:r>
              <a:rPr lang="en-US" sz="1800" dirty="0" err="1" smtClean="0">
                <a:solidFill>
                  <a:schemeClr val="bg1">
                    <a:lumMod val="95000"/>
                    <a:lumOff val="5000"/>
                  </a:schemeClr>
                </a:solidFill>
              </a:rPr>
              <a:t>বর্তমান</a:t>
            </a:r>
            <a:r>
              <a:rPr lang="en-US" sz="1800" dirty="0" smtClean="0">
                <a:solidFill>
                  <a:schemeClr val="bg1">
                    <a:lumMod val="95000"/>
                    <a:lumOff val="5000"/>
                  </a:schemeClr>
                </a:solidFill>
              </a:rPr>
              <a:t> </a:t>
            </a:r>
            <a:r>
              <a:rPr lang="en-US" sz="1800" dirty="0" err="1" smtClean="0">
                <a:solidFill>
                  <a:schemeClr val="bg1">
                    <a:lumMod val="95000"/>
                    <a:lumOff val="5000"/>
                  </a:schemeClr>
                </a:solidFill>
              </a:rPr>
              <a:t>সরকারের</a:t>
            </a:r>
            <a:r>
              <a:rPr lang="en-US" sz="1800" dirty="0" smtClean="0">
                <a:solidFill>
                  <a:schemeClr val="bg1">
                    <a:lumMod val="95000"/>
                    <a:lumOff val="5000"/>
                  </a:schemeClr>
                </a:solidFill>
              </a:rPr>
              <a:t> </a:t>
            </a:r>
            <a:r>
              <a:rPr lang="en-US" sz="1800" dirty="0" err="1" smtClean="0">
                <a:solidFill>
                  <a:schemeClr val="bg1">
                    <a:lumMod val="95000"/>
                    <a:lumOff val="5000"/>
                  </a:schemeClr>
                </a:solidFill>
              </a:rPr>
              <a:t>অন্যতম</a:t>
            </a:r>
            <a:r>
              <a:rPr lang="en-US" sz="1800" dirty="0" smtClean="0">
                <a:solidFill>
                  <a:schemeClr val="bg1">
                    <a:lumMod val="95000"/>
                    <a:lumOff val="5000"/>
                  </a:schemeClr>
                </a:solidFill>
              </a:rPr>
              <a:t> </a:t>
            </a:r>
            <a:r>
              <a:rPr lang="en-US" sz="1800" dirty="0" err="1" smtClean="0">
                <a:solidFill>
                  <a:schemeClr val="bg1">
                    <a:lumMod val="95000"/>
                    <a:lumOff val="5000"/>
                  </a:schemeClr>
                </a:solidFill>
              </a:rPr>
              <a:t>উদ্যোগ</a:t>
            </a:r>
            <a:r>
              <a:rPr lang="en-US" sz="1800" dirty="0" smtClean="0">
                <a:solidFill>
                  <a:schemeClr val="bg1">
                    <a:lumMod val="95000"/>
                    <a:lumOff val="5000"/>
                  </a:schemeClr>
                </a:solidFill>
              </a:rPr>
              <a:t> </a:t>
            </a:r>
            <a:r>
              <a:rPr lang="en-US" sz="1800" dirty="0" err="1" smtClean="0">
                <a:solidFill>
                  <a:schemeClr val="bg1">
                    <a:lumMod val="95000"/>
                    <a:lumOff val="5000"/>
                  </a:schemeClr>
                </a:solidFill>
              </a:rPr>
              <a:t>মিড-ডে</a:t>
            </a:r>
            <a:r>
              <a:rPr lang="en-US" sz="1800" dirty="0" smtClean="0">
                <a:solidFill>
                  <a:schemeClr val="bg1">
                    <a:lumMod val="95000"/>
                    <a:lumOff val="5000"/>
                  </a:schemeClr>
                </a:solidFill>
              </a:rPr>
              <a:t> </a:t>
            </a:r>
            <a:r>
              <a:rPr lang="en-US" sz="1800" dirty="0" err="1" smtClean="0">
                <a:solidFill>
                  <a:schemeClr val="bg1">
                    <a:lumMod val="95000"/>
                    <a:lumOff val="5000"/>
                  </a:schemeClr>
                </a:solidFill>
              </a:rPr>
              <a:t>মিল</a:t>
            </a:r>
            <a:r>
              <a:rPr lang="en-US" sz="1800" dirty="0" smtClean="0">
                <a:solidFill>
                  <a:schemeClr val="bg1">
                    <a:lumMod val="95000"/>
                    <a:lumOff val="5000"/>
                  </a:schemeClr>
                </a:solidFill>
              </a:rPr>
              <a:t> </a:t>
            </a:r>
          </a:p>
        </p:txBody>
      </p:sp>
      <p:pic>
        <p:nvPicPr>
          <p:cNvPr id="4" name="Picture 7" descr="FB_IMG_1538404155940.jpg"/>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735640" y="4189169"/>
            <a:ext cx="3786188" cy="242887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5" name="Picture 9" descr="FB_IMG_1538404670665.jpg"/>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163640" y="1545981"/>
            <a:ext cx="4214813" cy="250031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6" name="Picture 11" descr="FB_IMG_1538404837600.jpg"/>
          <p:cNvPicPr>
            <a:picLocks noChangeAspect="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735640" y="1545981"/>
            <a:ext cx="3714750" cy="250031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7" name="Picture 12" descr="Capture.PNG"/>
          <p:cNvPicPr>
            <a:picLocks noChangeAspect="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163640" y="4174881"/>
            <a:ext cx="4214813" cy="244316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
        <p:nvSpPr>
          <p:cNvPr id="8" name="TextBox 7"/>
          <p:cNvSpPr txBox="1"/>
          <p:nvPr/>
        </p:nvSpPr>
        <p:spPr>
          <a:xfrm>
            <a:off x="2306515" y="3689106"/>
            <a:ext cx="4000500" cy="338138"/>
          </a:xfrm>
          <a:prstGeom prst="rect">
            <a:avLst/>
          </a:prstGeom>
          <a:solidFill>
            <a:srgbClr val="F9ADF5"/>
          </a:solidFill>
        </p:spPr>
        <p:txBody>
          <a:bodyPr>
            <a:spAutoFit/>
          </a:bodyPr>
          <a:lstStyle/>
          <a:p>
            <a:pPr eaLnBrk="1" hangingPunct="1">
              <a:defRPr/>
            </a:pPr>
            <a:r>
              <a:rPr lang="bn-IN" sz="1600" dirty="0">
                <a:solidFill>
                  <a:schemeClr val="accent6">
                    <a:lumMod val="50000"/>
                  </a:schemeClr>
                </a:solidFill>
              </a:rPr>
              <a:t>     ভাটিপাড়া সরকারি প্রাথমিক বিদ্যালয়</a:t>
            </a:r>
            <a:endParaRPr lang="en-US" sz="1600" dirty="0">
              <a:solidFill>
                <a:schemeClr val="accent6">
                  <a:lumMod val="50000"/>
                </a:schemeClr>
              </a:solidFill>
            </a:endParaRPr>
          </a:p>
        </p:txBody>
      </p:sp>
      <p:sp>
        <p:nvSpPr>
          <p:cNvPr id="9" name="TextBox 8"/>
          <p:cNvSpPr txBox="1"/>
          <p:nvPr/>
        </p:nvSpPr>
        <p:spPr>
          <a:xfrm>
            <a:off x="6807078" y="3689106"/>
            <a:ext cx="3571875" cy="338138"/>
          </a:xfrm>
          <a:prstGeom prst="rect">
            <a:avLst/>
          </a:prstGeom>
          <a:solidFill>
            <a:srgbClr val="F9ADF5"/>
          </a:solidFill>
        </p:spPr>
        <p:txBody>
          <a:bodyPr>
            <a:spAutoFit/>
          </a:bodyPr>
          <a:lstStyle/>
          <a:p>
            <a:pPr eaLnBrk="1" hangingPunct="1">
              <a:defRPr/>
            </a:pPr>
            <a:r>
              <a:rPr lang="bn-IN" sz="1600" dirty="0">
                <a:solidFill>
                  <a:schemeClr val="accent6">
                    <a:lumMod val="50000"/>
                  </a:schemeClr>
                </a:solidFill>
              </a:rPr>
              <a:t>     মাঝাইর সরকারি প্রাথমিক বিদ্যালয়</a:t>
            </a:r>
            <a:endParaRPr lang="en-US" sz="1600" dirty="0">
              <a:solidFill>
                <a:schemeClr val="accent6">
                  <a:lumMod val="50000"/>
                </a:schemeClr>
              </a:solidFill>
            </a:endParaRPr>
          </a:p>
        </p:txBody>
      </p:sp>
      <p:sp>
        <p:nvSpPr>
          <p:cNvPr id="10" name="TextBox 9"/>
          <p:cNvSpPr txBox="1"/>
          <p:nvPr/>
        </p:nvSpPr>
        <p:spPr>
          <a:xfrm>
            <a:off x="2235078" y="6260856"/>
            <a:ext cx="4000500" cy="338138"/>
          </a:xfrm>
          <a:prstGeom prst="rect">
            <a:avLst/>
          </a:prstGeom>
          <a:solidFill>
            <a:srgbClr val="F9ADF5"/>
          </a:solidFill>
        </p:spPr>
        <p:txBody>
          <a:bodyPr>
            <a:spAutoFit/>
          </a:bodyPr>
          <a:lstStyle/>
          <a:p>
            <a:pPr eaLnBrk="1" hangingPunct="1">
              <a:defRPr/>
            </a:pPr>
            <a:r>
              <a:rPr lang="bn-IN" sz="1600" dirty="0">
                <a:solidFill>
                  <a:schemeClr val="accent6">
                    <a:lumMod val="50000"/>
                  </a:schemeClr>
                </a:solidFill>
              </a:rPr>
              <a:t>     চানপুর সরকারি প্রাথমিক বিদ্যালয়</a:t>
            </a:r>
            <a:endParaRPr lang="en-US" sz="1600" dirty="0">
              <a:solidFill>
                <a:schemeClr val="accent6">
                  <a:lumMod val="50000"/>
                </a:schemeClr>
              </a:solidFill>
            </a:endParaRPr>
          </a:p>
        </p:txBody>
      </p:sp>
      <p:sp>
        <p:nvSpPr>
          <p:cNvPr id="11" name="TextBox 10"/>
          <p:cNvSpPr txBox="1"/>
          <p:nvPr/>
        </p:nvSpPr>
        <p:spPr>
          <a:xfrm>
            <a:off x="6807078" y="6260856"/>
            <a:ext cx="3714750" cy="338138"/>
          </a:xfrm>
          <a:prstGeom prst="rect">
            <a:avLst/>
          </a:prstGeom>
          <a:solidFill>
            <a:srgbClr val="F9ADF5"/>
          </a:solidFill>
        </p:spPr>
        <p:txBody>
          <a:bodyPr>
            <a:spAutoFit/>
          </a:bodyPr>
          <a:lstStyle/>
          <a:p>
            <a:pPr eaLnBrk="1" hangingPunct="1">
              <a:defRPr/>
            </a:pPr>
            <a:r>
              <a:rPr lang="bn-IN" sz="1600" dirty="0">
                <a:solidFill>
                  <a:schemeClr val="accent6">
                    <a:lumMod val="50000"/>
                  </a:schemeClr>
                </a:solidFill>
              </a:rPr>
              <a:t>     মথুরকান্দি সরকারি প্রাথমিক বিদ্যালয়</a:t>
            </a:r>
            <a:endParaRPr lang="en-US" sz="1600" dirty="0">
              <a:solidFill>
                <a:schemeClr val="accent6">
                  <a:lumMod val="50000"/>
                </a:schemeClr>
              </a:solidFill>
            </a:endParaRPr>
          </a:p>
        </p:txBody>
      </p:sp>
    </p:spTree>
    <p:extLst>
      <p:ext uri="{BB962C8B-B14F-4D97-AF65-F5344CB8AC3E}">
        <p14:creationId xmlns="" xmlns:p14="http://schemas.microsoft.com/office/powerpoint/2010/main" val="2004553193"/>
      </p:ext>
    </p:extLst>
  </p:cSld>
  <p:clrMapOvr>
    <a:masterClrMapping/>
  </p:clrMapOvr>
  <mc:AlternateContent xmlns:mc="http://schemas.openxmlformats.org/markup-compatibility/2006">
    <mc:Choice xmlns=""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ChangeArrowheads="1"/>
          </p:cNvSpPr>
          <p:nvPr/>
        </p:nvSpPr>
        <p:spPr>
          <a:xfrm>
            <a:off x="2024063" y="433653"/>
            <a:ext cx="8229600" cy="803886"/>
          </a:xfrm>
          <a:prstGeom prst="rect">
            <a:avLst/>
          </a:prstGeom>
          <a:solidFill>
            <a:schemeClr val="tx1">
              <a:lumMod val="95000"/>
            </a:schemeClr>
          </a:solidFill>
        </p:spPr>
        <p:txBody>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bn-IN" altLang="en-US" dirty="0" smtClean="0">
                <a:solidFill>
                  <a:schemeClr val="bg1">
                    <a:lumMod val="95000"/>
                    <a:lumOff val="5000"/>
                  </a:schemeClr>
                </a:solidFill>
              </a:rPr>
              <a:t>শিক্ষকগণের সুযোগসুবিধা বৃদ্ধি </a:t>
            </a:r>
            <a:endParaRPr lang="en-US" altLang="en-US" dirty="0" smtClean="0">
              <a:solidFill>
                <a:schemeClr val="bg1">
                  <a:lumMod val="95000"/>
                  <a:lumOff val="5000"/>
                </a:schemeClr>
              </a:solidFill>
            </a:endParaRPr>
          </a:p>
        </p:txBody>
      </p:sp>
      <p:sp>
        <p:nvSpPr>
          <p:cNvPr id="3" name="Content Placeholder 1"/>
          <p:cNvSpPr txBox="1">
            <a:spLocks noChangeArrowheads="1"/>
          </p:cNvSpPr>
          <p:nvPr/>
        </p:nvSpPr>
        <p:spPr>
          <a:xfrm>
            <a:off x="2024063" y="1617418"/>
            <a:ext cx="8229600" cy="1339850"/>
          </a:xfrm>
          <a:prstGeom prst="rect">
            <a:avLst/>
          </a:prstGeom>
        </p:spPr>
        <p:txBody>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a:buFont typeface="Wingdings" pitchFamily="2" charset="2"/>
              <a:buChar char="Ø"/>
              <a:defRPr/>
            </a:pPr>
            <a:r>
              <a:rPr lang="bn-IN" altLang="en-US" dirty="0" smtClean="0">
                <a:solidFill>
                  <a:schemeClr val="bg1">
                    <a:lumMod val="95000"/>
                    <a:lumOff val="5000"/>
                  </a:schemeClr>
                </a:solidFill>
              </a:rPr>
              <a:t>বর্তমান সরকার ০৯/০৩/২০১৪  তারিখ প্রধান শিক্ষক পদকে ২য় শ্রেণীতে উন্নিত করে।</a:t>
            </a:r>
            <a:endParaRPr lang="en-GB" altLang="en-US" dirty="0" smtClean="0">
              <a:solidFill>
                <a:schemeClr val="bg1">
                  <a:lumMod val="95000"/>
                  <a:lumOff val="5000"/>
                </a:schemeClr>
              </a:solidFill>
            </a:endParaRPr>
          </a:p>
        </p:txBody>
      </p:sp>
      <p:graphicFrame>
        <p:nvGraphicFramePr>
          <p:cNvPr id="4" name="Table 3"/>
          <p:cNvGraphicFramePr>
            <a:graphicFrameLocks noGrp="1"/>
          </p:cNvGraphicFramePr>
          <p:nvPr>
            <p:extLst>
              <p:ext uri="{D42A27DB-BD31-4B8C-83A1-F6EECF244321}">
                <p14:modId xmlns="" xmlns:p14="http://schemas.microsoft.com/office/powerpoint/2010/main" val="446195433"/>
              </p:ext>
            </p:extLst>
          </p:nvPr>
        </p:nvGraphicFramePr>
        <p:xfrm>
          <a:off x="2381250" y="2684585"/>
          <a:ext cx="7786688" cy="2368743"/>
        </p:xfrm>
        <a:graphic>
          <a:graphicData uri="http://schemas.openxmlformats.org/drawingml/2006/table">
            <a:tbl>
              <a:tblPr firstRow="1" bandRow="1">
                <a:tableStyleId>{F5AB1C69-6EDB-4FF4-983F-18BD219EF322}</a:tableStyleId>
              </a:tblPr>
              <a:tblGrid>
                <a:gridCol w="1551265"/>
                <a:gridCol w="2920029"/>
                <a:gridCol w="3315394"/>
              </a:tblGrid>
              <a:tr h="949569">
                <a:tc>
                  <a:txBody>
                    <a:bodyPr/>
                    <a:lstStyle/>
                    <a:p>
                      <a:pPr algn="ctr"/>
                      <a:r>
                        <a:rPr lang="bn-IN" sz="1800" dirty="0" smtClean="0"/>
                        <a:t>সাল </a:t>
                      </a:r>
                      <a:endParaRPr lang="en-US" sz="1800" dirty="0"/>
                    </a:p>
                  </a:txBody>
                  <a:tcPr marL="91439" marR="91439"/>
                </a:tc>
                <a:tc>
                  <a:txBody>
                    <a:bodyPr/>
                    <a:lstStyle/>
                    <a:p>
                      <a:pPr algn="ctr"/>
                      <a:r>
                        <a:rPr lang="bn-IN" sz="1800" dirty="0" smtClean="0"/>
                        <a:t>প্রধান</a:t>
                      </a:r>
                      <a:r>
                        <a:rPr lang="bn-IN" sz="1800" baseline="0" dirty="0" smtClean="0"/>
                        <a:t> শিক্ষকদের বেতন গ্রেড </a:t>
                      </a:r>
                      <a:endParaRPr lang="en-US" sz="1800" dirty="0"/>
                    </a:p>
                  </a:txBody>
                  <a:tcPr marL="91439" marR="91439"/>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bn-IN" sz="1800" dirty="0" smtClean="0"/>
                        <a:t>সহকারি </a:t>
                      </a:r>
                      <a:r>
                        <a:rPr lang="bn-IN" sz="1800" baseline="0" dirty="0" smtClean="0"/>
                        <a:t> শিক্ষকদের বেতন গ্রেড </a:t>
                      </a:r>
                      <a:endParaRPr lang="en-US" sz="1800" dirty="0" smtClean="0"/>
                    </a:p>
                    <a:p>
                      <a:pPr algn="ctr"/>
                      <a:endParaRPr lang="en-US" sz="1800" dirty="0"/>
                    </a:p>
                  </a:txBody>
                  <a:tcPr marL="91439" marR="91439"/>
                </a:tc>
              </a:tr>
              <a:tr h="707989">
                <a:tc>
                  <a:txBody>
                    <a:bodyPr/>
                    <a:lstStyle/>
                    <a:p>
                      <a:pPr algn="ctr"/>
                      <a:r>
                        <a:rPr lang="bn-IN" sz="2000" dirty="0" smtClean="0"/>
                        <a:t>২০০৯ </a:t>
                      </a:r>
                      <a:endParaRPr lang="en-US" sz="2000" dirty="0"/>
                    </a:p>
                  </a:txBody>
                  <a:tcPr marL="91439" marR="91439"/>
                </a:tc>
                <a:tc>
                  <a:txBody>
                    <a:bodyPr/>
                    <a:lstStyle/>
                    <a:p>
                      <a:pPr algn="ctr"/>
                      <a:r>
                        <a:rPr lang="bn-IN" sz="2000" dirty="0" smtClean="0"/>
                        <a:t>১৩ </a:t>
                      </a:r>
                      <a:endParaRPr lang="en-US" sz="2000" dirty="0"/>
                    </a:p>
                  </a:txBody>
                  <a:tcPr marL="91439" marR="91439"/>
                </a:tc>
                <a:tc>
                  <a:txBody>
                    <a:bodyPr/>
                    <a:lstStyle/>
                    <a:p>
                      <a:pPr algn="ctr"/>
                      <a:r>
                        <a:rPr lang="bn-IN" sz="2000" dirty="0" smtClean="0"/>
                        <a:t>১৫ </a:t>
                      </a:r>
                      <a:endParaRPr lang="en-US" sz="2000" dirty="0"/>
                    </a:p>
                  </a:txBody>
                  <a:tcPr marL="91439" marR="91439"/>
                </a:tc>
              </a:tr>
              <a:tr h="711185">
                <a:tc>
                  <a:txBody>
                    <a:bodyPr/>
                    <a:lstStyle/>
                    <a:p>
                      <a:pPr algn="ctr"/>
                      <a:r>
                        <a:rPr lang="bn-IN" sz="2000" dirty="0" smtClean="0"/>
                        <a:t>২০</a:t>
                      </a:r>
                      <a:r>
                        <a:rPr lang="en-US" sz="2000" dirty="0" smtClean="0"/>
                        <a:t>২১</a:t>
                      </a:r>
                      <a:r>
                        <a:rPr lang="en-US" sz="2000" baseline="0" dirty="0" smtClean="0"/>
                        <a:t>   </a:t>
                      </a:r>
                      <a:r>
                        <a:rPr lang="bn-IN" sz="2000" dirty="0" smtClean="0"/>
                        <a:t> </a:t>
                      </a:r>
                      <a:endParaRPr lang="en-US" sz="2000" dirty="0"/>
                    </a:p>
                  </a:txBody>
                  <a:tcPr marL="91439" marR="91439"/>
                </a:tc>
                <a:tc>
                  <a:txBody>
                    <a:bodyPr/>
                    <a:lstStyle/>
                    <a:p>
                      <a:pPr algn="ctr"/>
                      <a:r>
                        <a:rPr lang="bn-IN" sz="2000" baseline="0" dirty="0" smtClean="0"/>
                        <a:t>১১</a:t>
                      </a:r>
                      <a:r>
                        <a:rPr lang="en-US" sz="2000" baseline="0" dirty="0" smtClean="0"/>
                        <a:t> </a:t>
                      </a:r>
                      <a:r>
                        <a:rPr lang="bn-IN" sz="2000" baseline="0" dirty="0" smtClean="0"/>
                        <a:t>তম গ্রেড</a:t>
                      </a:r>
                      <a:endParaRPr lang="en-US" sz="2000" dirty="0"/>
                    </a:p>
                  </a:txBody>
                  <a:tcPr marL="91439" marR="91439"/>
                </a:tc>
                <a:tc>
                  <a:txBody>
                    <a:bodyPr/>
                    <a:lstStyle/>
                    <a:p>
                      <a:pPr algn="ctr"/>
                      <a:r>
                        <a:rPr lang="bn-IN" sz="2000" baseline="0" dirty="0" smtClean="0"/>
                        <a:t>১৩ তম গ্রেড</a:t>
                      </a:r>
                      <a:endParaRPr lang="en-US" sz="2000" dirty="0"/>
                    </a:p>
                  </a:txBody>
                  <a:tcPr marL="91439" marR="91439"/>
                </a:tc>
              </a:tr>
            </a:tbl>
          </a:graphicData>
        </a:graphic>
      </p:graphicFrame>
    </p:spTree>
    <p:extLst>
      <p:ext uri="{BB962C8B-B14F-4D97-AF65-F5344CB8AC3E}">
        <p14:creationId xmlns="" xmlns:p14="http://schemas.microsoft.com/office/powerpoint/2010/main" val="3674172370"/>
      </p:ext>
    </p:extLst>
  </p:cSld>
  <p:clrMapOvr>
    <a:masterClrMapping/>
  </p:clrMapOvr>
  <mc:AlternateContent xmlns:mc="http://schemas.openxmlformats.org/markup-compatibility/2006">
    <mc:Choice xmlns=""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ChangeArrowheads="1"/>
          </p:cNvSpPr>
          <p:nvPr/>
        </p:nvSpPr>
        <p:spPr>
          <a:xfrm>
            <a:off x="745614" y="153985"/>
            <a:ext cx="10410066" cy="908051"/>
          </a:xfrm>
          <a:prstGeom prst="rect">
            <a:avLst/>
          </a:prstGeom>
          <a:blipFill>
            <a:blip r:embed="rId2" cstate="print"/>
            <a:tile tx="0" ty="0" sx="100000" sy="100000" flip="none" algn="tl"/>
          </a:blipFill>
        </p:spPr>
        <p:txBody>
          <a:bodyPr/>
          <a:lstStyle/>
          <a:p>
            <a:pPr algn="ctr">
              <a:defRPr/>
            </a:pPr>
            <a:r>
              <a:rPr lang="bn-BD" altLang="en-US" sz="4400" b="1" kern="0" dirty="0">
                <a:ln w="9525">
                  <a:solidFill>
                    <a:schemeClr val="bg1"/>
                  </a:solidFill>
                  <a:prstDash val="solid"/>
                </a:ln>
                <a:solidFill>
                  <a:schemeClr val="bg1">
                    <a:lumMod val="85000"/>
                    <a:lumOff val="15000"/>
                  </a:schemeClr>
                </a:solidFill>
                <a:effectLst>
                  <a:outerShdw blurRad="12700" dist="38100" dir="2700000" algn="tl" rotWithShape="0">
                    <a:schemeClr val="accent5">
                      <a:lumMod val="60000"/>
                      <a:lumOff val="40000"/>
                    </a:schemeClr>
                  </a:outerShdw>
                </a:effectLst>
                <a:latin typeface="+mj-lt"/>
                <a:ea typeface="+mj-ea"/>
                <a:cs typeface="+mj-cs"/>
              </a:rPr>
              <a:t>অবকাঠামো উন্নয়ন</a:t>
            </a:r>
            <a:endParaRPr lang="en-US" altLang="en-US" sz="4400" b="1" kern="0" dirty="0">
              <a:ln w="9525">
                <a:solidFill>
                  <a:schemeClr val="bg1"/>
                </a:solidFill>
                <a:prstDash val="solid"/>
              </a:ln>
              <a:solidFill>
                <a:schemeClr val="bg1">
                  <a:lumMod val="85000"/>
                  <a:lumOff val="15000"/>
                </a:schemeClr>
              </a:solidFill>
              <a:effectLst>
                <a:outerShdw blurRad="12700" dist="38100" dir="2700000" algn="tl" rotWithShape="0">
                  <a:schemeClr val="accent5">
                    <a:lumMod val="60000"/>
                    <a:lumOff val="40000"/>
                  </a:schemeClr>
                </a:outerShdw>
              </a:effectLst>
              <a:latin typeface="+mj-lt"/>
              <a:ea typeface="+mj-ea"/>
              <a:cs typeface="+mj-cs"/>
            </a:endParaRPr>
          </a:p>
        </p:txBody>
      </p:sp>
      <p:pic>
        <p:nvPicPr>
          <p:cNvPr id="3" name="Picture 3" descr="IMG20170927095722.jpg"/>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721432" y="4019711"/>
            <a:ext cx="3746476" cy="229622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5" name="Picture 5" descr="FB_IMG_1538569442210.jpg"/>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672768" y="1130540"/>
            <a:ext cx="3850714" cy="242222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
        <p:nvSpPr>
          <p:cNvPr id="7" name="TextBox 7"/>
          <p:cNvSpPr txBox="1">
            <a:spLocks noChangeArrowheads="1"/>
          </p:cNvSpPr>
          <p:nvPr/>
        </p:nvSpPr>
        <p:spPr bwMode="auto">
          <a:xfrm>
            <a:off x="6723674" y="5881786"/>
            <a:ext cx="3756758" cy="354012"/>
          </a:xfrm>
          <a:prstGeom prst="rect">
            <a:avLst/>
          </a:prstGeom>
          <a:blipFill dpi="0" rotWithShape="1">
            <a:blip r:embed="rId5" cstate="print"/>
            <a:srcRect/>
            <a:tile tx="0" ty="0" sx="100000" sy="100000" flip="none" algn="tl"/>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bn-IN" sz="1700" dirty="0">
                <a:solidFill>
                  <a:srgbClr val="002060"/>
                </a:solidFill>
                <a:latin typeface="Times New Roman" panose="02020603050405020304" pitchFamily="18" charset="0"/>
                <a:cs typeface="Times New Roman" panose="02020603050405020304" pitchFamily="18" charset="0"/>
              </a:rPr>
              <a:t>    সরূপগঞ্জ সরকারি প্রাথমিক বিদ্যালয় </a:t>
            </a:r>
            <a:endParaRPr lang="en-US" sz="1700" dirty="0">
              <a:solidFill>
                <a:srgbClr val="002060"/>
              </a:solidFill>
              <a:latin typeface="Times New Roman" panose="02020603050405020304" pitchFamily="18" charset="0"/>
              <a:cs typeface="Times New Roman" panose="02020603050405020304" pitchFamily="18" charset="0"/>
            </a:endParaRPr>
          </a:p>
        </p:txBody>
      </p:sp>
      <p:sp>
        <p:nvSpPr>
          <p:cNvPr id="9" name="TextBox 7"/>
          <p:cNvSpPr txBox="1">
            <a:spLocks noChangeArrowheads="1"/>
          </p:cNvSpPr>
          <p:nvPr/>
        </p:nvSpPr>
        <p:spPr bwMode="auto">
          <a:xfrm>
            <a:off x="6708109" y="3152300"/>
            <a:ext cx="3857625" cy="354013"/>
          </a:xfrm>
          <a:prstGeom prst="rect">
            <a:avLst/>
          </a:prstGeom>
          <a:blipFill dpi="0" rotWithShape="1">
            <a:blip r:embed="rId5" cstate="print"/>
            <a:srcRect/>
            <a:tile tx="0" ty="0" sx="100000" sy="100000" flip="none" algn="tl"/>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bn-IN" sz="1700">
                <a:solidFill>
                  <a:srgbClr val="002060"/>
                </a:solidFill>
                <a:latin typeface="Times New Roman" panose="02020603050405020304" pitchFamily="18" charset="0"/>
                <a:cs typeface="Times New Roman" panose="02020603050405020304" pitchFamily="18" charset="0"/>
              </a:rPr>
              <a:t>    মৌয়াকুড়া সরকারি প্রাথমিক বিদ্যালয় </a:t>
            </a:r>
            <a:endParaRPr lang="en-US" sz="1700">
              <a:solidFill>
                <a:srgbClr val="00206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rotWithShape="1">
          <a:blip r:embed="rId6" cstate="print">
            <a:extLst>
              <a:ext uri="{BEBA8EAE-BF5A-486C-A8C5-ECC9F3942E4B}">
                <a14:imgProps xmlns="" xmlns:a14="http://schemas.microsoft.com/office/drawing/2010/main">
                  <a14:imgLayer r:embed="rId7">
                    <a14:imgEffect>
                      <a14:saturation sat="33000"/>
                    </a14:imgEffect>
                  </a14:imgLayer>
                </a14:imgProps>
              </a:ext>
              <a:ext uri="{28A0092B-C50C-407E-A947-70E740481C1C}">
                <a14:useLocalDpi xmlns="" xmlns:a14="http://schemas.microsoft.com/office/drawing/2010/main" val="0"/>
              </a:ext>
            </a:extLst>
          </a:blip>
          <a:srcRect b="14911"/>
          <a:stretch/>
        </p:blipFill>
        <p:spPr>
          <a:xfrm>
            <a:off x="745614" y="1817568"/>
            <a:ext cx="3955340" cy="3208674"/>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11" name="TextBox 10"/>
          <p:cNvSpPr txBox="1"/>
          <p:nvPr/>
        </p:nvSpPr>
        <p:spPr>
          <a:xfrm>
            <a:off x="745614" y="5489413"/>
            <a:ext cx="3739662" cy="366874"/>
          </a:xfrm>
          <a:prstGeom prst="rect">
            <a:avLst/>
          </a:prstGeom>
          <a:solidFill>
            <a:schemeClr val="tx1"/>
          </a:solidFill>
        </p:spPr>
        <p:txBody>
          <a:bodyPr wrap="square" rtlCol="0">
            <a:spAutoFit/>
          </a:bodyPr>
          <a:lstStyle/>
          <a:p>
            <a:r>
              <a:rPr lang="en-US" dirty="0" smtClean="0">
                <a:solidFill>
                  <a:schemeClr val="bg1">
                    <a:lumMod val="95000"/>
                    <a:lumOff val="5000"/>
                  </a:schemeClr>
                </a:solidFill>
              </a:rPr>
              <a:t>৩০/৪০বছর </a:t>
            </a:r>
            <a:r>
              <a:rPr lang="en-US" dirty="0" err="1" smtClean="0">
                <a:solidFill>
                  <a:schemeClr val="bg1">
                    <a:lumMod val="95000"/>
                    <a:lumOff val="5000"/>
                  </a:schemeClr>
                </a:solidFill>
              </a:rPr>
              <a:t>পূর্বের</a:t>
            </a:r>
            <a:r>
              <a:rPr lang="en-US" dirty="0" smtClean="0">
                <a:solidFill>
                  <a:schemeClr val="bg1">
                    <a:lumMod val="95000"/>
                    <a:lumOff val="5000"/>
                  </a:schemeClr>
                </a:solidFill>
              </a:rPr>
              <a:t> </a:t>
            </a:r>
            <a:r>
              <a:rPr lang="en-US" dirty="0" err="1" smtClean="0">
                <a:solidFill>
                  <a:schemeClr val="bg1">
                    <a:lumMod val="95000"/>
                    <a:lumOff val="5000"/>
                  </a:schemeClr>
                </a:solidFill>
              </a:rPr>
              <a:t>প্রাথমিক</a:t>
            </a:r>
            <a:r>
              <a:rPr lang="en-US" dirty="0" smtClean="0">
                <a:solidFill>
                  <a:schemeClr val="bg1">
                    <a:lumMod val="95000"/>
                    <a:lumOff val="5000"/>
                  </a:schemeClr>
                </a:solidFill>
              </a:rPr>
              <a:t> </a:t>
            </a:r>
            <a:r>
              <a:rPr lang="en-US" dirty="0" err="1" smtClean="0">
                <a:solidFill>
                  <a:schemeClr val="bg1">
                    <a:lumMod val="95000"/>
                    <a:lumOff val="5000"/>
                  </a:schemeClr>
                </a:solidFill>
              </a:rPr>
              <a:t>বিদ্যালয়</a:t>
            </a:r>
            <a:r>
              <a:rPr lang="en-US" dirty="0" smtClean="0">
                <a:solidFill>
                  <a:schemeClr val="bg1">
                    <a:lumMod val="95000"/>
                    <a:lumOff val="5000"/>
                  </a:schemeClr>
                </a:solidFill>
              </a:rPr>
              <a:t> </a:t>
            </a:r>
            <a:endParaRPr lang="en-US" dirty="0">
              <a:solidFill>
                <a:schemeClr val="bg1">
                  <a:lumMod val="95000"/>
                  <a:lumOff val="5000"/>
                </a:schemeClr>
              </a:solidFill>
            </a:endParaRPr>
          </a:p>
        </p:txBody>
      </p:sp>
      <p:sp>
        <p:nvSpPr>
          <p:cNvPr id="14" name="Right Arrow 13"/>
          <p:cNvSpPr/>
          <p:nvPr/>
        </p:nvSpPr>
        <p:spPr>
          <a:xfrm>
            <a:off x="4874394" y="3207242"/>
            <a:ext cx="1624934" cy="261113"/>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660992395"/>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62708" y="1550699"/>
            <a:ext cx="3376246" cy="2071977"/>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3" name="Picture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552087" y="3994091"/>
            <a:ext cx="3048000" cy="228600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4" name="Picture 3"/>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189775" y="3974492"/>
            <a:ext cx="3260878" cy="2325199"/>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5" name="Picture 4"/>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433755" y="3974492"/>
            <a:ext cx="3528645" cy="2325199"/>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6" name="Picture 5"/>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8189775" y="1550698"/>
            <a:ext cx="3052656" cy="2071977"/>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7" name="Picture 6"/>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4617084" y="1550698"/>
            <a:ext cx="2880947" cy="2071977"/>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8" name="TextBox 7"/>
          <p:cNvSpPr txBox="1"/>
          <p:nvPr/>
        </p:nvSpPr>
        <p:spPr>
          <a:xfrm>
            <a:off x="1308295" y="263877"/>
            <a:ext cx="9256541" cy="830997"/>
          </a:xfrm>
          <a:prstGeom prst="rect">
            <a:avLst/>
          </a:prstGeom>
          <a:blipFill>
            <a:blip r:embed="rId8" cstate="print"/>
            <a:tile tx="0" ty="0" sx="100000" sy="100000" flip="none" algn="tl"/>
          </a:blipFill>
        </p:spPr>
        <p:txBody>
          <a:bodyPr wrap="square" rtlCol="0">
            <a:spAutoFit/>
          </a:bodyPr>
          <a:lstStyle/>
          <a:p>
            <a:pPr algn="ctr"/>
            <a:r>
              <a:rPr lang="en-US" sz="4800" b="1" dirty="0" err="1" smtClean="0">
                <a:ln w="28575">
                  <a:solidFill>
                    <a:schemeClr val="bg1">
                      <a:lumMod val="95000"/>
                      <a:lumOff val="5000"/>
                    </a:schemeClr>
                  </a:solidFill>
                  <a:prstDash val="solid"/>
                </a:ln>
                <a:solidFill>
                  <a:schemeClr val="bg1">
                    <a:lumMod val="85000"/>
                    <a:lumOff val="15000"/>
                  </a:schemeClr>
                </a:solidFill>
                <a:effectLst>
                  <a:outerShdw blurRad="12700" dist="38100" dir="2700000" algn="tl" rotWithShape="0">
                    <a:schemeClr val="accent5">
                      <a:lumMod val="60000"/>
                      <a:lumOff val="40000"/>
                    </a:schemeClr>
                  </a:outerShdw>
                </a:effectLst>
              </a:rPr>
              <a:t>ক্ষুদ্র</a:t>
            </a:r>
            <a:r>
              <a:rPr lang="en-US" sz="4800" b="1" dirty="0" smtClean="0">
                <a:ln w="28575">
                  <a:solidFill>
                    <a:schemeClr val="bg1">
                      <a:lumMod val="95000"/>
                      <a:lumOff val="5000"/>
                    </a:schemeClr>
                  </a:solidFill>
                  <a:prstDash val="solid"/>
                </a:ln>
                <a:solidFill>
                  <a:schemeClr val="bg1">
                    <a:lumMod val="85000"/>
                    <a:lumOff val="15000"/>
                  </a:schemeClr>
                </a:solidFill>
                <a:effectLst>
                  <a:outerShdw blurRad="12700" dist="38100" dir="2700000" algn="tl" rotWithShape="0">
                    <a:schemeClr val="accent5">
                      <a:lumMod val="60000"/>
                      <a:lumOff val="40000"/>
                    </a:schemeClr>
                  </a:outerShdw>
                </a:effectLst>
              </a:rPr>
              <a:t> ও  </a:t>
            </a:r>
            <a:r>
              <a:rPr lang="en-US" sz="4800" b="1" dirty="0" err="1" smtClean="0">
                <a:ln w="28575">
                  <a:solidFill>
                    <a:schemeClr val="bg1">
                      <a:lumMod val="95000"/>
                      <a:lumOff val="5000"/>
                    </a:schemeClr>
                  </a:solidFill>
                  <a:prstDash val="solid"/>
                </a:ln>
                <a:solidFill>
                  <a:schemeClr val="bg1">
                    <a:lumMod val="85000"/>
                    <a:lumOff val="15000"/>
                  </a:schemeClr>
                </a:solidFill>
                <a:effectLst>
                  <a:outerShdw blurRad="12700" dist="38100" dir="2700000" algn="tl" rotWithShape="0">
                    <a:schemeClr val="accent5">
                      <a:lumMod val="60000"/>
                      <a:lumOff val="40000"/>
                    </a:schemeClr>
                  </a:outerShdw>
                </a:effectLst>
              </a:rPr>
              <a:t>বৃহ</a:t>
            </a:r>
            <a:r>
              <a:rPr lang="en-US" sz="4800" b="1" dirty="0" smtClean="0">
                <a:ln w="28575">
                  <a:solidFill>
                    <a:schemeClr val="bg1">
                      <a:lumMod val="95000"/>
                      <a:lumOff val="5000"/>
                    </a:schemeClr>
                  </a:solidFill>
                  <a:prstDash val="solid"/>
                </a:ln>
                <a:solidFill>
                  <a:schemeClr val="bg1">
                    <a:lumMod val="85000"/>
                    <a:lumOff val="15000"/>
                  </a:schemeClr>
                </a:solidFill>
                <a:effectLst>
                  <a:outerShdw blurRad="12700" dist="38100" dir="2700000" algn="tl" rotWithShape="0">
                    <a:schemeClr val="accent5">
                      <a:lumMod val="60000"/>
                      <a:lumOff val="40000"/>
                    </a:schemeClr>
                  </a:outerShdw>
                </a:effectLst>
              </a:rPr>
              <a:t>ৎ </a:t>
            </a:r>
            <a:r>
              <a:rPr lang="en-US" sz="4800" b="1" dirty="0" err="1" smtClean="0">
                <a:ln w="28575">
                  <a:solidFill>
                    <a:schemeClr val="bg1">
                      <a:lumMod val="95000"/>
                      <a:lumOff val="5000"/>
                    </a:schemeClr>
                  </a:solidFill>
                  <a:prstDash val="solid"/>
                </a:ln>
                <a:solidFill>
                  <a:schemeClr val="bg1">
                    <a:lumMod val="85000"/>
                    <a:lumOff val="15000"/>
                  </a:schemeClr>
                </a:solidFill>
                <a:effectLst>
                  <a:outerShdw blurRad="12700" dist="38100" dir="2700000" algn="tl" rotWithShape="0">
                    <a:schemeClr val="accent5">
                      <a:lumMod val="60000"/>
                      <a:lumOff val="40000"/>
                    </a:schemeClr>
                  </a:outerShdw>
                </a:effectLst>
              </a:rPr>
              <a:t>মেরামত</a:t>
            </a:r>
            <a:r>
              <a:rPr lang="en-US" sz="4800" b="1" dirty="0" smtClean="0">
                <a:ln w="28575">
                  <a:solidFill>
                    <a:schemeClr val="bg1">
                      <a:lumMod val="95000"/>
                      <a:lumOff val="5000"/>
                    </a:schemeClr>
                  </a:solidFill>
                  <a:prstDash val="solid"/>
                </a:ln>
                <a:solidFill>
                  <a:schemeClr val="bg1">
                    <a:lumMod val="85000"/>
                    <a:lumOff val="15000"/>
                  </a:schemeClr>
                </a:solidFill>
                <a:effectLst>
                  <a:outerShdw blurRad="12700" dist="38100" dir="2700000" algn="tl" rotWithShape="0">
                    <a:schemeClr val="accent5">
                      <a:lumMod val="60000"/>
                      <a:lumOff val="40000"/>
                    </a:schemeClr>
                  </a:outerShdw>
                </a:effectLst>
              </a:rPr>
              <a:t> </a:t>
            </a:r>
            <a:endParaRPr lang="en-US" sz="4800" b="1" dirty="0">
              <a:ln w="28575">
                <a:solidFill>
                  <a:schemeClr val="bg1">
                    <a:lumMod val="95000"/>
                    <a:lumOff val="5000"/>
                  </a:schemeClr>
                </a:solidFill>
                <a:prstDash val="solid"/>
              </a:ln>
              <a:solidFill>
                <a:schemeClr val="bg1">
                  <a:lumMod val="85000"/>
                  <a:lumOff val="15000"/>
                </a:schemeClr>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 xmlns:p14="http://schemas.microsoft.com/office/powerpoint/2010/main" val="701921122"/>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5249" y="449873"/>
            <a:ext cx="10747717" cy="830263"/>
          </a:xfrm>
          <a:prstGeom prst="rect">
            <a:avLst/>
          </a:prstGeom>
          <a:solidFill>
            <a:schemeClr val="accent3">
              <a:lumMod val="40000"/>
              <a:lumOff val="60000"/>
            </a:schemeClr>
          </a:solidFill>
        </p:spPr>
        <p:txBody>
          <a:bodyPr wrap="square">
            <a:spAutoFit/>
          </a:bodyPr>
          <a:lstStyle/>
          <a:p>
            <a:pPr algn="ctr" eaLnBrk="1" hangingPunct="1">
              <a:defRPr/>
            </a:pPr>
            <a:r>
              <a:rPr lang="en-US" sz="2400" b="1" dirty="0" err="1">
                <a:solidFill>
                  <a:schemeClr val="bg1"/>
                </a:solidFill>
              </a:rPr>
              <a:t>বিগত</a:t>
            </a:r>
            <a:r>
              <a:rPr lang="en-US" sz="2400" b="1" dirty="0">
                <a:solidFill>
                  <a:schemeClr val="bg1"/>
                </a:solidFill>
              </a:rPr>
              <a:t> ১০ </a:t>
            </a:r>
            <a:r>
              <a:rPr lang="en-US" sz="2400" b="1" dirty="0" err="1">
                <a:solidFill>
                  <a:schemeClr val="bg1"/>
                </a:solidFill>
              </a:rPr>
              <a:t>বছরে</a:t>
            </a:r>
            <a:r>
              <a:rPr lang="en-US" sz="2400" b="1" dirty="0">
                <a:solidFill>
                  <a:schemeClr val="bg1"/>
                </a:solidFill>
              </a:rPr>
              <a:t> </a:t>
            </a:r>
            <a:r>
              <a:rPr lang="en-US" sz="2400" b="1" dirty="0" err="1">
                <a:solidFill>
                  <a:schemeClr val="bg1"/>
                </a:solidFill>
              </a:rPr>
              <a:t>সরকারি</a:t>
            </a:r>
            <a:r>
              <a:rPr lang="en-US" sz="2400" b="1" dirty="0">
                <a:solidFill>
                  <a:schemeClr val="bg1"/>
                </a:solidFill>
              </a:rPr>
              <a:t> </a:t>
            </a:r>
            <a:r>
              <a:rPr lang="en-US" sz="2400" b="1" dirty="0" err="1">
                <a:solidFill>
                  <a:schemeClr val="bg1"/>
                </a:solidFill>
              </a:rPr>
              <a:t>প্রাথমিক</a:t>
            </a:r>
            <a:r>
              <a:rPr lang="en-US" sz="2400" b="1" dirty="0">
                <a:solidFill>
                  <a:schemeClr val="bg1"/>
                </a:solidFill>
              </a:rPr>
              <a:t> </a:t>
            </a:r>
            <a:r>
              <a:rPr lang="en-US" sz="2400" b="1" dirty="0" err="1">
                <a:solidFill>
                  <a:schemeClr val="bg1"/>
                </a:solidFill>
              </a:rPr>
              <a:t>বিদ্যালয়ে</a:t>
            </a:r>
            <a:r>
              <a:rPr lang="en-US" sz="2400" b="1" dirty="0">
                <a:solidFill>
                  <a:schemeClr val="bg1"/>
                </a:solidFill>
              </a:rPr>
              <a:t> </a:t>
            </a:r>
            <a:r>
              <a:rPr lang="en-US" sz="2400" b="1" dirty="0" err="1">
                <a:solidFill>
                  <a:schemeClr val="bg1"/>
                </a:solidFill>
              </a:rPr>
              <a:t>বিভিন্ন</a:t>
            </a:r>
            <a:r>
              <a:rPr lang="en-US" sz="2400" b="1" dirty="0">
                <a:solidFill>
                  <a:schemeClr val="bg1"/>
                </a:solidFill>
              </a:rPr>
              <a:t> </a:t>
            </a:r>
            <a:r>
              <a:rPr lang="en-US" sz="2400" b="1" dirty="0" err="1">
                <a:solidFill>
                  <a:schemeClr val="bg1"/>
                </a:solidFill>
              </a:rPr>
              <a:t>অবকাঠামোগত</a:t>
            </a:r>
            <a:r>
              <a:rPr lang="en-US" sz="2400" b="1" dirty="0">
                <a:solidFill>
                  <a:schemeClr val="bg1"/>
                </a:solidFill>
              </a:rPr>
              <a:t> </a:t>
            </a:r>
            <a:r>
              <a:rPr lang="en-US" sz="2400" b="1" dirty="0" err="1">
                <a:solidFill>
                  <a:schemeClr val="bg1"/>
                </a:solidFill>
              </a:rPr>
              <a:t>উন্নয়নের</a:t>
            </a:r>
            <a:r>
              <a:rPr lang="en-US" sz="2400" b="1" dirty="0">
                <a:solidFill>
                  <a:schemeClr val="bg1"/>
                </a:solidFill>
              </a:rPr>
              <a:t> </a:t>
            </a:r>
            <a:r>
              <a:rPr lang="en-US" sz="2400" b="1" dirty="0" err="1">
                <a:solidFill>
                  <a:schemeClr val="bg1"/>
                </a:solidFill>
              </a:rPr>
              <a:t>তথ্যঃ</a:t>
            </a:r>
            <a:r>
              <a:rPr lang="en-US" sz="2400" b="1" dirty="0">
                <a:solidFill>
                  <a:schemeClr val="bg1"/>
                </a:solidFill>
              </a:rPr>
              <a:t> </a:t>
            </a:r>
          </a:p>
        </p:txBody>
      </p:sp>
      <p:graphicFrame>
        <p:nvGraphicFramePr>
          <p:cNvPr id="3" name="Table 2"/>
          <p:cNvGraphicFramePr>
            <a:graphicFrameLocks noGrp="1"/>
          </p:cNvGraphicFramePr>
          <p:nvPr>
            <p:extLst>
              <p:ext uri="{D42A27DB-BD31-4B8C-83A1-F6EECF244321}">
                <p14:modId xmlns="" xmlns:p14="http://schemas.microsoft.com/office/powerpoint/2010/main" val="2172089220"/>
              </p:ext>
            </p:extLst>
          </p:nvPr>
        </p:nvGraphicFramePr>
        <p:xfrm>
          <a:off x="3317631" y="1561123"/>
          <a:ext cx="6096000" cy="1854200"/>
        </p:xfrm>
        <a:graphic>
          <a:graphicData uri="http://schemas.openxmlformats.org/drawingml/2006/table">
            <a:tbl>
              <a:tblPr firstRow="1" bandRow="1">
                <a:tableStyleId>{F5AB1C69-6EDB-4FF4-983F-18BD219EF322}</a:tableStyleId>
              </a:tblPr>
              <a:tblGrid>
                <a:gridCol w="3048000"/>
                <a:gridCol w="3048000"/>
              </a:tblGrid>
              <a:tr h="370840">
                <a:tc>
                  <a:txBody>
                    <a:bodyPr/>
                    <a:lstStyle/>
                    <a:p>
                      <a:pPr algn="ctr"/>
                      <a:r>
                        <a:rPr lang="bn-IN" dirty="0" smtClean="0"/>
                        <a:t>ভবনের ধরণ</a:t>
                      </a:r>
                      <a:r>
                        <a:rPr lang="bn-IN" baseline="0" dirty="0" smtClean="0"/>
                        <a:t> </a:t>
                      </a:r>
                      <a:endParaRPr lang="en-US" dirty="0"/>
                    </a:p>
                  </a:txBody>
                  <a:tcPr/>
                </a:tc>
                <a:tc>
                  <a:txBody>
                    <a:bodyPr/>
                    <a:lstStyle/>
                    <a:p>
                      <a:pPr algn="ctr"/>
                      <a:r>
                        <a:rPr lang="bn-IN" dirty="0" smtClean="0"/>
                        <a:t>সংখ্যা</a:t>
                      </a:r>
                      <a:r>
                        <a:rPr lang="bn-IN" baseline="0" dirty="0" smtClean="0"/>
                        <a:t> </a:t>
                      </a:r>
                      <a:endParaRPr lang="en-US" dirty="0"/>
                    </a:p>
                  </a:txBody>
                  <a:tcPr/>
                </a:tc>
              </a:tr>
              <a:tr h="370840">
                <a:tc>
                  <a:txBody>
                    <a:bodyPr/>
                    <a:lstStyle/>
                    <a:p>
                      <a:pPr algn="ctr"/>
                      <a:r>
                        <a:rPr lang="bn-IN" dirty="0" smtClean="0"/>
                        <a:t>নতুন বিদ্যালয় </a:t>
                      </a:r>
                      <a:endParaRPr lang="en-US" dirty="0">
                        <a:solidFill>
                          <a:srgbClr val="002060"/>
                        </a:solidFill>
                      </a:endParaRPr>
                    </a:p>
                  </a:txBody>
                  <a:tcPr/>
                </a:tc>
                <a:tc>
                  <a:txBody>
                    <a:bodyPr/>
                    <a:lstStyle/>
                    <a:p>
                      <a:pPr algn="ctr"/>
                      <a:r>
                        <a:rPr lang="bn-IN" dirty="0" smtClean="0"/>
                        <a:t>৩</a:t>
                      </a:r>
                      <a:endParaRPr lang="bn-IN" dirty="0" smtClean="0">
                        <a:solidFill>
                          <a:srgbClr val="002060"/>
                        </a:solidFill>
                      </a:endParaRPr>
                    </a:p>
                  </a:txBody>
                  <a:tcPr/>
                </a:tc>
              </a:tr>
              <a:tr h="370840">
                <a:tc>
                  <a:txBody>
                    <a:bodyPr/>
                    <a:lstStyle/>
                    <a:p>
                      <a:pPr algn="ctr"/>
                      <a:r>
                        <a:rPr lang="bn-IN" dirty="0" smtClean="0"/>
                        <a:t>নতুন ভবন </a:t>
                      </a:r>
                      <a:endParaRPr lang="en-US" dirty="0">
                        <a:solidFill>
                          <a:srgbClr val="002060"/>
                        </a:solidFill>
                      </a:endParaRPr>
                    </a:p>
                  </a:txBody>
                  <a:tcPr/>
                </a:tc>
                <a:tc>
                  <a:txBody>
                    <a:bodyPr/>
                    <a:lstStyle/>
                    <a:p>
                      <a:pPr algn="ctr"/>
                      <a:r>
                        <a:rPr lang="en-US" dirty="0" smtClean="0">
                          <a:solidFill>
                            <a:srgbClr val="002060"/>
                          </a:solidFill>
                        </a:rPr>
                        <a:t>১০</a:t>
                      </a:r>
                      <a:endParaRPr lang="en-US" dirty="0">
                        <a:solidFill>
                          <a:srgbClr val="002060"/>
                        </a:solidFill>
                      </a:endParaRPr>
                    </a:p>
                  </a:txBody>
                  <a:tcPr/>
                </a:tc>
              </a:tr>
              <a:tr h="370840">
                <a:tc>
                  <a:txBody>
                    <a:bodyPr/>
                    <a:lstStyle/>
                    <a:p>
                      <a:pPr algn="ctr"/>
                      <a:r>
                        <a:rPr lang="bn-IN" dirty="0" smtClean="0"/>
                        <a:t>ও</a:t>
                      </a:r>
                      <a:r>
                        <a:rPr lang="bn-IN" baseline="0" dirty="0" smtClean="0"/>
                        <a:t>য়াশব্লক </a:t>
                      </a:r>
                      <a:endParaRPr lang="en-US" dirty="0">
                        <a:solidFill>
                          <a:srgbClr val="002060"/>
                        </a:solidFill>
                      </a:endParaRPr>
                    </a:p>
                  </a:txBody>
                  <a:tcPr/>
                </a:tc>
                <a:tc>
                  <a:txBody>
                    <a:bodyPr/>
                    <a:lstStyle/>
                    <a:p>
                      <a:pPr algn="ctr"/>
                      <a:r>
                        <a:rPr lang="en-US" dirty="0" smtClean="0"/>
                        <a:t>৩৯</a:t>
                      </a:r>
                      <a:endParaRPr lang="en-US" dirty="0">
                        <a:solidFill>
                          <a:srgbClr val="002060"/>
                        </a:solidFill>
                      </a:endParaRPr>
                    </a:p>
                  </a:txBody>
                  <a:tcPr/>
                </a:tc>
              </a:tr>
              <a:tr h="370840">
                <a:tc>
                  <a:txBody>
                    <a:bodyPr/>
                    <a:lstStyle/>
                    <a:p>
                      <a:pPr algn="ctr"/>
                      <a:r>
                        <a:rPr lang="bn-IN" dirty="0" smtClean="0"/>
                        <a:t>গভীর</a:t>
                      </a:r>
                      <a:r>
                        <a:rPr lang="bn-IN" baseline="0" dirty="0" smtClean="0"/>
                        <a:t> নলকূপ </a:t>
                      </a:r>
                      <a:endParaRPr lang="en-US" dirty="0">
                        <a:solidFill>
                          <a:srgbClr val="002060"/>
                        </a:solidFill>
                      </a:endParaRPr>
                    </a:p>
                  </a:txBody>
                  <a:tcPr/>
                </a:tc>
                <a:tc>
                  <a:txBody>
                    <a:bodyPr/>
                    <a:lstStyle/>
                    <a:p>
                      <a:pPr algn="ctr"/>
                      <a:r>
                        <a:rPr lang="bn-IN" dirty="0" smtClean="0"/>
                        <a:t>২৫ </a:t>
                      </a:r>
                      <a:endParaRPr lang="en-US" dirty="0">
                        <a:solidFill>
                          <a:srgbClr val="002060"/>
                        </a:solidFill>
                      </a:endParaRPr>
                    </a:p>
                  </a:txBody>
                  <a:tcPr/>
                </a:tc>
              </a:tr>
            </a:tbl>
          </a:graphicData>
        </a:graphic>
      </p:graphicFrame>
      <p:sp>
        <p:nvSpPr>
          <p:cNvPr id="4" name="TextBox 3"/>
          <p:cNvSpPr txBox="1"/>
          <p:nvPr/>
        </p:nvSpPr>
        <p:spPr>
          <a:xfrm>
            <a:off x="759655" y="3664561"/>
            <a:ext cx="10691447" cy="830997"/>
          </a:xfrm>
          <a:prstGeom prst="rect">
            <a:avLst/>
          </a:prstGeom>
          <a:solidFill>
            <a:schemeClr val="accent3">
              <a:lumMod val="40000"/>
              <a:lumOff val="60000"/>
            </a:schemeClr>
          </a:solidFill>
        </p:spPr>
        <p:txBody>
          <a:bodyPr wrap="square">
            <a:spAutoFit/>
          </a:bodyPr>
          <a:lstStyle/>
          <a:p>
            <a:pPr algn="ctr" eaLnBrk="1" hangingPunct="1">
              <a:defRPr/>
            </a:pPr>
            <a:r>
              <a:rPr lang="en-US" sz="2400" b="1" dirty="0" err="1" smtClean="0">
                <a:solidFill>
                  <a:schemeClr val="bg1"/>
                </a:solidFill>
              </a:rPr>
              <a:t>সরকারি</a:t>
            </a:r>
            <a:r>
              <a:rPr lang="en-US" sz="2400" b="1" dirty="0" smtClean="0">
                <a:solidFill>
                  <a:schemeClr val="bg1"/>
                </a:solidFill>
              </a:rPr>
              <a:t> </a:t>
            </a:r>
            <a:r>
              <a:rPr lang="en-US" sz="2400" b="1" dirty="0" err="1">
                <a:solidFill>
                  <a:schemeClr val="bg1"/>
                </a:solidFill>
              </a:rPr>
              <a:t>প্রাথমিক</a:t>
            </a:r>
            <a:r>
              <a:rPr lang="en-US" sz="2400" b="1" dirty="0">
                <a:solidFill>
                  <a:schemeClr val="bg1"/>
                </a:solidFill>
              </a:rPr>
              <a:t> </a:t>
            </a:r>
            <a:r>
              <a:rPr lang="en-US" sz="2400" b="1" dirty="0" err="1" smtClean="0">
                <a:solidFill>
                  <a:schemeClr val="bg1"/>
                </a:solidFill>
              </a:rPr>
              <a:t>বিদ্যালয়ে</a:t>
            </a:r>
            <a:r>
              <a:rPr lang="en-US" sz="2400" b="1" dirty="0" smtClean="0">
                <a:solidFill>
                  <a:schemeClr val="bg1"/>
                </a:solidFill>
              </a:rPr>
              <a:t> </a:t>
            </a:r>
            <a:r>
              <a:rPr lang="en-US" sz="2400" b="1" dirty="0" err="1" smtClean="0">
                <a:solidFill>
                  <a:schemeClr val="bg1"/>
                </a:solidFill>
              </a:rPr>
              <a:t>অবকাঠামোগত</a:t>
            </a:r>
            <a:r>
              <a:rPr lang="en-US" sz="2400" b="1" dirty="0" smtClean="0">
                <a:solidFill>
                  <a:schemeClr val="bg1"/>
                </a:solidFill>
              </a:rPr>
              <a:t> </a:t>
            </a:r>
            <a:r>
              <a:rPr lang="en-US" sz="2400" b="1" dirty="0" err="1" smtClean="0">
                <a:solidFill>
                  <a:schemeClr val="bg1"/>
                </a:solidFill>
              </a:rPr>
              <a:t>উন্নয়নের</a:t>
            </a:r>
            <a:r>
              <a:rPr lang="en-US" sz="2400" b="1" dirty="0" smtClean="0">
                <a:solidFill>
                  <a:schemeClr val="bg1"/>
                </a:solidFill>
              </a:rPr>
              <a:t> </a:t>
            </a:r>
            <a:r>
              <a:rPr lang="en-US" sz="2400" b="1" dirty="0" err="1" smtClean="0">
                <a:solidFill>
                  <a:schemeClr val="bg1"/>
                </a:solidFill>
              </a:rPr>
              <a:t>জন্য</a:t>
            </a:r>
            <a:r>
              <a:rPr lang="en-US" sz="2400" b="1" dirty="0" smtClean="0">
                <a:solidFill>
                  <a:schemeClr val="bg1"/>
                </a:solidFill>
              </a:rPr>
              <a:t> </a:t>
            </a:r>
            <a:r>
              <a:rPr lang="en-US" sz="2400" b="1" dirty="0" err="1" smtClean="0">
                <a:solidFill>
                  <a:schemeClr val="bg1"/>
                </a:solidFill>
              </a:rPr>
              <a:t>নিয়মিতভাবে</a:t>
            </a:r>
            <a:r>
              <a:rPr lang="en-US" sz="2400" b="1" dirty="0" smtClean="0">
                <a:solidFill>
                  <a:schemeClr val="bg1"/>
                </a:solidFill>
              </a:rPr>
              <a:t> </a:t>
            </a:r>
            <a:r>
              <a:rPr lang="en-US" sz="2400" b="1" dirty="0" err="1" smtClean="0">
                <a:solidFill>
                  <a:schemeClr val="bg1"/>
                </a:solidFill>
              </a:rPr>
              <a:t>অর্থ</a:t>
            </a:r>
            <a:r>
              <a:rPr lang="en-US" sz="2400" b="1" dirty="0" smtClean="0">
                <a:solidFill>
                  <a:schemeClr val="bg1"/>
                </a:solidFill>
              </a:rPr>
              <a:t> </a:t>
            </a:r>
            <a:r>
              <a:rPr lang="en-US" sz="2400" b="1" dirty="0" err="1" smtClean="0">
                <a:solidFill>
                  <a:schemeClr val="bg1"/>
                </a:solidFill>
              </a:rPr>
              <a:t>বরাদ্দ</a:t>
            </a:r>
            <a:r>
              <a:rPr lang="en-US" sz="2400" b="1" dirty="0" smtClean="0">
                <a:solidFill>
                  <a:schemeClr val="bg1"/>
                </a:solidFill>
              </a:rPr>
              <a:t> </a:t>
            </a:r>
            <a:r>
              <a:rPr lang="en-US" sz="2400" b="1" dirty="0" err="1" smtClean="0">
                <a:solidFill>
                  <a:schemeClr val="bg1"/>
                </a:solidFill>
              </a:rPr>
              <a:t>করা</a:t>
            </a:r>
            <a:r>
              <a:rPr lang="en-US" sz="2400" b="1" dirty="0" smtClean="0">
                <a:solidFill>
                  <a:schemeClr val="bg1"/>
                </a:solidFill>
              </a:rPr>
              <a:t> </a:t>
            </a:r>
            <a:r>
              <a:rPr lang="en-US" sz="2400" b="1" dirty="0" err="1" smtClean="0">
                <a:solidFill>
                  <a:schemeClr val="bg1"/>
                </a:solidFill>
              </a:rPr>
              <a:t>হয়ে</a:t>
            </a:r>
            <a:r>
              <a:rPr lang="en-US" sz="2400" b="1" dirty="0" smtClean="0">
                <a:solidFill>
                  <a:schemeClr val="bg1"/>
                </a:solidFill>
              </a:rPr>
              <a:t> </a:t>
            </a:r>
            <a:r>
              <a:rPr lang="en-US" sz="2400" b="1" dirty="0" err="1" smtClean="0">
                <a:solidFill>
                  <a:schemeClr val="bg1"/>
                </a:solidFill>
              </a:rPr>
              <a:t>থাকে</a:t>
            </a:r>
            <a:endParaRPr lang="en-US" sz="2400" b="1" dirty="0">
              <a:solidFill>
                <a:schemeClr val="bg1"/>
              </a:solidFill>
            </a:endParaRPr>
          </a:p>
        </p:txBody>
      </p:sp>
      <p:graphicFrame>
        <p:nvGraphicFramePr>
          <p:cNvPr id="5" name="Table 4"/>
          <p:cNvGraphicFramePr>
            <a:graphicFrameLocks noGrp="1"/>
          </p:cNvGraphicFramePr>
          <p:nvPr>
            <p:extLst>
              <p:ext uri="{D42A27DB-BD31-4B8C-83A1-F6EECF244321}">
                <p14:modId xmlns="" xmlns:p14="http://schemas.microsoft.com/office/powerpoint/2010/main" val="830982852"/>
              </p:ext>
            </p:extLst>
          </p:nvPr>
        </p:nvGraphicFramePr>
        <p:xfrm>
          <a:off x="3293819" y="4664686"/>
          <a:ext cx="5878316" cy="1553235"/>
        </p:xfrm>
        <a:graphic>
          <a:graphicData uri="http://schemas.openxmlformats.org/drawingml/2006/table">
            <a:tbl>
              <a:tblPr firstRow="1" bandRow="1">
                <a:tableStyleId>{F5AB1C69-6EDB-4FF4-983F-18BD219EF322}</a:tableStyleId>
              </a:tblPr>
              <a:tblGrid>
                <a:gridCol w="3020380"/>
                <a:gridCol w="2857936"/>
              </a:tblGrid>
              <a:tr h="719665">
                <a:tc>
                  <a:txBody>
                    <a:bodyPr/>
                    <a:lstStyle/>
                    <a:p>
                      <a:r>
                        <a:rPr lang="bn-IN" sz="1800" dirty="0" smtClean="0"/>
                        <a:t>মেরামতের ধরণ</a:t>
                      </a:r>
                      <a:endParaRPr lang="en-US" sz="1800" dirty="0"/>
                    </a:p>
                  </a:txBody>
                  <a:tcPr marT="45691" marB="45691"/>
                </a:tc>
                <a:tc>
                  <a:txBody>
                    <a:bodyPr/>
                    <a:lstStyle/>
                    <a:p>
                      <a:r>
                        <a:rPr lang="bn-IN" sz="1800" dirty="0" smtClean="0"/>
                        <a:t>টাকার পরিমাণ</a:t>
                      </a:r>
                      <a:r>
                        <a:rPr lang="bn-IN" sz="1800" baseline="0" dirty="0" smtClean="0"/>
                        <a:t> </a:t>
                      </a:r>
                      <a:endParaRPr lang="en-US" sz="1800" dirty="0"/>
                    </a:p>
                  </a:txBody>
                  <a:tcPr marT="45691" marB="45691"/>
                </a:tc>
              </a:tr>
              <a:tr h="416785">
                <a:tc>
                  <a:txBody>
                    <a:bodyPr/>
                    <a:lstStyle/>
                    <a:p>
                      <a:r>
                        <a:rPr lang="bn-IN" sz="1800" dirty="0" smtClean="0"/>
                        <a:t>বৃহৎ মেরামতের</a:t>
                      </a:r>
                      <a:endParaRPr lang="en-US" sz="1800" dirty="0">
                        <a:solidFill>
                          <a:schemeClr val="bg1"/>
                        </a:solidFill>
                      </a:endParaRPr>
                    </a:p>
                  </a:txBody>
                  <a:tcPr marT="45691" marB="45691"/>
                </a:tc>
                <a:tc>
                  <a:txBody>
                    <a:bodyPr/>
                    <a:lstStyle/>
                    <a:p>
                      <a:r>
                        <a:rPr lang="en-US" sz="1800" dirty="0" smtClean="0"/>
                        <a:t>৭,০০,০০০</a:t>
                      </a:r>
                      <a:r>
                        <a:rPr lang="bn-IN" sz="1800" dirty="0" smtClean="0"/>
                        <a:t>/-</a:t>
                      </a:r>
                      <a:r>
                        <a:rPr lang="bn-IN" sz="1800" baseline="0" dirty="0" smtClean="0"/>
                        <a:t> </a:t>
                      </a:r>
                      <a:r>
                        <a:rPr lang="bn-IN" sz="1800" dirty="0" smtClean="0"/>
                        <a:t> </a:t>
                      </a:r>
                      <a:endParaRPr lang="en-US" sz="1800" dirty="0"/>
                    </a:p>
                  </a:txBody>
                  <a:tcPr marT="45691" marB="45691"/>
                </a:tc>
              </a:tr>
              <a:tr h="416785">
                <a:tc>
                  <a:txBody>
                    <a:bodyPr/>
                    <a:lstStyle/>
                    <a:p>
                      <a:r>
                        <a:rPr lang="bn-IN" sz="1800" dirty="0" smtClean="0"/>
                        <a:t>ক্ষুদ্র মেরামতের</a:t>
                      </a:r>
                      <a:endParaRPr lang="en-US" sz="1800" dirty="0">
                        <a:solidFill>
                          <a:schemeClr val="bg1"/>
                        </a:solidFill>
                      </a:endParaRPr>
                    </a:p>
                  </a:txBody>
                  <a:tcPr marT="45691" marB="45691"/>
                </a:tc>
                <a:tc>
                  <a:txBody>
                    <a:bodyPr/>
                    <a:lstStyle/>
                    <a:p>
                      <a:r>
                        <a:rPr lang="en-US" sz="1800" dirty="0" smtClean="0"/>
                        <a:t>২,০০,০০০</a:t>
                      </a:r>
                      <a:r>
                        <a:rPr lang="bn-IN" sz="1800" dirty="0" smtClean="0"/>
                        <a:t>/- </a:t>
                      </a:r>
                      <a:endParaRPr lang="en-US" sz="1800" dirty="0"/>
                    </a:p>
                  </a:txBody>
                  <a:tcPr marT="45691" marB="45691"/>
                </a:tc>
              </a:tr>
            </a:tbl>
          </a:graphicData>
        </a:graphic>
      </p:graphicFrame>
    </p:spTree>
    <p:extLst>
      <p:ext uri="{BB962C8B-B14F-4D97-AF65-F5344CB8AC3E}">
        <p14:creationId xmlns="" xmlns:p14="http://schemas.microsoft.com/office/powerpoint/2010/main" val="1145497409"/>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89479" y="218905"/>
            <a:ext cx="8229600" cy="141763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38100">
            <a:solidFill>
              <a:schemeClr val="tx1">
                <a:lumMod val="95000"/>
                <a:lumOff val="5000"/>
              </a:schemeClr>
            </a:solidFill>
          </a:ln>
        </p:spPr>
        <p:txBody>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sz="4000" b="1" dirty="0" err="1" smtClean="0">
                <a:solidFill>
                  <a:srgbClr val="FF0000"/>
                </a:solidFill>
              </a:rPr>
              <a:t>শিক্ষা</a:t>
            </a:r>
            <a:r>
              <a:rPr lang="en-US" sz="4000" b="1" dirty="0" smtClean="0">
                <a:solidFill>
                  <a:srgbClr val="FF0000"/>
                </a:solidFill>
              </a:rPr>
              <a:t> </a:t>
            </a:r>
            <a:r>
              <a:rPr lang="en-US" sz="4000" b="1" dirty="0" err="1" smtClean="0">
                <a:solidFill>
                  <a:srgbClr val="FF0000"/>
                </a:solidFill>
              </a:rPr>
              <a:t>নিয়ে</a:t>
            </a:r>
            <a:r>
              <a:rPr lang="en-US" sz="4000" b="1" dirty="0" smtClean="0">
                <a:solidFill>
                  <a:srgbClr val="FF0000"/>
                </a:solidFill>
              </a:rPr>
              <a:t> </a:t>
            </a:r>
            <a:r>
              <a:rPr lang="en-US" sz="4000" b="1" dirty="0" err="1" smtClean="0">
                <a:solidFill>
                  <a:srgbClr val="FF0000"/>
                </a:solidFill>
              </a:rPr>
              <a:t>গড়বো</a:t>
            </a:r>
            <a:r>
              <a:rPr lang="en-US" sz="4000" b="1" dirty="0" smtClean="0">
                <a:solidFill>
                  <a:srgbClr val="FF0000"/>
                </a:solidFill>
              </a:rPr>
              <a:t> </a:t>
            </a:r>
            <a:r>
              <a:rPr lang="en-US" sz="4000" b="1" dirty="0" err="1" smtClean="0">
                <a:solidFill>
                  <a:srgbClr val="FF0000"/>
                </a:solidFill>
              </a:rPr>
              <a:t>দেশ</a:t>
            </a:r>
            <a:r>
              <a:rPr lang="en-US" sz="4000" b="1" dirty="0" smtClean="0">
                <a:solidFill>
                  <a:srgbClr val="FF0000"/>
                </a:solidFill>
              </a:rPr>
              <a:t/>
            </a:r>
            <a:br>
              <a:rPr lang="en-US" sz="4000" b="1" dirty="0" smtClean="0">
                <a:solidFill>
                  <a:srgbClr val="FF0000"/>
                </a:solidFill>
              </a:rPr>
            </a:br>
            <a:r>
              <a:rPr lang="en-US" sz="4000" b="1" dirty="0" err="1" smtClean="0">
                <a:solidFill>
                  <a:srgbClr val="FF0000"/>
                </a:solidFill>
              </a:rPr>
              <a:t>শেখ</a:t>
            </a:r>
            <a:r>
              <a:rPr lang="en-US" sz="4000" b="1" dirty="0" smtClean="0">
                <a:solidFill>
                  <a:srgbClr val="FF0000"/>
                </a:solidFill>
              </a:rPr>
              <a:t> </a:t>
            </a:r>
            <a:r>
              <a:rPr lang="en-US" sz="4000" b="1" dirty="0" err="1" smtClean="0">
                <a:solidFill>
                  <a:srgbClr val="FF0000"/>
                </a:solidFill>
              </a:rPr>
              <a:t>হাসিনার</a:t>
            </a:r>
            <a:r>
              <a:rPr lang="en-US" sz="4000" b="1" dirty="0" smtClean="0">
                <a:solidFill>
                  <a:srgbClr val="FF0000"/>
                </a:solidFill>
              </a:rPr>
              <a:t> </a:t>
            </a:r>
            <a:r>
              <a:rPr lang="en-US" sz="4000" b="1" dirty="0" err="1" smtClean="0">
                <a:solidFill>
                  <a:srgbClr val="FF0000"/>
                </a:solidFill>
              </a:rPr>
              <a:t>বাংলাদেশ</a:t>
            </a:r>
            <a:r>
              <a:rPr lang="en-US" sz="4000" b="1" dirty="0" smtClean="0">
                <a:solidFill>
                  <a:srgbClr val="FF0000"/>
                </a:solidFill>
              </a:rPr>
              <a:t> ।</a:t>
            </a:r>
          </a:p>
        </p:txBody>
      </p:sp>
      <p:pic>
        <p:nvPicPr>
          <p:cNvPr id="3" name="Picture 6" descr="100.jp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49313" y="2060848"/>
            <a:ext cx="3040534" cy="329696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 xmlns:a14="http://schemas.microsoft.com/office/drawing/2010/main">
                <a:solidFill>
                  <a:srgbClr val="FFFFFF"/>
                </a:solidFill>
              </a14:hiddenFill>
            </a:ext>
          </a:extLst>
        </p:spPr>
      </p:pic>
      <p:pic>
        <p:nvPicPr>
          <p:cNvPr id="4" name="Picture 8" descr="102.jpg"/>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988912" y="2136604"/>
            <a:ext cx="2739156" cy="329423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 xmlns:a14="http://schemas.microsoft.com/office/drawing/2010/main">
                <a:solidFill>
                  <a:srgbClr val="FFFFFF"/>
                </a:solidFill>
              </a14:hiddenFill>
            </a:ext>
          </a:extLst>
        </p:spPr>
      </p:pic>
      <p:sp>
        <p:nvSpPr>
          <p:cNvPr id="5" name="Title 1"/>
          <p:cNvSpPr txBox="1">
            <a:spLocks/>
          </p:cNvSpPr>
          <p:nvPr/>
        </p:nvSpPr>
        <p:spPr bwMode="auto">
          <a:xfrm>
            <a:off x="1789479" y="5693752"/>
            <a:ext cx="8229600" cy="8001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38100">
            <a:solidFill>
              <a:schemeClr val="tx1">
                <a:lumMod val="95000"/>
                <a:lumOff val="5000"/>
              </a:schemeClr>
            </a:solidFill>
            <a:miter lim="800000"/>
            <a:headEnd/>
            <a:tailEnd/>
          </a:ln>
        </p:spPr>
        <p:txBody>
          <a:bodyPr anchor="ctr"/>
          <a:lstStyle/>
          <a:p>
            <a:pPr algn="ctr">
              <a:defRPr/>
            </a:pPr>
            <a:r>
              <a:rPr lang="en-US" sz="3800" b="1" kern="0" dirty="0" err="1">
                <a:solidFill>
                  <a:srgbClr val="FF0000"/>
                </a:solidFill>
                <a:latin typeface="SutonnyMJ" pitchFamily="2" charset="0"/>
                <a:ea typeface="+mj-ea"/>
                <a:cs typeface="SutonnyMJ" pitchFamily="2" charset="0"/>
              </a:rPr>
              <a:t>মানসম্মত</a:t>
            </a:r>
            <a:r>
              <a:rPr lang="en-US" sz="3800" b="1" kern="0" dirty="0">
                <a:solidFill>
                  <a:srgbClr val="FF0000"/>
                </a:solidFill>
                <a:latin typeface="SutonnyMJ" pitchFamily="2" charset="0"/>
                <a:ea typeface="+mj-ea"/>
                <a:cs typeface="SutonnyMJ" pitchFamily="2" charset="0"/>
              </a:rPr>
              <a:t> </a:t>
            </a:r>
            <a:r>
              <a:rPr lang="en-US" sz="3800" b="1" kern="0" dirty="0" err="1">
                <a:solidFill>
                  <a:srgbClr val="FF0000"/>
                </a:solidFill>
                <a:latin typeface="SutonnyMJ" pitchFamily="2" charset="0"/>
                <a:ea typeface="+mj-ea"/>
                <a:cs typeface="SutonnyMJ" pitchFamily="2" charset="0"/>
              </a:rPr>
              <a:t>শিক্ষা</a:t>
            </a:r>
            <a:r>
              <a:rPr lang="en-US" sz="3800" b="1" kern="0" dirty="0">
                <a:solidFill>
                  <a:srgbClr val="FF0000"/>
                </a:solidFill>
                <a:latin typeface="SutonnyMJ" pitchFamily="2" charset="0"/>
                <a:ea typeface="+mj-ea"/>
                <a:cs typeface="SutonnyMJ" pitchFamily="2" charset="0"/>
              </a:rPr>
              <a:t> </a:t>
            </a:r>
            <a:r>
              <a:rPr lang="en-US" sz="3800" b="1" kern="0" dirty="0" err="1">
                <a:solidFill>
                  <a:srgbClr val="FF0000"/>
                </a:solidFill>
                <a:latin typeface="SutonnyMJ" pitchFamily="2" charset="0"/>
                <a:ea typeface="+mj-ea"/>
                <a:cs typeface="SutonnyMJ" pitchFamily="2" charset="0"/>
              </a:rPr>
              <a:t>শেখ</a:t>
            </a:r>
            <a:r>
              <a:rPr lang="en-US" sz="3800" b="1" kern="0" dirty="0">
                <a:solidFill>
                  <a:srgbClr val="FF0000"/>
                </a:solidFill>
                <a:latin typeface="SutonnyMJ" pitchFamily="2" charset="0"/>
                <a:ea typeface="+mj-ea"/>
                <a:cs typeface="SutonnyMJ" pitchFamily="2" charset="0"/>
              </a:rPr>
              <a:t> </a:t>
            </a:r>
            <a:r>
              <a:rPr lang="en-US" sz="3800" b="1" kern="0" dirty="0" err="1">
                <a:solidFill>
                  <a:srgbClr val="FF0000"/>
                </a:solidFill>
                <a:latin typeface="SutonnyMJ" pitchFamily="2" charset="0"/>
                <a:ea typeface="+mj-ea"/>
                <a:cs typeface="SutonnyMJ" pitchFamily="2" charset="0"/>
              </a:rPr>
              <a:t>হাসিনার</a:t>
            </a:r>
            <a:r>
              <a:rPr lang="en-US" sz="3800" b="1" kern="0" dirty="0">
                <a:solidFill>
                  <a:srgbClr val="FF0000"/>
                </a:solidFill>
                <a:latin typeface="SutonnyMJ" pitchFamily="2" charset="0"/>
                <a:ea typeface="+mj-ea"/>
                <a:cs typeface="SutonnyMJ" pitchFamily="2" charset="0"/>
              </a:rPr>
              <a:t> </a:t>
            </a:r>
            <a:r>
              <a:rPr lang="en-US" sz="3800" b="1" kern="0" dirty="0" err="1">
                <a:solidFill>
                  <a:srgbClr val="FF0000"/>
                </a:solidFill>
                <a:latin typeface="SutonnyMJ" pitchFamily="2" charset="0"/>
                <a:ea typeface="+mj-ea"/>
                <a:cs typeface="SutonnyMJ" pitchFamily="2" charset="0"/>
              </a:rPr>
              <a:t>দীক্ষা</a:t>
            </a:r>
            <a:endParaRPr lang="en-US" sz="3800" b="1" kern="0" dirty="0">
              <a:solidFill>
                <a:srgbClr val="FF0000"/>
              </a:solidFill>
              <a:latin typeface="SutonnyMJ" pitchFamily="2" charset="0"/>
              <a:ea typeface="+mj-ea"/>
              <a:cs typeface="SutonnyMJ" pitchFamily="2" charset="0"/>
            </a:endParaRPr>
          </a:p>
        </p:txBody>
      </p:sp>
    </p:spTree>
    <p:extLst>
      <p:ext uri="{BB962C8B-B14F-4D97-AF65-F5344CB8AC3E}">
        <p14:creationId xmlns="" xmlns:p14="http://schemas.microsoft.com/office/powerpoint/2010/main" val="1503072241"/>
      </p:ext>
    </p:extLst>
  </p:cSld>
  <p:clrMapOvr>
    <a:masterClrMapping/>
  </p:clrMapOvr>
  <mc:AlternateContent xmlns:mc="http://schemas.openxmlformats.org/markup-compatibility/2006">
    <mc:Choice xmlns=""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2370" y="147271"/>
            <a:ext cx="11282288" cy="83099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wrap="square">
            <a:spAutoFit/>
          </a:bodyPr>
          <a:lstStyle/>
          <a:p>
            <a:pPr algn="just" eaLnBrk="1" hangingPunct="1">
              <a:buFont typeface="Wingdings" pitchFamily="2" charset="2"/>
              <a:buChar char="Ø"/>
              <a:defRPr/>
            </a:pPr>
            <a:r>
              <a:rPr lang="bn-IN" sz="2400" dirty="0">
                <a:solidFill>
                  <a:schemeClr val="accent6"/>
                </a:solidFill>
              </a:rPr>
              <a:t> </a:t>
            </a:r>
            <a:r>
              <a:rPr lang="bn-IN" sz="2400" dirty="0">
                <a:solidFill>
                  <a:schemeClr val="bg1">
                    <a:lumMod val="85000"/>
                    <a:lumOff val="15000"/>
                  </a:schemeClr>
                </a:solidFill>
              </a:rPr>
              <a:t>সরকার প্রতি বছর সকল </a:t>
            </a:r>
            <a:r>
              <a:rPr lang="en-US" sz="2400" dirty="0" err="1">
                <a:solidFill>
                  <a:schemeClr val="bg1">
                    <a:lumMod val="85000"/>
                    <a:lumOff val="15000"/>
                  </a:schemeClr>
                </a:solidFill>
              </a:rPr>
              <a:t>সরকারি</a:t>
            </a:r>
            <a:r>
              <a:rPr lang="en-US" sz="2400" dirty="0">
                <a:solidFill>
                  <a:schemeClr val="bg1">
                    <a:lumMod val="85000"/>
                    <a:lumOff val="15000"/>
                  </a:schemeClr>
                </a:solidFill>
              </a:rPr>
              <a:t> </a:t>
            </a:r>
            <a:r>
              <a:rPr lang="en-US" sz="2400" dirty="0" err="1">
                <a:solidFill>
                  <a:schemeClr val="bg1">
                    <a:lumMod val="85000"/>
                    <a:lumOff val="15000"/>
                  </a:schemeClr>
                </a:solidFill>
              </a:rPr>
              <a:t>প্রাথমিক</a:t>
            </a:r>
            <a:r>
              <a:rPr lang="en-US" sz="2400" dirty="0">
                <a:solidFill>
                  <a:schemeClr val="bg1">
                    <a:lumMod val="85000"/>
                    <a:lumOff val="15000"/>
                  </a:schemeClr>
                </a:solidFill>
              </a:rPr>
              <a:t> </a:t>
            </a:r>
            <a:r>
              <a:rPr lang="en-US" sz="2400" dirty="0" err="1">
                <a:solidFill>
                  <a:schemeClr val="bg1">
                    <a:lumMod val="85000"/>
                    <a:lumOff val="15000"/>
                  </a:schemeClr>
                </a:solidFill>
              </a:rPr>
              <a:t>বিদ্যালয়ে</a:t>
            </a:r>
            <a:r>
              <a:rPr lang="en-US" sz="2400" dirty="0">
                <a:solidFill>
                  <a:schemeClr val="bg1">
                    <a:lumMod val="85000"/>
                    <a:lumOff val="15000"/>
                  </a:schemeClr>
                </a:solidFill>
              </a:rPr>
              <a:t> </a:t>
            </a:r>
            <a:r>
              <a:rPr lang="en-US" sz="2400" dirty="0" err="1" smtClean="0">
                <a:solidFill>
                  <a:schemeClr val="bg1">
                    <a:lumMod val="85000"/>
                    <a:lumOff val="15000"/>
                  </a:schemeClr>
                </a:solidFill>
              </a:rPr>
              <a:t>শিক্ষার্থীর</a:t>
            </a:r>
            <a:r>
              <a:rPr lang="en-US" sz="2400" dirty="0" smtClean="0">
                <a:solidFill>
                  <a:schemeClr val="bg1">
                    <a:lumMod val="85000"/>
                    <a:lumOff val="15000"/>
                  </a:schemeClr>
                </a:solidFill>
              </a:rPr>
              <a:t> </a:t>
            </a:r>
            <a:r>
              <a:rPr lang="en-US" sz="2400" dirty="0" err="1" smtClean="0">
                <a:solidFill>
                  <a:schemeClr val="bg1">
                    <a:lumMod val="85000"/>
                    <a:lumOff val="15000"/>
                  </a:schemeClr>
                </a:solidFill>
              </a:rPr>
              <a:t>সংখ্যার</a:t>
            </a:r>
            <a:r>
              <a:rPr lang="en-US" sz="2400" dirty="0" smtClean="0">
                <a:solidFill>
                  <a:schemeClr val="bg1">
                    <a:lumMod val="85000"/>
                    <a:lumOff val="15000"/>
                  </a:schemeClr>
                </a:solidFill>
              </a:rPr>
              <a:t> </a:t>
            </a:r>
            <a:r>
              <a:rPr lang="en-US" sz="2400" dirty="0" err="1" smtClean="0">
                <a:solidFill>
                  <a:schemeClr val="bg1">
                    <a:lumMod val="85000"/>
                    <a:lumOff val="15000"/>
                  </a:schemeClr>
                </a:solidFill>
              </a:rPr>
              <a:t>উপর</a:t>
            </a:r>
            <a:r>
              <a:rPr lang="en-US" sz="2400" dirty="0" smtClean="0">
                <a:solidFill>
                  <a:schemeClr val="bg1">
                    <a:lumMod val="85000"/>
                    <a:lumOff val="15000"/>
                  </a:schemeClr>
                </a:solidFill>
              </a:rPr>
              <a:t> </a:t>
            </a:r>
            <a:r>
              <a:rPr lang="en-US" sz="2400" dirty="0" err="1" smtClean="0">
                <a:solidFill>
                  <a:schemeClr val="bg1">
                    <a:lumMod val="85000"/>
                    <a:lumOff val="15000"/>
                  </a:schemeClr>
                </a:solidFill>
              </a:rPr>
              <a:t>ভিত্তি</a:t>
            </a:r>
            <a:r>
              <a:rPr lang="en-US" sz="2400" dirty="0" smtClean="0">
                <a:solidFill>
                  <a:schemeClr val="bg1">
                    <a:lumMod val="85000"/>
                    <a:lumOff val="15000"/>
                  </a:schemeClr>
                </a:solidFill>
              </a:rPr>
              <a:t> </a:t>
            </a:r>
            <a:r>
              <a:rPr lang="en-US" sz="2400" dirty="0" err="1" smtClean="0">
                <a:solidFill>
                  <a:schemeClr val="bg1">
                    <a:lumMod val="85000"/>
                    <a:lumOff val="15000"/>
                  </a:schemeClr>
                </a:solidFill>
              </a:rPr>
              <a:t>করে</a:t>
            </a:r>
            <a:r>
              <a:rPr lang="en-US" sz="2400" dirty="0" smtClean="0">
                <a:solidFill>
                  <a:schemeClr val="bg1">
                    <a:lumMod val="85000"/>
                    <a:lumOff val="15000"/>
                  </a:schemeClr>
                </a:solidFill>
              </a:rPr>
              <a:t> SLIP </a:t>
            </a:r>
            <a:r>
              <a:rPr lang="en-US" sz="2400" dirty="0" err="1" smtClean="0">
                <a:solidFill>
                  <a:schemeClr val="bg1">
                    <a:lumMod val="85000"/>
                    <a:lumOff val="15000"/>
                  </a:schemeClr>
                </a:solidFill>
              </a:rPr>
              <a:t>বরাদ্দ</a:t>
            </a:r>
            <a:r>
              <a:rPr lang="en-US" sz="2400" dirty="0" smtClean="0">
                <a:solidFill>
                  <a:schemeClr val="bg1">
                    <a:lumMod val="85000"/>
                    <a:lumOff val="15000"/>
                  </a:schemeClr>
                </a:solidFill>
              </a:rPr>
              <a:t> ৫০,০০০/- </a:t>
            </a:r>
            <a:r>
              <a:rPr lang="en-US" sz="2400" dirty="0" err="1" smtClean="0">
                <a:solidFill>
                  <a:schemeClr val="bg1">
                    <a:lumMod val="85000"/>
                    <a:lumOff val="15000"/>
                  </a:schemeClr>
                </a:solidFill>
              </a:rPr>
              <a:t>থেকে</a:t>
            </a:r>
            <a:r>
              <a:rPr lang="en-US" sz="2400" dirty="0" smtClean="0">
                <a:solidFill>
                  <a:schemeClr val="bg1">
                    <a:lumMod val="85000"/>
                    <a:lumOff val="15000"/>
                  </a:schemeClr>
                </a:solidFill>
              </a:rPr>
              <a:t> ১,০০,০০০/- </a:t>
            </a:r>
            <a:r>
              <a:rPr lang="en-US" sz="2400" dirty="0" err="1" smtClean="0">
                <a:solidFill>
                  <a:schemeClr val="bg1">
                    <a:lumMod val="85000"/>
                    <a:lumOff val="15000"/>
                  </a:schemeClr>
                </a:solidFill>
              </a:rPr>
              <a:t>পর্যন্ত</a:t>
            </a:r>
            <a:r>
              <a:rPr lang="en-US" sz="2400" dirty="0" smtClean="0">
                <a:solidFill>
                  <a:schemeClr val="bg1">
                    <a:lumMod val="85000"/>
                    <a:lumOff val="15000"/>
                  </a:schemeClr>
                </a:solidFill>
              </a:rPr>
              <a:t> </a:t>
            </a:r>
            <a:r>
              <a:rPr lang="en-US" sz="2400" dirty="0" err="1" smtClean="0">
                <a:solidFill>
                  <a:schemeClr val="bg1">
                    <a:lumMod val="85000"/>
                    <a:lumOff val="15000"/>
                  </a:schemeClr>
                </a:solidFill>
              </a:rPr>
              <a:t>প্রদান</a:t>
            </a:r>
            <a:r>
              <a:rPr lang="en-US" sz="2400" dirty="0" smtClean="0">
                <a:solidFill>
                  <a:schemeClr val="bg1">
                    <a:lumMod val="85000"/>
                    <a:lumOff val="15000"/>
                  </a:schemeClr>
                </a:solidFill>
              </a:rPr>
              <a:t> </a:t>
            </a:r>
            <a:r>
              <a:rPr lang="en-US" sz="2400" dirty="0" err="1" smtClean="0">
                <a:solidFill>
                  <a:schemeClr val="bg1">
                    <a:lumMod val="85000"/>
                    <a:lumOff val="15000"/>
                  </a:schemeClr>
                </a:solidFill>
              </a:rPr>
              <a:t>করে</a:t>
            </a:r>
            <a:r>
              <a:rPr lang="en-US" sz="2400" dirty="0" smtClean="0">
                <a:solidFill>
                  <a:schemeClr val="bg1">
                    <a:lumMod val="85000"/>
                    <a:lumOff val="15000"/>
                  </a:schemeClr>
                </a:solidFill>
              </a:rPr>
              <a:t> </a:t>
            </a:r>
            <a:r>
              <a:rPr lang="en-US" sz="2400" dirty="0" err="1" smtClean="0">
                <a:solidFill>
                  <a:schemeClr val="bg1">
                    <a:lumMod val="85000"/>
                    <a:lumOff val="15000"/>
                  </a:schemeClr>
                </a:solidFill>
              </a:rPr>
              <a:t>থাকে</a:t>
            </a:r>
            <a:endParaRPr lang="en-US" sz="2400" dirty="0">
              <a:solidFill>
                <a:schemeClr val="bg1">
                  <a:lumMod val="85000"/>
                  <a:lumOff val="15000"/>
                </a:schemeClr>
              </a:solidFill>
            </a:endParaRPr>
          </a:p>
        </p:txBody>
      </p:sp>
      <p:graphicFrame>
        <p:nvGraphicFramePr>
          <p:cNvPr id="3" name="Table 2"/>
          <p:cNvGraphicFramePr>
            <a:graphicFrameLocks noGrp="1"/>
          </p:cNvGraphicFramePr>
          <p:nvPr>
            <p:extLst>
              <p:ext uri="{D42A27DB-BD31-4B8C-83A1-F6EECF244321}">
                <p14:modId xmlns="" xmlns:p14="http://schemas.microsoft.com/office/powerpoint/2010/main" val="772479109"/>
              </p:ext>
            </p:extLst>
          </p:nvPr>
        </p:nvGraphicFramePr>
        <p:xfrm>
          <a:off x="2504038" y="1266094"/>
          <a:ext cx="7512147" cy="2874012"/>
        </p:xfrm>
        <a:graphic>
          <a:graphicData uri="http://schemas.openxmlformats.org/drawingml/2006/table">
            <a:tbl>
              <a:tblPr firstRow="1" bandRow="1">
                <a:tableStyleId>{1E171933-4619-4E11-9A3F-F7608DF75F80}</a:tableStyleId>
              </a:tblPr>
              <a:tblGrid>
                <a:gridCol w="1750931"/>
                <a:gridCol w="3257167"/>
                <a:gridCol w="2504049"/>
              </a:tblGrid>
              <a:tr h="788417">
                <a:tc>
                  <a:txBody>
                    <a:bodyPr/>
                    <a:lstStyle/>
                    <a:p>
                      <a:pPr algn="ctr"/>
                      <a:r>
                        <a:rPr lang="en-US" sz="1800" b="1" dirty="0" err="1" smtClean="0"/>
                        <a:t>অর্থ</a:t>
                      </a:r>
                      <a:r>
                        <a:rPr lang="en-US" sz="1800" b="1" baseline="0" dirty="0" smtClean="0"/>
                        <a:t> </a:t>
                      </a:r>
                      <a:r>
                        <a:rPr lang="en-US" sz="1800" b="1" baseline="0" dirty="0" err="1" smtClean="0"/>
                        <a:t>বছর</a:t>
                      </a:r>
                      <a:r>
                        <a:rPr lang="en-US" sz="1800" b="1" baseline="0" dirty="0" smtClean="0"/>
                        <a:t> </a:t>
                      </a:r>
                      <a:endParaRPr lang="en-US" sz="1800" b="1" dirty="0"/>
                    </a:p>
                  </a:txBody>
                  <a:tcPr marL="91439" marR="91439"/>
                </a:tc>
                <a:tc>
                  <a:txBody>
                    <a:bodyPr/>
                    <a:lstStyle/>
                    <a:p>
                      <a:pPr algn="ctr"/>
                      <a:r>
                        <a:rPr lang="en-US" sz="1800" b="1" dirty="0" smtClean="0"/>
                        <a:t>SLIP</a:t>
                      </a:r>
                      <a:r>
                        <a:rPr lang="bn-IN" sz="1800" b="1" dirty="0" smtClean="0"/>
                        <a:t> বরাদ্দপ্রাপ্ত বিদ্যালয়ের সংখ্যা</a:t>
                      </a:r>
                      <a:endParaRPr lang="en-US" sz="1800" b="1" dirty="0">
                        <a:solidFill>
                          <a:schemeClr val="tx1"/>
                        </a:solidFill>
                      </a:endParaRPr>
                    </a:p>
                  </a:txBody>
                  <a:tcPr marL="91439" marR="91439"/>
                </a:tc>
                <a:tc>
                  <a:txBody>
                    <a:bodyPr/>
                    <a:lstStyle/>
                    <a:p>
                      <a:pPr algn="ctr"/>
                      <a:r>
                        <a:rPr lang="bn-IN" sz="1800" b="1" dirty="0" smtClean="0"/>
                        <a:t>মোট টাকার</a:t>
                      </a:r>
                      <a:r>
                        <a:rPr lang="bn-IN" sz="1800" b="1" baseline="0" dirty="0" smtClean="0"/>
                        <a:t> পরিমাণ </a:t>
                      </a:r>
                      <a:endParaRPr lang="en-US" sz="1800" b="1" dirty="0"/>
                    </a:p>
                  </a:txBody>
                  <a:tcPr marL="91439" marR="91439"/>
                </a:tc>
              </a:tr>
              <a:tr h="417119">
                <a:tc>
                  <a:txBody>
                    <a:bodyPr/>
                    <a:lstStyle/>
                    <a:p>
                      <a:pPr algn="ctr"/>
                      <a:r>
                        <a:rPr lang="bn-IN" sz="1800" b="1" dirty="0" smtClean="0"/>
                        <a:t>২০১৫-১৬</a:t>
                      </a:r>
                      <a:endParaRPr lang="en-US" sz="1800" b="1" dirty="0"/>
                    </a:p>
                  </a:txBody>
                  <a:tcPr marL="91439" marR="91439"/>
                </a:tc>
                <a:tc>
                  <a:txBody>
                    <a:bodyPr/>
                    <a:lstStyle/>
                    <a:p>
                      <a:pPr algn="ctr"/>
                      <a:r>
                        <a:rPr lang="bn-IN" sz="1800" b="1" dirty="0" smtClean="0"/>
                        <a:t>৭৫</a:t>
                      </a:r>
                      <a:endParaRPr lang="en-US" sz="1800" b="1" dirty="0"/>
                    </a:p>
                  </a:txBody>
                  <a:tcPr marL="91439" marR="91439"/>
                </a:tc>
                <a:tc>
                  <a:txBody>
                    <a:bodyPr/>
                    <a:lstStyle/>
                    <a:p>
                      <a:pPr algn="ctr"/>
                      <a:r>
                        <a:rPr lang="bn-IN" sz="1800" b="1" dirty="0" smtClean="0"/>
                        <a:t>২৫,০০,০০০ /-</a:t>
                      </a:r>
                      <a:endParaRPr lang="en-US" sz="1800" b="1" dirty="0"/>
                    </a:p>
                  </a:txBody>
                  <a:tcPr marL="91439" marR="91439"/>
                </a:tc>
              </a:tr>
              <a:tr h="417119">
                <a:tc>
                  <a:txBody>
                    <a:bodyPr/>
                    <a:lstStyle/>
                    <a:p>
                      <a:pPr algn="ctr"/>
                      <a:r>
                        <a:rPr lang="bn-IN" sz="1800" b="1" dirty="0" smtClean="0"/>
                        <a:t>২০১৬-১৭</a:t>
                      </a:r>
                      <a:endParaRPr lang="en-US" sz="1800" b="1" dirty="0"/>
                    </a:p>
                  </a:txBody>
                  <a:tcPr marL="91439" marR="91439"/>
                </a:tc>
                <a:tc>
                  <a:txBody>
                    <a:bodyPr/>
                    <a:lstStyle/>
                    <a:p>
                      <a:pPr algn="ctr"/>
                      <a:r>
                        <a:rPr lang="bn-IN" sz="1800" b="1" dirty="0" smtClean="0"/>
                        <a:t>৭৮ </a:t>
                      </a:r>
                      <a:endParaRPr lang="en-US" sz="1800" b="1" dirty="0"/>
                    </a:p>
                  </a:txBody>
                  <a:tcPr marL="91439" marR="91439"/>
                </a:tc>
                <a:tc>
                  <a:txBody>
                    <a:bodyPr/>
                    <a:lstStyle/>
                    <a:p>
                      <a:pPr algn="ctr"/>
                      <a:r>
                        <a:rPr lang="bn-IN" sz="1800" b="1" dirty="0" smtClean="0"/>
                        <a:t>৩৭,২০,০০০ /-</a:t>
                      </a:r>
                      <a:endParaRPr lang="en-US" sz="1800" b="1" dirty="0"/>
                    </a:p>
                  </a:txBody>
                  <a:tcPr marL="91439" marR="91439"/>
                </a:tc>
              </a:tr>
              <a:tr h="417119">
                <a:tc>
                  <a:txBody>
                    <a:bodyPr/>
                    <a:lstStyle/>
                    <a:p>
                      <a:pPr algn="ctr"/>
                      <a:r>
                        <a:rPr lang="bn-IN" sz="1800" b="1" dirty="0" smtClean="0"/>
                        <a:t>২০১৭-১৮</a:t>
                      </a:r>
                      <a:endParaRPr lang="en-US" sz="1800" b="1" dirty="0"/>
                    </a:p>
                  </a:txBody>
                  <a:tcPr marL="91439" marR="91439"/>
                </a:tc>
                <a:tc>
                  <a:txBody>
                    <a:bodyPr/>
                    <a:lstStyle/>
                    <a:p>
                      <a:pPr algn="ctr"/>
                      <a:r>
                        <a:rPr lang="bn-IN" sz="1800" b="1" dirty="0" smtClean="0"/>
                        <a:t>৭৮</a:t>
                      </a:r>
                      <a:endParaRPr lang="en-US" sz="1800" b="1" dirty="0"/>
                    </a:p>
                  </a:txBody>
                  <a:tcPr marL="91439" marR="91439"/>
                </a:tc>
                <a:tc>
                  <a:txBody>
                    <a:bodyPr/>
                    <a:lstStyle/>
                    <a:p>
                      <a:pPr algn="ctr"/>
                      <a:r>
                        <a:rPr lang="bn-IN" sz="1800" b="1" dirty="0" smtClean="0"/>
                        <a:t>৩২,২০,০০০ /-</a:t>
                      </a:r>
                      <a:endParaRPr lang="en-US" sz="1800" b="1" dirty="0"/>
                    </a:p>
                  </a:txBody>
                  <a:tcPr marL="91439" marR="91439"/>
                </a:tc>
              </a:tr>
              <a:tr h="417119">
                <a:tc>
                  <a:txBody>
                    <a:bodyPr/>
                    <a:lstStyle/>
                    <a:p>
                      <a:pPr algn="ctr"/>
                      <a:r>
                        <a:rPr lang="en-US" sz="1800" b="1" dirty="0" smtClean="0"/>
                        <a:t>২০১৮-১৯</a:t>
                      </a:r>
                      <a:r>
                        <a:rPr lang="en-US" sz="1800" b="1" baseline="0" dirty="0" smtClean="0"/>
                        <a:t> </a:t>
                      </a:r>
                      <a:endParaRPr lang="en-US" sz="1800" b="1" dirty="0"/>
                    </a:p>
                  </a:txBody>
                  <a:tcPr marL="91439" marR="91439"/>
                </a:tc>
                <a:tc>
                  <a:txBody>
                    <a:bodyPr/>
                    <a:lstStyle/>
                    <a:p>
                      <a:pPr algn="ctr"/>
                      <a:r>
                        <a:rPr lang="en-US" sz="1800" b="1" dirty="0" smtClean="0"/>
                        <a:t>৭৮ </a:t>
                      </a:r>
                      <a:endParaRPr lang="en-US" sz="1800" b="1" dirty="0"/>
                    </a:p>
                  </a:txBody>
                  <a:tcPr marL="91439" marR="91439"/>
                </a:tc>
                <a:tc>
                  <a:txBody>
                    <a:bodyPr/>
                    <a:lstStyle/>
                    <a:p>
                      <a:pPr algn="ctr"/>
                      <a:r>
                        <a:rPr lang="en-US" sz="1800" b="1" dirty="0" smtClean="0"/>
                        <a:t>৩৪,১১,০০০/-</a:t>
                      </a:r>
                      <a:endParaRPr lang="en-US" sz="1800" b="1" dirty="0"/>
                    </a:p>
                  </a:txBody>
                  <a:tcPr marL="91439" marR="91439"/>
                </a:tc>
              </a:tr>
              <a:tr h="417119">
                <a:tc>
                  <a:txBody>
                    <a:bodyPr/>
                    <a:lstStyle/>
                    <a:p>
                      <a:pPr algn="ctr"/>
                      <a:r>
                        <a:rPr lang="en-US" sz="1800" b="1" dirty="0" smtClean="0"/>
                        <a:t>২০১৯-২০ </a:t>
                      </a:r>
                      <a:endParaRPr lang="en-US" sz="1800" b="1" dirty="0"/>
                    </a:p>
                  </a:txBody>
                  <a:tcPr marL="91439" marR="91439"/>
                </a:tc>
                <a:tc>
                  <a:txBody>
                    <a:bodyPr/>
                    <a:lstStyle/>
                    <a:p>
                      <a:pPr algn="ctr"/>
                      <a:r>
                        <a:rPr lang="en-US" sz="1800" b="1" dirty="0" smtClean="0"/>
                        <a:t>৭৮</a:t>
                      </a:r>
                      <a:r>
                        <a:rPr lang="en-US" sz="1800" b="1" baseline="0" dirty="0" smtClean="0"/>
                        <a:t> </a:t>
                      </a:r>
                      <a:endParaRPr lang="en-US" sz="1800" b="1" dirty="0"/>
                    </a:p>
                  </a:txBody>
                  <a:tcPr marL="91439" marR="91439"/>
                </a:tc>
                <a:tc>
                  <a:txBody>
                    <a:bodyPr/>
                    <a:lstStyle/>
                    <a:p>
                      <a:pPr algn="ctr"/>
                      <a:r>
                        <a:rPr lang="en-US" sz="1800" b="1" dirty="0" smtClean="0"/>
                        <a:t>৩৫,১৭,৫০০/-</a:t>
                      </a:r>
                      <a:endParaRPr lang="en-US" sz="1800" b="1" dirty="0"/>
                    </a:p>
                  </a:txBody>
                  <a:tcPr marL="91439" marR="91439"/>
                </a:tc>
              </a:tr>
            </a:tbl>
          </a:graphicData>
        </a:graphic>
      </p:graphicFrame>
      <p:pic>
        <p:nvPicPr>
          <p:cNvPr id="4" name="Picture 3" descr="FB_IMG_1538569461215.jp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78718" y="4429125"/>
            <a:ext cx="4214813" cy="2224893"/>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 xmlns:a14="http://schemas.microsoft.com/office/drawing/2010/main">
                <a:solidFill>
                  <a:srgbClr val="FFFFFF"/>
                </a:solidFill>
              </a14:hiddenFill>
            </a:ext>
          </a:extLst>
        </p:spPr>
      </p:pic>
      <p:pic>
        <p:nvPicPr>
          <p:cNvPr id="5" name="Picture 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811943" y="4357687"/>
            <a:ext cx="4175125" cy="2296331"/>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976759534"/>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ChangeArrowheads="1"/>
          </p:cNvSpPr>
          <p:nvPr/>
        </p:nvSpPr>
        <p:spPr>
          <a:xfrm>
            <a:off x="0" y="0"/>
            <a:ext cx="12192000" cy="796925"/>
          </a:xfrm>
          <a:prstGeom prst="rect">
            <a:avLst/>
          </a:prstGeom>
          <a:solidFill>
            <a:schemeClr val="bg2">
              <a:lumMod val="60000"/>
              <a:lumOff val="40000"/>
            </a:schemeClr>
          </a:solidFill>
        </p:spPr>
        <p:txBody>
          <a:bodyPr/>
          <a:lstStyle/>
          <a:p>
            <a:pPr algn="ctr">
              <a:defRPr/>
            </a:pPr>
            <a:r>
              <a:rPr lang="en-US" altLang="en-US" sz="4400" kern="0" dirty="0" err="1">
                <a:solidFill>
                  <a:schemeClr val="bg1">
                    <a:lumMod val="85000"/>
                    <a:lumOff val="15000"/>
                  </a:schemeClr>
                </a:solidFill>
                <a:latin typeface="SutonnyMJ" pitchFamily="2" charset="0"/>
                <a:ea typeface="+mj-ea"/>
                <a:cs typeface="SutonnyMJ" pitchFamily="2" charset="0"/>
              </a:rPr>
              <a:t>মাল্টিমিডিয়া</a:t>
            </a:r>
            <a:r>
              <a:rPr lang="en-US" altLang="en-US" sz="4400" kern="0" dirty="0">
                <a:solidFill>
                  <a:schemeClr val="bg1">
                    <a:lumMod val="85000"/>
                    <a:lumOff val="15000"/>
                  </a:schemeClr>
                </a:solidFill>
                <a:latin typeface="SutonnyMJ" pitchFamily="2" charset="0"/>
                <a:ea typeface="+mj-ea"/>
                <a:cs typeface="SutonnyMJ" pitchFamily="2" charset="0"/>
              </a:rPr>
              <a:t> </a:t>
            </a:r>
            <a:r>
              <a:rPr lang="en-US" altLang="en-US" sz="4400" kern="0" dirty="0" err="1">
                <a:solidFill>
                  <a:schemeClr val="bg1">
                    <a:lumMod val="85000"/>
                    <a:lumOff val="15000"/>
                  </a:schemeClr>
                </a:solidFill>
                <a:latin typeface="SutonnyMJ" pitchFamily="2" charset="0"/>
                <a:ea typeface="+mj-ea"/>
                <a:cs typeface="SutonnyMJ" pitchFamily="2" charset="0"/>
              </a:rPr>
              <a:t>ক্লাশরুম</a:t>
            </a:r>
            <a:r>
              <a:rPr lang="en-US" altLang="en-US" sz="4400" kern="0" dirty="0">
                <a:solidFill>
                  <a:schemeClr val="bg1">
                    <a:lumMod val="85000"/>
                    <a:lumOff val="15000"/>
                  </a:schemeClr>
                </a:solidFill>
                <a:latin typeface="SutonnyMJ" pitchFamily="2" charset="0"/>
                <a:ea typeface="+mj-ea"/>
                <a:cs typeface="SutonnyMJ" pitchFamily="2" charset="0"/>
              </a:rPr>
              <a:t> </a:t>
            </a:r>
          </a:p>
        </p:txBody>
      </p:sp>
      <p:pic>
        <p:nvPicPr>
          <p:cNvPr id="3" name="Content Placeholder 3" descr="unnamed.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53333" y="919163"/>
            <a:ext cx="4000500" cy="2857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Content Placeholder 3" descr="images (15).jpe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968146" y="3990975"/>
            <a:ext cx="4000500" cy="2500313"/>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 xmlns:a14="http://schemas.microsoft.com/office/drawing/2010/main">
                <a:solidFill>
                  <a:srgbClr val="FFFFFF"/>
                </a:solidFill>
              </a14:hiddenFill>
            </a:ext>
          </a:extLst>
        </p:spPr>
      </p:pic>
      <p:pic>
        <p:nvPicPr>
          <p:cNvPr id="5" name="Picture 6" descr="FB_IMG_1538565552279.jpg"/>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968146" y="919163"/>
            <a:ext cx="3929062" cy="285432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 xmlns:a14="http://schemas.microsoft.com/office/drawing/2010/main">
                <a:solidFill>
                  <a:srgbClr val="FFFFFF"/>
                </a:solidFill>
              </a14:hiddenFill>
            </a:ext>
          </a:extLst>
        </p:spPr>
      </p:pic>
      <p:pic>
        <p:nvPicPr>
          <p:cNvPr id="6" name="Picture 6" descr="download.jfif"/>
          <p:cNvPicPr>
            <a:picLocks noChangeAspect="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753333" y="3990975"/>
            <a:ext cx="3970338" cy="2500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Content Placeholder 3" descr="unnamed.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88502" y="919163"/>
            <a:ext cx="4000500" cy="285750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 xmlns:a14="http://schemas.microsoft.com/office/drawing/2010/main">
                <a:solidFill>
                  <a:srgbClr val="FFFFFF"/>
                </a:solidFill>
              </a14:hiddenFill>
            </a:ext>
          </a:extLst>
        </p:spPr>
      </p:pic>
      <p:pic>
        <p:nvPicPr>
          <p:cNvPr id="8" name="Picture 6" descr="download.jfif"/>
          <p:cNvPicPr>
            <a:picLocks noChangeAspect="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788502" y="3990975"/>
            <a:ext cx="3970338" cy="2500313"/>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3245893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430214" y="83161"/>
            <a:ext cx="9008013" cy="857250"/>
          </a:xfrm>
          <a:prstGeom prst="rect">
            <a:avLst/>
          </a:prstGeom>
          <a:blipFill>
            <a:blip r:embed="rId2" cstate="print"/>
            <a:tile tx="0" ty="0" sx="100000" sy="100000" flip="none" algn="tl"/>
          </a:blipFill>
        </p:spPr>
        <p:txBody>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bn-IN" dirty="0" smtClean="0">
                <a:solidFill>
                  <a:schemeClr val="bg1">
                    <a:lumMod val="85000"/>
                    <a:lumOff val="15000"/>
                  </a:schemeClr>
                </a:solidFill>
              </a:rPr>
              <a:t>বৃক্ষরোপণ অভিযান</a:t>
            </a:r>
            <a:endParaRPr lang="en-US" dirty="0">
              <a:solidFill>
                <a:schemeClr val="bg1">
                  <a:lumMod val="85000"/>
                  <a:lumOff val="15000"/>
                </a:schemeClr>
              </a:solidFill>
            </a:endParaRPr>
          </a:p>
        </p:txBody>
      </p:sp>
      <p:sp>
        <p:nvSpPr>
          <p:cNvPr id="3" name="TextBox 2"/>
          <p:cNvSpPr txBox="1"/>
          <p:nvPr/>
        </p:nvSpPr>
        <p:spPr>
          <a:xfrm>
            <a:off x="1615953" y="1297598"/>
            <a:ext cx="8001000" cy="1477963"/>
          </a:xfrm>
          <a:prstGeom prst="rect">
            <a:avLst/>
          </a:prstGeom>
          <a:noFill/>
        </p:spPr>
        <p:txBody>
          <a:bodyPr>
            <a:spAutoFit/>
          </a:bodyPr>
          <a:lstStyle/>
          <a:p>
            <a:pPr algn="just" eaLnBrk="1" hangingPunct="1">
              <a:buFont typeface="Wingdings" pitchFamily="2" charset="2"/>
              <a:buChar char="Ø"/>
              <a:defRPr/>
            </a:pPr>
            <a:r>
              <a:rPr lang="bn-IN" dirty="0">
                <a:solidFill>
                  <a:schemeClr val="accent6"/>
                </a:solidFill>
              </a:rPr>
              <a:t> </a:t>
            </a:r>
            <a:r>
              <a:rPr lang="bn-IN" dirty="0">
                <a:solidFill>
                  <a:srgbClr val="002060"/>
                </a:solidFill>
              </a:rPr>
              <a:t>বিগত ২৩/০৭/২০১৭ তারিখ প্রাথমিক শিক্ষা সংশ্লিষ্ঠ সকল সরকারি কর্মকর্তা-কর্মচারি, শিক্ষক প্রত্যেকে একটি করে গাছের চার রোপণ করেন।</a:t>
            </a:r>
          </a:p>
          <a:p>
            <a:pPr algn="just" eaLnBrk="1" hangingPunct="1">
              <a:defRPr/>
            </a:pPr>
            <a:endParaRPr lang="bn-IN" dirty="0">
              <a:solidFill>
                <a:srgbClr val="002060"/>
              </a:solidFill>
            </a:endParaRPr>
          </a:p>
          <a:p>
            <a:pPr algn="just" eaLnBrk="1" hangingPunct="1">
              <a:buFont typeface="Wingdings" pitchFamily="2" charset="2"/>
              <a:buChar char="Ø"/>
              <a:defRPr/>
            </a:pPr>
            <a:r>
              <a:rPr lang="bn-IN" dirty="0">
                <a:solidFill>
                  <a:srgbClr val="002060"/>
                </a:solidFill>
              </a:rPr>
              <a:t> এই কর্মসূচীর আওতায় বিশ্বম্ভরপুর উপজেলায় মোট ৪৪৮টি বৃক্ষ রোপণ করা হয় এবং সারা দেশে মোট চার লক্ষাধিক গাছের চারা রোপন করা হয়। </a:t>
            </a:r>
            <a:endParaRPr lang="en-US" dirty="0">
              <a:solidFill>
                <a:srgbClr val="002060"/>
              </a:solidFill>
            </a:endParaRPr>
          </a:p>
        </p:txBody>
      </p:sp>
      <p:pic>
        <p:nvPicPr>
          <p:cNvPr id="4" name="Picture 3" descr="FB_IMG_1538570157390.jpg"/>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544515" y="2994636"/>
            <a:ext cx="3929063" cy="3589337"/>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 xmlns:a14="http://schemas.microsoft.com/office/drawing/2010/main">
                <a:solidFill>
                  <a:srgbClr val="FFFFFF"/>
                </a:solidFill>
              </a14:hiddenFill>
            </a:ext>
          </a:extLst>
        </p:spPr>
      </p:pic>
      <p:pic>
        <p:nvPicPr>
          <p:cNvPr id="5" name="Picture 4" descr="FB_IMG_1538570150917.jpg"/>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759328" y="2994636"/>
            <a:ext cx="3929062" cy="3589337"/>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062427947"/>
      </p:ext>
    </p:extLst>
  </p:cSld>
  <p:clrMapOvr>
    <a:masterClrMapping/>
  </p:clrMapOvr>
  <mc:AlternateContent xmlns:mc="http://schemas.openxmlformats.org/markup-compatibility/2006">
    <mc:Choice xmlns=""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620089" y="-32471"/>
            <a:ext cx="8229600" cy="868362"/>
          </a:xfrm>
          <a:prstGeom prst="rect">
            <a:avLst/>
          </a:prstGeom>
          <a:blipFill>
            <a:blip r:embed="rId2" cstate="print"/>
            <a:tile tx="0" ty="0" sx="100000" sy="100000" flip="none" algn="tl"/>
          </a:blipFill>
        </p:spPr>
        <p:txBody>
          <a:bodyPr>
            <a:prstTxWarp prst="textInflate">
              <a:avLst/>
            </a:prstTxWarp>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bn-IN" dirty="0" smtClean="0">
                <a:solidFill>
                  <a:srgbClr val="002060"/>
                </a:solidFill>
                <a:latin typeface="SutonnyMJ" pitchFamily="2" charset="0"/>
                <a:cs typeface="SutonnyMJ" pitchFamily="2" charset="0"/>
              </a:rPr>
              <a:t>জাতীয় প্রাথমিক শিক্ষা সপ্তাহ </a:t>
            </a:r>
            <a:endParaRPr lang="en-US" dirty="0">
              <a:solidFill>
                <a:srgbClr val="002060"/>
              </a:solidFill>
              <a:latin typeface="SutonnyMJ" pitchFamily="2" charset="0"/>
              <a:cs typeface="SutonnyMJ" pitchFamily="2" charset="0"/>
            </a:endParaRPr>
          </a:p>
        </p:txBody>
      </p:sp>
      <p:sp>
        <p:nvSpPr>
          <p:cNvPr id="3" name="TextBox 2"/>
          <p:cNvSpPr txBox="1">
            <a:spLocks noChangeArrowheads="1"/>
          </p:cNvSpPr>
          <p:nvPr/>
        </p:nvSpPr>
        <p:spPr bwMode="auto">
          <a:xfrm>
            <a:off x="3398222" y="1280910"/>
            <a:ext cx="4768046" cy="156966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38100">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bn-IN" sz="2400" dirty="0">
                <a:solidFill>
                  <a:srgbClr val="002060"/>
                </a:solidFill>
              </a:rPr>
              <a:t>শতভাগ ভর্তি, ঝরেপরা রোধ, উপস্থিতি বৃদ্ধিতে সচেতনতা সৃষ্টির লক্ষে প্রতি বছর </a:t>
            </a:r>
            <a:r>
              <a:rPr lang="bn-IN" sz="2400" dirty="0">
                <a:solidFill>
                  <a:srgbClr val="002060"/>
                </a:solidFill>
                <a:latin typeface="SutonnyMJ" pitchFamily="2" charset="0"/>
                <a:cs typeface="SutonnyMJ" pitchFamily="2" charset="0"/>
              </a:rPr>
              <a:t>জাতীয় প্রাথমিক শিক্ষা সপ্তাহ </a:t>
            </a:r>
            <a:r>
              <a:rPr lang="bn-IN" sz="2400" dirty="0">
                <a:solidFill>
                  <a:srgbClr val="002060"/>
                </a:solidFill>
              </a:rPr>
              <a:t>উদযাপন করা হয়।</a:t>
            </a:r>
            <a:endParaRPr lang="en-US" sz="2400" dirty="0">
              <a:solidFill>
                <a:srgbClr val="002060"/>
              </a:solidFill>
            </a:endParaRPr>
          </a:p>
        </p:txBody>
      </p:sp>
      <p:pic>
        <p:nvPicPr>
          <p:cNvPr id="4" name="Picture 5" descr="FB_IMG_1538568802028.jpg"/>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00393" y="1742776"/>
            <a:ext cx="2039391" cy="2215587"/>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 xmlns:a14="http://schemas.microsoft.com/office/drawing/2010/main">
                <a:solidFill>
                  <a:srgbClr val="FFFFFF"/>
                </a:solidFill>
              </a14:hiddenFill>
            </a:ext>
          </a:extLst>
        </p:spPr>
      </p:pic>
      <p:pic>
        <p:nvPicPr>
          <p:cNvPr id="5" name="Picture 6" descr="FB_IMG_1538569975586.jpg"/>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9236707" y="1421482"/>
            <a:ext cx="2151491" cy="2324242"/>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 xmlns:a14="http://schemas.microsoft.com/office/drawing/2010/main">
                <a:solidFill>
                  <a:srgbClr val="FFFFFF"/>
                </a:solidFill>
              </a14:hiddenFill>
            </a:ext>
          </a:extLst>
        </p:spPr>
      </p:pic>
      <p:pic>
        <p:nvPicPr>
          <p:cNvPr id="7" name="Picture 2" descr="FB_IMG_1538568762166.jpg"/>
          <p:cNvPicPr>
            <a:picLocks noChangeAspect="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339984" y="4331316"/>
            <a:ext cx="2384681" cy="2135167"/>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 xmlns:a14="http://schemas.microsoft.com/office/drawing/2010/main">
                <a:solidFill>
                  <a:srgbClr val="FFFFFF"/>
                </a:solidFill>
              </a14:hiddenFill>
            </a:ext>
          </a:extLst>
        </p:spPr>
      </p:pic>
      <p:pic>
        <p:nvPicPr>
          <p:cNvPr id="8" name="Picture 3" descr="FB_IMG_1538569933319.jpg"/>
          <p:cNvPicPr>
            <a:picLocks noChangeAspect="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9075952" y="4167194"/>
            <a:ext cx="2473003" cy="2009531"/>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 xmlns:a14="http://schemas.microsoft.com/office/drawing/2010/main">
                <a:solidFill>
                  <a:srgbClr val="FFFFFF"/>
                </a:solidFill>
              </a14:hiddenFill>
            </a:ext>
          </a:extLst>
        </p:spPr>
      </p:pic>
      <p:pic>
        <p:nvPicPr>
          <p:cNvPr id="9" name="Picture 5" descr="FB_IMG_1538569900432.jpg"/>
          <p:cNvPicPr>
            <a:picLocks noChangeAspect="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399289" y="4331317"/>
            <a:ext cx="2441600" cy="2135167"/>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 xmlns:a14="http://schemas.microsoft.com/office/drawing/2010/main">
                <a:solidFill>
                  <a:srgbClr val="FFFFFF"/>
                </a:solidFill>
              </a14:hiddenFill>
            </a:ext>
          </a:extLst>
        </p:spPr>
      </p:pic>
      <p:pic>
        <p:nvPicPr>
          <p:cNvPr id="10" name="Picture 6" descr="FB_IMG_1538569885627.jpg"/>
          <p:cNvPicPr>
            <a:picLocks noChangeAspect="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6055635" y="4331315"/>
            <a:ext cx="2473003" cy="2135167"/>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90078199"/>
      </p:ext>
    </p:extLst>
  </p:cSld>
  <p:clrMapOvr>
    <a:masterClrMapping/>
  </p:clrMapOvr>
  <mc:AlternateContent xmlns:mc="http://schemas.openxmlformats.org/markup-compatibility/2006">
    <mc:Choice xmlns=""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6"/>
          <p:cNvSpPr txBox="1">
            <a:spLocks/>
          </p:cNvSpPr>
          <p:nvPr/>
        </p:nvSpPr>
        <p:spPr>
          <a:xfrm>
            <a:off x="2098431" y="380146"/>
            <a:ext cx="8229600" cy="1511300"/>
          </a:xfrm>
          <a:prstGeom prst="rect">
            <a:avLst/>
          </a:prstGeom>
        </p:spPr>
        <p:txBody>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bn-IN" sz="2400" smtClean="0">
                <a:solidFill>
                  <a:srgbClr val="002060"/>
                </a:solidFill>
              </a:rPr>
              <a:t>১৮/০৭/২০১৮ তারিখ </a:t>
            </a:r>
            <a:r>
              <a:rPr lang="en-US" sz="2400" smtClean="0">
                <a:solidFill>
                  <a:srgbClr val="002060"/>
                </a:solidFill>
              </a:rPr>
              <a:t>মুক্তিযুদ্ধে আত্মোৎসর্গকারী ৩০ লক্ষ শহীদ স্মরণে একযোগে দেশের </a:t>
            </a:r>
            <a:r>
              <a:rPr lang="bn-IN" sz="2400" smtClean="0">
                <a:solidFill>
                  <a:srgbClr val="002060"/>
                </a:solidFill>
              </a:rPr>
              <a:t>সকল</a:t>
            </a:r>
            <a:r>
              <a:rPr lang="en-US" sz="2400" smtClean="0">
                <a:solidFill>
                  <a:srgbClr val="002060"/>
                </a:solidFill>
              </a:rPr>
              <a:t> শিক্ষা প্রতিষ্ঠানে ৩০ লক্ষ বৃক্ষরোপনের অংশ হিসেবে অত্র উপজেলার ৭৮ টি সরকারি প্রাথমিক বিদ্যালয়ে ২০০০ টি গাছের চারা রোপন করা হয় ।</a:t>
            </a:r>
            <a:r>
              <a:rPr lang="bn-IN" sz="2400" smtClean="0">
                <a:solidFill>
                  <a:srgbClr val="002060"/>
                </a:solidFill>
              </a:rPr>
              <a:t/>
            </a:r>
            <a:br>
              <a:rPr lang="bn-IN" sz="2400" smtClean="0">
                <a:solidFill>
                  <a:srgbClr val="002060"/>
                </a:solidFill>
              </a:rPr>
            </a:br>
            <a:r>
              <a:rPr lang="en-US" sz="2000" smtClean="0"/>
              <a:t> </a:t>
            </a:r>
          </a:p>
        </p:txBody>
      </p:sp>
      <p:pic>
        <p:nvPicPr>
          <p:cNvPr id="3" name="Content Placeholder 3" descr="1500790299083.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570419" y="2034321"/>
            <a:ext cx="3603625" cy="4143375"/>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 xmlns:a14="http://schemas.microsoft.com/office/drawing/2010/main">
                <a:solidFill>
                  <a:srgbClr val="FFFFFF"/>
                </a:solidFill>
              </a14:hiddenFill>
            </a:ext>
          </a:extLst>
        </p:spPr>
      </p:pic>
      <p:pic>
        <p:nvPicPr>
          <p:cNvPr id="4" name="Picture 5" descr="FB_IMG_1538569582332.jpg"/>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355606" y="2034321"/>
            <a:ext cx="3786188" cy="4143375"/>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710203728"/>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28468" y="127709"/>
            <a:ext cx="10016197" cy="899234"/>
          </a:xfrm>
          <a:prstGeom prst="rect">
            <a:avLst/>
          </a:prstGeom>
          <a:blipFill>
            <a:blip r:embed="rId2" cstate="print"/>
            <a:tile tx="0" ty="0" sx="100000" sy="100000" flip="none" algn="tl"/>
          </a:blipFill>
        </p:spPr>
        <p:txBody>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bn-IN" dirty="0" smtClean="0">
                <a:solidFill>
                  <a:srgbClr val="002060"/>
                </a:solidFill>
              </a:rPr>
              <a:t>কৃমি নিয়ন্ত্রন সপ্তাহ ও </a:t>
            </a:r>
            <a:r>
              <a:rPr lang="en-US" dirty="0" err="1" smtClean="0">
                <a:solidFill>
                  <a:srgbClr val="002060"/>
                </a:solidFill>
              </a:rPr>
              <a:t>ভিটামিন</a:t>
            </a:r>
            <a:r>
              <a:rPr lang="en-US" dirty="0" smtClean="0">
                <a:solidFill>
                  <a:srgbClr val="002060"/>
                </a:solidFill>
              </a:rPr>
              <a:t> এ </a:t>
            </a:r>
            <a:r>
              <a:rPr lang="en-US" dirty="0" err="1" smtClean="0">
                <a:solidFill>
                  <a:srgbClr val="002060"/>
                </a:solidFill>
              </a:rPr>
              <a:t>প্লাস</a:t>
            </a:r>
            <a:r>
              <a:rPr lang="en-US" dirty="0" smtClean="0">
                <a:solidFill>
                  <a:srgbClr val="002060"/>
                </a:solidFill>
              </a:rPr>
              <a:t> </a:t>
            </a:r>
            <a:r>
              <a:rPr lang="en-US" dirty="0" err="1" smtClean="0">
                <a:solidFill>
                  <a:srgbClr val="002060"/>
                </a:solidFill>
              </a:rPr>
              <a:t>ক্যাম্পেইন</a:t>
            </a:r>
            <a:endParaRPr lang="en-US" dirty="0" smtClean="0">
              <a:solidFill>
                <a:srgbClr val="002060"/>
              </a:solidFill>
            </a:endParaRPr>
          </a:p>
        </p:txBody>
      </p:sp>
      <p:sp>
        <p:nvSpPr>
          <p:cNvPr id="3" name="Content Placeholder 2"/>
          <p:cNvSpPr txBox="1">
            <a:spLocks/>
          </p:cNvSpPr>
          <p:nvPr/>
        </p:nvSpPr>
        <p:spPr>
          <a:xfrm>
            <a:off x="1632392" y="1285875"/>
            <a:ext cx="8229600" cy="2000250"/>
          </a:xfrm>
          <a:prstGeom prst="rect">
            <a:avLst/>
          </a:prstGeom>
        </p:spPr>
        <p:txBody>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a:buFont typeface="Wingdings" panose="05000000000000000000" pitchFamily="2" charset="2"/>
              <a:buChar char="Ø"/>
            </a:pPr>
            <a:r>
              <a:rPr lang="bn-IN" dirty="0" smtClean="0"/>
              <a:t> </a:t>
            </a:r>
            <a:r>
              <a:rPr lang="bn-IN" sz="2400" dirty="0" smtClean="0">
                <a:solidFill>
                  <a:srgbClr val="002060"/>
                </a:solidFill>
              </a:rPr>
              <a:t>সরকারি প্রাথমিক বিদ্যালয়ে প্রতি বছর দুইবার ক্ষুদে ডাক্তার ও শিক্ষকদের সহায়তায় কৃমি নিয়ন্ত্রন সপ্তাহ পালন করা হয়।</a:t>
            </a:r>
            <a:endParaRPr lang="bn-IN" sz="800" dirty="0" smtClean="0">
              <a:solidFill>
                <a:srgbClr val="002060"/>
              </a:solidFill>
            </a:endParaRPr>
          </a:p>
          <a:p>
            <a:pPr>
              <a:buFont typeface="Wingdings" panose="05000000000000000000" pitchFamily="2" charset="2"/>
              <a:buChar char="Ø"/>
            </a:pPr>
            <a:r>
              <a:rPr lang="bn-IN" sz="2400" dirty="0" smtClean="0">
                <a:solidFill>
                  <a:srgbClr val="002060"/>
                </a:solidFill>
              </a:rPr>
              <a:t> সরকারি প্রাথমিক বিদ্যালয়ে প্রতি বছর নিয়মিতভাবে ক্ষুদে ডাক্তার ও শিক্ষকদের সহায়তায় </a:t>
            </a:r>
            <a:r>
              <a:rPr lang="en-US" sz="2400" dirty="0" err="1" smtClean="0">
                <a:solidFill>
                  <a:srgbClr val="002060"/>
                </a:solidFill>
              </a:rPr>
              <a:t>ভিটামিন</a:t>
            </a:r>
            <a:r>
              <a:rPr lang="en-US" sz="2400" dirty="0" smtClean="0">
                <a:solidFill>
                  <a:srgbClr val="002060"/>
                </a:solidFill>
              </a:rPr>
              <a:t> এ </a:t>
            </a:r>
            <a:r>
              <a:rPr lang="en-US" sz="2400" dirty="0" err="1" smtClean="0">
                <a:solidFill>
                  <a:srgbClr val="002060"/>
                </a:solidFill>
              </a:rPr>
              <a:t>প্লাস</a:t>
            </a:r>
            <a:r>
              <a:rPr lang="en-US" sz="2400" dirty="0" smtClean="0">
                <a:solidFill>
                  <a:srgbClr val="002060"/>
                </a:solidFill>
              </a:rPr>
              <a:t> </a:t>
            </a:r>
            <a:r>
              <a:rPr lang="en-US" sz="2400" dirty="0" err="1" smtClean="0">
                <a:solidFill>
                  <a:srgbClr val="002060"/>
                </a:solidFill>
              </a:rPr>
              <a:t>ক্যাম্পেইন</a:t>
            </a:r>
            <a:r>
              <a:rPr lang="en-US" sz="2400" dirty="0" smtClean="0">
                <a:solidFill>
                  <a:srgbClr val="002060"/>
                </a:solidFill>
              </a:rPr>
              <a:t> </a:t>
            </a:r>
            <a:r>
              <a:rPr lang="bn-IN" sz="2400" dirty="0" smtClean="0">
                <a:solidFill>
                  <a:srgbClr val="002060"/>
                </a:solidFill>
              </a:rPr>
              <a:t>পালন করা হয়।  </a:t>
            </a:r>
          </a:p>
          <a:p>
            <a:pPr>
              <a:buFont typeface="Wingdings" panose="05000000000000000000" pitchFamily="2" charset="2"/>
              <a:buChar char="Ø"/>
            </a:pPr>
            <a:endParaRPr lang="en-US" sz="2400" dirty="0" smtClean="0">
              <a:solidFill>
                <a:srgbClr val="002060"/>
              </a:solidFill>
            </a:endParaRPr>
          </a:p>
        </p:txBody>
      </p:sp>
      <p:pic>
        <p:nvPicPr>
          <p:cNvPr id="4" name="Picture 7" descr="FB_IMG_1538560186988.jpg"/>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251160" y="3516925"/>
            <a:ext cx="3869069" cy="311680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6" name="Picture 9" descr="FB_IMG_1538560201006.jpg"/>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491668" y="3460653"/>
            <a:ext cx="4101305" cy="315901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Tree>
    <p:extLst>
      <p:ext uri="{BB962C8B-B14F-4D97-AF65-F5344CB8AC3E}">
        <p14:creationId xmlns="" xmlns:p14="http://schemas.microsoft.com/office/powerpoint/2010/main" val="1192176640"/>
      </p:ext>
    </p:extLst>
  </p:cSld>
  <p:clrMapOvr>
    <a:masterClrMapping/>
  </p:clrMapOvr>
  <mc:AlternateContent xmlns:mc="http://schemas.openxmlformats.org/markup-compatibility/2006">
    <mc:Choice xmlns=""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10572" y="3267498"/>
            <a:ext cx="3407920" cy="255594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3" name="Picture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115353" y="3267498"/>
            <a:ext cx="3407920" cy="255594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4" name="Picture 3"/>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285711" y="3281149"/>
            <a:ext cx="3371517" cy="25286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597878" y="339970"/>
            <a:ext cx="11176780" cy="1877437"/>
          </a:xfrm>
          <a:prstGeom prst="rect">
            <a:avLst/>
          </a:prstGeom>
          <a:blipFill>
            <a:blip r:embed="rId5" cstate="print"/>
            <a:tile tx="0" ty="0" sx="100000" sy="100000" flip="none" algn="tl"/>
          </a:blipFill>
        </p:spPr>
        <p:txBody>
          <a:bodyPr wrap="square" rtlCol="0">
            <a:spAutoFit/>
          </a:bodyPr>
          <a:lstStyle/>
          <a:p>
            <a:pPr algn="ctr"/>
            <a:r>
              <a:rPr lang="en-US" sz="4000" b="1" dirty="0" err="1" smtClean="0">
                <a:ln w="9525">
                  <a:solidFill>
                    <a:schemeClr val="bg1"/>
                  </a:solidFill>
                  <a:prstDash val="solid"/>
                </a:ln>
                <a:solidFill>
                  <a:schemeClr val="bg1">
                    <a:lumMod val="85000"/>
                    <a:lumOff val="15000"/>
                  </a:schemeClr>
                </a:solidFill>
                <a:effectLst>
                  <a:outerShdw blurRad="12700" dist="38100" dir="2700000" algn="tl" rotWithShape="0">
                    <a:schemeClr val="accent5">
                      <a:lumMod val="60000"/>
                      <a:lumOff val="40000"/>
                    </a:schemeClr>
                  </a:outerShdw>
                </a:effectLst>
              </a:rPr>
              <a:t>মুক্তিযুদ্ধের</a:t>
            </a:r>
            <a:r>
              <a:rPr lang="en-US" sz="4000" b="1" dirty="0" smtClean="0">
                <a:ln w="9525">
                  <a:solidFill>
                    <a:schemeClr val="bg1"/>
                  </a:solidFill>
                  <a:prstDash val="solid"/>
                </a:ln>
                <a:solidFill>
                  <a:schemeClr val="bg1">
                    <a:lumMod val="85000"/>
                    <a:lumOff val="15000"/>
                  </a:schemeClr>
                </a:solidFill>
                <a:effectLst>
                  <a:outerShdw blurRad="12700" dist="38100" dir="2700000" algn="tl" rotWithShape="0">
                    <a:schemeClr val="accent5">
                      <a:lumMod val="60000"/>
                      <a:lumOff val="40000"/>
                    </a:schemeClr>
                  </a:outerShdw>
                </a:effectLst>
              </a:rPr>
              <a:t> </a:t>
            </a:r>
            <a:r>
              <a:rPr lang="en-US" sz="4000" b="1" dirty="0" err="1" smtClean="0">
                <a:ln w="9525">
                  <a:solidFill>
                    <a:schemeClr val="bg1"/>
                  </a:solidFill>
                  <a:prstDash val="solid"/>
                </a:ln>
                <a:solidFill>
                  <a:schemeClr val="bg1">
                    <a:lumMod val="85000"/>
                    <a:lumOff val="15000"/>
                  </a:schemeClr>
                </a:solidFill>
                <a:effectLst>
                  <a:outerShdw blurRad="12700" dist="38100" dir="2700000" algn="tl" rotWithShape="0">
                    <a:schemeClr val="accent5">
                      <a:lumMod val="60000"/>
                      <a:lumOff val="40000"/>
                    </a:schemeClr>
                  </a:outerShdw>
                </a:effectLst>
              </a:rPr>
              <a:t>সঠিক</a:t>
            </a:r>
            <a:r>
              <a:rPr lang="en-US" sz="4000" b="1" dirty="0" smtClean="0">
                <a:ln w="9525">
                  <a:solidFill>
                    <a:schemeClr val="bg1"/>
                  </a:solidFill>
                  <a:prstDash val="solid"/>
                </a:ln>
                <a:solidFill>
                  <a:schemeClr val="bg1">
                    <a:lumMod val="85000"/>
                    <a:lumOff val="15000"/>
                  </a:schemeClr>
                </a:solidFill>
                <a:effectLst>
                  <a:outerShdw blurRad="12700" dist="38100" dir="2700000" algn="tl" rotWithShape="0">
                    <a:schemeClr val="accent5">
                      <a:lumMod val="60000"/>
                      <a:lumOff val="40000"/>
                    </a:schemeClr>
                  </a:outerShdw>
                </a:effectLst>
              </a:rPr>
              <a:t> </a:t>
            </a:r>
            <a:r>
              <a:rPr lang="en-US" sz="4000" b="1" dirty="0" err="1" smtClean="0">
                <a:ln w="9525">
                  <a:solidFill>
                    <a:schemeClr val="bg1"/>
                  </a:solidFill>
                  <a:prstDash val="solid"/>
                </a:ln>
                <a:solidFill>
                  <a:schemeClr val="bg1">
                    <a:lumMod val="85000"/>
                    <a:lumOff val="15000"/>
                  </a:schemeClr>
                </a:solidFill>
                <a:effectLst>
                  <a:outerShdw blurRad="12700" dist="38100" dir="2700000" algn="tl" rotWithShape="0">
                    <a:schemeClr val="accent5">
                      <a:lumMod val="60000"/>
                      <a:lumOff val="40000"/>
                    </a:schemeClr>
                  </a:outerShdw>
                </a:effectLst>
              </a:rPr>
              <a:t>ইতিহাস</a:t>
            </a:r>
            <a:r>
              <a:rPr lang="en-US" sz="4000" b="1" dirty="0" smtClean="0">
                <a:ln w="9525">
                  <a:solidFill>
                    <a:schemeClr val="bg1"/>
                  </a:solidFill>
                  <a:prstDash val="solid"/>
                </a:ln>
                <a:solidFill>
                  <a:schemeClr val="bg1">
                    <a:lumMod val="85000"/>
                    <a:lumOff val="15000"/>
                  </a:schemeClr>
                </a:solidFill>
                <a:effectLst>
                  <a:outerShdw blurRad="12700" dist="38100" dir="2700000" algn="tl" rotWithShape="0">
                    <a:schemeClr val="accent5">
                      <a:lumMod val="60000"/>
                      <a:lumOff val="40000"/>
                    </a:schemeClr>
                  </a:outerShdw>
                </a:effectLst>
              </a:rPr>
              <a:t> </a:t>
            </a:r>
            <a:r>
              <a:rPr lang="en-US" sz="4000" b="1" dirty="0" err="1" smtClean="0">
                <a:ln w="9525">
                  <a:solidFill>
                    <a:schemeClr val="bg1"/>
                  </a:solidFill>
                  <a:prstDash val="solid"/>
                </a:ln>
                <a:solidFill>
                  <a:schemeClr val="bg1">
                    <a:lumMod val="85000"/>
                    <a:lumOff val="15000"/>
                  </a:schemeClr>
                </a:solidFill>
                <a:effectLst>
                  <a:outerShdw blurRad="12700" dist="38100" dir="2700000" algn="tl" rotWithShape="0">
                    <a:schemeClr val="accent5">
                      <a:lumMod val="60000"/>
                      <a:lumOff val="40000"/>
                    </a:schemeClr>
                  </a:outerShdw>
                </a:effectLst>
              </a:rPr>
              <a:t>জানতে</a:t>
            </a:r>
            <a:r>
              <a:rPr lang="en-US" sz="4000" b="1" dirty="0" smtClean="0">
                <a:ln w="9525">
                  <a:solidFill>
                    <a:schemeClr val="bg1"/>
                  </a:solidFill>
                  <a:prstDash val="solid"/>
                </a:ln>
                <a:solidFill>
                  <a:schemeClr val="bg1">
                    <a:lumMod val="85000"/>
                    <a:lumOff val="15000"/>
                  </a:schemeClr>
                </a:solidFill>
                <a:effectLst>
                  <a:outerShdw blurRad="12700" dist="38100" dir="2700000" algn="tl" rotWithShape="0">
                    <a:schemeClr val="accent5">
                      <a:lumMod val="60000"/>
                      <a:lumOff val="40000"/>
                    </a:schemeClr>
                  </a:outerShdw>
                </a:effectLst>
              </a:rPr>
              <a:t> </a:t>
            </a:r>
            <a:r>
              <a:rPr lang="en-US" sz="4000" b="1" dirty="0" err="1" smtClean="0">
                <a:ln w="9525">
                  <a:solidFill>
                    <a:schemeClr val="bg1"/>
                  </a:solidFill>
                  <a:prstDash val="solid"/>
                </a:ln>
                <a:solidFill>
                  <a:schemeClr val="bg1">
                    <a:lumMod val="85000"/>
                    <a:lumOff val="15000"/>
                  </a:schemeClr>
                </a:solidFill>
                <a:effectLst>
                  <a:outerShdw blurRad="12700" dist="38100" dir="2700000" algn="tl" rotWithShape="0">
                    <a:schemeClr val="accent5">
                      <a:lumMod val="60000"/>
                      <a:lumOff val="40000"/>
                    </a:schemeClr>
                  </a:outerShdw>
                </a:effectLst>
              </a:rPr>
              <a:t>সকল</a:t>
            </a:r>
            <a:r>
              <a:rPr lang="en-US" sz="4000" b="1" dirty="0" smtClean="0">
                <a:ln w="9525">
                  <a:solidFill>
                    <a:schemeClr val="bg1"/>
                  </a:solidFill>
                  <a:prstDash val="solid"/>
                </a:ln>
                <a:solidFill>
                  <a:schemeClr val="bg1">
                    <a:lumMod val="85000"/>
                    <a:lumOff val="15000"/>
                  </a:schemeClr>
                </a:solidFill>
                <a:effectLst>
                  <a:outerShdw blurRad="12700" dist="38100" dir="2700000" algn="tl" rotWithShape="0">
                    <a:schemeClr val="accent5">
                      <a:lumMod val="60000"/>
                      <a:lumOff val="40000"/>
                    </a:schemeClr>
                  </a:outerShdw>
                </a:effectLst>
              </a:rPr>
              <a:t> </a:t>
            </a:r>
            <a:r>
              <a:rPr lang="en-US" sz="4000" b="1" dirty="0" err="1" smtClean="0">
                <a:ln w="9525">
                  <a:solidFill>
                    <a:schemeClr val="bg1"/>
                  </a:solidFill>
                  <a:prstDash val="solid"/>
                </a:ln>
                <a:solidFill>
                  <a:schemeClr val="bg1">
                    <a:lumMod val="85000"/>
                    <a:lumOff val="15000"/>
                  </a:schemeClr>
                </a:solidFill>
                <a:effectLst>
                  <a:outerShdw blurRad="12700" dist="38100" dir="2700000" algn="tl" rotWithShape="0">
                    <a:schemeClr val="accent5">
                      <a:lumMod val="60000"/>
                      <a:lumOff val="40000"/>
                    </a:schemeClr>
                  </a:outerShdw>
                </a:effectLst>
              </a:rPr>
              <a:t>প্রাথমিক</a:t>
            </a:r>
            <a:r>
              <a:rPr lang="en-US" sz="4000" b="1" dirty="0" smtClean="0">
                <a:ln w="9525">
                  <a:solidFill>
                    <a:schemeClr val="bg1"/>
                  </a:solidFill>
                  <a:prstDash val="solid"/>
                </a:ln>
                <a:solidFill>
                  <a:schemeClr val="bg1">
                    <a:lumMod val="85000"/>
                    <a:lumOff val="15000"/>
                  </a:schemeClr>
                </a:solidFill>
                <a:effectLst>
                  <a:outerShdw blurRad="12700" dist="38100" dir="2700000" algn="tl" rotWithShape="0">
                    <a:schemeClr val="accent5">
                      <a:lumMod val="60000"/>
                      <a:lumOff val="40000"/>
                    </a:schemeClr>
                  </a:outerShdw>
                </a:effectLst>
              </a:rPr>
              <a:t> </a:t>
            </a:r>
            <a:r>
              <a:rPr lang="en-US" sz="4000" b="1" dirty="0" err="1" smtClean="0">
                <a:ln w="9525">
                  <a:solidFill>
                    <a:schemeClr val="bg1"/>
                  </a:solidFill>
                  <a:prstDash val="solid"/>
                </a:ln>
                <a:solidFill>
                  <a:schemeClr val="bg1">
                    <a:lumMod val="85000"/>
                    <a:lumOff val="15000"/>
                  </a:schemeClr>
                </a:solidFill>
                <a:effectLst>
                  <a:outerShdw blurRad="12700" dist="38100" dir="2700000" algn="tl" rotWithShape="0">
                    <a:schemeClr val="accent5">
                      <a:lumMod val="60000"/>
                      <a:lumOff val="40000"/>
                    </a:schemeClr>
                  </a:outerShdw>
                </a:effectLst>
              </a:rPr>
              <a:t>বিদ্যালয়ে</a:t>
            </a:r>
            <a:r>
              <a:rPr lang="en-US" sz="4000" b="1" dirty="0" smtClean="0">
                <a:ln w="9525">
                  <a:solidFill>
                    <a:schemeClr val="bg1"/>
                  </a:solidFill>
                  <a:prstDash val="solid"/>
                </a:ln>
                <a:solidFill>
                  <a:schemeClr val="bg1">
                    <a:lumMod val="85000"/>
                    <a:lumOff val="15000"/>
                  </a:schemeClr>
                </a:solidFill>
                <a:effectLst>
                  <a:outerShdw blurRad="12700" dist="38100" dir="2700000" algn="tl" rotWithShape="0">
                    <a:schemeClr val="accent5">
                      <a:lumMod val="60000"/>
                      <a:lumOff val="40000"/>
                    </a:schemeClr>
                  </a:outerShdw>
                </a:effectLst>
              </a:rPr>
              <a:t>   </a:t>
            </a:r>
          </a:p>
          <a:p>
            <a:pPr algn="ctr"/>
            <a:r>
              <a:rPr lang="en-US" sz="3600" b="1" dirty="0" err="1" smtClean="0">
                <a:ln w="22225">
                  <a:solidFill>
                    <a:schemeClr val="bg1">
                      <a:lumMod val="85000"/>
                      <a:lumOff val="15000"/>
                    </a:schemeClr>
                  </a:solidFill>
                  <a:prstDash val="solid"/>
                </a:ln>
                <a:solidFill>
                  <a:schemeClr val="accent2">
                    <a:lumMod val="40000"/>
                    <a:lumOff val="60000"/>
                  </a:schemeClr>
                </a:solidFill>
              </a:rPr>
              <a:t>বঙ্গবন্ধু</a:t>
            </a:r>
            <a:r>
              <a:rPr lang="en-US" sz="3600" b="1" dirty="0" smtClean="0">
                <a:ln w="22225">
                  <a:solidFill>
                    <a:schemeClr val="bg1">
                      <a:lumMod val="85000"/>
                      <a:lumOff val="15000"/>
                    </a:schemeClr>
                  </a:solidFill>
                  <a:prstDash val="solid"/>
                </a:ln>
                <a:solidFill>
                  <a:schemeClr val="accent2">
                    <a:lumMod val="40000"/>
                    <a:lumOff val="60000"/>
                  </a:schemeClr>
                </a:solidFill>
              </a:rPr>
              <a:t> </a:t>
            </a:r>
            <a:r>
              <a:rPr lang="en-US" sz="3600" b="1" dirty="0" err="1" smtClean="0">
                <a:ln w="22225">
                  <a:solidFill>
                    <a:schemeClr val="bg1">
                      <a:lumMod val="85000"/>
                      <a:lumOff val="15000"/>
                    </a:schemeClr>
                  </a:solidFill>
                  <a:prstDash val="solid"/>
                </a:ln>
                <a:solidFill>
                  <a:schemeClr val="accent2">
                    <a:lumMod val="40000"/>
                    <a:lumOff val="60000"/>
                  </a:schemeClr>
                </a:solidFill>
              </a:rPr>
              <a:t>কর্নার</a:t>
            </a:r>
            <a:r>
              <a:rPr lang="en-US" sz="3600" b="1" dirty="0" smtClean="0">
                <a:ln w="22225">
                  <a:solidFill>
                    <a:schemeClr val="bg1">
                      <a:lumMod val="85000"/>
                      <a:lumOff val="15000"/>
                    </a:schemeClr>
                  </a:solidFill>
                  <a:prstDash val="solid"/>
                </a:ln>
                <a:solidFill>
                  <a:schemeClr val="accent2">
                    <a:lumMod val="40000"/>
                    <a:lumOff val="60000"/>
                  </a:schemeClr>
                </a:solidFill>
              </a:rPr>
              <a:t> ও </a:t>
            </a:r>
            <a:r>
              <a:rPr lang="en-US" sz="3600" b="1" dirty="0" err="1" smtClean="0">
                <a:ln w="22225">
                  <a:solidFill>
                    <a:schemeClr val="bg1">
                      <a:lumMod val="85000"/>
                      <a:lumOff val="15000"/>
                    </a:schemeClr>
                  </a:solidFill>
                  <a:prstDash val="solid"/>
                </a:ln>
                <a:solidFill>
                  <a:schemeClr val="accent2">
                    <a:lumMod val="40000"/>
                    <a:lumOff val="60000"/>
                  </a:schemeClr>
                </a:solidFill>
              </a:rPr>
              <a:t>মুক্তিযুদ্ধ</a:t>
            </a:r>
            <a:r>
              <a:rPr lang="en-US" sz="3600" b="1" dirty="0" smtClean="0">
                <a:ln w="22225">
                  <a:solidFill>
                    <a:schemeClr val="bg1">
                      <a:lumMod val="85000"/>
                      <a:lumOff val="15000"/>
                    </a:schemeClr>
                  </a:solidFill>
                  <a:prstDash val="solid"/>
                </a:ln>
                <a:solidFill>
                  <a:schemeClr val="accent2">
                    <a:lumMod val="40000"/>
                    <a:lumOff val="60000"/>
                  </a:schemeClr>
                </a:solidFill>
              </a:rPr>
              <a:t> </a:t>
            </a:r>
            <a:r>
              <a:rPr lang="en-US" sz="3600" b="1" dirty="0" err="1" smtClean="0">
                <a:ln w="22225">
                  <a:solidFill>
                    <a:schemeClr val="bg1">
                      <a:lumMod val="85000"/>
                      <a:lumOff val="15000"/>
                    </a:schemeClr>
                  </a:solidFill>
                  <a:prstDash val="solid"/>
                </a:ln>
                <a:solidFill>
                  <a:schemeClr val="accent2">
                    <a:lumMod val="40000"/>
                    <a:lumOff val="60000"/>
                  </a:schemeClr>
                </a:solidFill>
              </a:rPr>
              <a:t>পাঠাগার</a:t>
            </a:r>
            <a:r>
              <a:rPr lang="en-US" sz="3600" b="1" dirty="0" smtClean="0">
                <a:ln w="22225">
                  <a:solidFill>
                    <a:schemeClr val="bg1">
                      <a:lumMod val="85000"/>
                      <a:lumOff val="15000"/>
                    </a:schemeClr>
                  </a:solidFill>
                  <a:prstDash val="solid"/>
                </a:ln>
                <a:solidFill>
                  <a:schemeClr val="accent2">
                    <a:lumMod val="40000"/>
                    <a:lumOff val="60000"/>
                  </a:schemeClr>
                </a:solidFill>
              </a:rPr>
              <a:t> </a:t>
            </a:r>
            <a:r>
              <a:rPr lang="en-US" sz="3600" b="1" dirty="0" err="1" smtClean="0">
                <a:ln w="22225">
                  <a:solidFill>
                    <a:schemeClr val="bg1">
                      <a:lumMod val="85000"/>
                      <a:lumOff val="15000"/>
                    </a:schemeClr>
                  </a:solidFill>
                  <a:prstDash val="solid"/>
                </a:ln>
                <a:solidFill>
                  <a:schemeClr val="accent2">
                    <a:lumMod val="40000"/>
                    <a:lumOff val="60000"/>
                  </a:schemeClr>
                </a:solidFill>
              </a:rPr>
              <a:t>স্থাপন</a:t>
            </a:r>
            <a:r>
              <a:rPr lang="en-US" sz="3600" b="1" dirty="0" smtClean="0">
                <a:ln w="22225">
                  <a:solidFill>
                    <a:schemeClr val="bg1">
                      <a:lumMod val="85000"/>
                      <a:lumOff val="15000"/>
                    </a:schemeClr>
                  </a:solidFill>
                  <a:prstDash val="solid"/>
                </a:ln>
                <a:solidFill>
                  <a:schemeClr val="accent2">
                    <a:lumMod val="40000"/>
                    <a:lumOff val="60000"/>
                  </a:schemeClr>
                </a:solidFill>
              </a:rPr>
              <a:t> </a:t>
            </a:r>
            <a:r>
              <a:rPr lang="en-US" sz="3600" b="1" dirty="0" err="1" smtClean="0">
                <a:ln w="22225">
                  <a:solidFill>
                    <a:schemeClr val="bg1">
                      <a:lumMod val="85000"/>
                      <a:lumOff val="15000"/>
                    </a:schemeClr>
                  </a:solidFill>
                  <a:prstDash val="solid"/>
                </a:ln>
                <a:solidFill>
                  <a:schemeClr val="accent2">
                    <a:lumMod val="40000"/>
                    <a:lumOff val="60000"/>
                  </a:schemeClr>
                </a:solidFill>
              </a:rPr>
              <a:t>করা</a:t>
            </a:r>
            <a:r>
              <a:rPr lang="en-US" sz="3600" b="1" dirty="0" smtClean="0">
                <a:ln w="22225">
                  <a:solidFill>
                    <a:schemeClr val="bg1">
                      <a:lumMod val="85000"/>
                      <a:lumOff val="15000"/>
                    </a:schemeClr>
                  </a:solidFill>
                  <a:prstDash val="solid"/>
                </a:ln>
                <a:solidFill>
                  <a:schemeClr val="accent2">
                    <a:lumMod val="40000"/>
                    <a:lumOff val="60000"/>
                  </a:schemeClr>
                </a:solidFill>
              </a:rPr>
              <a:t> </a:t>
            </a:r>
            <a:r>
              <a:rPr lang="en-US" sz="3600" b="1" dirty="0" err="1" smtClean="0">
                <a:ln w="22225">
                  <a:solidFill>
                    <a:schemeClr val="bg1">
                      <a:lumMod val="85000"/>
                      <a:lumOff val="15000"/>
                    </a:schemeClr>
                  </a:solidFill>
                  <a:prstDash val="solid"/>
                </a:ln>
                <a:solidFill>
                  <a:schemeClr val="accent2">
                    <a:lumMod val="40000"/>
                    <a:lumOff val="60000"/>
                  </a:schemeClr>
                </a:solidFill>
              </a:rPr>
              <a:t>হয়</a:t>
            </a:r>
            <a:r>
              <a:rPr lang="en-US" sz="3600" b="1" dirty="0" smtClean="0">
                <a:ln w="22225">
                  <a:solidFill>
                    <a:schemeClr val="bg1">
                      <a:lumMod val="85000"/>
                      <a:lumOff val="15000"/>
                    </a:schemeClr>
                  </a:solidFill>
                  <a:prstDash val="solid"/>
                </a:ln>
                <a:solidFill>
                  <a:schemeClr val="accent2">
                    <a:lumMod val="40000"/>
                    <a:lumOff val="60000"/>
                  </a:schemeClr>
                </a:solidFill>
              </a:rPr>
              <a:t>  </a:t>
            </a:r>
            <a:endParaRPr lang="en-US" sz="3600" b="1" dirty="0">
              <a:ln w="22225">
                <a:solidFill>
                  <a:schemeClr val="bg1">
                    <a:lumMod val="85000"/>
                    <a:lumOff val="15000"/>
                  </a:schemeClr>
                </a:solidFill>
                <a:prstDash val="solid"/>
              </a:ln>
              <a:solidFill>
                <a:schemeClr val="accent2">
                  <a:lumMod val="40000"/>
                  <a:lumOff val="60000"/>
                </a:schemeClr>
              </a:solidFill>
            </a:endParaRPr>
          </a:p>
        </p:txBody>
      </p:sp>
    </p:spTree>
    <p:extLst>
      <p:ext uri="{BB962C8B-B14F-4D97-AF65-F5344CB8AC3E}">
        <p14:creationId xmlns="" xmlns:p14="http://schemas.microsoft.com/office/powerpoint/2010/main" val="16210051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63919" y="2852222"/>
            <a:ext cx="4002091" cy="300156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3" name="Picture 2"/>
          <p:cNvPicPr>
            <a:picLocks noChangeAspect="1"/>
          </p:cNvPicPr>
          <p:nvPr/>
        </p:nvPicPr>
        <p:blipFill rotWithShape="1">
          <a:blip r:embed="rId3" cstate="print">
            <a:extLst>
              <a:ext uri="{28A0092B-C50C-407E-A947-70E740481C1C}">
                <a14:useLocalDpi xmlns="" xmlns:a14="http://schemas.microsoft.com/office/drawing/2010/main" val="0"/>
              </a:ext>
            </a:extLst>
          </a:blip>
          <a:srcRect t="11973"/>
          <a:stretch/>
        </p:blipFill>
        <p:spPr>
          <a:xfrm>
            <a:off x="4322318" y="2852222"/>
            <a:ext cx="3606802" cy="317741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4" name="Picture 3"/>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085428" y="2852223"/>
            <a:ext cx="3934177" cy="300156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5" name="TextBox 4"/>
          <p:cNvSpPr txBox="1"/>
          <p:nvPr/>
        </p:nvSpPr>
        <p:spPr>
          <a:xfrm>
            <a:off x="1127391" y="1882726"/>
            <a:ext cx="9500751" cy="1938992"/>
          </a:xfrm>
          <a:prstGeom prst="rect">
            <a:avLst/>
          </a:prstGeom>
          <a:noFill/>
        </p:spPr>
        <p:txBody>
          <a:bodyPr wrap="square" rtlCol="0">
            <a:prstTxWarp prst="textArchUp">
              <a:avLst/>
            </a:prstTxWarp>
            <a:spAutoFit/>
          </a:bodyPr>
          <a:lstStyle/>
          <a:p>
            <a:pPr algn="ctr"/>
            <a:r>
              <a:rPr lang="en-US" sz="5400" b="1" dirty="0" err="1" smtClean="0">
                <a:ln w="28575">
                  <a:solidFill>
                    <a:schemeClr val="bg1">
                      <a:lumMod val="95000"/>
                      <a:lumOff val="5000"/>
                    </a:schemeClr>
                  </a:solidFill>
                  <a:prstDash val="solid"/>
                </a:ln>
                <a:solidFill>
                  <a:schemeClr val="bg1">
                    <a:lumMod val="85000"/>
                    <a:lumOff val="15000"/>
                  </a:schemeClr>
                </a:solidFill>
                <a:effectLst>
                  <a:outerShdw blurRad="12700" dist="38100" dir="2700000" algn="tl" rotWithShape="0">
                    <a:schemeClr val="accent5">
                      <a:lumMod val="60000"/>
                      <a:lumOff val="40000"/>
                    </a:schemeClr>
                  </a:outerShdw>
                </a:effectLst>
                <a:latin typeface="Vrinda"/>
              </a:rPr>
              <a:t>স্টুডেন্টস</a:t>
            </a:r>
            <a:r>
              <a:rPr lang="en-US" sz="5400" b="1" dirty="0" smtClean="0">
                <a:ln w="28575">
                  <a:solidFill>
                    <a:schemeClr val="bg1">
                      <a:lumMod val="95000"/>
                      <a:lumOff val="5000"/>
                    </a:schemeClr>
                  </a:solidFill>
                  <a:prstDash val="solid"/>
                </a:ln>
                <a:solidFill>
                  <a:schemeClr val="bg1">
                    <a:lumMod val="85000"/>
                    <a:lumOff val="15000"/>
                  </a:schemeClr>
                </a:solidFill>
                <a:effectLst>
                  <a:outerShdw blurRad="12700" dist="38100" dir="2700000" algn="tl" rotWithShape="0">
                    <a:schemeClr val="accent5">
                      <a:lumMod val="60000"/>
                      <a:lumOff val="40000"/>
                    </a:schemeClr>
                  </a:outerShdw>
                </a:effectLst>
                <a:latin typeface="Vrinda"/>
              </a:rPr>
              <a:t>  </a:t>
            </a:r>
            <a:r>
              <a:rPr lang="en-US" sz="5400" b="1" dirty="0" err="1" smtClean="0">
                <a:ln w="28575">
                  <a:solidFill>
                    <a:schemeClr val="bg1">
                      <a:lumMod val="95000"/>
                      <a:lumOff val="5000"/>
                    </a:schemeClr>
                  </a:solidFill>
                  <a:prstDash val="solid"/>
                </a:ln>
                <a:solidFill>
                  <a:schemeClr val="bg1">
                    <a:lumMod val="85000"/>
                    <a:lumOff val="15000"/>
                  </a:schemeClr>
                </a:solidFill>
                <a:effectLst>
                  <a:outerShdw blurRad="12700" dist="38100" dir="2700000" algn="tl" rotWithShape="0">
                    <a:schemeClr val="accent5">
                      <a:lumMod val="60000"/>
                      <a:lumOff val="40000"/>
                    </a:schemeClr>
                  </a:outerShdw>
                </a:effectLst>
                <a:latin typeface="Vrinda"/>
              </a:rPr>
              <a:t>কাউন্সিল</a:t>
            </a:r>
            <a:r>
              <a:rPr lang="en-US" sz="5400" b="1" dirty="0" smtClean="0">
                <a:ln w="28575">
                  <a:solidFill>
                    <a:schemeClr val="bg1">
                      <a:lumMod val="95000"/>
                      <a:lumOff val="5000"/>
                    </a:schemeClr>
                  </a:solidFill>
                  <a:prstDash val="solid"/>
                </a:ln>
                <a:solidFill>
                  <a:schemeClr val="bg1">
                    <a:lumMod val="85000"/>
                    <a:lumOff val="15000"/>
                  </a:schemeClr>
                </a:solidFill>
                <a:effectLst>
                  <a:outerShdw blurRad="12700" dist="38100" dir="2700000" algn="tl" rotWithShape="0">
                    <a:schemeClr val="accent5">
                      <a:lumMod val="60000"/>
                      <a:lumOff val="40000"/>
                    </a:schemeClr>
                  </a:outerShdw>
                </a:effectLst>
                <a:latin typeface="Vrinda"/>
              </a:rPr>
              <a:t> </a:t>
            </a:r>
            <a:r>
              <a:rPr lang="en-US" sz="5400" b="1" dirty="0" err="1" smtClean="0">
                <a:ln w="28575">
                  <a:solidFill>
                    <a:schemeClr val="bg1">
                      <a:lumMod val="95000"/>
                      <a:lumOff val="5000"/>
                    </a:schemeClr>
                  </a:solidFill>
                  <a:prstDash val="solid"/>
                </a:ln>
                <a:solidFill>
                  <a:schemeClr val="bg1">
                    <a:lumMod val="85000"/>
                    <a:lumOff val="15000"/>
                  </a:schemeClr>
                </a:solidFill>
                <a:effectLst>
                  <a:outerShdw blurRad="12700" dist="38100" dir="2700000" algn="tl" rotWithShape="0">
                    <a:schemeClr val="accent5">
                      <a:lumMod val="60000"/>
                      <a:lumOff val="40000"/>
                    </a:schemeClr>
                  </a:outerShdw>
                </a:effectLst>
                <a:latin typeface="Vrinda"/>
              </a:rPr>
              <a:t>নির্বাচন</a:t>
            </a:r>
            <a:r>
              <a:rPr lang="en-US" sz="5400" b="1" dirty="0" smtClean="0">
                <a:ln w="28575">
                  <a:solidFill>
                    <a:schemeClr val="bg1">
                      <a:lumMod val="95000"/>
                      <a:lumOff val="5000"/>
                    </a:schemeClr>
                  </a:solidFill>
                  <a:prstDash val="solid"/>
                </a:ln>
                <a:solidFill>
                  <a:schemeClr val="bg1">
                    <a:lumMod val="85000"/>
                    <a:lumOff val="15000"/>
                  </a:schemeClr>
                </a:solidFill>
                <a:effectLst>
                  <a:outerShdw blurRad="12700" dist="38100" dir="2700000" algn="tl" rotWithShape="0">
                    <a:schemeClr val="accent5">
                      <a:lumMod val="60000"/>
                      <a:lumOff val="40000"/>
                    </a:schemeClr>
                  </a:outerShdw>
                </a:effectLst>
                <a:latin typeface="Vrinda"/>
              </a:rPr>
              <a:t> </a:t>
            </a:r>
          </a:p>
          <a:p>
            <a:pPr algn="ctr"/>
            <a:r>
              <a:rPr lang="en-US" sz="6600" dirty="0" smtClean="0">
                <a:ln w="28575">
                  <a:solidFill>
                    <a:schemeClr val="bg1">
                      <a:lumMod val="95000"/>
                      <a:lumOff val="5000"/>
                    </a:schemeClr>
                  </a:solidFill>
                </a:ln>
                <a:solidFill>
                  <a:schemeClr val="bg1">
                    <a:lumMod val="85000"/>
                    <a:lumOff val="15000"/>
                  </a:schemeClr>
                </a:solidFill>
                <a:latin typeface="Vrinda"/>
              </a:rPr>
              <a:t> </a:t>
            </a:r>
            <a:r>
              <a:rPr lang="en-US" sz="6600" b="1" dirty="0" smtClean="0">
                <a:ln w="28575">
                  <a:solidFill>
                    <a:schemeClr val="bg1">
                      <a:lumMod val="95000"/>
                      <a:lumOff val="5000"/>
                    </a:schemeClr>
                  </a:solidFill>
                  <a:prstDash val="solid"/>
                </a:ln>
                <a:solidFill>
                  <a:schemeClr val="bg1">
                    <a:lumMod val="85000"/>
                    <a:lumOff val="15000"/>
                  </a:schemeClr>
                </a:solidFill>
                <a:effectLst>
                  <a:outerShdw blurRad="12700" dist="38100" dir="2700000" algn="tl" rotWithShape="0">
                    <a:schemeClr val="accent5">
                      <a:lumMod val="60000"/>
                      <a:lumOff val="40000"/>
                    </a:schemeClr>
                  </a:outerShdw>
                </a:effectLst>
                <a:latin typeface="Vrinda"/>
              </a:rPr>
              <a:t>২০২০ </a:t>
            </a:r>
            <a:endParaRPr lang="en-US" sz="6600" b="1" dirty="0">
              <a:ln w="28575">
                <a:solidFill>
                  <a:schemeClr val="bg1">
                    <a:lumMod val="95000"/>
                    <a:lumOff val="5000"/>
                  </a:schemeClr>
                </a:solidFill>
                <a:prstDash val="solid"/>
              </a:ln>
              <a:solidFill>
                <a:schemeClr val="bg1">
                  <a:lumMod val="85000"/>
                  <a:lumOff val="15000"/>
                </a:schemeClr>
              </a:solidFill>
              <a:effectLst>
                <a:outerShdw blurRad="12700" dist="38100" dir="2700000" algn="tl" rotWithShape="0">
                  <a:schemeClr val="accent5">
                    <a:lumMod val="60000"/>
                    <a:lumOff val="40000"/>
                  </a:schemeClr>
                </a:outerShdw>
              </a:effectLst>
              <a:latin typeface="Vrinda"/>
            </a:endParaRPr>
          </a:p>
        </p:txBody>
      </p:sp>
    </p:spTree>
    <p:extLst>
      <p:ext uri="{BB962C8B-B14F-4D97-AF65-F5344CB8AC3E}">
        <p14:creationId xmlns="" xmlns:p14="http://schemas.microsoft.com/office/powerpoint/2010/main" val="1121719826"/>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97281" y="130053"/>
            <a:ext cx="9566030" cy="654050"/>
          </a:xfrm>
          <a:prstGeom prst="rect">
            <a:avLst/>
          </a:prstGeom>
          <a:blipFill>
            <a:blip r:embed="rId3" cstate="print"/>
            <a:tile tx="0" ty="0" sx="100000" sy="100000" flip="none" algn="tl"/>
          </a:blipFill>
        </p:spPr>
        <p:txBody>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b="1" dirty="0" err="1" smtClean="0">
                <a:solidFill>
                  <a:schemeClr val="bg1">
                    <a:lumMod val="85000"/>
                    <a:lumOff val="15000"/>
                  </a:schemeClr>
                </a:solidFill>
              </a:rPr>
              <a:t>ক্রীড়া</a:t>
            </a:r>
            <a:r>
              <a:rPr lang="bn-IN" b="1" dirty="0" smtClean="0">
                <a:solidFill>
                  <a:schemeClr val="bg1">
                    <a:lumMod val="85000"/>
                    <a:lumOff val="15000"/>
                  </a:schemeClr>
                </a:solidFill>
              </a:rPr>
              <a:t> প্রতিযোগিতা </a:t>
            </a:r>
            <a:endParaRPr lang="en-US" b="1" dirty="0" smtClean="0">
              <a:solidFill>
                <a:schemeClr val="bg1">
                  <a:lumMod val="85000"/>
                  <a:lumOff val="15000"/>
                </a:schemeClr>
              </a:solidFill>
            </a:endParaRPr>
          </a:p>
        </p:txBody>
      </p:sp>
      <p:sp>
        <p:nvSpPr>
          <p:cNvPr id="3" name="Text Placeholder 6"/>
          <p:cNvSpPr txBox="1">
            <a:spLocks/>
          </p:cNvSpPr>
          <p:nvPr/>
        </p:nvSpPr>
        <p:spPr bwMode="auto">
          <a:xfrm>
            <a:off x="1012874" y="844428"/>
            <a:ext cx="9734843" cy="85725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9525">
            <a:noFill/>
            <a:miter lim="800000"/>
            <a:headEnd/>
            <a:tailEnd/>
          </a:ln>
        </p:spPr>
        <p:txBody>
          <a:bodyPr/>
          <a:lstStyle/>
          <a:p>
            <a:pPr marL="342900" indent="-342900" algn="just">
              <a:spcBef>
                <a:spcPct val="20000"/>
              </a:spcBef>
              <a:defRPr/>
            </a:pPr>
            <a:r>
              <a:rPr lang="bn-IN" altLang="en-US" b="1" kern="0" dirty="0">
                <a:solidFill>
                  <a:schemeClr val="bg1">
                    <a:lumMod val="85000"/>
                    <a:lumOff val="15000"/>
                  </a:schemeClr>
                </a:solidFill>
                <a:latin typeface="+mn-lt"/>
                <a:cs typeface="+mn-cs"/>
              </a:rPr>
              <a:t>২০১০ সাল থেকে বঙ্গবন্ধু গোল্ডকাপ </a:t>
            </a:r>
            <a:r>
              <a:rPr lang="bn-BD" altLang="en-US" b="1" kern="0" dirty="0">
                <a:solidFill>
                  <a:schemeClr val="bg1">
                    <a:lumMod val="85000"/>
                    <a:lumOff val="15000"/>
                  </a:schemeClr>
                </a:solidFill>
                <a:latin typeface="+mn-lt"/>
                <a:cs typeface="+mn-cs"/>
              </a:rPr>
              <a:t>প্রাথমিক বিদ্যালয় ফুটবল টুর্ণামেন্ট</a:t>
            </a:r>
            <a:r>
              <a:rPr lang="bn-IN" altLang="en-US" b="1" kern="0" dirty="0">
                <a:solidFill>
                  <a:schemeClr val="bg1">
                    <a:lumMod val="85000"/>
                    <a:lumOff val="15000"/>
                  </a:schemeClr>
                </a:solidFill>
                <a:latin typeface="+mn-lt"/>
                <a:cs typeface="+mn-cs"/>
              </a:rPr>
              <a:t> এবং </a:t>
            </a:r>
            <a:r>
              <a:rPr lang="bn-IN" altLang="en-US" b="1" kern="0" dirty="0">
                <a:solidFill>
                  <a:schemeClr val="bg1">
                    <a:lumMod val="85000"/>
                    <a:lumOff val="15000"/>
                  </a:schemeClr>
                </a:solidFill>
              </a:rPr>
              <a:t>২০১১ সাল থেকে</a:t>
            </a:r>
            <a:r>
              <a:rPr lang="bn-IN" altLang="en-US" b="1" kern="0" dirty="0">
                <a:solidFill>
                  <a:schemeClr val="bg1">
                    <a:lumMod val="85000"/>
                    <a:lumOff val="15000"/>
                  </a:schemeClr>
                </a:solidFill>
                <a:latin typeface="+mn-lt"/>
                <a:cs typeface="+mn-cs"/>
              </a:rPr>
              <a:t> বঙ্গমাতা বেগম ফজিলাতুন্নেসা মুজিব গোল্ডকাপ প্রাথমিক বিদ্যালয় ফুটবল টুর্নামেন্ট </a:t>
            </a:r>
            <a:r>
              <a:rPr lang="bn-IN" altLang="en-US" b="1" kern="0" dirty="0">
                <a:solidFill>
                  <a:schemeClr val="bg1">
                    <a:lumMod val="85000"/>
                    <a:lumOff val="15000"/>
                  </a:schemeClr>
                </a:solidFill>
              </a:rPr>
              <a:t>প্রতিযোগিতা অনুষ্ঠিত হয়ে আসছে </a:t>
            </a:r>
          </a:p>
          <a:p>
            <a:pPr marL="342900" indent="-342900" algn="just">
              <a:spcBef>
                <a:spcPct val="20000"/>
              </a:spcBef>
              <a:defRPr/>
            </a:pPr>
            <a:endParaRPr lang="bn-IN" altLang="en-US" sz="3200" kern="0" dirty="0">
              <a:latin typeface="+mn-lt"/>
              <a:cs typeface="+mn-cs"/>
            </a:endParaRPr>
          </a:p>
          <a:p>
            <a:pPr marL="342900" indent="-342900" algn="just">
              <a:spcBef>
                <a:spcPct val="20000"/>
              </a:spcBef>
              <a:buFont typeface="Wingdings" pitchFamily="2" charset="2"/>
              <a:buChar char="Ø"/>
              <a:defRPr/>
            </a:pPr>
            <a:endParaRPr lang="bn-IN" altLang="en-US" sz="3200" kern="0" dirty="0">
              <a:latin typeface="+mn-lt"/>
              <a:cs typeface="+mn-cs"/>
            </a:endParaRPr>
          </a:p>
          <a:p>
            <a:pPr marL="342900" indent="-342900" algn="just">
              <a:spcBef>
                <a:spcPct val="20000"/>
              </a:spcBef>
              <a:buFont typeface="Wingdings" pitchFamily="2" charset="2"/>
              <a:buChar char="Ø"/>
              <a:defRPr/>
            </a:pPr>
            <a:endParaRPr lang="bn-IN" altLang="en-US" sz="3200" kern="0" dirty="0">
              <a:latin typeface="+mn-lt"/>
              <a:cs typeface="+mn-cs"/>
            </a:endParaRPr>
          </a:p>
          <a:p>
            <a:pPr marL="342900" indent="-342900" algn="just">
              <a:spcBef>
                <a:spcPct val="20000"/>
              </a:spcBef>
              <a:buFont typeface="Wingdings" pitchFamily="2" charset="2"/>
              <a:buChar char="Ø"/>
              <a:defRPr/>
            </a:pPr>
            <a:endParaRPr lang="bn-IN" altLang="en-US" sz="3200" kern="0" dirty="0">
              <a:latin typeface="+mn-lt"/>
              <a:cs typeface="+mn-cs"/>
            </a:endParaRPr>
          </a:p>
          <a:p>
            <a:pPr marL="342900" indent="-342900" algn="just">
              <a:spcBef>
                <a:spcPct val="20000"/>
              </a:spcBef>
              <a:buFont typeface="Wingdings" pitchFamily="2" charset="2"/>
              <a:buChar char="Ø"/>
              <a:defRPr/>
            </a:pPr>
            <a:endParaRPr lang="bn-IN" altLang="en-US" sz="3200" kern="0" dirty="0">
              <a:latin typeface="+mn-lt"/>
              <a:cs typeface="+mn-cs"/>
            </a:endParaRPr>
          </a:p>
          <a:p>
            <a:pPr marL="342900" indent="-342900" algn="just">
              <a:spcBef>
                <a:spcPct val="20000"/>
              </a:spcBef>
              <a:buFont typeface="Wingdings" pitchFamily="2" charset="2"/>
              <a:buChar char="Ø"/>
              <a:defRPr/>
            </a:pPr>
            <a:endParaRPr lang="en-US" sz="3200" kern="0" dirty="0">
              <a:latin typeface="+mn-lt"/>
              <a:cs typeface="+mn-cs"/>
            </a:endParaRPr>
          </a:p>
        </p:txBody>
      </p:sp>
      <p:pic>
        <p:nvPicPr>
          <p:cNvPr id="5" name="Picture 12" descr="IMG_20180717_115139.jpg"/>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097100" y="2058865"/>
            <a:ext cx="4000500" cy="2143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3" descr="IMG_20180717_115351.jpg"/>
          <p:cNvPicPr>
            <a:picLocks noChangeAspect="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810850" y="4487740"/>
            <a:ext cx="3721849" cy="2144554"/>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 xmlns:a14="http://schemas.microsoft.com/office/drawing/2010/main">
                <a:solidFill>
                  <a:srgbClr val="FFFFFF"/>
                </a:solidFill>
              </a14:hiddenFill>
            </a:ext>
          </a:extLst>
        </p:spPr>
      </p:pic>
      <p:pic>
        <p:nvPicPr>
          <p:cNvPr id="7" name="Picture 14" descr="IMG_20180717_115232.jpg"/>
          <p:cNvPicPr>
            <a:picLocks noChangeAspect="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6168537" y="4487740"/>
            <a:ext cx="3929063" cy="2144554"/>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 xmlns:a14="http://schemas.microsoft.com/office/drawing/2010/main">
                <a:solidFill>
                  <a:srgbClr val="FFFFFF"/>
                </a:solidFill>
              </a14:hiddenFill>
            </a:ext>
          </a:extLst>
        </p:spPr>
      </p:pic>
      <p:pic>
        <p:nvPicPr>
          <p:cNvPr id="8" name="Picture 7"/>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1810850" y="2058865"/>
            <a:ext cx="3617089" cy="2143125"/>
          </a:xfrm>
          <a:prstGeom prst="rect">
            <a:avLst/>
          </a:prstGeom>
        </p:spPr>
      </p:pic>
      <p:pic>
        <p:nvPicPr>
          <p:cNvPr id="9" name="Picture 12" descr="IMG_20180717_115139.jpg"/>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132818" y="2068058"/>
            <a:ext cx="4000500" cy="214312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 xmlns:a14="http://schemas.microsoft.com/office/drawing/2010/main">
                <a:solidFill>
                  <a:srgbClr val="FFFFFF"/>
                </a:solidFill>
              </a14:hiddenFill>
            </a:ext>
          </a:extLst>
        </p:spPr>
      </p:pic>
      <p:pic>
        <p:nvPicPr>
          <p:cNvPr id="10" name="Picture 9"/>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1846568" y="2068058"/>
            <a:ext cx="3617089" cy="214312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 xmlns:p14="http://schemas.microsoft.com/office/powerpoint/2010/main" val="111705174"/>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604912" y="213213"/>
            <a:ext cx="10719580" cy="2357438"/>
          </a:xfrm>
          <a:prstGeom prst="rect">
            <a:avLst/>
          </a:prstGeom>
          <a:blipFill>
            <a:blip r:embed="rId2" cstate="print"/>
            <a:tile tx="0" ty="0" sx="100000" sy="100000" flip="none" algn="tl"/>
          </a:blipFill>
        </p:spPr>
        <p:txBody>
          <a:bodyPr/>
          <a:lstStyle/>
          <a:p>
            <a:pPr marL="342900" indent="-342900" algn="ctr">
              <a:spcBef>
                <a:spcPct val="20000"/>
              </a:spcBef>
              <a:defRPr/>
            </a:pPr>
            <a:r>
              <a:rPr lang="en-US" sz="3600" b="1" kern="0" dirty="0" err="1">
                <a:solidFill>
                  <a:schemeClr val="bg1"/>
                </a:solidFill>
                <a:latin typeface="+mn-lt"/>
                <a:cs typeface="+mn-cs"/>
              </a:rPr>
              <a:t>আন্ত:প্রাথমিক</a:t>
            </a:r>
            <a:r>
              <a:rPr lang="en-US" sz="3600" b="1" kern="0" dirty="0">
                <a:solidFill>
                  <a:schemeClr val="bg1"/>
                </a:solidFill>
                <a:latin typeface="+mn-lt"/>
                <a:cs typeface="+mn-cs"/>
              </a:rPr>
              <a:t> </a:t>
            </a:r>
            <a:r>
              <a:rPr lang="en-US" sz="3600" b="1" kern="0" dirty="0" err="1">
                <a:solidFill>
                  <a:schemeClr val="bg1"/>
                </a:solidFill>
                <a:latin typeface="+mn-lt"/>
                <a:cs typeface="+mn-cs"/>
              </a:rPr>
              <a:t>বিদ্যালয়</a:t>
            </a:r>
            <a:r>
              <a:rPr lang="en-US" sz="3600" b="1" kern="0" dirty="0">
                <a:solidFill>
                  <a:schemeClr val="bg1"/>
                </a:solidFill>
                <a:latin typeface="+mn-lt"/>
                <a:cs typeface="+mn-cs"/>
              </a:rPr>
              <a:t> </a:t>
            </a:r>
            <a:r>
              <a:rPr lang="en-US" sz="3600" b="1" kern="0" dirty="0" err="1">
                <a:solidFill>
                  <a:schemeClr val="bg1"/>
                </a:solidFill>
                <a:latin typeface="+mn-lt"/>
                <a:cs typeface="+mn-cs"/>
              </a:rPr>
              <a:t>ক্রীড়া</a:t>
            </a:r>
            <a:r>
              <a:rPr lang="en-US" sz="3600" b="1" kern="0" dirty="0">
                <a:solidFill>
                  <a:schemeClr val="bg1"/>
                </a:solidFill>
                <a:latin typeface="+mn-lt"/>
                <a:cs typeface="+mn-cs"/>
              </a:rPr>
              <a:t> ও</a:t>
            </a:r>
            <a:r>
              <a:rPr lang="bn-IN" sz="3600" b="1" kern="0" dirty="0">
                <a:solidFill>
                  <a:schemeClr val="bg1"/>
                </a:solidFill>
                <a:latin typeface="+mn-lt"/>
                <a:cs typeface="+mn-cs"/>
              </a:rPr>
              <a:t> </a:t>
            </a:r>
            <a:r>
              <a:rPr lang="en-US" sz="3600" b="1" kern="0" dirty="0" err="1">
                <a:solidFill>
                  <a:schemeClr val="bg1"/>
                </a:solidFill>
                <a:latin typeface="+mn-lt"/>
                <a:cs typeface="+mn-cs"/>
              </a:rPr>
              <a:t>সাংস্কৃতিক</a:t>
            </a:r>
            <a:r>
              <a:rPr lang="en-US" sz="3600" b="1" kern="0" dirty="0">
                <a:solidFill>
                  <a:schemeClr val="bg1"/>
                </a:solidFill>
                <a:latin typeface="+mn-lt"/>
                <a:cs typeface="+mn-cs"/>
              </a:rPr>
              <a:t> </a:t>
            </a:r>
            <a:r>
              <a:rPr lang="en-US" sz="3600" b="1" kern="0" dirty="0" err="1">
                <a:solidFill>
                  <a:schemeClr val="bg1"/>
                </a:solidFill>
                <a:latin typeface="+mn-lt"/>
                <a:cs typeface="+mn-cs"/>
              </a:rPr>
              <a:t>প্রতিযোগিতা</a:t>
            </a:r>
            <a:r>
              <a:rPr lang="bn-IN" sz="3600" b="1" kern="0" dirty="0">
                <a:solidFill>
                  <a:schemeClr val="bg1"/>
                </a:solidFill>
                <a:latin typeface="+mn-lt"/>
                <a:cs typeface="+mn-cs"/>
              </a:rPr>
              <a:t> </a:t>
            </a:r>
            <a:endParaRPr lang="en-US" sz="3600" b="1" kern="0" dirty="0" smtClean="0">
              <a:solidFill>
                <a:schemeClr val="bg1"/>
              </a:solidFill>
              <a:latin typeface="+mn-lt"/>
              <a:cs typeface="+mn-cs"/>
            </a:endParaRPr>
          </a:p>
          <a:p>
            <a:pPr marL="342900" indent="-342900" algn="ctr">
              <a:spcBef>
                <a:spcPct val="20000"/>
              </a:spcBef>
              <a:defRPr/>
            </a:pPr>
            <a:endParaRPr lang="bn-IN" sz="1000" b="1" kern="0" dirty="0">
              <a:solidFill>
                <a:schemeClr val="bg1"/>
              </a:solidFill>
              <a:latin typeface="+mn-lt"/>
              <a:cs typeface="+mn-cs"/>
            </a:endParaRPr>
          </a:p>
          <a:p>
            <a:pPr marL="342900" indent="-342900" algn="just">
              <a:spcBef>
                <a:spcPct val="20000"/>
              </a:spcBef>
              <a:defRPr/>
            </a:pPr>
            <a:r>
              <a:rPr lang="bn-IN" sz="2000" b="1" kern="0" dirty="0" smtClean="0">
                <a:solidFill>
                  <a:schemeClr val="bg1"/>
                </a:solidFill>
                <a:latin typeface="+mn-lt"/>
                <a:cs typeface="+mn-cs"/>
              </a:rPr>
              <a:t>শিক্ষার্থীদের </a:t>
            </a:r>
            <a:r>
              <a:rPr lang="bn-IN" sz="2000" b="1" kern="0" dirty="0">
                <a:solidFill>
                  <a:schemeClr val="bg1"/>
                </a:solidFill>
                <a:latin typeface="+mn-lt"/>
                <a:cs typeface="+mn-cs"/>
              </a:rPr>
              <a:t>শারীরিক ও মানসিক দক্ষতা বিকাশে প্রতিবছর </a:t>
            </a:r>
            <a:r>
              <a:rPr lang="en-US" sz="2000" b="1" kern="0" dirty="0" err="1">
                <a:solidFill>
                  <a:schemeClr val="bg1"/>
                </a:solidFill>
              </a:rPr>
              <a:t>আন্ত:প্রাথমিক</a:t>
            </a:r>
            <a:r>
              <a:rPr lang="en-US" sz="2000" b="1" kern="0" dirty="0">
                <a:solidFill>
                  <a:schemeClr val="bg1"/>
                </a:solidFill>
              </a:rPr>
              <a:t> </a:t>
            </a:r>
            <a:r>
              <a:rPr lang="en-US" sz="2000" b="1" kern="0" dirty="0" err="1">
                <a:solidFill>
                  <a:schemeClr val="bg1"/>
                </a:solidFill>
              </a:rPr>
              <a:t>বিদ্যালয়</a:t>
            </a:r>
            <a:r>
              <a:rPr lang="en-US" sz="2000" b="1" kern="0" dirty="0">
                <a:solidFill>
                  <a:schemeClr val="bg1"/>
                </a:solidFill>
              </a:rPr>
              <a:t> </a:t>
            </a:r>
            <a:r>
              <a:rPr lang="en-US" sz="2000" b="1" kern="0" dirty="0" err="1">
                <a:solidFill>
                  <a:schemeClr val="bg1"/>
                </a:solidFill>
              </a:rPr>
              <a:t>ক্রীড়া</a:t>
            </a:r>
            <a:r>
              <a:rPr lang="en-US" sz="2000" b="1" kern="0" dirty="0">
                <a:solidFill>
                  <a:schemeClr val="bg1"/>
                </a:solidFill>
              </a:rPr>
              <a:t> ও</a:t>
            </a:r>
            <a:r>
              <a:rPr lang="bn-IN" sz="2000" b="1" kern="0" dirty="0">
                <a:solidFill>
                  <a:schemeClr val="bg1"/>
                </a:solidFill>
              </a:rPr>
              <a:t> </a:t>
            </a:r>
            <a:r>
              <a:rPr lang="en-US" sz="2000" b="1" kern="0" dirty="0" err="1">
                <a:solidFill>
                  <a:schemeClr val="bg1"/>
                </a:solidFill>
              </a:rPr>
              <a:t>সাংস্কৃতিক</a:t>
            </a:r>
            <a:r>
              <a:rPr lang="en-US" sz="2000" b="1" kern="0" dirty="0">
                <a:solidFill>
                  <a:schemeClr val="bg1"/>
                </a:solidFill>
              </a:rPr>
              <a:t> </a:t>
            </a:r>
            <a:r>
              <a:rPr lang="en-US" sz="2000" b="1" kern="0" dirty="0" err="1">
                <a:solidFill>
                  <a:schemeClr val="bg1"/>
                </a:solidFill>
              </a:rPr>
              <a:t>প্রতিযোগিতা</a:t>
            </a:r>
            <a:r>
              <a:rPr lang="bn-IN" sz="2000" b="1" kern="0" dirty="0">
                <a:solidFill>
                  <a:schemeClr val="bg1"/>
                </a:solidFill>
              </a:rPr>
              <a:t> অনুষ্ঠিত হয়ে থাকে। </a:t>
            </a:r>
            <a:endParaRPr lang="en-US" sz="3600" b="1" kern="0" dirty="0">
              <a:solidFill>
                <a:schemeClr val="bg1"/>
              </a:solidFill>
            </a:endParaRPr>
          </a:p>
          <a:p>
            <a:pPr marL="342900" indent="-342900">
              <a:spcBef>
                <a:spcPct val="20000"/>
              </a:spcBef>
              <a:defRPr/>
            </a:pPr>
            <a:r>
              <a:rPr lang="en-US" sz="3200" kern="0" dirty="0">
                <a:latin typeface="+mn-lt"/>
                <a:cs typeface="+mn-cs"/>
              </a:rPr>
              <a:t> </a:t>
            </a:r>
          </a:p>
        </p:txBody>
      </p:sp>
      <p:pic>
        <p:nvPicPr>
          <p:cNvPr id="3" name="Picture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04448" y="3643532"/>
            <a:ext cx="3349714" cy="2843031"/>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4" name="Picture 3"/>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333914" y="3559126"/>
            <a:ext cx="3349714" cy="2927437"/>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5" name="Picture 4"/>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8050208" y="3671668"/>
            <a:ext cx="3403856" cy="2855501"/>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 xmlns:p14="http://schemas.microsoft.com/office/powerpoint/2010/main" val="2317044992"/>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p:cNvGrpSpPr/>
          <p:nvPr/>
        </p:nvGrpSpPr>
        <p:grpSpPr>
          <a:xfrm>
            <a:off x="1985475" y="160338"/>
            <a:ext cx="8280400" cy="6697662"/>
            <a:chOff x="684213" y="115888"/>
            <a:chExt cx="8280400" cy="6697662"/>
          </a:xfrm>
        </p:grpSpPr>
        <p:sp>
          <p:nvSpPr>
            <p:cNvPr id="44" name="Rounded Rectangle 43"/>
            <p:cNvSpPr/>
            <p:nvPr/>
          </p:nvSpPr>
          <p:spPr>
            <a:xfrm>
              <a:off x="684213" y="1268413"/>
              <a:ext cx="2519362" cy="865187"/>
            </a:xfrm>
            <a:prstGeom prst="roundRect">
              <a:avLst/>
            </a:prstGeom>
            <a:solidFill>
              <a:schemeClr val="bg2">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bn-IN" altLang="en-US" b="1" dirty="0">
                  <a:solidFill>
                    <a:schemeClr val="accent2"/>
                  </a:solidFill>
                </a:rPr>
                <a:t>উপানুষ্ঠানিক শিক্ষা ব্যুরো</a:t>
              </a:r>
              <a:endParaRPr lang="en-US" b="1" dirty="0">
                <a:solidFill>
                  <a:schemeClr val="accent2"/>
                </a:solidFill>
              </a:endParaRPr>
            </a:p>
          </p:txBody>
        </p:sp>
        <p:sp>
          <p:nvSpPr>
            <p:cNvPr id="47" name="Rounded Rectangle 46"/>
            <p:cNvSpPr/>
            <p:nvPr/>
          </p:nvSpPr>
          <p:spPr>
            <a:xfrm>
              <a:off x="3563938" y="1268413"/>
              <a:ext cx="2520950" cy="865187"/>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en-US" b="1" dirty="0" err="1">
                  <a:solidFill>
                    <a:schemeClr val="accent2"/>
                  </a:solidFill>
                </a:rPr>
                <a:t>প্রাথমিক</a:t>
              </a:r>
              <a:r>
                <a:rPr lang="en-US" altLang="en-US" b="1" dirty="0">
                  <a:solidFill>
                    <a:schemeClr val="accent2"/>
                  </a:solidFill>
                </a:rPr>
                <a:t> </a:t>
              </a:r>
              <a:r>
                <a:rPr lang="en-US" altLang="en-US" b="1" dirty="0" err="1">
                  <a:solidFill>
                    <a:schemeClr val="accent2"/>
                  </a:solidFill>
                </a:rPr>
                <a:t>শিক্ষা</a:t>
              </a:r>
              <a:r>
                <a:rPr lang="en-US" altLang="en-US" b="1" dirty="0">
                  <a:solidFill>
                    <a:schemeClr val="accent2"/>
                  </a:solidFill>
                </a:rPr>
                <a:t> </a:t>
              </a:r>
              <a:r>
                <a:rPr lang="en-US" altLang="en-US" b="1" dirty="0" err="1">
                  <a:solidFill>
                    <a:schemeClr val="accent2"/>
                  </a:solidFill>
                </a:rPr>
                <a:t>অধিদপ্তর</a:t>
              </a:r>
              <a:r>
                <a:rPr lang="en-US" altLang="en-US" b="1" dirty="0">
                  <a:solidFill>
                    <a:schemeClr val="accent2"/>
                  </a:solidFill>
                </a:rPr>
                <a:t> ( </a:t>
              </a:r>
              <a:r>
                <a:rPr lang="en-US" altLang="en-US" b="1" dirty="0" err="1">
                  <a:solidFill>
                    <a:schemeClr val="accent2"/>
                  </a:solidFill>
                </a:rPr>
                <a:t>ডিপিই</a:t>
              </a:r>
              <a:r>
                <a:rPr lang="en-US" altLang="en-US" b="1" dirty="0">
                  <a:solidFill>
                    <a:schemeClr val="accent2"/>
                  </a:solidFill>
                </a:rPr>
                <a:t>)</a:t>
              </a:r>
              <a:endParaRPr lang="en-US" b="1" dirty="0">
                <a:solidFill>
                  <a:schemeClr val="accent2"/>
                </a:solidFill>
              </a:endParaRPr>
            </a:p>
          </p:txBody>
        </p:sp>
        <p:sp>
          <p:nvSpPr>
            <p:cNvPr id="60" name="Rounded Rectangle 59"/>
            <p:cNvSpPr/>
            <p:nvPr/>
          </p:nvSpPr>
          <p:spPr>
            <a:xfrm>
              <a:off x="6443663" y="1268413"/>
              <a:ext cx="2520950" cy="865187"/>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en-US" sz="1600" b="1" dirty="0" err="1">
                  <a:solidFill>
                    <a:schemeClr val="accent2"/>
                  </a:solidFill>
                </a:rPr>
                <a:t>জাতীয়</a:t>
              </a:r>
              <a:r>
                <a:rPr lang="en-US" altLang="en-US" sz="1600" b="1" dirty="0">
                  <a:solidFill>
                    <a:schemeClr val="accent2"/>
                  </a:solidFill>
                </a:rPr>
                <a:t> </a:t>
              </a:r>
              <a:r>
                <a:rPr lang="en-US" altLang="en-US" sz="1600" b="1" dirty="0" err="1">
                  <a:solidFill>
                    <a:schemeClr val="accent2"/>
                  </a:solidFill>
                </a:rPr>
                <a:t>প্রাথমিক</a:t>
              </a:r>
              <a:r>
                <a:rPr lang="en-US" altLang="en-US" sz="1600" b="1" dirty="0">
                  <a:solidFill>
                    <a:schemeClr val="accent2"/>
                  </a:solidFill>
                </a:rPr>
                <a:t> </a:t>
              </a:r>
              <a:r>
                <a:rPr lang="en-US" altLang="en-US" sz="1600" b="1" dirty="0" err="1">
                  <a:solidFill>
                    <a:schemeClr val="accent2"/>
                  </a:solidFill>
                </a:rPr>
                <a:t>শিক্ষা</a:t>
              </a:r>
              <a:r>
                <a:rPr lang="en-US" altLang="en-US" sz="1600" b="1" dirty="0">
                  <a:solidFill>
                    <a:schemeClr val="accent2"/>
                  </a:solidFill>
                </a:rPr>
                <a:t> </a:t>
              </a:r>
              <a:r>
                <a:rPr lang="en-US" altLang="en-US" sz="1600" b="1" dirty="0" err="1">
                  <a:solidFill>
                    <a:schemeClr val="accent2"/>
                  </a:solidFill>
                </a:rPr>
                <a:t>একাডেমি</a:t>
              </a:r>
              <a:r>
                <a:rPr lang="en-US" altLang="en-US" sz="1600" b="1" dirty="0">
                  <a:solidFill>
                    <a:schemeClr val="accent2"/>
                  </a:solidFill>
                </a:rPr>
                <a:t> ( </a:t>
              </a:r>
              <a:r>
                <a:rPr lang="en-US" altLang="en-US" sz="1600" b="1" dirty="0" err="1">
                  <a:solidFill>
                    <a:schemeClr val="accent2"/>
                  </a:solidFill>
                </a:rPr>
                <a:t>নেপ</a:t>
              </a:r>
              <a:r>
                <a:rPr lang="en-US" altLang="en-US" sz="1600" b="1" dirty="0">
                  <a:solidFill>
                    <a:schemeClr val="accent2"/>
                  </a:solidFill>
                </a:rPr>
                <a:t> )</a:t>
              </a:r>
              <a:endParaRPr lang="en-US" sz="1600" b="1" dirty="0">
                <a:solidFill>
                  <a:schemeClr val="accent2"/>
                </a:solidFill>
              </a:endParaRPr>
            </a:p>
            <a:p>
              <a:pPr algn="ctr" eaLnBrk="1" hangingPunct="1">
                <a:defRPr/>
              </a:pPr>
              <a:endParaRPr lang="en-US" sz="1600" b="1" dirty="0">
                <a:solidFill>
                  <a:schemeClr val="accent2"/>
                </a:solidFill>
              </a:endParaRPr>
            </a:p>
          </p:txBody>
        </p:sp>
        <p:sp>
          <p:nvSpPr>
            <p:cNvPr id="61" name="Rounded Rectangle 60"/>
            <p:cNvSpPr/>
            <p:nvPr/>
          </p:nvSpPr>
          <p:spPr>
            <a:xfrm>
              <a:off x="1966179" y="115888"/>
              <a:ext cx="6048375" cy="720725"/>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200" dirty="0" err="1">
                  <a:solidFill>
                    <a:srgbClr val="C00000"/>
                  </a:solidFill>
                  <a:latin typeface="SutonnyMJ" pitchFamily="2" charset="0"/>
                </a:rPr>
                <a:t>প্রাথমিক</a:t>
              </a:r>
              <a:r>
                <a:rPr lang="en-US" sz="3200" dirty="0">
                  <a:solidFill>
                    <a:srgbClr val="C00000"/>
                  </a:solidFill>
                  <a:latin typeface="SutonnyMJ" pitchFamily="2" charset="0"/>
                </a:rPr>
                <a:t> ও </a:t>
              </a:r>
              <a:r>
                <a:rPr lang="en-US" sz="3200" dirty="0" err="1">
                  <a:solidFill>
                    <a:srgbClr val="C00000"/>
                  </a:solidFill>
                  <a:latin typeface="SutonnyMJ" pitchFamily="2" charset="0"/>
                </a:rPr>
                <a:t>গণশিক্ষা</a:t>
              </a:r>
              <a:r>
                <a:rPr lang="en-US" sz="3200" dirty="0">
                  <a:solidFill>
                    <a:srgbClr val="C00000"/>
                  </a:solidFill>
                  <a:latin typeface="SutonnyMJ" pitchFamily="2" charset="0"/>
                </a:rPr>
                <a:t> </a:t>
              </a:r>
              <a:r>
                <a:rPr lang="en-US" sz="3200" dirty="0" err="1">
                  <a:solidFill>
                    <a:srgbClr val="C00000"/>
                  </a:solidFill>
                  <a:latin typeface="SutonnyMJ" pitchFamily="2" charset="0"/>
                </a:rPr>
                <a:t>মন্ত্রনালয়</a:t>
              </a:r>
              <a:r>
                <a:rPr lang="en-US" sz="3200" dirty="0">
                  <a:solidFill>
                    <a:srgbClr val="C00000"/>
                  </a:solidFill>
                  <a:latin typeface="SutonnyMJ" pitchFamily="2" charset="0"/>
                </a:rPr>
                <a:t> </a:t>
              </a:r>
            </a:p>
          </p:txBody>
        </p:sp>
        <p:sp>
          <p:nvSpPr>
            <p:cNvPr id="62" name="Rounded Rectangle 61"/>
            <p:cNvSpPr/>
            <p:nvPr/>
          </p:nvSpPr>
          <p:spPr>
            <a:xfrm>
              <a:off x="3563938" y="2420938"/>
              <a:ext cx="2520950" cy="863600"/>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bn-IN" b="1" dirty="0">
                  <a:solidFill>
                    <a:schemeClr val="accent2"/>
                  </a:solidFill>
                </a:rPr>
                <a:t>বিভাগীয় প্রাথমিক শিক্ষা অফিস</a:t>
              </a:r>
              <a:endParaRPr lang="en-US" b="1" dirty="0">
                <a:solidFill>
                  <a:schemeClr val="accent2"/>
                </a:solidFill>
              </a:endParaRPr>
            </a:p>
          </p:txBody>
        </p:sp>
        <p:sp>
          <p:nvSpPr>
            <p:cNvPr id="63" name="Rounded Rectangle 62"/>
            <p:cNvSpPr/>
            <p:nvPr/>
          </p:nvSpPr>
          <p:spPr>
            <a:xfrm>
              <a:off x="3635375" y="3644900"/>
              <a:ext cx="2520950" cy="863600"/>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bn-IN" b="1" dirty="0">
                  <a:solidFill>
                    <a:schemeClr val="accent2"/>
                  </a:solidFill>
                </a:rPr>
                <a:t>জেলা প্রাথমিক শিক্ষা অফিস </a:t>
              </a:r>
              <a:endParaRPr lang="en-US" b="1" dirty="0">
                <a:solidFill>
                  <a:schemeClr val="accent2"/>
                </a:solidFill>
              </a:endParaRPr>
            </a:p>
          </p:txBody>
        </p:sp>
        <p:sp>
          <p:nvSpPr>
            <p:cNvPr id="64" name="Rounded Rectangle 63"/>
            <p:cNvSpPr/>
            <p:nvPr/>
          </p:nvSpPr>
          <p:spPr>
            <a:xfrm>
              <a:off x="3708400" y="4797425"/>
              <a:ext cx="2519363" cy="863600"/>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bn-IN" b="1" dirty="0">
                  <a:solidFill>
                    <a:schemeClr val="accent2"/>
                  </a:solidFill>
                </a:rPr>
                <a:t>উপজেলা শিক্ষা অফিস</a:t>
              </a:r>
              <a:endParaRPr lang="en-US" b="1" dirty="0">
                <a:solidFill>
                  <a:schemeClr val="accent2"/>
                </a:solidFill>
              </a:endParaRPr>
            </a:p>
          </p:txBody>
        </p:sp>
        <p:sp>
          <p:nvSpPr>
            <p:cNvPr id="65" name="Rounded Rectangle 64"/>
            <p:cNvSpPr/>
            <p:nvPr/>
          </p:nvSpPr>
          <p:spPr>
            <a:xfrm>
              <a:off x="3708400" y="5949950"/>
              <a:ext cx="2519363" cy="863600"/>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bn-IN" b="1" dirty="0">
                  <a:solidFill>
                    <a:schemeClr val="accent2"/>
                  </a:solidFill>
                </a:rPr>
                <a:t>প্রাথমিক বিদ্যালয় </a:t>
              </a:r>
              <a:endParaRPr lang="en-US" b="1" dirty="0">
                <a:solidFill>
                  <a:schemeClr val="accent2"/>
                </a:solidFill>
              </a:endParaRPr>
            </a:p>
          </p:txBody>
        </p:sp>
        <p:sp>
          <p:nvSpPr>
            <p:cNvPr id="66" name="Rounded Rectangle 65"/>
            <p:cNvSpPr/>
            <p:nvPr/>
          </p:nvSpPr>
          <p:spPr>
            <a:xfrm>
              <a:off x="6732588" y="3644900"/>
              <a:ext cx="2160587" cy="863600"/>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bn-IN" b="1" dirty="0">
                  <a:solidFill>
                    <a:schemeClr val="accent2"/>
                  </a:solidFill>
                </a:rPr>
                <a:t>পিটিআই </a:t>
              </a:r>
              <a:endParaRPr lang="en-US" b="1" dirty="0">
                <a:solidFill>
                  <a:schemeClr val="accent2"/>
                </a:solidFill>
              </a:endParaRPr>
            </a:p>
          </p:txBody>
        </p:sp>
        <p:sp>
          <p:nvSpPr>
            <p:cNvPr id="67" name="Rounded Rectangle 66"/>
            <p:cNvSpPr/>
            <p:nvPr/>
          </p:nvSpPr>
          <p:spPr>
            <a:xfrm>
              <a:off x="6804025" y="4868863"/>
              <a:ext cx="2160588" cy="720725"/>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bn-IN" b="1" dirty="0">
                  <a:solidFill>
                    <a:schemeClr val="accent2"/>
                  </a:solidFill>
                </a:rPr>
                <a:t>ইউআরসি  </a:t>
              </a:r>
              <a:endParaRPr lang="en-US" b="1" dirty="0">
                <a:solidFill>
                  <a:schemeClr val="accent2"/>
                </a:solidFill>
              </a:endParaRPr>
            </a:p>
          </p:txBody>
        </p:sp>
        <p:cxnSp>
          <p:nvCxnSpPr>
            <p:cNvPr id="68" name="Straight Connector 67"/>
            <p:cNvCxnSpPr/>
            <p:nvPr/>
          </p:nvCxnSpPr>
          <p:spPr>
            <a:xfrm>
              <a:off x="1763713" y="1052513"/>
              <a:ext cx="61214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69" name="Straight Arrow Connector 68"/>
            <p:cNvCxnSpPr/>
            <p:nvPr/>
          </p:nvCxnSpPr>
          <p:spPr>
            <a:xfrm>
              <a:off x="1763713" y="1052513"/>
              <a:ext cx="0" cy="2159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70" name="Straight Arrow Connector 69"/>
            <p:cNvCxnSpPr/>
            <p:nvPr/>
          </p:nvCxnSpPr>
          <p:spPr>
            <a:xfrm>
              <a:off x="4787900" y="1052513"/>
              <a:ext cx="0" cy="2159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71" name="Straight Arrow Connector 70"/>
            <p:cNvCxnSpPr/>
            <p:nvPr/>
          </p:nvCxnSpPr>
          <p:spPr>
            <a:xfrm>
              <a:off x="7885113" y="1052513"/>
              <a:ext cx="0" cy="2159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72" name="Straight Arrow Connector 71"/>
            <p:cNvCxnSpPr/>
            <p:nvPr/>
          </p:nvCxnSpPr>
          <p:spPr>
            <a:xfrm>
              <a:off x="7885113" y="4581525"/>
              <a:ext cx="0" cy="2159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73" name="Straight Arrow Connector 72"/>
            <p:cNvCxnSpPr/>
            <p:nvPr/>
          </p:nvCxnSpPr>
          <p:spPr>
            <a:xfrm>
              <a:off x="4932363" y="5661025"/>
              <a:ext cx="0" cy="2159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74" name="Straight Arrow Connector 73"/>
            <p:cNvCxnSpPr/>
            <p:nvPr/>
          </p:nvCxnSpPr>
          <p:spPr>
            <a:xfrm>
              <a:off x="4932363" y="4508500"/>
              <a:ext cx="0" cy="2159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75" name="Straight Arrow Connector 74"/>
            <p:cNvCxnSpPr/>
            <p:nvPr/>
          </p:nvCxnSpPr>
          <p:spPr>
            <a:xfrm>
              <a:off x="4859338" y="3284538"/>
              <a:ext cx="0" cy="2159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76" name="Straight Arrow Connector 75"/>
            <p:cNvCxnSpPr/>
            <p:nvPr/>
          </p:nvCxnSpPr>
          <p:spPr>
            <a:xfrm>
              <a:off x="7740650" y="2133600"/>
              <a:ext cx="0" cy="15113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77" name="Straight Connector 76"/>
            <p:cNvCxnSpPr/>
            <p:nvPr/>
          </p:nvCxnSpPr>
          <p:spPr>
            <a:xfrm>
              <a:off x="6084888" y="2852738"/>
              <a:ext cx="1366837"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78" name="Straight Arrow Connector 77"/>
            <p:cNvCxnSpPr/>
            <p:nvPr/>
          </p:nvCxnSpPr>
          <p:spPr>
            <a:xfrm>
              <a:off x="7451725" y="2852738"/>
              <a:ext cx="0" cy="79216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79" name="Straight Arrow Connector 78"/>
            <p:cNvCxnSpPr/>
            <p:nvPr/>
          </p:nvCxnSpPr>
          <p:spPr>
            <a:xfrm>
              <a:off x="6227763" y="4076700"/>
              <a:ext cx="431800"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80" name="Straight Arrow Connector 79"/>
            <p:cNvCxnSpPr/>
            <p:nvPr/>
          </p:nvCxnSpPr>
          <p:spPr>
            <a:xfrm flipH="1">
              <a:off x="6227763" y="4221163"/>
              <a:ext cx="431800"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81" name="Straight Arrow Connector 80"/>
            <p:cNvCxnSpPr/>
            <p:nvPr/>
          </p:nvCxnSpPr>
          <p:spPr>
            <a:xfrm>
              <a:off x="6300788" y="5229225"/>
              <a:ext cx="431800"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82" name="Straight Arrow Connector 81"/>
            <p:cNvCxnSpPr/>
            <p:nvPr/>
          </p:nvCxnSpPr>
          <p:spPr>
            <a:xfrm flipH="1">
              <a:off x="6300788" y="5373688"/>
              <a:ext cx="431800"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83" name="Straight Arrow Connector 82"/>
            <p:cNvCxnSpPr/>
            <p:nvPr/>
          </p:nvCxnSpPr>
          <p:spPr>
            <a:xfrm>
              <a:off x="4859338" y="2133600"/>
              <a:ext cx="0" cy="2159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84" name="Straight Arrow Connector 83"/>
            <p:cNvCxnSpPr/>
            <p:nvPr/>
          </p:nvCxnSpPr>
          <p:spPr>
            <a:xfrm>
              <a:off x="4787900" y="836613"/>
              <a:ext cx="0" cy="2159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85" name="Straight Connector 84"/>
            <p:cNvCxnSpPr/>
            <p:nvPr/>
          </p:nvCxnSpPr>
          <p:spPr>
            <a:xfrm rot="5400000">
              <a:off x="7502525" y="6000750"/>
              <a:ext cx="712788"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86" name="Straight Arrow Connector 85"/>
            <p:cNvCxnSpPr/>
            <p:nvPr/>
          </p:nvCxnSpPr>
          <p:spPr>
            <a:xfrm rot="10800000">
              <a:off x="6286500" y="6357938"/>
              <a:ext cx="1571625" cy="1587"/>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87" name="Rounded Rectangle 86"/>
            <p:cNvSpPr/>
            <p:nvPr/>
          </p:nvSpPr>
          <p:spPr>
            <a:xfrm>
              <a:off x="714375" y="3635375"/>
              <a:ext cx="2519363" cy="865188"/>
            </a:xfrm>
            <a:prstGeom prst="roundRect">
              <a:avLst/>
            </a:prstGeom>
            <a:solidFill>
              <a:schemeClr val="bg2">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en-US" b="1" dirty="0" err="1">
                  <a:solidFill>
                    <a:schemeClr val="accent2"/>
                  </a:solidFill>
                </a:rPr>
                <a:t>জেলা</a:t>
              </a:r>
              <a:r>
                <a:rPr lang="en-US" altLang="en-US" b="1" dirty="0">
                  <a:solidFill>
                    <a:schemeClr val="accent2"/>
                  </a:solidFill>
                </a:rPr>
                <a:t> </a:t>
              </a:r>
              <a:r>
                <a:rPr lang="bn-IN" altLang="en-US" b="1" dirty="0">
                  <a:solidFill>
                    <a:schemeClr val="accent2"/>
                  </a:solidFill>
                </a:rPr>
                <a:t>উপানুষ্ঠানিক শিক্ষা ব্যুরো</a:t>
              </a:r>
              <a:endParaRPr lang="en-US" b="1" dirty="0">
                <a:solidFill>
                  <a:schemeClr val="accent2"/>
                </a:solidFill>
              </a:endParaRPr>
            </a:p>
          </p:txBody>
        </p:sp>
        <p:cxnSp>
          <p:nvCxnSpPr>
            <p:cNvPr id="88" name="Straight Arrow Connector 87"/>
            <p:cNvCxnSpPr/>
            <p:nvPr/>
          </p:nvCxnSpPr>
          <p:spPr>
            <a:xfrm rot="5400000">
              <a:off x="1212850" y="2857500"/>
              <a:ext cx="1430338" cy="15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grpSp>
    </p:spTree>
    <p:extLst>
      <p:ext uri="{BB962C8B-B14F-4D97-AF65-F5344CB8AC3E}">
        <p14:creationId xmlns="" xmlns:p14="http://schemas.microsoft.com/office/powerpoint/2010/main" val="3100815371"/>
      </p:ext>
    </p:extLst>
  </p:cSld>
  <p:clrMapOvr>
    <a:masterClrMapping/>
  </p:clrMapOvr>
  <mc:AlternateContent xmlns:mc="http://schemas.openxmlformats.org/markup-compatibility/2006">
    <mc:Choice xmlns=""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ChangeArrowheads="1"/>
          </p:cNvSpPr>
          <p:nvPr/>
        </p:nvSpPr>
        <p:spPr>
          <a:xfrm>
            <a:off x="563449" y="110077"/>
            <a:ext cx="10857054" cy="890587"/>
          </a:xfrm>
          <a:prstGeom prst="rect">
            <a:avLst/>
          </a:prstGeom>
          <a:blipFill>
            <a:blip r:embed="rId2" cstate="print"/>
            <a:tile tx="0" ty="0" sx="100000" sy="100000" flip="none" algn="tl"/>
          </a:blipFill>
        </p:spPr>
        <p:txBody>
          <a:bodyPr>
            <a:prstTxWarp prst="textChevron">
              <a:avLst/>
            </a:prstTxWarp>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bn-IN" sz="5400" b="1" cap="none" dirty="0" smtClean="0">
                <a:ln w="9525">
                  <a:solidFill>
                    <a:schemeClr val="bg1"/>
                  </a:solidFill>
                  <a:prstDash val="solid"/>
                </a:ln>
                <a:solidFill>
                  <a:schemeClr val="bg1">
                    <a:lumMod val="85000"/>
                    <a:lumOff val="15000"/>
                  </a:schemeClr>
                </a:solidFill>
                <a:effectLst>
                  <a:outerShdw blurRad="12700" dist="38100" dir="2700000" algn="tl" rotWithShape="0">
                    <a:schemeClr val="accent5">
                      <a:lumMod val="60000"/>
                      <a:lumOff val="40000"/>
                    </a:schemeClr>
                  </a:outerShdw>
                </a:effectLst>
              </a:rPr>
              <a:t>শ্রেষ্ঠ শিক্ষক হিসেবে স্বীকৃতি</a:t>
            </a:r>
            <a:endParaRPr lang="en-GB" sz="5400" b="1" cap="none" dirty="0" smtClean="0">
              <a:ln w="9525">
                <a:solidFill>
                  <a:schemeClr val="bg1"/>
                </a:solidFill>
                <a:prstDash val="solid"/>
              </a:ln>
              <a:solidFill>
                <a:schemeClr val="bg1">
                  <a:lumMod val="85000"/>
                  <a:lumOff val="15000"/>
                </a:schemeClr>
              </a:solidFill>
              <a:effectLst>
                <a:outerShdw blurRad="12700" dist="38100" dir="2700000" algn="tl" rotWithShape="0">
                  <a:schemeClr val="accent5">
                    <a:lumMod val="60000"/>
                    <a:lumOff val="40000"/>
                  </a:schemeClr>
                </a:outerShdw>
              </a:effectLst>
            </a:endParaRPr>
          </a:p>
        </p:txBody>
      </p:sp>
      <p:sp>
        <p:nvSpPr>
          <p:cNvPr id="3" name="Content Placeholder 2"/>
          <p:cNvSpPr txBox="1">
            <a:spLocks noChangeArrowheads="1"/>
          </p:cNvSpPr>
          <p:nvPr/>
        </p:nvSpPr>
        <p:spPr>
          <a:xfrm>
            <a:off x="520505" y="1056936"/>
            <a:ext cx="10888393" cy="199361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algn="just">
              <a:buFontTx/>
              <a:buNone/>
            </a:pPr>
            <a:r>
              <a:rPr lang="bn-IN" sz="2400" dirty="0" smtClean="0">
                <a:solidFill>
                  <a:srgbClr val="002060"/>
                </a:solidFill>
              </a:rPr>
              <a:t>    পেশাগত কাজের স্বীকৃতি স্বরূপ উপজেলা পর্যায়ে শ্রেষ্ঠ শিক্ষক মাঝাইর সরকারি প্রাথমিক বিদ্যালয়ের প্রধান শিক্ষক জনাব ধীরেন্দ্র কুমার দেবনাথ ২০১৭ সালে সরকারিভাবে উন্নত দেশের শিক্ষা ব্যবস্থা সম্পর্কে জানার জন্য ভিয়েতনাম</a:t>
            </a:r>
            <a:r>
              <a:rPr lang="en-US" sz="2400" dirty="0" smtClean="0">
                <a:solidFill>
                  <a:srgbClr val="002060"/>
                </a:solidFill>
              </a:rPr>
              <a:t> ও </a:t>
            </a:r>
            <a:r>
              <a:rPr lang="en-US" sz="2400" dirty="0" err="1" smtClean="0">
                <a:solidFill>
                  <a:srgbClr val="002060"/>
                </a:solidFill>
              </a:rPr>
              <a:t>ধনপুর</a:t>
            </a:r>
            <a:r>
              <a:rPr lang="en-US" sz="2400" dirty="0" smtClean="0">
                <a:solidFill>
                  <a:srgbClr val="002060"/>
                </a:solidFill>
              </a:rPr>
              <a:t> </a:t>
            </a:r>
            <a:r>
              <a:rPr lang="en-US" sz="2400" dirty="0" err="1" smtClean="0">
                <a:solidFill>
                  <a:srgbClr val="002060"/>
                </a:solidFill>
              </a:rPr>
              <a:t>সরকারি</a:t>
            </a:r>
            <a:r>
              <a:rPr lang="en-US" sz="2400" dirty="0" smtClean="0">
                <a:solidFill>
                  <a:srgbClr val="002060"/>
                </a:solidFill>
              </a:rPr>
              <a:t>  </a:t>
            </a:r>
            <a:r>
              <a:rPr lang="en-US" sz="2400" dirty="0" err="1" smtClean="0">
                <a:solidFill>
                  <a:srgbClr val="002060"/>
                </a:solidFill>
              </a:rPr>
              <a:t>প্রাথমিক</a:t>
            </a:r>
            <a:r>
              <a:rPr lang="en-US" sz="2400" dirty="0" smtClean="0">
                <a:solidFill>
                  <a:srgbClr val="002060"/>
                </a:solidFill>
              </a:rPr>
              <a:t> </a:t>
            </a:r>
            <a:r>
              <a:rPr lang="en-US" sz="2400" dirty="0" err="1" smtClean="0">
                <a:solidFill>
                  <a:srgbClr val="002060"/>
                </a:solidFill>
              </a:rPr>
              <a:t>বিদ্যালয়ের</a:t>
            </a:r>
            <a:r>
              <a:rPr lang="en-US" sz="2400" dirty="0" smtClean="0">
                <a:solidFill>
                  <a:srgbClr val="002060"/>
                </a:solidFill>
              </a:rPr>
              <a:t> </a:t>
            </a:r>
            <a:r>
              <a:rPr lang="en-US" sz="2400" dirty="0" err="1" smtClean="0">
                <a:solidFill>
                  <a:srgbClr val="002060"/>
                </a:solidFill>
              </a:rPr>
              <a:t>প্রধান</a:t>
            </a:r>
            <a:r>
              <a:rPr lang="en-US" sz="2400" dirty="0" smtClean="0">
                <a:solidFill>
                  <a:srgbClr val="002060"/>
                </a:solidFill>
              </a:rPr>
              <a:t> </a:t>
            </a:r>
            <a:r>
              <a:rPr lang="en-US" sz="2400" dirty="0" err="1" smtClean="0">
                <a:solidFill>
                  <a:srgbClr val="002060"/>
                </a:solidFill>
              </a:rPr>
              <a:t>শিক্ষক</a:t>
            </a:r>
            <a:r>
              <a:rPr lang="en-US" sz="2400" dirty="0" smtClean="0">
                <a:solidFill>
                  <a:srgbClr val="002060"/>
                </a:solidFill>
              </a:rPr>
              <a:t> </a:t>
            </a:r>
            <a:r>
              <a:rPr lang="en-US" sz="2400" dirty="0" err="1" smtClean="0">
                <a:solidFill>
                  <a:srgbClr val="002060"/>
                </a:solidFill>
              </a:rPr>
              <a:t>মোঃ</a:t>
            </a:r>
            <a:r>
              <a:rPr lang="en-US" sz="2400" dirty="0" smtClean="0">
                <a:solidFill>
                  <a:srgbClr val="002060"/>
                </a:solidFill>
              </a:rPr>
              <a:t> </a:t>
            </a:r>
            <a:r>
              <a:rPr lang="en-US" sz="2400" dirty="0" err="1" smtClean="0">
                <a:solidFill>
                  <a:srgbClr val="002060"/>
                </a:solidFill>
              </a:rPr>
              <a:t>ছায়েদুর</a:t>
            </a:r>
            <a:r>
              <a:rPr lang="en-US" sz="2400" dirty="0" smtClean="0">
                <a:solidFill>
                  <a:srgbClr val="002060"/>
                </a:solidFill>
              </a:rPr>
              <a:t> </a:t>
            </a:r>
            <a:r>
              <a:rPr lang="en-US" sz="2400" dirty="0" err="1" smtClean="0">
                <a:solidFill>
                  <a:srgbClr val="002060"/>
                </a:solidFill>
              </a:rPr>
              <a:t>রহমান</a:t>
            </a:r>
            <a:r>
              <a:rPr lang="en-US" sz="2400" dirty="0" smtClean="0">
                <a:solidFill>
                  <a:srgbClr val="002060"/>
                </a:solidFill>
              </a:rPr>
              <a:t> , ২০১৯ </a:t>
            </a:r>
            <a:r>
              <a:rPr lang="en-US" sz="2400" dirty="0" err="1" smtClean="0">
                <a:solidFill>
                  <a:srgbClr val="002060"/>
                </a:solidFill>
              </a:rPr>
              <a:t>সালে</a:t>
            </a:r>
            <a:r>
              <a:rPr lang="en-US" sz="2400" dirty="0" smtClean="0">
                <a:solidFill>
                  <a:srgbClr val="002060"/>
                </a:solidFill>
              </a:rPr>
              <a:t>  </a:t>
            </a:r>
            <a:r>
              <a:rPr lang="en-US" sz="2400" dirty="0" err="1" smtClean="0">
                <a:solidFill>
                  <a:srgbClr val="002060"/>
                </a:solidFill>
              </a:rPr>
              <a:t>চীন</a:t>
            </a:r>
            <a:r>
              <a:rPr lang="en-US" sz="2400" dirty="0" smtClean="0">
                <a:solidFill>
                  <a:srgbClr val="002060"/>
                </a:solidFill>
              </a:rPr>
              <a:t> </a:t>
            </a:r>
            <a:r>
              <a:rPr lang="bn-IN" sz="2400" dirty="0" smtClean="0">
                <a:solidFill>
                  <a:srgbClr val="002060"/>
                </a:solidFill>
              </a:rPr>
              <a:t>সফর করেন।</a:t>
            </a:r>
            <a:endParaRPr lang="en-GB" sz="2400" dirty="0" smtClean="0">
              <a:solidFill>
                <a:srgbClr val="002060"/>
              </a:solidFill>
            </a:endParaRPr>
          </a:p>
        </p:txBody>
      </p:sp>
      <p:pic>
        <p:nvPicPr>
          <p:cNvPr id="4"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81004" y="3275634"/>
            <a:ext cx="3378500" cy="309721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 xmlns:a14="http://schemas.microsoft.com/office/drawing/2010/main">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208195" y="3275634"/>
            <a:ext cx="3755133" cy="294607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7" name="Picture 6"/>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rot="10800000" flipV="1">
            <a:off x="8439958" y="3275634"/>
            <a:ext cx="3157873" cy="294607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 xmlns:p14="http://schemas.microsoft.com/office/powerpoint/2010/main" val="2119800228"/>
      </p:ext>
    </p:extLst>
  </p:cSld>
  <p:clrMapOvr>
    <a:masterClrMapping/>
  </p:clrMapOvr>
  <mc:AlternateContent xmlns:mc="http://schemas.openxmlformats.org/markup-compatibility/2006">
    <mc:Choice xmlns=""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ChangeArrowheads="1"/>
          </p:cNvSpPr>
          <p:nvPr/>
        </p:nvSpPr>
        <p:spPr>
          <a:xfrm>
            <a:off x="998806" y="-1"/>
            <a:ext cx="10255348" cy="1041009"/>
          </a:xfrm>
          <a:prstGeom prst="rect">
            <a:avLst/>
          </a:prstGeom>
          <a:blipFill>
            <a:blip r:embed="rId2" cstate="print"/>
            <a:tile tx="0" ty="0" sx="100000" sy="100000" flip="none" algn="tl"/>
          </a:blipFill>
          <a:ln w="28575">
            <a:noFill/>
            <a:miter lim="800000"/>
            <a:headEnd/>
            <a:tailEnd/>
          </a:ln>
          <a:extLst/>
        </p:spPr>
        <p:txBody>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bn-IN" sz="5400" b="1" cap="none" dirty="0" smtClean="0">
                <a:ln w="22225">
                  <a:solidFill>
                    <a:schemeClr val="accent2"/>
                  </a:solidFill>
                  <a:prstDash val="solid"/>
                </a:ln>
                <a:solidFill>
                  <a:schemeClr val="bg1">
                    <a:lumMod val="85000"/>
                    <a:lumOff val="15000"/>
                  </a:schemeClr>
                </a:solidFill>
              </a:rPr>
              <a:t>ভূমিকা</a:t>
            </a:r>
            <a:endParaRPr lang="en-GB" sz="5400" b="1" cap="none" dirty="0" smtClean="0">
              <a:ln w="22225">
                <a:solidFill>
                  <a:schemeClr val="accent2"/>
                </a:solidFill>
                <a:prstDash val="solid"/>
              </a:ln>
              <a:solidFill>
                <a:schemeClr val="bg1">
                  <a:lumMod val="85000"/>
                  <a:lumOff val="15000"/>
                </a:schemeClr>
              </a:solidFill>
            </a:endParaRPr>
          </a:p>
        </p:txBody>
      </p:sp>
      <p:sp>
        <p:nvSpPr>
          <p:cNvPr id="3" name="Content Placeholder 2"/>
          <p:cNvSpPr txBox="1">
            <a:spLocks noChangeArrowheads="1"/>
          </p:cNvSpPr>
          <p:nvPr/>
        </p:nvSpPr>
        <p:spPr>
          <a:xfrm>
            <a:off x="1015188" y="1207477"/>
            <a:ext cx="10297581" cy="498230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rgbClr val="FFC000"/>
            </a:solidFill>
          </a:ln>
          <a:extLst/>
        </p:spPr>
        <p:txBody>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400050" lvl="1" indent="0" algn="just">
              <a:buFontTx/>
              <a:buNone/>
              <a:defRPr/>
            </a:pPr>
            <a:r>
              <a:rPr lang="bn-IN" sz="2400" dirty="0" smtClean="0">
                <a:solidFill>
                  <a:srgbClr val="002060"/>
                </a:solidFill>
                <a:latin typeface="Arial Black" panose="020B0A04020102020204" pitchFamily="34" charset="0"/>
                <a:ea typeface="Nirmala UI" panose="020B0502040204020203" pitchFamily="34" charset="0"/>
                <a:cs typeface="Nirmala UI" panose="020B0502040204020203" pitchFamily="34" charset="0"/>
              </a:rPr>
              <a:t>সুনামগঞ্জ জেলার বিশ্বম্ভরপুর উপজেলা ভারতের মেঘালয় পাহাড়ে (খাসিয়া/জৈন্তা অংশ) </a:t>
            </a:r>
            <a:r>
              <a:rPr lang="en-US" sz="2400" dirty="0" err="1" smtClean="0">
                <a:solidFill>
                  <a:srgbClr val="002060"/>
                </a:solidFill>
                <a:latin typeface="Arial Black" panose="020B0A04020102020204" pitchFamily="34" charset="0"/>
                <a:ea typeface="Nirmala UI" panose="020B0502040204020203" pitchFamily="34" charset="0"/>
                <a:cs typeface="Nirmala UI" panose="020B0502040204020203" pitchFamily="34" charset="0"/>
              </a:rPr>
              <a:t>উত্তরাংশে</a:t>
            </a:r>
            <a:r>
              <a:rPr lang="en-US" sz="2400" dirty="0" smtClean="0">
                <a:solidFill>
                  <a:srgbClr val="002060"/>
                </a:solidFill>
                <a:latin typeface="Arial Black" panose="020B0A04020102020204" pitchFamily="34" charset="0"/>
                <a:ea typeface="Nirmala UI" panose="020B0502040204020203" pitchFamily="34" charset="0"/>
                <a:cs typeface="Nirmala UI" panose="020B0502040204020203" pitchFamily="34" charset="0"/>
              </a:rPr>
              <a:t> </a:t>
            </a:r>
            <a:r>
              <a:rPr lang="bn-IN" sz="2400" dirty="0" smtClean="0">
                <a:solidFill>
                  <a:srgbClr val="002060"/>
                </a:solidFill>
                <a:latin typeface="Arial Black" panose="020B0A04020102020204" pitchFamily="34" charset="0"/>
                <a:ea typeface="Nirmala UI" panose="020B0502040204020203" pitchFamily="34" charset="0"/>
                <a:cs typeface="Nirmala UI" panose="020B0502040204020203" pitchFamily="34" charset="0"/>
              </a:rPr>
              <a:t>পাদদেশে অবস্থিত </a:t>
            </a:r>
            <a:r>
              <a:rPr lang="en-US" sz="2400" dirty="0" smtClean="0">
                <a:solidFill>
                  <a:srgbClr val="002060"/>
                </a:solidFill>
                <a:latin typeface="Arial Black" panose="020B0A04020102020204" pitchFamily="34" charset="0"/>
                <a:ea typeface="Nirmala UI" panose="020B0502040204020203" pitchFamily="34" charset="0"/>
                <a:cs typeface="Nirmala UI" panose="020B0502040204020203" pitchFamily="34" charset="0"/>
              </a:rPr>
              <a:t>। </a:t>
            </a:r>
            <a:r>
              <a:rPr lang="bn-IN" sz="2400" dirty="0" smtClean="0">
                <a:solidFill>
                  <a:srgbClr val="002060"/>
                </a:solidFill>
                <a:latin typeface="Arial Black" panose="020B0A04020102020204" pitchFamily="34" charset="0"/>
                <a:ea typeface="Nirmala UI" panose="020B0502040204020203" pitchFamily="34" charset="0"/>
                <a:cs typeface="Nirmala UI" panose="020B0502040204020203" pitchFamily="34" charset="0"/>
              </a:rPr>
              <a:t>সম্ভা</a:t>
            </a:r>
            <a:r>
              <a:rPr lang="en-US" sz="2400" dirty="0" err="1" smtClean="0">
                <a:solidFill>
                  <a:srgbClr val="002060"/>
                </a:solidFill>
                <a:latin typeface="Arial Black" panose="020B0A04020102020204" pitchFamily="34" charset="0"/>
                <a:ea typeface="Nirmala UI" panose="020B0502040204020203" pitchFamily="34" charset="0"/>
                <a:cs typeface="Nirmala UI" panose="020B0502040204020203" pitchFamily="34" charset="0"/>
              </a:rPr>
              <a:t>বনা</a:t>
            </a:r>
            <a:r>
              <a:rPr lang="bn-IN" sz="2400" dirty="0" smtClean="0">
                <a:solidFill>
                  <a:srgbClr val="002060"/>
                </a:solidFill>
                <a:latin typeface="Arial Black" panose="020B0A04020102020204" pitchFamily="34" charset="0"/>
                <a:ea typeface="Nirmala UI" panose="020B0502040204020203" pitchFamily="34" charset="0"/>
                <a:cs typeface="Nirmala UI" panose="020B0502040204020203" pitchFamily="34" charset="0"/>
              </a:rPr>
              <a:t>ময় অথচ পশ্চাৎপদ হাওড়-বাওরে ভরপুর</a:t>
            </a:r>
            <a:r>
              <a:rPr lang="en-US" sz="2400" dirty="0" smtClean="0">
                <a:solidFill>
                  <a:srgbClr val="002060"/>
                </a:solidFill>
                <a:latin typeface="Arial Black" panose="020B0A04020102020204" pitchFamily="34" charset="0"/>
                <a:ea typeface="Nirmala UI" panose="020B0502040204020203" pitchFamily="34" charset="0"/>
                <a:cs typeface="Nirmala UI" panose="020B0502040204020203" pitchFamily="34" charset="0"/>
              </a:rPr>
              <a:t>, </a:t>
            </a:r>
            <a:r>
              <a:rPr lang="bn-IN" sz="2400" dirty="0" smtClean="0">
                <a:solidFill>
                  <a:srgbClr val="002060"/>
                </a:solidFill>
                <a:latin typeface="Arial Black" panose="020B0A04020102020204" pitchFamily="34" charset="0"/>
                <a:ea typeface="Nirmala UI" panose="020B0502040204020203" pitchFamily="34" charset="0"/>
                <a:cs typeface="Nirmala UI" panose="020B0502040204020203" pitchFamily="34" charset="0"/>
              </a:rPr>
              <a:t>যা নৈসর্গিক সৌ</a:t>
            </a:r>
            <a:r>
              <a:rPr lang="en-US" sz="2400" dirty="0" err="1" smtClean="0">
                <a:solidFill>
                  <a:srgbClr val="002060"/>
                </a:solidFill>
                <a:latin typeface="Arial Black" panose="020B0A04020102020204" pitchFamily="34" charset="0"/>
                <a:ea typeface="Nirmala UI" panose="020B0502040204020203" pitchFamily="34" charset="0"/>
                <a:cs typeface="Nirmala UI" panose="020B0502040204020203" pitchFamily="34" charset="0"/>
              </a:rPr>
              <a:t>ন্দর্যের</a:t>
            </a:r>
            <a:r>
              <a:rPr lang="en-US" sz="2400" dirty="0" smtClean="0">
                <a:solidFill>
                  <a:srgbClr val="002060"/>
                </a:solidFill>
                <a:latin typeface="Arial Black" panose="020B0A04020102020204" pitchFamily="34" charset="0"/>
                <a:ea typeface="Nirmala UI" panose="020B0502040204020203" pitchFamily="34" charset="0"/>
                <a:cs typeface="Nirmala UI" panose="020B0502040204020203" pitchFamily="34" charset="0"/>
              </a:rPr>
              <a:t> </a:t>
            </a:r>
            <a:r>
              <a:rPr lang="bn-IN" sz="2400" dirty="0" smtClean="0">
                <a:solidFill>
                  <a:srgbClr val="002060"/>
                </a:solidFill>
                <a:latin typeface="Arial Black" panose="020B0A04020102020204" pitchFamily="34" charset="0"/>
                <a:ea typeface="Nirmala UI" panose="020B0502040204020203" pitchFamily="34" charset="0"/>
                <a:cs typeface="Nirmala UI" panose="020B0502040204020203" pitchFamily="34" charset="0"/>
              </a:rPr>
              <a:t>লীলাভূমি অপরূপ সৌ</a:t>
            </a:r>
            <a:r>
              <a:rPr lang="en-US" sz="2400" dirty="0" err="1" smtClean="0">
                <a:solidFill>
                  <a:srgbClr val="002060"/>
                </a:solidFill>
                <a:latin typeface="Arial Black" panose="020B0A04020102020204" pitchFamily="34" charset="0"/>
                <a:ea typeface="Nirmala UI" panose="020B0502040204020203" pitchFamily="34" charset="0"/>
                <a:cs typeface="Nirmala UI" panose="020B0502040204020203" pitchFamily="34" charset="0"/>
              </a:rPr>
              <a:t>ন্দর্য</a:t>
            </a:r>
            <a:r>
              <a:rPr lang="en-US" sz="2400" dirty="0" smtClean="0">
                <a:solidFill>
                  <a:srgbClr val="002060"/>
                </a:solidFill>
                <a:latin typeface="Arial Black" panose="020B0A04020102020204" pitchFamily="34" charset="0"/>
                <a:ea typeface="Nirmala UI" panose="020B0502040204020203" pitchFamily="34" charset="0"/>
                <a:cs typeface="Nirmala UI" panose="020B0502040204020203" pitchFamily="34" charset="0"/>
              </a:rPr>
              <a:t> ও </a:t>
            </a:r>
            <a:r>
              <a:rPr lang="bn-IN" sz="2400" dirty="0" smtClean="0">
                <a:solidFill>
                  <a:srgbClr val="002060"/>
                </a:solidFill>
                <a:latin typeface="Arial Black" panose="020B0A04020102020204" pitchFamily="34" charset="0"/>
                <a:ea typeface="Nirmala UI" panose="020B0502040204020203" pitchFamily="34" charset="0"/>
                <a:cs typeface="Nirmala UI" panose="020B0502040204020203" pitchFamily="34" charset="0"/>
              </a:rPr>
              <a:t>পাখির কলরবে মুখরিত।  উচু ভূমি আর দক্ষিনাংশে হাওড় এই উপজেলাকে দিয়েছে এক বৈচিত্রময় সৌ</a:t>
            </a:r>
            <a:r>
              <a:rPr lang="en-US" sz="2400" dirty="0" err="1" smtClean="0">
                <a:solidFill>
                  <a:srgbClr val="002060"/>
                </a:solidFill>
                <a:latin typeface="Arial Black" panose="020B0A04020102020204" pitchFamily="34" charset="0"/>
                <a:ea typeface="Nirmala UI" panose="020B0502040204020203" pitchFamily="34" charset="0"/>
                <a:cs typeface="Nirmala UI" panose="020B0502040204020203" pitchFamily="34" charset="0"/>
              </a:rPr>
              <a:t>ন্দর্য</a:t>
            </a:r>
            <a:r>
              <a:rPr lang="hi-IN" sz="2400" dirty="0" smtClean="0">
                <a:solidFill>
                  <a:srgbClr val="002060"/>
                </a:solidFill>
                <a:latin typeface="Arial Black" panose="020B0A04020102020204" pitchFamily="34" charset="0"/>
                <a:ea typeface="Nirmala UI" panose="020B0502040204020203" pitchFamily="34" charset="0"/>
                <a:cs typeface="Nirmala UI" panose="020B0502040204020203" pitchFamily="34" charset="0"/>
              </a:rPr>
              <a:t> </a:t>
            </a:r>
            <a:r>
              <a:rPr lang="en-US" sz="2400" dirty="0" smtClean="0">
                <a:solidFill>
                  <a:srgbClr val="002060"/>
                </a:solidFill>
                <a:latin typeface="Arial Black" panose="020B0A04020102020204" pitchFamily="34" charset="0"/>
                <a:ea typeface="Nirmala UI" panose="020B0502040204020203" pitchFamily="34" charset="0"/>
                <a:cs typeface="Nirmala UI" panose="020B0502040204020203" pitchFamily="34" charset="0"/>
              </a:rPr>
              <a:t>। </a:t>
            </a:r>
            <a:r>
              <a:rPr lang="bn-IN" sz="2400" dirty="0" smtClean="0">
                <a:solidFill>
                  <a:srgbClr val="002060"/>
                </a:solidFill>
                <a:latin typeface="Arial Black" panose="020B0A04020102020204" pitchFamily="34" charset="0"/>
                <a:ea typeface="Nirmala UI" panose="020B0502040204020203" pitchFamily="34" charset="0"/>
                <a:cs typeface="Nirmala UI" panose="020B0502040204020203" pitchFamily="34" charset="0"/>
              </a:rPr>
              <a:t>হাওর-বাওর, নদী-নালা, খাল-বিল ও সমতলভূমির বৈচিত্রে ভরপুর সুনামগঞ্জ জেলার বিশ্বম্ভরপুর উপজেলায় প্রাকৃতিক ও অর্থনৈতিক হাজারো</a:t>
            </a:r>
            <a:r>
              <a:rPr lang="bn-IN" sz="2400" dirty="0">
                <a:solidFill>
                  <a:srgbClr val="002060"/>
                </a:solidFill>
                <a:latin typeface="Arial Black" panose="020B0A04020102020204" pitchFamily="34" charset="0"/>
                <a:ea typeface="Nirmala UI" panose="020B0502040204020203" pitchFamily="34" charset="0"/>
                <a:cs typeface="Nirmala UI" panose="020B0502040204020203" pitchFamily="34" charset="0"/>
              </a:rPr>
              <a:t>প্রতিবন্ধকতা</a:t>
            </a:r>
            <a:r>
              <a:rPr lang="en-US" sz="2400" dirty="0">
                <a:solidFill>
                  <a:srgbClr val="002060"/>
                </a:solidFill>
                <a:latin typeface="Arial Black" panose="020B0A04020102020204" pitchFamily="34" charset="0"/>
                <a:ea typeface="Nirmala UI" panose="020B0502040204020203" pitchFamily="34" charset="0"/>
                <a:cs typeface="Nirmala UI" panose="020B0502040204020203" pitchFamily="34" charset="0"/>
              </a:rPr>
              <a:t> </a:t>
            </a:r>
            <a:r>
              <a:rPr lang="en-US" sz="2400" dirty="0" err="1">
                <a:solidFill>
                  <a:srgbClr val="002060"/>
                </a:solidFill>
                <a:latin typeface="Arial Black" panose="020B0A04020102020204" pitchFamily="34" charset="0"/>
                <a:ea typeface="Nirmala UI" panose="020B0502040204020203" pitchFamily="34" charset="0"/>
                <a:cs typeface="Nirmala UI" panose="020B0502040204020203" pitchFamily="34" charset="0"/>
              </a:rPr>
              <a:t>সত্ত্বে</a:t>
            </a:r>
            <a:r>
              <a:rPr lang="bn-IN" sz="2400" dirty="0">
                <a:solidFill>
                  <a:srgbClr val="002060"/>
                </a:solidFill>
                <a:latin typeface="Arial Black" panose="020B0A04020102020204" pitchFamily="34" charset="0"/>
                <a:ea typeface="Nirmala UI" panose="020B0502040204020203" pitchFamily="34" charset="0"/>
                <a:cs typeface="Nirmala UI" panose="020B0502040204020203" pitchFamily="34" charset="0"/>
              </a:rPr>
              <a:t>ও</a:t>
            </a:r>
            <a:r>
              <a:rPr lang="en-US" sz="2400" dirty="0">
                <a:solidFill>
                  <a:srgbClr val="002060"/>
                </a:solidFill>
                <a:latin typeface="Arial Black" panose="020B0A04020102020204" pitchFamily="34" charset="0"/>
                <a:ea typeface="Nirmala UI" panose="020B0502040204020203" pitchFamily="34" charset="0"/>
                <a:cs typeface="Nirmala UI" panose="020B0502040204020203" pitchFamily="34" charset="0"/>
              </a:rPr>
              <a:t> </a:t>
            </a:r>
            <a:r>
              <a:rPr lang="bn-IN" sz="2400" dirty="0">
                <a:solidFill>
                  <a:srgbClr val="002060"/>
                </a:solidFill>
                <a:latin typeface="Arial Black" panose="020B0A04020102020204" pitchFamily="34" charset="0"/>
                <a:ea typeface="Nirmala UI" panose="020B0502040204020203" pitchFamily="34" charset="0"/>
                <a:cs typeface="Nirmala UI" panose="020B0502040204020203" pitchFamily="34" charset="0"/>
              </a:rPr>
              <a:t>শিক্ষার্থী,</a:t>
            </a:r>
            <a:r>
              <a:rPr lang="en-US" sz="2400" dirty="0">
                <a:solidFill>
                  <a:srgbClr val="002060"/>
                </a:solidFill>
                <a:latin typeface="Arial Black" panose="020B0A04020102020204" pitchFamily="34" charset="0"/>
                <a:ea typeface="Nirmala UI" panose="020B0502040204020203" pitchFamily="34" charset="0"/>
                <a:cs typeface="Nirmala UI" panose="020B0502040204020203" pitchFamily="34" charset="0"/>
              </a:rPr>
              <a:t> </a:t>
            </a:r>
            <a:r>
              <a:rPr lang="bn-IN" sz="2400" dirty="0">
                <a:solidFill>
                  <a:srgbClr val="002060"/>
                </a:solidFill>
                <a:latin typeface="Arial Black" panose="020B0A04020102020204" pitchFamily="34" charset="0"/>
                <a:ea typeface="Nirmala UI" panose="020B0502040204020203" pitchFamily="34" charset="0"/>
                <a:cs typeface="Nirmala UI" panose="020B0502040204020203" pitchFamily="34" charset="0"/>
              </a:rPr>
              <a:t>শিক্ষক, অভিভাবক, বিদ্যালয় সংশ্লিষ্টজন এবং প্রাথমিক শিক্ষা বিভাগীয় কর্মকর্তা কর্মচারীদের আন্তরিক প্রচেষ্টায় প্রাথমিক শিক্ষা ক্ষেত্রে অগ্রগতি উল্লেখ করার মতো। সরকারের বহুমখী উদ্যোগ এবং প্রাথমিক শিক্ষা সংশ্লিষ্ট অংশীজনদের কার্যকর অবদানে উপজেলা প্রাথমিক শিক্ষার পরিমানগত বিভিন্ন সূচকে (ভর্তির হার, প্রাথমিক শিক্ষার চক্র, সমাপনী হার, উপস্থিতির হার ইত্যাদি) উল্লেখযোগ্য অগ্রগতি হয়েছে।</a:t>
            </a:r>
            <a:endParaRPr lang="en-GB" sz="2400" dirty="0">
              <a:solidFill>
                <a:srgbClr val="002060"/>
              </a:solidFill>
              <a:latin typeface="Arial Black" panose="020B0A04020102020204" pitchFamily="34" charset="0"/>
              <a:ea typeface="Nirmala UI" panose="020B0502040204020203" pitchFamily="34" charset="0"/>
              <a:cs typeface="Nirmala UI" panose="020B0502040204020203" pitchFamily="34" charset="0"/>
            </a:endParaRPr>
          </a:p>
          <a:p>
            <a:pPr marL="0" indent="0">
              <a:buFontTx/>
              <a:buNone/>
              <a:defRPr/>
            </a:pPr>
            <a:endParaRPr lang="en-GB" sz="3600" dirty="0"/>
          </a:p>
          <a:p>
            <a:pPr marL="0" indent="0" algn="just">
              <a:buFontTx/>
              <a:buNone/>
              <a:defRPr/>
            </a:pPr>
            <a:endParaRPr lang="bn-IN" sz="2800" dirty="0" smtClean="0">
              <a:solidFill>
                <a:srgbClr val="002060"/>
              </a:solidFill>
            </a:endParaRPr>
          </a:p>
        </p:txBody>
      </p:sp>
    </p:spTree>
    <p:extLst>
      <p:ext uri="{BB962C8B-B14F-4D97-AF65-F5344CB8AC3E}">
        <p14:creationId xmlns="" xmlns:p14="http://schemas.microsoft.com/office/powerpoint/2010/main" val="985995385"/>
      </p:ext>
    </p:extLst>
  </p:cSld>
  <p:clrMapOvr>
    <a:masterClrMapping/>
  </p:clrMapOvr>
  <mc:AlternateContent xmlns:mc="http://schemas.openxmlformats.org/markup-compatibility/2006">
    <mc:Choice xmlns=""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t="36607" r="17986" b="38336"/>
          <a:stretch>
            <a:fillRect/>
          </a:stretch>
        </p:blipFill>
        <p:spPr bwMode="auto">
          <a:xfrm>
            <a:off x="4238162" y="3397349"/>
            <a:ext cx="4033641" cy="267012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3075" name="Picture 3"/>
          <p:cNvPicPr>
            <a:picLocks noChangeAspect="1" noChangeArrowheads="1"/>
          </p:cNvPicPr>
          <p:nvPr/>
        </p:nvPicPr>
        <p:blipFill>
          <a:blip r:embed="rId3" cstate="print"/>
          <a:srcRect t="31936" r="48825" b="54146"/>
          <a:stretch>
            <a:fillRect/>
          </a:stretch>
        </p:blipFill>
        <p:spPr bwMode="auto">
          <a:xfrm>
            <a:off x="228869" y="3418449"/>
            <a:ext cx="3119884" cy="272913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5" name="Picture 3"/>
          <p:cNvPicPr>
            <a:picLocks noChangeAspect="1" noChangeArrowheads="1"/>
          </p:cNvPicPr>
          <p:nvPr/>
        </p:nvPicPr>
        <p:blipFill>
          <a:blip r:embed="rId3" cstate="print"/>
          <a:srcRect l="50480" t="53398" r="1956" b="26139"/>
          <a:stretch>
            <a:fillRect/>
          </a:stretch>
        </p:blipFill>
        <p:spPr bwMode="auto">
          <a:xfrm>
            <a:off x="8984567" y="3474720"/>
            <a:ext cx="2729132" cy="260018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6" name="TextBox 5"/>
          <p:cNvSpPr txBox="1"/>
          <p:nvPr/>
        </p:nvSpPr>
        <p:spPr>
          <a:xfrm>
            <a:off x="309488" y="253566"/>
            <a:ext cx="11577711" cy="2658446"/>
          </a:xfrm>
          <a:prstGeom prst="rect">
            <a:avLst/>
          </a:prstGeom>
          <a:solidFill>
            <a:srgbClr val="92D050"/>
          </a:solidFill>
          <a:ln w="28575">
            <a:noFill/>
          </a:ln>
        </p:spPr>
        <p:txBody>
          <a:bodyPr wrap="square" rtlCol="0">
            <a:prstTxWarp prst="textInflateBottom">
              <a:avLst/>
            </a:prstTxWarp>
            <a:spAutoFit/>
          </a:bodyPr>
          <a:lstStyle/>
          <a:p>
            <a:pPr algn="ctr"/>
            <a:r>
              <a:rPr lang="en-US" sz="2800" dirty="0" err="1" smtClean="0">
                <a:solidFill>
                  <a:schemeClr val="accent1"/>
                </a:solidFill>
              </a:rPr>
              <a:t>করোনাকালীন</a:t>
            </a:r>
            <a:r>
              <a:rPr lang="en-US" sz="2800" dirty="0" smtClean="0">
                <a:solidFill>
                  <a:schemeClr val="accent1"/>
                </a:solidFill>
              </a:rPr>
              <a:t> </a:t>
            </a:r>
            <a:r>
              <a:rPr lang="en-US" sz="2800" dirty="0" err="1" smtClean="0">
                <a:solidFill>
                  <a:schemeClr val="accent1"/>
                </a:solidFill>
              </a:rPr>
              <a:t>শিক্ষা</a:t>
            </a:r>
            <a:r>
              <a:rPr lang="en-US" sz="2800" dirty="0" smtClean="0">
                <a:solidFill>
                  <a:schemeClr val="accent1"/>
                </a:solidFill>
              </a:rPr>
              <a:t> </a:t>
            </a:r>
            <a:r>
              <a:rPr lang="en-US" sz="2800" dirty="0" err="1" smtClean="0">
                <a:solidFill>
                  <a:schemeClr val="accent1"/>
                </a:solidFill>
              </a:rPr>
              <a:t>প্রতিষ্ঠান</a:t>
            </a:r>
            <a:r>
              <a:rPr lang="en-US" sz="2800" dirty="0" smtClean="0">
                <a:solidFill>
                  <a:schemeClr val="accent1"/>
                </a:solidFill>
              </a:rPr>
              <a:t> </a:t>
            </a:r>
            <a:r>
              <a:rPr lang="en-US" sz="2800" dirty="0" err="1" smtClean="0">
                <a:solidFill>
                  <a:schemeClr val="accent1"/>
                </a:solidFill>
              </a:rPr>
              <a:t>বন্ধ</a:t>
            </a:r>
            <a:r>
              <a:rPr lang="en-US" sz="2800" dirty="0" smtClean="0">
                <a:solidFill>
                  <a:schemeClr val="accent1"/>
                </a:solidFill>
              </a:rPr>
              <a:t> </a:t>
            </a:r>
            <a:r>
              <a:rPr lang="en-US" sz="2800" dirty="0" err="1" smtClean="0">
                <a:solidFill>
                  <a:schemeClr val="accent1"/>
                </a:solidFill>
              </a:rPr>
              <a:t>থাকলেও</a:t>
            </a:r>
            <a:r>
              <a:rPr lang="en-US" sz="2800" dirty="0" smtClean="0">
                <a:solidFill>
                  <a:schemeClr val="accent1"/>
                </a:solidFill>
              </a:rPr>
              <a:t> </a:t>
            </a:r>
            <a:r>
              <a:rPr lang="en-US" sz="2800" dirty="0" err="1" smtClean="0">
                <a:solidFill>
                  <a:schemeClr val="accent1"/>
                </a:solidFill>
              </a:rPr>
              <a:t>পাঠদান</a:t>
            </a:r>
            <a:r>
              <a:rPr lang="en-US" sz="2800" dirty="0" smtClean="0">
                <a:solidFill>
                  <a:schemeClr val="accent1"/>
                </a:solidFill>
              </a:rPr>
              <a:t> </a:t>
            </a:r>
            <a:r>
              <a:rPr lang="en-US" sz="2800" dirty="0" err="1" smtClean="0">
                <a:solidFill>
                  <a:schemeClr val="accent1"/>
                </a:solidFill>
              </a:rPr>
              <a:t>অব্যাহত</a:t>
            </a:r>
            <a:r>
              <a:rPr lang="en-US" sz="2800" dirty="0" smtClean="0">
                <a:solidFill>
                  <a:schemeClr val="accent1"/>
                </a:solidFill>
              </a:rPr>
              <a:t> </a:t>
            </a:r>
            <a:r>
              <a:rPr lang="en-US" sz="2800" dirty="0" err="1" smtClean="0">
                <a:solidFill>
                  <a:schemeClr val="accent1"/>
                </a:solidFill>
              </a:rPr>
              <a:t>রাখার</a:t>
            </a:r>
            <a:r>
              <a:rPr lang="en-US" sz="2800" dirty="0" smtClean="0">
                <a:solidFill>
                  <a:schemeClr val="accent1"/>
                </a:solidFill>
              </a:rPr>
              <a:t> </a:t>
            </a:r>
            <a:r>
              <a:rPr lang="en-US" sz="2800" dirty="0" err="1" smtClean="0">
                <a:solidFill>
                  <a:schemeClr val="accent1"/>
                </a:solidFill>
              </a:rPr>
              <a:t>জন্য</a:t>
            </a:r>
            <a:r>
              <a:rPr lang="en-US" sz="2800" dirty="0" smtClean="0">
                <a:solidFill>
                  <a:schemeClr val="accent1"/>
                </a:solidFill>
              </a:rPr>
              <a:t> </a:t>
            </a:r>
            <a:r>
              <a:rPr lang="en-US" sz="2800" dirty="0" err="1" smtClean="0">
                <a:solidFill>
                  <a:schemeClr val="accent1"/>
                </a:solidFill>
              </a:rPr>
              <a:t>প্রাথমিক</a:t>
            </a:r>
            <a:r>
              <a:rPr lang="en-US" sz="2800" dirty="0" smtClean="0">
                <a:solidFill>
                  <a:schemeClr val="accent1"/>
                </a:solidFill>
              </a:rPr>
              <a:t> </a:t>
            </a:r>
            <a:r>
              <a:rPr lang="en-US" sz="2800" dirty="0" err="1" smtClean="0">
                <a:solidFill>
                  <a:schemeClr val="accent1"/>
                </a:solidFill>
              </a:rPr>
              <a:t>শিক্ষায়</a:t>
            </a:r>
            <a:r>
              <a:rPr lang="en-US" sz="2800" dirty="0" smtClean="0">
                <a:solidFill>
                  <a:schemeClr val="accent1"/>
                </a:solidFill>
              </a:rPr>
              <a:t> </a:t>
            </a:r>
            <a:r>
              <a:rPr lang="en-US" sz="2800" dirty="0" err="1" smtClean="0">
                <a:solidFill>
                  <a:schemeClr val="accent1"/>
                </a:solidFill>
              </a:rPr>
              <a:t>উদ্যোগে</a:t>
            </a:r>
            <a:endParaRPr lang="en-US" sz="2800" dirty="0" smtClean="0">
              <a:solidFill>
                <a:schemeClr val="accent1"/>
              </a:solidFill>
            </a:endParaRPr>
          </a:p>
          <a:p>
            <a:pPr algn="ctr"/>
            <a:endParaRPr lang="en-US" sz="2800" dirty="0" smtClean="0"/>
          </a:p>
          <a:p>
            <a:pPr algn="ctr"/>
            <a:r>
              <a:rPr lang="en-US" sz="2800" dirty="0" smtClean="0">
                <a:solidFill>
                  <a:srgbClr val="FF0000"/>
                </a:solidFill>
              </a:rPr>
              <a:t> </a:t>
            </a:r>
            <a:r>
              <a:rPr lang="en-US" sz="2800" dirty="0" smtClean="0">
                <a:solidFill>
                  <a:schemeClr val="bg1">
                    <a:lumMod val="95000"/>
                    <a:lumOff val="5000"/>
                  </a:schemeClr>
                </a:solidFill>
              </a:rPr>
              <a:t>‘</a:t>
            </a:r>
            <a:r>
              <a:rPr lang="en-US" sz="3600" b="1" dirty="0" err="1" smtClean="0">
                <a:solidFill>
                  <a:schemeClr val="bg1">
                    <a:lumMod val="95000"/>
                    <a:lumOff val="5000"/>
                  </a:schemeClr>
                </a:solidFill>
              </a:rPr>
              <a:t>ঘরে</a:t>
            </a:r>
            <a:r>
              <a:rPr lang="en-US" sz="3600" b="1" dirty="0" smtClean="0">
                <a:solidFill>
                  <a:schemeClr val="bg1">
                    <a:lumMod val="95000"/>
                    <a:lumOff val="5000"/>
                  </a:schemeClr>
                </a:solidFill>
              </a:rPr>
              <a:t> </a:t>
            </a:r>
            <a:r>
              <a:rPr lang="en-US" sz="3600" b="1" dirty="0" err="1" smtClean="0">
                <a:solidFill>
                  <a:schemeClr val="bg1">
                    <a:lumMod val="95000"/>
                    <a:lumOff val="5000"/>
                  </a:schemeClr>
                </a:solidFill>
              </a:rPr>
              <a:t>বসে</a:t>
            </a:r>
            <a:r>
              <a:rPr lang="en-US" sz="2800" b="1" dirty="0" smtClean="0">
                <a:solidFill>
                  <a:schemeClr val="bg1">
                    <a:lumMod val="95000"/>
                    <a:lumOff val="5000"/>
                  </a:schemeClr>
                </a:solidFill>
              </a:rPr>
              <a:t> </a:t>
            </a:r>
            <a:r>
              <a:rPr lang="en-US" sz="3600" b="1" dirty="0" err="1" smtClean="0">
                <a:solidFill>
                  <a:schemeClr val="bg1">
                    <a:lumMod val="95000"/>
                    <a:lumOff val="5000"/>
                  </a:schemeClr>
                </a:solidFill>
              </a:rPr>
              <a:t>শিখি</a:t>
            </a:r>
            <a:r>
              <a:rPr lang="en-US" sz="2800" b="1" dirty="0" smtClean="0">
                <a:solidFill>
                  <a:schemeClr val="bg1">
                    <a:lumMod val="95000"/>
                    <a:lumOff val="5000"/>
                  </a:schemeClr>
                </a:solidFill>
              </a:rPr>
              <a:t> ’ </a:t>
            </a:r>
          </a:p>
          <a:p>
            <a:pPr algn="ctr"/>
            <a:r>
              <a:rPr lang="en-US" sz="2800" dirty="0" err="1" smtClean="0"/>
              <a:t>টেলিভিশন</a:t>
            </a:r>
            <a:r>
              <a:rPr lang="en-US" sz="2800" dirty="0" smtClean="0"/>
              <a:t>  ও </a:t>
            </a:r>
            <a:r>
              <a:rPr lang="en-US" sz="2800" dirty="0" err="1" smtClean="0"/>
              <a:t>রেডিওতে</a:t>
            </a:r>
            <a:r>
              <a:rPr lang="en-US" sz="2800" dirty="0" smtClean="0"/>
              <a:t> </a:t>
            </a:r>
            <a:r>
              <a:rPr lang="en-US" sz="2800" dirty="0" err="1" smtClean="0"/>
              <a:t>পাঠদান</a:t>
            </a:r>
            <a:r>
              <a:rPr lang="en-US" sz="2800" dirty="0" smtClean="0"/>
              <a:t>  </a:t>
            </a:r>
            <a:endParaRPr lang="en-US" sz="2800" dirty="0"/>
          </a:p>
        </p:txBody>
      </p:sp>
    </p:spTree>
    <p:extLst>
      <p:ext uri="{BB962C8B-B14F-4D97-AF65-F5344CB8AC3E}">
        <p14:creationId xmlns="" xmlns:p14="http://schemas.microsoft.com/office/powerpoint/2010/main" val="4177818671"/>
      </p:ext>
    </p:extLst>
  </p:cSld>
  <p:clrMapOvr>
    <a:masterClrMapping/>
  </p:clrMapOvr>
  <p:transition spd="slow">
    <p:comb/>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 xmlns:a14="http://schemas.microsoft.com/office/drawing/2010/main" val="0"/>
              </a:ext>
            </a:extLst>
          </a:blip>
          <a:srcRect l="-1481" t="-1" r="1481" b="70599"/>
          <a:stretch/>
        </p:blipFill>
        <p:spPr>
          <a:xfrm>
            <a:off x="374428" y="3573762"/>
            <a:ext cx="1855005" cy="125548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3" name="Picture 2"/>
          <p:cNvPicPr>
            <a:picLocks noChangeAspect="1"/>
          </p:cNvPicPr>
          <p:nvPr/>
        </p:nvPicPr>
        <p:blipFill rotWithShape="1">
          <a:blip r:embed="rId4" cstate="print">
            <a:extLst>
              <a:ext uri="{28A0092B-C50C-407E-A947-70E740481C1C}">
                <a14:useLocalDpi xmlns="" xmlns:a14="http://schemas.microsoft.com/office/drawing/2010/main" val="0"/>
              </a:ext>
            </a:extLst>
          </a:blip>
          <a:srcRect t="2906" b="70257"/>
          <a:stretch/>
        </p:blipFill>
        <p:spPr>
          <a:xfrm>
            <a:off x="7528251" y="5101002"/>
            <a:ext cx="1885081" cy="145617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5" name="Picture 4"/>
          <p:cNvPicPr>
            <a:picLocks noChangeAspect="1"/>
          </p:cNvPicPr>
          <p:nvPr/>
        </p:nvPicPr>
        <p:blipFill rotWithShape="1">
          <a:blip r:embed="rId5" cstate="print">
            <a:extLst>
              <a:ext uri="{28A0092B-C50C-407E-A947-70E740481C1C}">
                <a14:useLocalDpi xmlns="" xmlns:a14="http://schemas.microsoft.com/office/drawing/2010/main" val="0"/>
              </a:ext>
            </a:extLst>
          </a:blip>
          <a:srcRect t="3419" b="67179"/>
          <a:stretch/>
        </p:blipFill>
        <p:spPr>
          <a:xfrm>
            <a:off x="7465526" y="402642"/>
            <a:ext cx="1869588" cy="125548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6" name="Picture 5"/>
          <p:cNvPicPr>
            <a:picLocks noChangeAspect="1"/>
          </p:cNvPicPr>
          <p:nvPr/>
        </p:nvPicPr>
        <p:blipFill rotWithShape="1">
          <a:blip r:embed="rId6" cstate="print">
            <a:extLst>
              <a:ext uri="{28A0092B-C50C-407E-A947-70E740481C1C}">
                <a14:useLocalDpi xmlns="" xmlns:a14="http://schemas.microsoft.com/office/drawing/2010/main" val="0"/>
              </a:ext>
            </a:extLst>
          </a:blip>
          <a:srcRect t="3248" b="69402"/>
          <a:stretch/>
        </p:blipFill>
        <p:spPr>
          <a:xfrm>
            <a:off x="9779299" y="420223"/>
            <a:ext cx="1912202" cy="119782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7" name="Picture 6"/>
          <p:cNvPicPr>
            <a:picLocks noChangeAspect="1"/>
          </p:cNvPicPr>
          <p:nvPr/>
        </p:nvPicPr>
        <p:blipFill rotWithShape="1">
          <a:blip r:embed="rId7" cstate="print">
            <a:extLst>
              <a:ext uri="{28A0092B-C50C-407E-A947-70E740481C1C}">
                <a14:useLocalDpi xmlns="" xmlns:a14="http://schemas.microsoft.com/office/drawing/2010/main" val="0"/>
              </a:ext>
            </a:extLst>
          </a:blip>
          <a:srcRect r="10447"/>
          <a:stretch/>
        </p:blipFill>
        <p:spPr>
          <a:xfrm>
            <a:off x="2836985" y="5098069"/>
            <a:ext cx="1912202" cy="143005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8" name="Picture 7"/>
          <p:cNvPicPr>
            <a:picLocks noChangeAspect="1"/>
          </p:cNvPicPr>
          <p:nvPr/>
        </p:nvPicPr>
        <p:blipFill rotWithShape="1">
          <a:blip r:embed="rId8" cstate="print">
            <a:extLst>
              <a:ext uri="{28A0092B-C50C-407E-A947-70E740481C1C}">
                <a14:useLocalDpi xmlns="" xmlns:a14="http://schemas.microsoft.com/office/drawing/2010/main" val="0"/>
              </a:ext>
            </a:extLst>
          </a:blip>
          <a:srcRect t="9915" b="51624"/>
          <a:stretch/>
        </p:blipFill>
        <p:spPr>
          <a:xfrm>
            <a:off x="5284767" y="3419917"/>
            <a:ext cx="1728528" cy="120153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1" name="Picture 10"/>
          <p:cNvPicPr>
            <a:picLocks noChangeAspect="1"/>
          </p:cNvPicPr>
          <p:nvPr/>
        </p:nvPicPr>
        <p:blipFill rotWithShape="1">
          <a:blip r:embed="rId9" cstate="print">
            <a:extLst>
              <a:ext uri="{28A0092B-C50C-407E-A947-70E740481C1C}">
                <a14:useLocalDpi xmlns="" xmlns:a14="http://schemas.microsoft.com/office/drawing/2010/main" val="0"/>
              </a:ext>
            </a:extLst>
          </a:blip>
          <a:srcRect t="8889" b="54017"/>
          <a:stretch/>
        </p:blipFill>
        <p:spPr>
          <a:xfrm>
            <a:off x="9831186" y="3415545"/>
            <a:ext cx="1869588" cy="142983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2" name="Picture 11"/>
          <p:cNvPicPr>
            <a:picLocks noChangeAspect="1"/>
          </p:cNvPicPr>
          <p:nvPr/>
        </p:nvPicPr>
        <p:blipFill rotWithShape="1">
          <a:blip r:embed="rId10" cstate="print">
            <a:extLst>
              <a:ext uri="{28A0092B-C50C-407E-A947-70E740481C1C}">
                <a14:useLocalDpi xmlns="" xmlns:a14="http://schemas.microsoft.com/office/drawing/2010/main" val="0"/>
              </a:ext>
            </a:extLst>
          </a:blip>
          <a:srcRect l="2222" r="-2222" b="69914"/>
          <a:stretch/>
        </p:blipFill>
        <p:spPr>
          <a:xfrm>
            <a:off x="7528250" y="1899341"/>
            <a:ext cx="1885081" cy="133755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3" name="Picture 12"/>
          <p:cNvPicPr>
            <a:picLocks noChangeAspect="1"/>
          </p:cNvPicPr>
          <p:nvPr/>
        </p:nvPicPr>
        <p:blipFill rotWithShape="1">
          <a:blip r:embed="rId11" cstate="print">
            <a:extLst>
              <a:ext uri="{28A0092B-C50C-407E-A947-70E740481C1C}">
                <a14:useLocalDpi xmlns="" xmlns:a14="http://schemas.microsoft.com/office/drawing/2010/main" val="0"/>
              </a:ext>
            </a:extLst>
          </a:blip>
          <a:srcRect t="8717" b="51283"/>
          <a:stretch/>
        </p:blipFill>
        <p:spPr>
          <a:xfrm>
            <a:off x="404752" y="382309"/>
            <a:ext cx="1675828" cy="121249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5" name="Picture 14"/>
          <p:cNvPicPr>
            <a:picLocks noChangeAspect="1"/>
          </p:cNvPicPr>
          <p:nvPr/>
        </p:nvPicPr>
        <p:blipFill rotWithShape="1">
          <a:blip r:embed="rId12" cstate="print">
            <a:extLst>
              <a:ext uri="{28A0092B-C50C-407E-A947-70E740481C1C}">
                <a14:useLocalDpi xmlns="" xmlns:a14="http://schemas.microsoft.com/office/drawing/2010/main" val="0"/>
              </a:ext>
            </a:extLst>
          </a:blip>
          <a:srcRect b="71795"/>
          <a:stretch/>
        </p:blipFill>
        <p:spPr>
          <a:xfrm>
            <a:off x="5249598" y="5131973"/>
            <a:ext cx="1791766" cy="147115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7" name="Picture 16"/>
          <p:cNvPicPr>
            <a:picLocks noChangeAspect="1"/>
          </p:cNvPicPr>
          <p:nvPr/>
        </p:nvPicPr>
        <p:blipFill rotWithShape="1">
          <a:blip r:embed="rId13" cstate="print">
            <a:extLst>
              <a:ext uri="{28A0092B-C50C-407E-A947-70E740481C1C}">
                <a14:useLocalDpi xmlns="" xmlns:a14="http://schemas.microsoft.com/office/drawing/2010/main" val="0"/>
              </a:ext>
            </a:extLst>
          </a:blip>
          <a:srcRect t="4095" b="69966"/>
          <a:stretch/>
        </p:blipFill>
        <p:spPr>
          <a:xfrm>
            <a:off x="2740234" y="1903269"/>
            <a:ext cx="1886169" cy="124747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9" name="Picture 18"/>
          <p:cNvPicPr>
            <a:picLocks noChangeAspect="1"/>
          </p:cNvPicPr>
          <p:nvPr/>
        </p:nvPicPr>
        <p:blipFill rotWithShape="1">
          <a:blip r:embed="rId14" cstate="print">
            <a:extLst>
              <a:ext uri="{28A0092B-C50C-407E-A947-70E740481C1C}">
                <a14:useLocalDpi xmlns="" xmlns:a14="http://schemas.microsoft.com/office/drawing/2010/main" val="0"/>
              </a:ext>
            </a:extLst>
          </a:blip>
          <a:srcRect r="13333" b="70085"/>
          <a:stretch/>
        </p:blipFill>
        <p:spPr>
          <a:xfrm>
            <a:off x="2885207" y="3453632"/>
            <a:ext cx="1825491" cy="119782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20" name="Picture 19"/>
          <p:cNvPicPr>
            <a:picLocks noChangeAspect="1"/>
          </p:cNvPicPr>
          <p:nvPr/>
        </p:nvPicPr>
        <p:blipFill rotWithShape="1">
          <a:blip r:embed="rId15" cstate="print">
            <a:extLst>
              <a:ext uri="{28A0092B-C50C-407E-A947-70E740481C1C}">
                <a14:useLocalDpi xmlns="" xmlns:a14="http://schemas.microsoft.com/office/drawing/2010/main" val="0"/>
              </a:ext>
            </a:extLst>
          </a:blip>
          <a:srcRect l="3333" t="4103" r="-3333" b="70598"/>
          <a:stretch/>
        </p:blipFill>
        <p:spPr>
          <a:xfrm>
            <a:off x="9910697" y="5121173"/>
            <a:ext cx="1798104" cy="140695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23" name="Picture 22"/>
          <p:cNvPicPr>
            <a:picLocks noChangeAspect="1"/>
          </p:cNvPicPr>
          <p:nvPr/>
        </p:nvPicPr>
        <p:blipFill rotWithShape="1">
          <a:blip r:embed="rId16" cstate="print">
            <a:extLst>
              <a:ext uri="{28A0092B-C50C-407E-A947-70E740481C1C}">
                <a14:useLocalDpi xmlns="" xmlns:a14="http://schemas.microsoft.com/office/drawing/2010/main" val="0"/>
              </a:ext>
            </a:extLst>
          </a:blip>
          <a:srcRect l="5185" t="2735" r="7037" b="70256"/>
          <a:stretch/>
        </p:blipFill>
        <p:spPr>
          <a:xfrm>
            <a:off x="7371355" y="3397632"/>
            <a:ext cx="1912202" cy="122382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24" name="Picture 23"/>
          <p:cNvPicPr>
            <a:picLocks noChangeAspect="1"/>
          </p:cNvPicPr>
          <p:nvPr/>
        </p:nvPicPr>
        <p:blipFill rotWithShape="1">
          <a:blip r:embed="rId17" cstate="print">
            <a:extLst>
              <a:ext uri="{28A0092B-C50C-407E-A947-70E740481C1C}">
                <a14:useLocalDpi xmlns="" xmlns:a14="http://schemas.microsoft.com/office/drawing/2010/main" val="0"/>
              </a:ext>
            </a:extLst>
          </a:blip>
          <a:srcRect t="4273" b="71624"/>
          <a:stretch/>
        </p:blipFill>
        <p:spPr>
          <a:xfrm>
            <a:off x="9831185" y="1899341"/>
            <a:ext cx="1869588" cy="121249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26" name="Picture 25"/>
          <p:cNvPicPr>
            <a:picLocks noChangeAspect="1"/>
          </p:cNvPicPr>
          <p:nvPr/>
        </p:nvPicPr>
        <p:blipFill rotWithShape="1">
          <a:blip r:embed="rId18" cstate="print">
            <a:extLst>
              <a:ext uri="{28A0092B-C50C-407E-A947-70E740481C1C}">
                <a14:useLocalDpi xmlns="" xmlns:a14="http://schemas.microsoft.com/office/drawing/2010/main" val="0"/>
              </a:ext>
            </a:extLst>
          </a:blip>
          <a:srcRect t="3590" b="69402"/>
          <a:stretch/>
        </p:blipFill>
        <p:spPr>
          <a:xfrm>
            <a:off x="374428" y="1910078"/>
            <a:ext cx="1719001" cy="124294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27" name="Picture 26"/>
          <p:cNvPicPr>
            <a:picLocks noChangeAspect="1"/>
          </p:cNvPicPr>
          <p:nvPr/>
        </p:nvPicPr>
        <p:blipFill rotWithShape="1">
          <a:blip r:embed="rId19" cstate="print">
            <a:extLst>
              <a:ext uri="{28A0092B-C50C-407E-A947-70E740481C1C}">
                <a14:useLocalDpi xmlns="" xmlns:a14="http://schemas.microsoft.com/office/drawing/2010/main" val="0"/>
              </a:ext>
            </a:extLst>
          </a:blip>
          <a:srcRect l="7408" t="2735" r="8148" b="72137"/>
          <a:stretch/>
        </p:blipFill>
        <p:spPr>
          <a:xfrm>
            <a:off x="2689705" y="382309"/>
            <a:ext cx="1880611" cy="121249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28" name="Picture 27"/>
          <p:cNvPicPr>
            <a:picLocks noChangeAspect="1"/>
          </p:cNvPicPr>
          <p:nvPr/>
        </p:nvPicPr>
        <p:blipFill rotWithShape="1">
          <a:blip r:embed="rId20" cstate="print">
            <a:extLst>
              <a:ext uri="{28A0092B-C50C-407E-A947-70E740481C1C}">
                <a14:useLocalDpi xmlns="" xmlns:a14="http://schemas.microsoft.com/office/drawing/2010/main" val="0"/>
              </a:ext>
            </a:extLst>
          </a:blip>
          <a:srcRect l="5185" t="3401" b="71089"/>
          <a:stretch/>
        </p:blipFill>
        <p:spPr>
          <a:xfrm>
            <a:off x="470333" y="5060851"/>
            <a:ext cx="1879765" cy="146727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21" name="TextBox 20"/>
          <p:cNvSpPr txBox="1"/>
          <p:nvPr/>
        </p:nvSpPr>
        <p:spPr>
          <a:xfrm>
            <a:off x="4809610" y="821997"/>
            <a:ext cx="2496547" cy="217616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38100">
            <a:solidFill>
              <a:schemeClr val="bg1">
                <a:lumMod val="95000"/>
                <a:lumOff val="5000"/>
              </a:schemeClr>
            </a:solidFill>
          </a:ln>
        </p:spPr>
        <p:txBody>
          <a:bodyPr wrap="square" rtlCol="0">
            <a:prstTxWarp prst="textDeflate">
              <a:avLst/>
            </a:prstTxWarp>
            <a:spAutoFit/>
          </a:bodyPr>
          <a:lstStyle/>
          <a:p>
            <a:pPr algn="ctr"/>
            <a:r>
              <a:rPr lang="en-US" sz="2000" b="1" dirty="0" err="1" smtClean="0">
                <a:ln w="9525">
                  <a:solidFill>
                    <a:schemeClr val="bg1"/>
                  </a:solidFill>
                  <a:prstDash val="solid"/>
                </a:ln>
                <a:solidFill>
                  <a:schemeClr val="bg1">
                    <a:lumMod val="95000"/>
                    <a:lumOff val="5000"/>
                  </a:schemeClr>
                </a:solidFill>
                <a:effectLst>
                  <a:outerShdw blurRad="12700" dist="38100" dir="2700000" algn="tl" rotWithShape="0">
                    <a:schemeClr val="accent5">
                      <a:lumMod val="60000"/>
                      <a:lumOff val="40000"/>
                    </a:schemeClr>
                  </a:outerShdw>
                </a:effectLst>
              </a:rPr>
              <a:t>করোনাকালীন</a:t>
            </a:r>
            <a:r>
              <a:rPr lang="en-US" sz="2000" b="1" dirty="0" smtClean="0">
                <a:ln w="9525">
                  <a:solidFill>
                    <a:schemeClr val="bg1"/>
                  </a:solidFill>
                  <a:prstDash val="solid"/>
                </a:ln>
                <a:solidFill>
                  <a:schemeClr val="bg1">
                    <a:lumMod val="95000"/>
                    <a:lumOff val="5000"/>
                  </a:schemeClr>
                </a:solidFill>
                <a:effectLst>
                  <a:outerShdw blurRad="12700" dist="38100" dir="2700000" algn="tl" rotWithShape="0">
                    <a:schemeClr val="accent5">
                      <a:lumMod val="60000"/>
                      <a:lumOff val="40000"/>
                    </a:schemeClr>
                  </a:outerShdw>
                </a:effectLst>
              </a:rPr>
              <a:t> </a:t>
            </a:r>
            <a:r>
              <a:rPr lang="en-US" sz="2000" b="1" dirty="0" err="1" smtClean="0">
                <a:ln w="9525">
                  <a:solidFill>
                    <a:schemeClr val="bg1"/>
                  </a:solidFill>
                  <a:prstDash val="solid"/>
                </a:ln>
                <a:solidFill>
                  <a:schemeClr val="bg1">
                    <a:lumMod val="95000"/>
                    <a:lumOff val="5000"/>
                  </a:schemeClr>
                </a:solidFill>
                <a:effectLst>
                  <a:outerShdw blurRad="12700" dist="38100" dir="2700000" algn="tl" rotWithShape="0">
                    <a:schemeClr val="accent5">
                      <a:lumMod val="60000"/>
                      <a:lumOff val="40000"/>
                    </a:schemeClr>
                  </a:outerShdw>
                </a:effectLst>
              </a:rPr>
              <a:t>অনলাইনে</a:t>
            </a:r>
            <a:r>
              <a:rPr lang="en-US" sz="2000" b="1" dirty="0" smtClean="0">
                <a:ln w="9525">
                  <a:solidFill>
                    <a:schemeClr val="bg1"/>
                  </a:solidFill>
                  <a:prstDash val="solid"/>
                </a:ln>
                <a:solidFill>
                  <a:schemeClr val="bg1">
                    <a:lumMod val="95000"/>
                    <a:lumOff val="5000"/>
                  </a:schemeClr>
                </a:solidFill>
                <a:effectLst>
                  <a:outerShdw blurRad="12700" dist="38100" dir="2700000" algn="tl" rotWithShape="0">
                    <a:schemeClr val="accent5">
                      <a:lumMod val="60000"/>
                      <a:lumOff val="40000"/>
                    </a:schemeClr>
                  </a:outerShdw>
                </a:effectLst>
              </a:rPr>
              <a:t> </a:t>
            </a:r>
            <a:r>
              <a:rPr lang="en-US" sz="2000" b="1" dirty="0" err="1" smtClean="0">
                <a:ln w="9525">
                  <a:solidFill>
                    <a:schemeClr val="bg1"/>
                  </a:solidFill>
                  <a:prstDash val="solid"/>
                </a:ln>
                <a:solidFill>
                  <a:schemeClr val="bg1">
                    <a:lumMod val="95000"/>
                    <a:lumOff val="5000"/>
                  </a:schemeClr>
                </a:solidFill>
                <a:effectLst>
                  <a:outerShdw blurRad="12700" dist="38100" dir="2700000" algn="tl" rotWithShape="0">
                    <a:schemeClr val="accent5">
                      <a:lumMod val="60000"/>
                      <a:lumOff val="40000"/>
                    </a:schemeClr>
                  </a:outerShdw>
                </a:effectLst>
              </a:rPr>
              <a:t>শিক্ষকগণের</a:t>
            </a:r>
            <a:r>
              <a:rPr lang="en-US" sz="2000" b="1" dirty="0" smtClean="0">
                <a:ln w="9525">
                  <a:solidFill>
                    <a:schemeClr val="bg1"/>
                  </a:solidFill>
                  <a:prstDash val="solid"/>
                </a:ln>
                <a:solidFill>
                  <a:schemeClr val="bg1">
                    <a:lumMod val="95000"/>
                    <a:lumOff val="5000"/>
                  </a:schemeClr>
                </a:solidFill>
                <a:effectLst>
                  <a:outerShdw blurRad="12700" dist="38100" dir="2700000" algn="tl" rotWithShape="0">
                    <a:schemeClr val="accent5">
                      <a:lumMod val="60000"/>
                      <a:lumOff val="40000"/>
                    </a:schemeClr>
                  </a:outerShdw>
                </a:effectLst>
              </a:rPr>
              <a:t> </a:t>
            </a:r>
            <a:r>
              <a:rPr lang="en-US" sz="2000" b="1" dirty="0" err="1" smtClean="0">
                <a:ln w="9525">
                  <a:solidFill>
                    <a:schemeClr val="bg1"/>
                  </a:solidFill>
                  <a:prstDash val="solid"/>
                </a:ln>
                <a:solidFill>
                  <a:schemeClr val="bg1">
                    <a:lumMod val="95000"/>
                    <a:lumOff val="5000"/>
                  </a:schemeClr>
                </a:solidFill>
                <a:effectLst>
                  <a:outerShdw blurRad="12700" dist="38100" dir="2700000" algn="tl" rotWithShape="0">
                    <a:schemeClr val="accent5">
                      <a:lumMod val="60000"/>
                      <a:lumOff val="40000"/>
                    </a:schemeClr>
                  </a:outerShdw>
                </a:effectLst>
              </a:rPr>
              <a:t>পাঠদান</a:t>
            </a:r>
            <a:r>
              <a:rPr lang="en-US" sz="2000" b="1" dirty="0" smtClean="0">
                <a:ln w="9525">
                  <a:solidFill>
                    <a:schemeClr val="bg1"/>
                  </a:solidFill>
                  <a:prstDash val="solid"/>
                </a:ln>
                <a:solidFill>
                  <a:schemeClr val="bg1">
                    <a:lumMod val="95000"/>
                    <a:lumOff val="5000"/>
                  </a:schemeClr>
                </a:solidFill>
                <a:effectLst>
                  <a:outerShdw blurRad="12700" dist="38100" dir="2700000" algn="tl" rotWithShape="0">
                    <a:schemeClr val="accent5">
                      <a:lumMod val="60000"/>
                      <a:lumOff val="40000"/>
                    </a:schemeClr>
                  </a:outerShdw>
                </a:effectLst>
              </a:rPr>
              <a:t> </a:t>
            </a:r>
            <a:endParaRPr lang="en-US" sz="2000" b="1" dirty="0">
              <a:ln w="9525">
                <a:solidFill>
                  <a:schemeClr val="bg1"/>
                </a:solidFill>
                <a:prstDash val="solid"/>
              </a:ln>
              <a:solidFill>
                <a:schemeClr val="bg1">
                  <a:lumMod val="95000"/>
                  <a:lumOff val="5000"/>
                </a:schemeClr>
              </a:solidFill>
              <a:effectLst>
                <a:outerShdw blurRad="12700" dist="38100" dir="2700000" algn="tl" rotWithShape="0">
                  <a:schemeClr val="accent5">
                    <a:lumMod val="60000"/>
                    <a:lumOff val="40000"/>
                  </a:schemeClr>
                </a:outerShdw>
              </a:effectLst>
            </a:endParaRPr>
          </a:p>
        </p:txBody>
      </p:sp>
      <p:sp>
        <p:nvSpPr>
          <p:cNvPr id="22" name="TextBox 21"/>
          <p:cNvSpPr txBox="1"/>
          <p:nvPr/>
        </p:nvSpPr>
        <p:spPr>
          <a:xfrm>
            <a:off x="4280024" y="25288"/>
            <a:ext cx="3730914" cy="369332"/>
          </a:xfrm>
          <a:prstGeom prst="rect">
            <a:avLst/>
          </a:prstGeom>
          <a:solidFill>
            <a:srgbClr val="92D050"/>
          </a:solidFill>
        </p:spPr>
        <p:txBody>
          <a:bodyPr wrap="square" rtlCol="0">
            <a:spAutoFit/>
          </a:bodyPr>
          <a:lstStyle/>
          <a:p>
            <a:pPr algn="ctr"/>
            <a:r>
              <a:rPr lang="en-US" b="1" dirty="0" err="1" smtClean="0">
                <a:ln w="0"/>
                <a:solidFill>
                  <a:schemeClr val="accent1"/>
                </a:solidFill>
                <a:effectLst>
                  <a:outerShdw blurRad="38100" dist="25400" dir="5400000" algn="ctr" rotWithShape="0">
                    <a:srgbClr val="6E747A">
                      <a:alpha val="43000"/>
                    </a:srgbClr>
                  </a:outerShdw>
                </a:effectLst>
              </a:rPr>
              <a:t>বিশ্বম্ভরপুর</a:t>
            </a:r>
            <a:r>
              <a:rPr lang="en-US" b="1" dirty="0" smtClean="0">
                <a:ln w="0"/>
                <a:solidFill>
                  <a:schemeClr val="accent1"/>
                </a:solidFill>
                <a:effectLst>
                  <a:outerShdw blurRad="38100" dist="25400" dir="5400000" algn="ctr" rotWithShape="0">
                    <a:srgbClr val="6E747A">
                      <a:alpha val="43000"/>
                    </a:srgbClr>
                  </a:outerShdw>
                </a:effectLst>
              </a:rPr>
              <a:t> </a:t>
            </a:r>
            <a:r>
              <a:rPr lang="en-US" b="1" dirty="0" err="1" smtClean="0">
                <a:ln w="0"/>
                <a:solidFill>
                  <a:schemeClr val="accent1"/>
                </a:solidFill>
                <a:effectLst>
                  <a:outerShdw blurRad="38100" dist="25400" dir="5400000" algn="ctr" rotWithShape="0">
                    <a:srgbClr val="6E747A">
                      <a:alpha val="43000"/>
                    </a:srgbClr>
                  </a:outerShdw>
                </a:effectLst>
              </a:rPr>
              <a:t>অনলাইন</a:t>
            </a:r>
            <a:r>
              <a:rPr lang="en-US" b="1" dirty="0" smtClean="0">
                <a:ln w="0"/>
                <a:solidFill>
                  <a:schemeClr val="accent1"/>
                </a:solidFill>
                <a:effectLst>
                  <a:outerShdw blurRad="38100" dist="25400" dir="5400000" algn="ctr" rotWithShape="0">
                    <a:srgbClr val="6E747A">
                      <a:alpha val="43000"/>
                    </a:srgbClr>
                  </a:outerShdw>
                </a:effectLst>
              </a:rPr>
              <a:t> </a:t>
            </a:r>
            <a:r>
              <a:rPr lang="en-US" b="1" dirty="0" err="1" smtClean="0">
                <a:ln w="0"/>
                <a:solidFill>
                  <a:schemeClr val="accent1"/>
                </a:solidFill>
                <a:effectLst>
                  <a:outerShdw blurRad="38100" dist="25400" dir="5400000" algn="ctr" rotWithShape="0">
                    <a:srgbClr val="6E747A">
                      <a:alpha val="43000"/>
                    </a:srgbClr>
                  </a:outerShdw>
                </a:effectLst>
              </a:rPr>
              <a:t>পাঠশালা</a:t>
            </a:r>
            <a:r>
              <a:rPr lang="en-US" b="1" dirty="0" smtClean="0">
                <a:ln w="0"/>
                <a:solidFill>
                  <a:schemeClr val="accent1"/>
                </a:solidFill>
                <a:effectLst>
                  <a:outerShdw blurRad="38100" dist="25400" dir="5400000" algn="ctr" rotWithShape="0">
                    <a:srgbClr val="6E747A">
                      <a:alpha val="43000"/>
                    </a:srgbClr>
                  </a:outerShdw>
                </a:effectLst>
              </a:rPr>
              <a:t> </a:t>
            </a:r>
            <a:endParaRPr lang="en-US" b="1"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 xmlns:p14="http://schemas.microsoft.com/office/powerpoint/2010/main" val="2951309958"/>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noChangeArrowheads="1"/>
          </p:cNvSpPr>
          <p:nvPr/>
        </p:nvSpPr>
        <p:spPr bwMode="auto">
          <a:xfrm>
            <a:off x="973015" y="293077"/>
            <a:ext cx="10081846" cy="1479452"/>
          </a:xfrm>
          <a:prstGeom prst="rect">
            <a:avLst/>
          </a:prstGeom>
          <a:blipFill>
            <a:blip r:embed="rId2" cstate="print"/>
            <a:tile tx="0" ty="0" sx="100000" sy="100000" flip="none" algn="tl"/>
          </a:blipFill>
          <a:ln w="9525">
            <a:noFill/>
            <a:miter lim="800000"/>
            <a:headEnd/>
            <a:tailEnd/>
          </a:ln>
        </p:spPr>
        <p:txBody>
          <a:bodyPr anchor="ctr">
            <a:prstTxWarp prst="textDeflateBottom">
              <a:avLst/>
            </a:prstTxWarp>
          </a:bodyPr>
          <a:lstStyle/>
          <a:p>
            <a:pPr algn="ctr" eaLnBrk="0" hangingPunct="0">
              <a:defRPr/>
            </a:pPr>
            <a:r>
              <a:rPr lang="bn-IN" altLang="en-US" sz="4000" b="1" kern="0" dirty="0">
                <a:ln w="22225">
                  <a:solidFill>
                    <a:srgbClr val="3F1809"/>
                  </a:solidFill>
                  <a:prstDash val="solid"/>
                </a:ln>
                <a:solidFill>
                  <a:schemeClr val="bg1">
                    <a:lumMod val="85000"/>
                    <a:lumOff val="15000"/>
                  </a:schemeClr>
                </a:solidFill>
                <a:latin typeface="+mj-lt"/>
                <a:ea typeface="+mj-ea"/>
                <a:cs typeface="+mj-cs"/>
              </a:rPr>
              <a:t>বিশ্বম্ভরপুর উপজেলার </a:t>
            </a:r>
            <a:r>
              <a:rPr lang="bn-BD" altLang="en-US" sz="4000" b="1" kern="0" dirty="0">
                <a:ln w="22225">
                  <a:solidFill>
                    <a:srgbClr val="3F1809"/>
                  </a:solidFill>
                  <a:prstDash val="solid"/>
                </a:ln>
                <a:solidFill>
                  <a:schemeClr val="bg1">
                    <a:lumMod val="85000"/>
                    <a:lumOff val="15000"/>
                  </a:schemeClr>
                </a:solidFill>
                <a:latin typeface="+mj-lt"/>
                <a:ea typeface="+mj-ea"/>
                <a:cs typeface="+mj-cs"/>
              </a:rPr>
              <a:t>প্রাথমিক বিদ্যালয়  </a:t>
            </a:r>
            <a:endParaRPr lang="en-GB" altLang="en-US" sz="4000" b="1" kern="0" dirty="0">
              <a:ln w="22225">
                <a:solidFill>
                  <a:srgbClr val="3F1809"/>
                </a:solidFill>
                <a:prstDash val="solid"/>
              </a:ln>
              <a:solidFill>
                <a:schemeClr val="bg1">
                  <a:lumMod val="85000"/>
                  <a:lumOff val="15000"/>
                </a:schemeClr>
              </a:solidFill>
              <a:latin typeface="+mj-lt"/>
              <a:ea typeface="+mj-ea"/>
              <a:cs typeface="+mj-cs"/>
            </a:endParaRPr>
          </a:p>
        </p:txBody>
      </p:sp>
      <p:graphicFrame>
        <p:nvGraphicFramePr>
          <p:cNvPr id="12" name="Table 11"/>
          <p:cNvGraphicFramePr>
            <a:graphicFrameLocks noGrp="1"/>
          </p:cNvGraphicFramePr>
          <p:nvPr>
            <p:extLst>
              <p:ext uri="{D42A27DB-BD31-4B8C-83A1-F6EECF244321}">
                <p14:modId xmlns="" xmlns:p14="http://schemas.microsoft.com/office/powerpoint/2010/main" val="3629965564"/>
              </p:ext>
            </p:extLst>
          </p:nvPr>
        </p:nvGraphicFramePr>
        <p:xfrm>
          <a:off x="1723952" y="1894084"/>
          <a:ext cx="8151568" cy="3893941"/>
        </p:xfrm>
        <a:graphic>
          <a:graphicData uri="http://schemas.openxmlformats.org/drawingml/2006/table">
            <a:tbl>
              <a:tblPr firstRow="1" bandRow="1">
                <a:tableStyleId>{7DF18680-E054-41AD-8BC1-D1AEF772440D}</a:tableStyleId>
              </a:tblPr>
              <a:tblGrid>
                <a:gridCol w="3056838"/>
                <a:gridCol w="2911275"/>
                <a:gridCol w="2183455"/>
              </a:tblGrid>
              <a:tr h="932675">
                <a:tc>
                  <a:txBody>
                    <a:bodyPr/>
                    <a:lstStyle/>
                    <a:p>
                      <a:pPr algn="ctr"/>
                      <a:r>
                        <a:rPr lang="en-US" sz="2800" dirty="0" err="1" smtClean="0"/>
                        <a:t>বিদ্যালয়ের</a:t>
                      </a:r>
                      <a:r>
                        <a:rPr lang="en-US" sz="2800" dirty="0" smtClean="0"/>
                        <a:t> </a:t>
                      </a:r>
                      <a:r>
                        <a:rPr lang="en-US" sz="2800" dirty="0" err="1" smtClean="0"/>
                        <a:t>ধরণ</a:t>
                      </a:r>
                      <a:r>
                        <a:rPr lang="en-US" sz="2800" baseline="0" dirty="0" smtClean="0"/>
                        <a:t> </a:t>
                      </a:r>
                      <a:endParaRPr lang="en-US" sz="2800" dirty="0">
                        <a:solidFill>
                          <a:srgbClr val="002060"/>
                        </a:solidFill>
                        <a:latin typeface="SutonnyMJ" pitchFamily="2" charset="0"/>
                        <a:cs typeface="SutonnyMJ" pitchFamily="2" charset="0"/>
                      </a:endParaRPr>
                    </a:p>
                  </a:txBody>
                  <a:tcPr/>
                </a:tc>
                <a:tc>
                  <a:txBody>
                    <a:bodyPr/>
                    <a:lstStyle/>
                    <a:p>
                      <a:pPr algn="ctr"/>
                      <a:r>
                        <a:rPr lang="en-US" sz="2800" dirty="0" err="1" smtClean="0"/>
                        <a:t>বিদ্যালয়ের</a:t>
                      </a:r>
                      <a:r>
                        <a:rPr lang="bn-BD" sz="2800" dirty="0" smtClean="0"/>
                        <a:t> সংখ্যা</a:t>
                      </a:r>
                      <a:r>
                        <a:rPr lang="bn-BD" sz="2800" baseline="0" dirty="0" smtClean="0"/>
                        <a:t> </a:t>
                      </a:r>
                      <a:endParaRPr lang="en-US" sz="2800" dirty="0"/>
                    </a:p>
                  </a:txBody>
                  <a:tcPr/>
                </a:tc>
                <a:tc>
                  <a:txBody>
                    <a:bodyPr/>
                    <a:lstStyle/>
                    <a:p>
                      <a:pPr algn="ctr"/>
                      <a:r>
                        <a:rPr lang="bn-BD" sz="2800" dirty="0" smtClean="0"/>
                        <a:t>ছাত্র-ছাত্রী</a:t>
                      </a:r>
                      <a:r>
                        <a:rPr lang="bn-BD" sz="2800" baseline="0" dirty="0" smtClean="0"/>
                        <a:t> সংখ্যা </a:t>
                      </a:r>
                      <a:endParaRPr lang="en-US" sz="2800" dirty="0">
                        <a:solidFill>
                          <a:srgbClr val="002060"/>
                        </a:solidFill>
                      </a:endParaRPr>
                    </a:p>
                  </a:txBody>
                  <a:tcPr/>
                </a:tc>
              </a:tr>
              <a:tr h="1083711">
                <a:tc>
                  <a:txBody>
                    <a:bodyPr/>
                    <a:lstStyle/>
                    <a:p>
                      <a:pPr algn="ctr"/>
                      <a:r>
                        <a:rPr lang="bn-BD" sz="2800" dirty="0" smtClean="0"/>
                        <a:t>সরকারি</a:t>
                      </a:r>
                      <a:r>
                        <a:rPr lang="bn-BD" sz="2800" baseline="0" dirty="0" smtClean="0"/>
                        <a:t> প্রাথমিক বিদ্যালয় </a:t>
                      </a:r>
                      <a:endParaRPr lang="en-US" sz="2800" dirty="0"/>
                    </a:p>
                  </a:txBody>
                  <a:tcPr/>
                </a:tc>
                <a:tc>
                  <a:txBody>
                    <a:bodyPr/>
                    <a:lstStyle/>
                    <a:p>
                      <a:pPr algn="ctr"/>
                      <a:r>
                        <a:rPr lang="bn-BD" sz="2800" dirty="0" smtClean="0"/>
                        <a:t>৭</a:t>
                      </a:r>
                      <a:r>
                        <a:rPr lang="en-US" sz="2800" dirty="0" smtClean="0"/>
                        <a:t>৮</a:t>
                      </a:r>
                      <a:r>
                        <a:rPr lang="en-US" sz="2800" baseline="0" dirty="0" smtClean="0"/>
                        <a:t>  </a:t>
                      </a:r>
                      <a:endParaRPr lang="en-US" sz="2800" dirty="0"/>
                    </a:p>
                  </a:txBody>
                  <a:tcPr/>
                </a:tc>
                <a:tc>
                  <a:txBody>
                    <a:bodyPr/>
                    <a:lstStyle/>
                    <a:p>
                      <a:pPr algn="ctr"/>
                      <a:r>
                        <a:rPr lang="bn-BD" sz="2800" dirty="0" smtClean="0"/>
                        <a:t> ২৩৫৮৪ </a:t>
                      </a:r>
                      <a:endParaRPr lang="en-US" sz="2800" dirty="0"/>
                    </a:p>
                  </a:txBody>
                  <a:tcPr/>
                </a:tc>
              </a:tr>
              <a:tr h="932675">
                <a:tc>
                  <a:txBody>
                    <a:bodyPr/>
                    <a:lstStyle/>
                    <a:p>
                      <a:pPr algn="ctr"/>
                      <a:r>
                        <a:rPr lang="bn-BD" sz="2800" dirty="0" smtClean="0"/>
                        <a:t>কিন্ডার</a:t>
                      </a:r>
                      <a:r>
                        <a:rPr lang="bn-BD" sz="2800" baseline="0" dirty="0" smtClean="0"/>
                        <a:t> গার্টেন স্কুল </a:t>
                      </a:r>
                      <a:endParaRPr lang="en-US" sz="2800" dirty="0"/>
                    </a:p>
                  </a:txBody>
                  <a:tcPr/>
                </a:tc>
                <a:tc>
                  <a:txBody>
                    <a:bodyPr/>
                    <a:lstStyle/>
                    <a:p>
                      <a:pPr algn="ctr"/>
                      <a:r>
                        <a:rPr lang="bn-BD" sz="2800" dirty="0" smtClean="0"/>
                        <a:t>২</a:t>
                      </a:r>
                      <a:r>
                        <a:rPr lang="en-US" sz="2800" dirty="0" smtClean="0"/>
                        <a:t>৫</a:t>
                      </a:r>
                      <a:r>
                        <a:rPr lang="bn-BD" sz="2800" baseline="0" dirty="0" smtClean="0"/>
                        <a:t> </a:t>
                      </a:r>
                      <a:endParaRPr lang="en-US" sz="2800" dirty="0"/>
                    </a:p>
                  </a:txBody>
                  <a:tcPr/>
                </a:tc>
                <a:tc>
                  <a:txBody>
                    <a:bodyPr/>
                    <a:lstStyle/>
                    <a:p>
                      <a:pPr algn="ctr"/>
                      <a:r>
                        <a:rPr lang="bn-BD" sz="2800" dirty="0" smtClean="0"/>
                        <a:t> </a:t>
                      </a:r>
                      <a:r>
                        <a:rPr lang="en-US" sz="2800" dirty="0" smtClean="0"/>
                        <a:t>২৭৭৬</a:t>
                      </a:r>
                      <a:r>
                        <a:rPr lang="bn-BD" sz="2800" dirty="0" smtClean="0"/>
                        <a:t> </a:t>
                      </a:r>
                      <a:endParaRPr lang="en-US" sz="2800" dirty="0"/>
                    </a:p>
                  </a:txBody>
                  <a:tcPr/>
                </a:tc>
              </a:tr>
              <a:tr h="932675">
                <a:tc>
                  <a:txBody>
                    <a:bodyPr/>
                    <a:lstStyle/>
                    <a:p>
                      <a:pPr algn="ctr"/>
                      <a:r>
                        <a:rPr lang="bn-BD" sz="2800" dirty="0" smtClean="0"/>
                        <a:t>এন জি ও স্কুল</a:t>
                      </a:r>
                      <a:r>
                        <a:rPr lang="bn-BD" sz="2800" baseline="0" dirty="0" smtClean="0"/>
                        <a:t> </a:t>
                      </a:r>
                      <a:endParaRPr lang="en-US" sz="2800" dirty="0"/>
                    </a:p>
                  </a:txBody>
                  <a:tcPr/>
                </a:tc>
                <a:tc>
                  <a:txBody>
                    <a:bodyPr/>
                    <a:lstStyle/>
                    <a:p>
                      <a:pPr algn="ctr"/>
                      <a:r>
                        <a:rPr lang="en-US" sz="2800" dirty="0" smtClean="0"/>
                        <a:t>১৬০</a:t>
                      </a:r>
                      <a:endParaRPr lang="en-US" sz="2800" dirty="0"/>
                    </a:p>
                  </a:txBody>
                  <a:tcPr/>
                </a:tc>
                <a:tc>
                  <a:txBody>
                    <a:bodyPr/>
                    <a:lstStyle/>
                    <a:p>
                      <a:pPr algn="ctr"/>
                      <a:r>
                        <a:rPr lang="en-US" sz="2800" dirty="0" smtClean="0"/>
                        <a:t>৪২৮০</a:t>
                      </a:r>
                      <a:endParaRPr lang="en-US" sz="2800" dirty="0"/>
                    </a:p>
                  </a:txBody>
                  <a:tcPr/>
                </a:tc>
              </a:tr>
            </a:tbl>
          </a:graphicData>
        </a:graphic>
      </p:graphicFrame>
    </p:spTree>
    <p:extLst>
      <p:ext uri="{BB962C8B-B14F-4D97-AF65-F5344CB8AC3E}">
        <p14:creationId xmlns="" xmlns:p14="http://schemas.microsoft.com/office/powerpoint/2010/main" val="4042022198"/>
      </p:ext>
    </p:extLst>
  </p:cSld>
  <p:clrMapOvr>
    <a:masterClrMapping/>
  </p:clrMapOvr>
  <mc:AlternateContent xmlns:mc="http://schemas.openxmlformats.org/markup-compatibility/2006">
    <mc:Choice xmlns=""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53565" y="344086"/>
            <a:ext cx="8229600" cy="879803"/>
          </a:xfrm>
          <a:prstGeom prst="rect">
            <a:avLst/>
          </a:prstGeom>
          <a:blipFill>
            <a:blip r:embed="rId2" cstate="print"/>
            <a:tile tx="0" ty="0" sx="100000" sy="100000" flip="none" algn="tl"/>
          </a:blipFill>
        </p:spPr>
        <p:txBody>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bn-IN" dirty="0" smtClean="0">
                <a:solidFill>
                  <a:schemeClr val="bg1">
                    <a:lumMod val="85000"/>
                    <a:lumOff val="15000"/>
                  </a:schemeClr>
                </a:solidFill>
              </a:rPr>
              <a:t>শিক্ষানীতি বাস্তবায়ন</a:t>
            </a:r>
            <a:endParaRPr lang="en-US" dirty="0" smtClean="0">
              <a:solidFill>
                <a:schemeClr val="bg1">
                  <a:lumMod val="85000"/>
                  <a:lumOff val="15000"/>
                </a:schemeClr>
              </a:solidFill>
            </a:endParaRPr>
          </a:p>
        </p:txBody>
      </p:sp>
      <p:sp>
        <p:nvSpPr>
          <p:cNvPr id="3" name="Content Placeholder 2"/>
          <p:cNvSpPr txBox="1">
            <a:spLocks/>
          </p:cNvSpPr>
          <p:nvPr/>
        </p:nvSpPr>
        <p:spPr>
          <a:xfrm>
            <a:off x="1762749" y="1626240"/>
            <a:ext cx="8229600" cy="4525963"/>
          </a:xfrm>
          <a:prstGeom prst="rect">
            <a:avLst/>
          </a:prstGeom>
        </p:spPr>
        <p:txBody>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algn="just"/>
            <a:r>
              <a:rPr lang="en-US" sz="3200" dirty="0" err="1" smtClean="0">
                <a:solidFill>
                  <a:srgbClr val="002060"/>
                </a:solidFill>
              </a:rPr>
              <a:t>জাতীয়</a:t>
            </a:r>
            <a:r>
              <a:rPr lang="en-US" sz="3200" dirty="0" smtClean="0">
                <a:solidFill>
                  <a:srgbClr val="002060"/>
                </a:solidFill>
              </a:rPr>
              <a:t> </a:t>
            </a:r>
            <a:r>
              <a:rPr lang="en-US" sz="3200" dirty="0" err="1" smtClean="0">
                <a:solidFill>
                  <a:srgbClr val="002060"/>
                </a:solidFill>
              </a:rPr>
              <a:t>শিক্ষানীতি</a:t>
            </a:r>
            <a:r>
              <a:rPr lang="en-US" sz="3200" dirty="0" smtClean="0">
                <a:solidFill>
                  <a:srgbClr val="002060"/>
                </a:solidFill>
              </a:rPr>
              <a:t> ২০১০ </a:t>
            </a:r>
            <a:r>
              <a:rPr lang="en-US" sz="3200" dirty="0" err="1" smtClean="0">
                <a:solidFill>
                  <a:srgbClr val="002060"/>
                </a:solidFill>
              </a:rPr>
              <a:t>এর</a:t>
            </a:r>
            <a:r>
              <a:rPr lang="en-US" sz="3200" dirty="0" smtClean="0">
                <a:solidFill>
                  <a:srgbClr val="002060"/>
                </a:solidFill>
              </a:rPr>
              <a:t> </a:t>
            </a:r>
            <a:r>
              <a:rPr lang="en-US" sz="3200" dirty="0" err="1" smtClean="0">
                <a:solidFill>
                  <a:srgbClr val="002060"/>
                </a:solidFill>
              </a:rPr>
              <a:t>সুপারিশ</a:t>
            </a:r>
            <a:r>
              <a:rPr lang="en-US" sz="3200" dirty="0" smtClean="0">
                <a:solidFill>
                  <a:srgbClr val="002060"/>
                </a:solidFill>
              </a:rPr>
              <a:t> </a:t>
            </a:r>
            <a:r>
              <a:rPr lang="en-US" sz="3200" dirty="0" err="1" smtClean="0">
                <a:solidFill>
                  <a:srgbClr val="002060"/>
                </a:solidFill>
              </a:rPr>
              <a:t>অনুসারে</a:t>
            </a:r>
            <a:r>
              <a:rPr lang="en-US" sz="3200" dirty="0" smtClean="0">
                <a:solidFill>
                  <a:srgbClr val="002060"/>
                </a:solidFill>
              </a:rPr>
              <a:t> </a:t>
            </a:r>
            <a:r>
              <a:rPr lang="en-US" sz="3200" dirty="0" err="1" smtClean="0">
                <a:solidFill>
                  <a:srgbClr val="002060"/>
                </a:solidFill>
              </a:rPr>
              <a:t>প্রাথমিক</a:t>
            </a:r>
            <a:r>
              <a:rPr lang="en-US" sz="3200" dirty="0" smtClean="0">
                <a:solidFill>
                  <a:srgbClr val="002060"/>
                </a:solidFill>
              </a:rPr>
              <a:t> </a:t>
            </a:r>
            <a:r>
              <a:rPr lang="en-US" sz="3200" dirty="0" err="1" smtClean="0">
                <a:solidFill>
                  <a:srgbClr val="002060"/>
                </a:solidFill>
              </a:rPr>
              <a:t>শিক্ষাস্তর</a:t>
            </a:r>
            <a:r>
              <a:rPr lang="en-US" sz="3200" dirty="0" smtClean="0">
                <a:solidFill>
                  <a:srgbClr val="002060"/>
                </a:solidFill>
              </a:rPr>
              <a:t> ৮ম </a:t>
            </a:r>
            <a:r>
              <a:rPr lang="en-US" sz="3200" dirty="0" err="1" smtClean="0">
                <a:solidFill>
                  <a:srgbClr val="002060"/>
                </a:solidFill>
              </a:rPr>
              <a:t>শ্রেণি</a:t>
            </a:r>
            <a:r>
              <a:rPr lang="en-US" sz="3200" dirty="0" smtClean="0">
                <a:solidFill>
                  <a:srgbClr val="002060"/>
                </a:solidFill>
              </a:rPr>
              <a:t> </a:t>
            </a:r>
            <a:r>
              <a:rPr lang="en-US" sz="3200" dirty="0" err="1" smtClean="0">
                <a:solidFill>
                  <a:srgbClr val="002060"/>
                </a:solidFill>
              </a:rPr>
              <a:t>র্পযন্ত</a:t>
            </a:r>
            <a:r>
              <a:rPr lang="en-US" sz="3200" dirty="0" smtClean="0">
                <a:solidFill>
                  <a:srgbClr val="002060"/>
                </a:solidFill>
              </a:rPr>
              <a:t> </a:t>
            </a:r>
            <a:r>
              <a:rPr lang="en-US" sz="3200" dirty="0" err="1" smtClean="0">
                <a:solidFill>
                  <a:srgbClr val="002060"/>
                </a:solidFill>
              </a:rPr>
              <a:t>উন্নীতকরণের</a:t>
            </a:r>
            <a:r>
              <a:rPr lang="en-US" sz="3200" dirty="0" smtClean="0">
                <a:solidFill>
                  <a:srgbClr val="002060"/>
                </a:solidFill>
              </a:rPr>
              <a:t> </a:t>
            </a:r>
            <a:r>
              <a:rPr lang="en-US" sz="3200" dirty="0" err="1" smtClean="0">
                <a:solidFill>
                  <a:srgbClr val="002060"/>
                </a:solidFill>
              </a:rPr>
              <a:t>পদক্ষেপের</a:t>
            </a:r>
            <a:r>
              <a:rPr lang="en-US" sz="3200" dirty="0" smtClean="0">
                <a:solidFill>
                  <a:srgbClr val="002060"/>
                </a:solidFill>
              </a:rPr>
              <a:t> </a:t>
            </a:r>
            <a:r>
              <a:rPr lang="en-US" sz="3200" dirty="0" err="1" smtClean="0">
                <a:solidFill>
                  <a:srgbClr val="002060"/>
                </a:solidFill>
              </a:rPr>
              <a:t>অংশ</a:t>
            </a:r>
            <a:r>
              <a:rPr lang="en-US" sz="3200" dirty="0" smtClean="0">
                <a:solidFill>
                  <a:srgbClr val="002060"/>
                </a:solidFill>
              </a:rPr>
              <a:t> </a:t>
            </a:r>
            <a:r>
              <a:rPr lang="en-US" sz="3200" dirty="0" err="1" smtClean="0">
                <a:solidFill>
                  <a:srgbClr val="002060"/>
                </a:solidFill>
              </a:rPr>
              <a:t>হিসেবে</a:t>
            </a:r>
            <a:r>
              <a:rPr lang="en-US" sz="3200" dirty="0" smtClean="0">
                <a:solidFill>
                  <a:srgbClr val="002060"/>
                </a:solidFill>
              </a:rPr>
              <a:t> </a:t>
            </a:r>
            <a:r>
              <a:rPr lang="en-US" sz="3200" dirty="0" err="1" smtClean="0">
                <a:solidFill>
                  <a:srgbClr val="002060"/>
                </a:solidFill>
              </a:rPr>
              <a:t>অত্র</a:t>
            </a:r>
            <a:r>
              <a:rPr lang="en-US" sz="3200" dirty="0" smtClean="0">
                <a:solidFill>
                  <a:srgbClr val="002060"/>
                </a:solidFill>
              </a:rPr>
              <a:t> </a:t>
            </a:r>
            <a:r>
              <a:rPr lang="en-US" sz="3200" dirty="0" err="1" smtClean="0">
                <a:solidFill>
                  <a:srgbClr val="002060"/>
                </a:solidFill>
              </a:rPr>
              <a:t>উপজেলার</a:t>
            </a:r>
            <a:r>
              <a:rPr lang="en-US" sz="3200" dirty="0" smtClean="0">
                <a:solidFill>
                  <a:srgbClr val="002060"/>
                </a:solidFill>
              </a:rPr>
              <a:t> </a:t>
            </a:r>
            <a:r>
              <a:rPr lang="en-US" sz="3200" dirty="0" err="1" smtClean="0">
                <a:solidFill>
                  <a:srgbClr val="002060"/>
                </a:solidFill>
              </a:rPr>
              <a:t>ভাদেরটেক</a:t>
            </a:r>
            <a:r>
              <a:rPr lang="bn-IN" sz="3200" dirty="0" smtClean="0">
                <a:solidFill>
                  <a:srgbClr val="002060"/>
                </a:solidFill>
              </a:rPr>
              <a:t> সরকারি প্রাথমিক বিদ্যালয় </a:t>
            </a:r>
            <a:r>
              <a:rPr lang="en-US" sz="3200" dirty="0" smtClean="0">
                <a:solidFill>
                  <a:srgbClr val="002060"/>
                </a:solidFill>
              </a:rPr>
              <a:t>ও </a:t>
            </a:r>
            <a:r>
              <a:rPr lang="en-US" sz="3200" dirty="0" err="1" smtClean="0">
                <a:solidFill>
                  <a:srgbClr val="002060"/>
                </a:solidFill>
              </a:rPr>
              <a:t>বসন্তপুর</a:t>
            </a:r>
            <a:r>
              <a:rPr lang="en-US" sz="3200" dirty="0" smtClean="0">
                <a:solidFill>
                  <a:srgbClr val="002060"/>
                </a:solidFill>
              </a:rPr>
              <a:t> </a:t>
            </a:r>
            <a:r>
              <a:rPr lang="bn-IN" sz="3200" dirty="0" smtClean="0">
                <a:solidFill>
                  <a:srgbClr val="002060"/>
                </a:solidFill>
              </a:rPr>
              <a:t>সরকারি প্রাথমিক বিদ্যালয়ে ২</a:t>
            </a:r>
            <a:r>
              <a:rPr lang="en-US" sz="3200" dirty="0" smtClean="0">
                <a:solidFill>
                  <a:srgbClr val="002060"/>
                </a:solidFill>
              </a:rPr>
              <a:t>০১৩ </a:t>
            </a:r>
            <a:r>
              <a:rPr lang="en-US" sz="3200" dirty="0" err="1" smtClean="0">
                <a:solidFill>
                  <a:srgbClr val="002060"/>
                </a:solidFill>
              </a:rPr>
              <a:t>সাল</a:t>
            </a:r>
            <a:r>
              <a:rPr lang="en-US" sz="3200" dirty="0" smtClean="0">
                <a:solidFill>
                  <a:srgbClr val="002060"/>
                </a:solidFill>
              </a:rPr>
              <a:t> </a:t>
            </a:r>
            <a:r>
              <a:rPr lang="en-US" sz="3200" dirty="0" err="1" smtClean="0">
                <a:solidFill>
                  <a:srgbClr val="002060"/>
                </a:solidFill>
              </a:rPr>
              <a:t>থেকে</a:t>
            </a:r>
            <a:r>
              <a:rPr lang="en-US" sz="3200" dirty="0" smtClean="0">
                <a:solidFill>
                  <a:srgbClr val="002060"/>
                </a:solidFill>
              </a:rPr>
              <a:t> ৬ষ্</a:t>
            </a:r>
            <a:r>
              <a:rPr lang="bn-IN" sz="3200" dirty="0" smtClean="0">
                <a:solidFill>
                  <a:srgbClr val="002060"/>
                </a:solidFill>
              </a:rPr>
              <a:t>ঠ</a:t>
            </a:r>
            <a:r>
              <a:rPr lang="en-US" sz="3200" dirty="0" smtClean="0">
                <a:solidFill>
                  <a:srgbClr val="002060"/>
                </a:solidFill>
              </a:rPr>
              <a:t> </a:t>
            </a:r>
            <a:r>
              <a:rPr lang="en-US" sz="3200" dirty="0" err="1" smtClean="0">
                <a:solidFill>
                  <a:srgbClr val="002060"/>
                </a:solidFill>
              </a:rPr>
              <a:t>শ্রেণি</a:t>
            </a:r>
            <a:r>
              <a:rPr lang="en-US" sz="3200" dirty="0" smtClean="0">
                <a:solidFill>
                  <a:srgbClr val="002060"/>
                </a:solidFill>
              </a:rPr>
              <a:t> </a:t>
            </a:r>
            <a:r>
              <a:rPr lang="en-US" sz="3200" dirty="0" err="1" smtClean="0">
                <a:solidFill>
                  <a:srgbClr val="002060"/>
                </a:solidFill>
              </a:rPr>
              <a:t>থেকে</a:t>
            </a:r>
            <a:r>
              <a:rPr lang="en-US" sz="3200" dirty="0" smtClean="0">
                <a:solidFill>
                  <a:srgbClr val="002060"/>
                </a:solidFill>
              </a:rPr>
              <a:t> ৮ম  </a:t>
            </a:r>
            <a:r>
              <a:rPr lang="en-US" sz="3200" dirty="0" err="1" smtClean="0">
                <a:solidFill>
                  <a:srgbClr val="002060"/>
                </a:solidFill>
              </a:rPr>
              <a:t>শ্রেণি</a:t>
            </a:r>
            <a:r>
              <a:rPr lang="bn-IN" sz="3200" dirty="0" smtClean="0">
                <a:solidFill>
                  <a:srgbClr val="002060"/>
                </a:solidFill>
              </a:rPr>
              <a:t> পর্যন্ত</a:t>
            </a:r>
            <a:r>
              <a:rPr lang="en-US" sz="3200" dirty="0" smtClean="0">
                <a:solidFill>
                  <a:srgbClr val="002060"/>
                </a:solidFill>
              </a:rPr>
              <a:t> </a:t>
            </a:r>
            <a:r>
              <a:rPr lang="bn-IN" sz="3200" dirty="0" smtClean="0">
                <a:solidFill>
                  <a:srgbClr val="002060"/>
                </a:solidFill>
              </a:rPr>
              <a:t>পাঠদান করা হচ্ছে</a:t>
            </a:r>
            <a:r>
              <a:rPr lang="en-US" sz="3200" dirty="0" smtClean="0">
                <a:solidFill>
                  <a:srgbClr val="002060"/>
                </a:solidFill>
              </a:rPr>
              <a:t>। </a:t>
            </a:r>
          </a:p>
        </p:txBody>
      </p:sp>
    </p:spTree>
    <p:extLst>
      <p:ext uri="{BB962C8B-B14F-4D97-AF65-F5344CB8AC3E}">
        <p14:creationId xmlns="" xmlns:p14="http://schemas.microsoft.com/office/powerpoint/2010/main" val="37776931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ChangeArrowheads="1"/>
          </p:cNvSpPr>
          <p:nvPr/>
        </p:nvSpPr>
        <p:spPr>
          <a:xfrm>
            <a:off x="1934308" y="92442"/>
            <a:ext cx="8229600" cy="785812"/>
          </a:xfrm>
          <a:prstGeom prst="rect">
            <a:avLst/>
          </a:prstGeom>
          <a:blipFill>
            <a:blip r:embed="rId2" cstate="print"/>
            <a:tile tx="0" ty="0" sx="100000" sy="100000" flip="none" algn="tl"/>
          </a:blipFill>
        </p:spPr>
        <p:txBody>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bn-IN" altLang="en-US" sz="4000" b="1" dirty="0" smtClean="0">
                <a:solidFill>
                  <a:schemeClr val="bg1">
                    <a:lumMod val="85000"/>
                    <a:lumOff val="15000"/>
                  </a:schemeClr>
                </a:solidFill>
                <a:latin typeface="NikoshBAN" pitchFamily="2" charset="0"/>
              </a:rPr>
              <a:t>বিদ্যালয় ও শিক্ষক সংখ্যা </a:t>
            </a:r>
            <a:endParaRPr lang="en-US" altLang="en-US" sz="4000" b="1" dirty="0" smtClean="0">
              <a:solidFill>
                <a:schemeClr val="bg1">
                  <a:lumMod val="85000"/>
                  <a:lumOff val="15000"/>
                </a:schemeClr>
              </a:solidFill>
            </a:endParaRPr>
          </a:p>
        </p:txBody>
      </p:sp>
      <p:graphicFrame>
        <p:nvGraphicFramePr>
          <p:cNvPr id="3" name="Table 2"/>
          <p:cNvGraphicFramePr>
            <a:graphicFrameLocks noGrp="1"/>
          </p:cNvGraphicFramePr>
          <p:nvPr>
            <p:extLst>
              <p:ext uri="{D42A27DB-BD31-4B8C-83A1-F6EECF244321}">
                <p14:modId xmlns="" xmlns:p14="http://schemas.microsoft.com/office/powerpoint/2010/main" val="950829757"/>
              </p:ext>
            </p:extLst>
          </p:nvPr>
        </p:nvGraphicFramePr>
        <p:xfrm>
          <a:off x="2320071" y="1024304"/>
          <a:ext cx="7458074" cy="2520950"/>
        </p:xfrm>
        <a:graphic>
          <a:graphicData uri="http://schemas.openxmlformats.org/drawingml/2006/table">
            <a:tbl>
              <a:tblPr firstRow="1" bandRow="1">
                <a:tableStyleId>{F5AB1C69-6EDB-4FF4-983F-18BD219EF322}</a:tableStyleId>
              </a:tblPr>
              <a:tblGrid>
                <a:gridCol w="813608"/>
                <a:gridCol w="1627216"/>
                <a:gridCol w="2508625"/>
                <a:gridCol w="2508625"/>
              </a:tblGrid>
              <a:tr h="1463194">
                <a:tc>
                  <a:txBody>
                    <a:bodyPr/>
                    <a:lstStyle/>
                    <a:p>
                      <a:pPr algn="ctr"/>
                      <a:r>
                        <a:rPr lang="bn-BD" sz="1800" dirty="0" smtClean="0"/>
                        <a:t>সাল </a:t>
                      </a:r>
                      <a:endParaRPr lang="en-US" sz="1800" dirty="0"/>
                    </a:p>
                  </a:txBody>
                  <a:tcPr marT="45719" marB="45719"/>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bn-BD" sz="1800" dirty="0" smtClean="0"/>
                        <a:t> সরকারি প্রাথমিক</a:t>
                      </a:r>
                      <a:r>
                        <a:rPr lang="bn-BD" sz="1800" baseline="0" dirty="0" smtClean="0"/>
                        <a:t> বিদ্যালয়ের সংখ্যা  </a:t>
                      </a:r>
                      <a:endParaRPr lang="en-US" sz="1800" dirty="0" smtClean="0"/>
                    </a:p>
                    <a:p>
                      <a:pPr algn="ctr"/>
                      <a:endParaRPr lang="en-US" sz="1800" dirty="0"/>
                    </a:p>
                  </a:txBody>
                  <a:tcPr marT="45719" marB="45719"/>
                </a:tc>
                <a:tc>
                  <a:txBody>
                    <a:bodyPr/>
                    <a:lstStyle/>
                    <a:p>
                      <a:pPr algn="ctr"/>
                      <a:r>
                        <a:rPr lang="bn-BD" sz="1800" dirty="0" smtClean="0"/>
                        <a:t>সরকারি প্রাথমিক</a:t>
                      </a:r>
                      <a:r>
                        <a:rPr lang="bn-BD" sz="1800" baseline="0" dirty="0" smtClean="0"/>
                        <a:t> বিদ্যালয়ের শিক্ষক সংখ্যা </a:t>
                      </a:r>
                      <a:endParaRPr lang="en-US" sz="1800" dirty="0"/>
                    </a:p>
                  </a:txBody>
                  <a:tcPr marT="45719" marB="45719"/>
                </a:tc>
                <a:tc>
                  <a:txBody>
                    <a:bodyPr/>
                    <a:lstStyle/>
                    <a:p>
                      <a:pPr algn="ctr"/>
                      <a:r>
                        <a:rPr lang="bn-BD" sz="1800" dirty="0" smtClean="0"/>
                        <a:t>সরকারি প্রাথমিক</a:t>
                      </a:r>
                      <a:r>
                        <a:rPr lang="bn-BD" sz="1800" baseline="0" dirty="0" smtClean="0"/>
                        <a:t> বিদ্যালয়ের </a:t>
                      </a:r>
                      <a:r>
                        <a:rPr lang="bn-IN" sz="1800" baseline="0" dirty="0" smtClean="0"/>
                        <a:t>দপ্তরী কাম প্রহরী সংখ্যা </a:t>
                      </a:r>
                      <a:endParaRPr lang="en-US" sz="1800" dirty="0"/>
                    </a:p>
                  </a:txBody>
                  <a:tcPr marT="45719" marB="45719"/>
                </a:tc>
              </a:tr>
              <a:tr h="482672">
                <a:tc>
                  <a:txBody>
                    <a:bodyPr/>
                    <a:lstStyle/>
                    <a:p>
                      <a:pPr algn="ctr"/>
                      <a:r>
                        <a:rPr lang="bn-BD" sz="1800" dirty="0" smtClean="0"/>
                        <a:t>২০০৯</a:t>
                      </a:r>
                      <a:endParaRPr lang="en-US" sz="1800" dirty="0"/>
                    </a:p>
                  </a:txBody>
                  <a:tcPr marT="45719" marB="45719"/>
                </a:tc>
                <a:tc>
                  <a:txBody>
                    <a:bodyPr/>
                    <a:lstStyle/>
                    <a:p>
                      <a:pPr algn="ctr"/>
                      <a:r>
                        <a:rPr lang="bn-BD" sz="1800" dirty="0" smtClean="0"/>
                        <a:t>৪৩</a:t>
                      </a:r>
                      <a:endParaRPr lang="en-US" sz="1800" dirty="0"/>
                    </a:p>
                  </a:txBody>
                  <a:tcPr marT="45719" marB="45719"/>
                </a:tc>
                <a:tc>
                  <a:txBody>
                    <a:bodyPr/>
                    <a:lstStyle/>
                    <a:p>
                      <a:pPr algn="ctr"/>
                      <a:r>
                        <a:rPr lang="bn-BD" sz="1800" dirty="0" smtClean="0"/>
                        <a:t>২০৯</a:t>
                      </a:r>
                      <a:endParaRPr lang="en-US" sz="1800" dirty="0"/>
                    </a:p>
                  </a:txBody>
                  <a:tcPr marT="45719" marB="45719"/>
                </a:tc>
                <a:tc>
                  <a:txBody>
                    <a:bodyPr/>
                    <a:lstStyle/>
                    <a:p>
                      <a:pPr algn="ctr"/>
                      <a:r>
                        <a:rPr lang="bn-IN" sz="1800" dirty="0" smtClean="0"/>
                        <a:t>০</a:t>
                      </a:r>
                      <a:endParaRPr lang="en-US" sz="1800" dirty="0"/>
                    </a:p>
                  </a:txBody>
                  <a:tcPr marT="45719" marB="45719"/>
                </a:tc>
              </a:tr>
              <a:tr h="575084">
                <a:tc>
                  <a:txBody>
                    <a:bodyPr/>
                    <a:lstStyle/>
                    <a:p>
                      <a:pPr algn="ctr"/>
                      <a:r>
                        <a:rPr lang="en-US" sz="1800" dirty="0" smtClean="0"/>
                        <a:t>২০২১ </a:t>
                      </a:r>
                      <a:endParaRPr lang="en-US" sz="1800" dirty="0"/>
                    </a:p>
                  </a:txBody>
                  <a:tcPr marT="45719" marB="45719"/>
                </a:tc>
                <a:tc>
                  <a:txBody>
                    <a:bodyPr/>
                    <a:lstStyle/>
                    <a:p>
                      <a:r>
                        <a:rPr lang="en-US" sz="1800" dirty="0" smtClean="0"/>
                        <a:t>        ৭৮</a:t>
                      </a:r>
                      <a:endParaRPr lang="en-US" sz="1800" dirty="0"/>
                    </a:p>
                  </a:txBody>
                  <a:tcPr marT="45719" marB="45719"/>
                </a:tc>
                <a:tc>
                  <a:txBody>
                    <a:bodyPr/>
                    <a:lstStyle/>
                    <a:p>
                      <a:r>
                        <a:rPr lang="en-US" sz="1800" dirty="0" smtClean="0"/>
                        <a:t>               ৪১৬</a:t>
                      </a:r>
                      <a:r>
                        <a:rPr lang="en-US" sz="1800" baseline="0" dirty="0" smtClean="0"/>
                        <a:t> </a:t>
                      </a:r>
                      <a:r>
                        <a:rPr lang="en-US" sz="1800" dirty="0" smtClean="0"/>
                        <a:t> </a:t>
                      </a:r>
                      <a:endParaRPr lang="en-US" sz="1800" dirty="0"/>
                    </a:p>
                  </a:txBody>
                  <a:tcPr marT="45719" marB="45719"/>
                </a:tc>
                <a:tc>
                  <a:txBody>
                    <a:bodyPr/>
                    <a:lstStyle/>
                    <a:p>
                      <a:pPr algn="ctr"/>
                      <a:r>
                        <a:rPr lang="en-US" sz="1800" dirty="0" smtClean="0"/>
                        <a:t>২৮</a:t>
                      </a:r>
                      <a:r>
                        <a:rPr lang="en-US" sz="1800" baseline="0" dirty="0" smtClean="0"/>
                        <a:t> </a:t>
                      </a:r>
                      <a:endParaRPr lang="en-US" sz="1800" dirty="0"/>
                    </a:p>
                  </a:txBody>
                  <a:tcPr marT="45719" marB="45719"/>
                </a:tc>
              </a:tr>
            </a:tbl>
          </a:graphicData>
        </a:graphic>
      </p:graphicFrame>
      <p:pic>
        <p:nvPicPr>
          <p:cNvPr id="4" name="Picture 4" descr="IMG_20180711_113936.jpg"/>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404841" y="3765594"/>
            <a:ext cx="7288533" cy="274621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Tree>
    <p:extLst>
      <p:ext uri="{BB962C8B-B14F-4D97-AF65-F5344CB8AC3E}">
        <p14:creationId xmlns="" xmlns:p14="http://schemas.microsoft.com/office/powerpoint/2010/main" val="905433050"/>
      </p:ext>
    </p:extLst>
  </p:cSld>
  <p:clrMapOvr>
    <a:masterClrMapping/>
  </p:clrMapOvr>
  <mc:AlternateContent xmlns:mc="http://schemas.openxmlformats.org/markup-compatibility/2006">
    <mc:Choice xmlns=""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862</TotalTime>
  <Words>1061</Words>
  <Application>Microsoft Office PowerPoint</Application>
  <PresentationFormat>Custom</PresentationFormat>
  <Paragraphs>272</Paragraphs>
  <Slides>30</Slides>
  <Notes>3</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Slice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স্বাগতম</dc:title>
  <dc:creator>VatiparaGPS</dc:creator>
  <cp:lastModifiedBy>Nur uddin</cp:lastModifiedBy>
  <cp:revision>95</cp:revision>
  <dcterms:created xsi:type="dcterms:W3CDTF">2021-03-24T16:30:17Z</dcterms:created>
  <dcterms:modified xsi:type="dcterms:W3CDTF">2021-03-30T17:18:30Z</dcterms:modified>
</cp:coreProperties>
</file>