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84" r:id="rId2"/>
    <p:sldId id="262" r:id="rId3"/>
    <p:sldId id="263" r:id="rId4"/>
    <p:sldId id="265" r:id="rId5"/>
    <p:sldId id="268" r:id="rId6"/>
    <p:sldId id="269" r:id="rId7"/>
    <p:sldId id="285" r:id="rId8"/>
    <p:sldId id="286" r:id="rId9"/>
    <p:sldId id="274" r:id="rId10"/>
    <p:sldId id="287" r:id="rId11"/>
    <p:sldId id="273" r:id="rId12"/>
    <p:sldId id="275" r:id="rId13"/>
    <p:sldId id="277" r:id="rId14"/>
    <p:sldId id="278" r:id="rId15"/>
    <p:sldId id="280" r:id="rId16"/>
    <p:sldId id="281" r:id="rId17"/>
    <p:sldId id="282" r:id="rId18"/>
    <p:sldId id="3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6owScAvBntOzAOxE+wBvA==" hashData="WD0BynV50lJk3KGa+qr2xLpv7HOcIlv/RbC02KGA3ApqC5Unxoq8cGCtq7RNSiS3J8kbyK7yNZrZBg8Ct5pcf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660"/>
  </p:normalViewPr>
  <p:slideViewPr>
    <p:cSldViewPr snapToGrid="0">
      <p:cViewPr varScale="1">
        <p:scale>
          <a:sx n="108" d="100"/>
          <a:sy n="108" d="100"/>
        </p:scale>
        <p:origin x="9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25-Feb-21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96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rPr>
              <a:t>MONIRUL</a:t>
            </a:r>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23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rPr>
              <a:t>MONIRUL</a:t>
            </a:r>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1846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rPr>
              <a:t>MONIRUL</a:t>
            </a:r>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745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rPr>
              <a:t>MONIRUL</a:t>
            </a:r>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343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rPr>
              <a:t>MONIRUL</a:t>
            </a:r>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708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25-Feb-21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568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25-Feb-21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55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3E2447-7F2B-4FE3-923D-4EDAC0482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2" cy="209550"/>
          </a:xfrm>
          <a:prstGeom prst="rect">
            <a:avLst/>
          </a:prstGeom>
        </p:spPr>
      </p:pic>
      <p:pic>
        <p:nvPicPr>
          <p:cNvPr id="11" name="Picture 10">
            <a:extLst>
              <a:ext uri="{FF2B5EF4-FFF2-40B4-BE49-F238E27FC236}">
                <a16:creationId xmlns:a16="http://schemas.microsoft.com/office/drawing/2014/main" id="{D7940F0C-A48B-4FDB-A3AA-AE848E1AB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10385"/>
            <a:ext cx="12192000" cy="209550"/>
          </a:xfrm>
          <a:prstGeom prst="rect">
            <a:avLst/>
          </a:prstGeom>
        </p:spPr>
      </p:pic>
      <p:pic>
        <p:nvPicPr>
          <p:cNvPr id="12" name="Picture 11">
            <a:extLst>
              <a:ext uri="{FF2B5EF4-FFF2-40B4-BE49-F238E27FC236}">
                <a16:creationId xmlns:a16="http://schemas.microsoft.com/office/drawing/2014/main" id="{88DECDEC-8C78-4543-92FB-1BF6F1E6FD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45644" y="3155193"/>
            <a:ext cx="6100837" cy="209550"/>
          </a:xfrm>
          <a:prstGeom prst="rect">
            <a:avLst/>
          </a:prstGeom>
        </p:spPr>
      </p:pic>
      <p:pic>
        <p:nvPicPr>
          <p:cNvPr id="13" name="Picture 12">
            <a:extLst>
              <a:ext uri="{FF2B5EF4-FFF2-40B4-BE49-F238E27FC236}">
                <a16:creationId xmlns:a16="http://schemas.microsoft.com/office/drawing/2014/main" id="{8B315C09-28D8-41AA-B7CE-8A6FF582BC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036806" y="3155194"/>
            <a:ext cx="6100837" cy="209550"/>
          </a:xfrm>
          <a:prstGeom prst="rect">
            <a:avLst/>
          </a:prstGeom>
        </p:spPr>
      </p:pic>
    </p:spTree>
    <p:extLst>
      <p:ext uri="{BB962C8B-B14F-4D97-AF65-F5344CB8AC3E}">
        <p14:creationId xmlns:p14="http://schemas.microsoft.com/office/powerpoint/2010/main" val="182574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25-Feb-21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96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25-Feb-21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6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25-Feb-21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46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25-Feb-21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95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25-Feb-21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00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25-Feb-21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622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25-Feb-21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7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25-Feb-21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69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rPr>
              <a:t>MONIRUL</a:t>
            </a:r>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
        <p:nvSpPr>
          <p:cNvPr id="18" name="Rectangle 17">
            <a:extLst>
              <a:ext uri="{FF2B5EF4-FFF2-40B4-BE49-F238E27FC236}">
                <a16:creationId xmlns:a16="http://schemas.microsoft.com/office/drawing/2014/main" id="{3201B4A0-C1AA-4954-BAAF-85B8B7097139}"/>
              </a:ext>
            </a:extLst>
          </p:cNvPr>
          <p:cNvSpPr/>
          <p:nvPr userDrawn="1"/>
        </p:nvSpPr>
        <p:spPr>
          <a:xfrm>
            <a:off x="74815" y="76199"/>
            <a:ext cx="12040984" cy="6512753"/>
          </a:xfrm>
          <a:prstGeom prst="rect">
            <a:avLst/>
          </a:prstGeom>
          <a:solidFill>
            <a:schemeClr val="accent4">
              <a:lumMod val="60000"/>
              <a:lumOff val="40000"/>
            </a:schemeClr>
          </a:solidFill>
          <a:ln w="762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CC6600"/>
                </a:solid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43D3BB0-3598-4F0C-B067-5CDE8099EDF8}"/>
              </a:ext>
            </a:extLst>
          </p:cNvPr>
          <p:cNvSpPr/>
          <p:nvPr userDrawn="1"/>
        </p:nvSpPr>
        <p:spPr>
          <a:xfrm>
            <a:off x="139931" y="6603770"/>
            <a:ext cx="11912138" cy="254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Swandip</a:t>
            </a:r>
            <a:r>
              <a:rPr lang="en-US" sz="15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Banerjee, Assistant Teacher (English), </a:t>
            </a:r>
            <a:r>
              <a:rPr lang="en-US" sz="15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Pallimangal</a:t>
            </a:r>
            <a:r>
              <a:rPr lang="en-US" sz="15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Secondary School, </a:t>
            </a:r>
            <a:r>
              <a:rPr lang="en-US" sz="15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Sonadanga</a:t>
            </a:r>
            <a:r>
              <a:rPr lang="en-US" sz="15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Khulna. Mobile: 01718503573</a:t>
            </a:r>
          </a:p>
        </p:txBody>
      </p:sp>
    </p:spTree>
    <p:extLst>
      <p:ext uri="{BB962C8B-B14F-4D97-AF65-F5344CB8AC3E}">
        <p14:creationId xmlns:p14="http://schemas.microsoft.com/office/powerpoint/2010/main" val="33504137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swandipb1@gmail.com" TargetMode="External"/><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00CBCFB-B5CA-4A20-BE08-47C1DD19B760}"/>
              </a:ext>
            </a:extLst>
          </p:cNvPr>
          <p:cNvGrpSpPr/>
          <p:nvPr/>
        </p:nvGrpSpPr>
        <p:grpSpPr>
          <a:xfrm>
            <a:off x="85723" y="161924"/>
            <a:ext cx="11953877" cy="6372226"/>
            <a:chOff x="85723" y="161924"/>
            <a:chExt cx="11287125" cy="637222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5723" y="161925"/>
              <a:ext cx="5686425" cy="6372225"/>
            </a:xfrm>
            <a:prstGeom prst="rect">
              <a:avLst/>
            </a:prstGeom>
          </p:spPr>
        </p:pic>
        <p:pic>
          <p:nvPicPr>
            <p:cNvPr id="5" name="Picture 4">
              <a:extLst>
                <a:ext uri="{FF2B5EF4-FFF2-40B4-BE49-F238E27FC236}">
                  <a16:creationId xmlns:a16="http://schemas.microsoft.com/office/drawing/2014/main" id="{933D307A-1971-4D8F-A2F4-EDE2D1E2D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686423" y="161924"/>
              <a:ext cx="5686425" cy="6372225"/>
            </a:xfrm>
            <a:prstGeom prst="rect">
              <a:avLst/>
            </a:prstGeom>
          </p:spPr>
        </p:pic>
      </p:grpSp>
    </p:spTree>
    <p:extLst>
      <p:ext uri="{BB962C8B-B14F-4D97-AF65-F5344CB8AC3E}">
        <p14:creationId xmlns:p14="http://schemas.microsoft.com/office/powerpoint/2010/main" val="3508122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B59B94-0816-4A2B-AFF9-062FA636D488}"/>
              </a:ext>
            </a:extLst>
          </p:cNvPr>
          <p:cNvSpPr txBox="1"/>
          <p:nvPr/>
        </p:nvSpPr>
        <p:spPr>
          <a:xfrm>
            <a:off x="303320" y="417251"/>
            <a:ext cx="11585360" cy="554696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Two days later, a workers’ rally was held near the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McCormic</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Hervester</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Company and about 6000 workers had joined it. The rally was addressed by the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labour</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leaders. They urged the workers to stand together, to go on with their struggle and not to give in to their bosses. Just at this moment some strikebreakers started leaving the meeting place. The strikers went down the street to bring them back. Suddenly about 200 policemen attacked them with clubs and revolvers. One striker was killed instantly, five or six others were seriously wounded and many of them were badly injured.</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events of May 1, 1886 is a reminder that workers will continue to be exploited until they stand up and speak out to gain better working conditions, better pay and better lives.</a:t>
            </a:r>
          </a:p>
        </p:txBody>
      </p:sp>
      <p:sp>
        <p:nvSpPr>
          <p:cNvPr id="4" name="Rectangle 3">
            <a:hlinkClick r:id="rId2" action="ppaction://hlinksldjump"/>
            <a:extLst>
              <a:ext uri="{FF2B5EF4-FFF2-40B4-BE49-F238E27FC236}">
                <a16:creationId xmlns:a16="http://schemas.microsoft.com/office/drawing/2014/main" id="{16DE284C-3087-4084-AFDF-CD65B16F1950}"/>
              </a:ext>
            </a:extLst>
          </p:cNvPr>
          <p:cNvSpPr/>
          <p:nvPr/>
        </p:nvSpPr>
        <p:spPr>
          <a:xfrm>
            <a:off x="10637351" y="6002789"/>
            <a:ext cx="983519" cy="43796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1578951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7107" y="975168"/>
            <a:ext cx="11483130" cy="286232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marL="742950" marR="0" lvl="0" indent="-742950" algn="just" defTabSz="914400" rtl="0" eaLnBrk="1" fontAlgn="auto" latinLnBrk="0" hangingPunct="1">
              <a:lnSpc>
                <a:spcPct val="100000"/>
              </a:lnSpc>
              <a:spcBef>
                <a:spcPts val="0"/>
              </a:spcBef>
              <a:spcAft>
                <a:spcPts val="0"/>
              </a:spcAft>
              <a:buClrTx/>
              <a:buSzTx/>
              <a:buFontTx/>
              <a:buAutoNum type="arabicPeriod"/>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What does May Day refer to?</a:t>
            </a:r>
          </a:p>
          <a:p>
            <a:pPr marL="742950" indent="-742950" algn="just" defTabSz="914400">
              <a:buFontTx/>
              <a:buAutoNum type="arabicPeriod"/>
              <a:defRPr/>
            </a:pPr>
            <a:r>
              <a:rPr lang="en-US" sz="3600" b="1" dirty="0">
                <a:solidFill>
                  <a:prstClr val="black"/>
                </a:solidFill>
                <a:latin typeface="Times New Roman" panose="02020603050405020304" pitchFamily="18" charset="0"/>
                <a:cs typeface="Times New Roman" panose="02020603050405020304" pitchFamily="18" charset="0"/>
              </a:rPr>
              <a:t>How long did the workers have to work a day before the May 1 strike?</a:t>
            </a:r>
          </a:p>
          <a:p>
            <a:pPr marL="742950" indent="-742950" algn="just" defTabSz="914400">
              <a:buFontTx/>
              <a:buAutoNum type="arabicPeriod"/>
              <a:defRPr/>
            </a:pPr>
            <a:r>
              <a:rPr lang="en-US" sz="3600" b="1" dirty="0">
                <a:solidFill>
                  <a:prstClr val="black"/>
                </a:solidFill>
                <a:latin typeface="Times New Roman" panose="02020603050405020304" pitchFamily="18" charset="0"/>
                <a:cs typeface="Times New Roman" panose="02020603050405020304" pitchFamily="18" charset="0"/>
              </a:rPr>
              <a:t>Why did the workers in Chicago go on a strike?</a:t>
            </a:r>
          </a:p>
          <a:p>
            <a:pPr marL="742950" indent="-742950" algn="just" defTabSz="914400">
              <a:buFontTx/>
              <a:buAutoNum type="arabicPeriod"/>
              <a:defRPr/>
            </a:pPr>
            <a:r>
              <a:rPr lang="en-US" sz="3600" b="1" dirty="0">
                <a:solidFill>
                  <a:prstClr val="black"/>
                </a:solidFill>
                <a:latin typeface="Times New Roman" panose="02020603050405020304" pitchFamily="18" charset="0"/>
                <a:cs typeface="Times New Roman" panose="02020603050405020304" pitchFamily="18" charset="0"/>
              </a:rPr>
              <a:t>What do you learn from the events of May 1, 1886?</a:t>
            </a:r>
          </a:p>
        </p:txBody>
      </p:sp>
      <p:sp>
        <p:nvSpPr>
          <p:cNvPr id="4" name="TextBox 3"/>
          <p:cNvSpPr txBox="1"/>
          <p:nvPr/>
        </p:nvSpPr>
        <p:spPr>
          <a:xfrm>
            <a:off x="148171" y="4038075"/>
            <a:ext cx="11858019" cy="2308324"/>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Answer to the question no-1</a:t>
            </a: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May day is a commemoration of the historical struggle and sacrifice of some workers to establish eight-hours workday.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177197" y="4038075"/>
            <a:ext cx="11851433" cy="2308324"/>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Answer to the question no-2</a:t>
            </a: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They had to work 14 hours or more before 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162464" y="4063402"/>
            <a:ext cx="11843726" cy="2308324"/>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Answer to the question no-3</a:t>
            </a: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They went on the strike to establish eight-hours working day.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75375" y="4060790"/>
            <a:ext cx="11834205" cy="2308324"/>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Answer to the question no-4</a:t>
            </a: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 learn from the events of May 1, 1886 that workers will be exploited until they stand up and speak out to gain better working conditions, pay and lives.</a:t>
            </a:r>
          </a:p>
        </p:txBody>
      </p:sp>
      <p:sp>
        <p:nvSpPr>
          <p:cNvPr id="14" name="Rectangle 13"/>
          <p:cNvSpPr/>
          <p:nvPr/>
        </p:nvSpPr>
        <p:spPr>
          <a:xfrm>
            <a:off x="427107" y="327531"/>
            <a:ext cx="272580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u="sng"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Questions.</a:t>
            </a:r>
          </a:p>
        </p:txBody>
      </p:sp>
      <p:sp>
        <p:nvSpPr>
          <p:cNvPr id="2" name="Rectangle 1">
            <a:hlinkClick r:id="rId2" action="ppaction://hlinksldjump"/>
          </p:cNvPr>
          <p:cNvSpPr/>
          <p:nvPr/>
        </p:nvSpPr>
        <p:spPr>
          <a:xfrm>
            <a:off x="10998193" y="5960718"/>
            <a:ext cx="1007997" cy="50720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2540150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1000"/>
                                        <p:tgtEl>
                                          <p:spTgt spid="9">
                                            <p:txEl>
                                              <p:pRg st="2" end="2"/>
                                            </p:txEl>
                                          </p:spTgt>
                                        </p:tgtEl>
                                      </p:cBhvr>
                                    </p:animEffect>
                                    <p:anim calcmode="lin" valueType="num">
                                      <p:cBhvr>
                                        <p:cTn id="2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strips(down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strips(down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strips(downLef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24" y="79002"/>
            <a:ext cx="11553825"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 	Fill in the blanks with the verbs given in the box. Put them into their 	correct forms. </a:t>
            </a:r>
            <a:endParaRPr kumimoji="0" lang="en-US" sz="28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59714094"/>
              </p:ext>
            </p:extLst>
          </p:nvPr>
        </p:nvGraphicFramePr>
        <p:xfrm>
          <a:off x="277523" y="978820"/>
          <a:ext cx="11553825" cy="792480"/>
        </p:xfrm>
        <a:graphic>
          <a:graphicData uri="http://schemas.openxmlformats.org/drawingml/2006/table">
            <a:tbl>
              <a:tblPr firstRow="1" bandRow="1">
                <a:tableStyleId>{0505E3EF-67EA-436B-97B2-0124C06EBD24}</a:tableStyleId>
              </a:tblPr>
              <a:tblGrid>
                <a:gridCol w="2310765">
                  <a:extLst>
                    <a:ext uri="{9D8B030D-6E8A-4147-A177-3AD203B41FA5}">
                      <a16:colId xmlns:a16="http://schemas.microsoft.com/office/drawing/2014/main" val="3202941425"/>
                    </a:ext>
                  </a:extLst>
                </a:gridCol>
                <a:gridCol w="2310765">
                  <a:extLst>
                    <a:ext uri="{9D8B030D-6E8A-4147-A177-3AD203B41FA5}">
                      <a16:colId xmlns:a16="http://schemas.microsoft.com/office/drawing/2014/main" val="2526791838"/>
                    </a:ext>
                  </a:extLst>
                </a:gridCol>
                <a:gridCol w="2310765">
                  <a:extLst>
                    <a:ext uri="{9D8B030D-6E8A-4147-A177-3AD203B41FA5}">
                      <a16:colId xmlns:a16="http://schemas.microsoft.com/office/drawing/2014/main" val="4066962584"/>
                    </a:ext>
                  </a:extLst>
                </a:gridCol>
                <a:gridCol w="2310765">
                  <a:extLst>
                    <a:ext uri="{9D8B030D-6E8A-4147-A177-3AD203B41FA5}">
                      <a16:colId xmlns:a16="http://schemas.microsoft.com/office/drawing/2014/main" val="35954974"/>
                    </a:ext>
                  </a:extLst>
                </a:gridCol>
                <a:gridCol w="2310765">
                  <a:extLst>
                    <a:ext uri="{9D8B030D-6E8A-4147-A177-3AD203B41FA5}">
                      <a16:colId xmlns:a16="http://schemas.microsoft.com/office/drawing/2014/main" val="2622262201"/>
                    </a:ext>
                  </a:extLst>
                </a:gridCol>
              </a:tblGrid>
              <a:tr h="355583">
                <a:tc>
                  <a: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a:t>
                      </a:r>
                      <a:endParaRPr lang="en-US" sz="200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arrive</a:t>
                      </a:r>
                      <a:endParaRPr lang="en-US" sz="200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begin</a:t>
                      </a:r>
                      <a:endParaRPr lang="en-US" sz="200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a:t>
                      </a:r>
                      <a:endParaRPr lang="en-US" sz="200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hear</a:t>
                      </a:r>
                      <a:endParaRPr lang="en-US" sz="200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35280970"/>
                  </a:ext>
                </a:extLst>
              </a:tr>
              <a:tr h="355583">
                <a:tc>
                  <a: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live</a:t>
                      </a:r>
                      <a:endParaRPr lang="en-US" sz="200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send</a:t>
                      </a:r>
                      <a:endParaRPr lang="en-US" sz="200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support</a:t>
                      </a:r>
                      <a:endParaRPr lang="en-US" sz="200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tread</a:t>
                      </a:r>
                      <a:endParaRPr lang="en-US" sz="200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a:t>
                      </a:r>
                      <a:endParaRPr lang="en-US" sz="2000"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09109442"/>
                  </a:ext>
                </a:extLst>
              </a:tr>
            </a:tbl>
          </a:graphicData>
        </a:graphic>
      </p:graphicFrame>
      <p:sp>
        <p:nvSpPr>
          <p:cNvPr id="4" name="Rectangle 3"/>
          <p:cNvSpPr/>
          <p:nvPr/>
        </p:nvSpPr>
        <p:spPr>
          <a:xfrm>
            <a:off x="251049" y="1720840"/>
            <a:ext cx="11580299" cy="503214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Tania is a poor garment worker. She ____ in a big garment factory in </a:t>
            </a:r>
            <a:r>
              <a:rPr kumimoji="0" lang="en-US" sz="2700" b="1"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Gazipur</a:t>
            </a:r>
            <a:r>
              <a:rPr kumimoji="0" lang="en-US" sz="27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She ____ in a slum with a few fellow workers. She works eight hours a day on a monthly salary of Tk. 3000/-. She does overtime to ___ some more money to her income. If she can save something, she ____  it to her father to ________ </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family.</a:t>
            </a:r>
            <a:r>
              <a:rPr kumimoji="0" lang="en-US" sz="27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algn="just" defTabSz="914400">
              <a:defRPr/>
            </a:pP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One day Tania was busy _____ her work in the factory. Suddenly she  ____ someone shouting “Fire! Fire!” The workers were panic-stricken and everyone ____   to rush to the stairs. There were no enough staircases in the factory building. So some workers were   _____   under the foot and some other were injured in some other ways. However, the fire brigade ______  there in minutes and nothing untoward happened.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p:cNvSpPr txBox="1"/>
          <p:nvPr/>
        </p:nvSpPr>
        <p:spPr>
          <a:xfrm>
            <a:off x="6212084" y="1671884"/>
            <a:ext cx="1129148"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works</a:t>
            </a:r>
          </a:p>
        </p:txBody>
      </p:sp>
      <p:sp>
        <p:nvSpPr>
          <p:cNvPr id="6" name="TextBox 5"/>
          <p:cNvSpPr txBox="1"/>
          <p:nvPr/>
        </p:nvSpPr>
        <p:spPr>
          <a:xfrm>
            <a:off x="2250740" y="2105793"/>
            <a:ext cx="99406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lives</a:t>
            </a:r>
          </a:p>
        </p:txBody>
      </p:sp>
      <p:sp>
        <p:nvSpPr>
          <p:cNvPr id="7" name="TextBox 6"/>
          <p:cNvSpPr txBox="1"/>
          <p:nvPr/>
        </p:nvSpPr>
        <p:spPr>
          <a:xfrm>
            <a:off x="9376686" y="2513320"/>
            <a:ext cx="81506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add</a:t>
            </a:r>
          </a:p>
        </p:txBody>
      </p:sp>
      <p:sp>
        <p:nvSpPr>
          <p:cNvPr id="8" name="TextBox 7"/>
          <p:cNvSpPr txBox="1"/>
          <p:nvPr/>
        </p:nvSpPr>
        <p:spPr>
          <a:xfrm>
            <a:off x="8104964" y="2921169"/>
            <a:ext cx="104856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sends</a:t>
            </a:r>
          </a:p>
        </p:txBody>
      </p:sp>
      <p:sp>
        <p:nvSpPr>
          <p:cNvPr id="9" name="TextBox 8"/>
          <p:cNvSpPr txBox="1"/>
          <p:nvPr/>
        </p:nvSpPr>
        <p:spPr>
          <a:xfrm>
            <a:off x="360652" y="3270037"/>
            <a:ext cx="135903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support</a:t>
            </a:r>
          </a:p>
        </p:txBody>
      </p:sp>
      <p:sp>
        <p:nvSpPr>
          <p:cNvPr id="10" name="TextBox 9">
            <a:extLst>
              <a:ext uri="{FF2B5EF4-FFF2-40B4-BE49-F238E27FC236}">
                <a16:creationId xmlns:a16="http://schemas.microsoft.com/office/drawing/2014/main" id="{791F2CB3-E0FA-4EB5-963F-6D1855D5EC7C}"/>
              </a:ext>
            </a:extLst>
          </p:cNvPr>
          <p:cNvSpPr txBox="1"/>
          <p:nvPr/>
        </p:nvSpPr>
        <p:spPr>
          <a:xfrm>
            <a:off x="4048782" y="3722163"/>
            <a:ext cx="1129148"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u="sng"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doing</a:t>
            </a:r>
          </a:p>
        </p:txBody>
      </p:sp>
      <p:sp>
        <p:nvSpPr>
          <p:cNvPr id="11" name="TextBox 10">
            <a:extLst>
              <a:ext uri="{FF2B5EF4-FFF2-40B4-BE49-F238E27FC236}">
                <a16:creationId xmlns:a16="http://schemas.microsoft.com/office/drawing/2014/main" id="{A2CAD6C0-57E0-4F94-969E-33FD8D1DBBA7}"/>
              </a:ext>
            </a:extLst>
          </p:cNvPr>
          <p:cNvSpPr txBox="1"/>
          <p:nvPr/>
        </p:nvSpPr>
        <p:spPr>
          <a:xfrm>
            <a:off x="10917272" y="3722164"/>
            <a:ext cx="109175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u="sng"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heard</a:t>
            </a:r>
          </a:p>
        </p:txBody>
      </p:sp>
      <p:sp>
        <p:nvSpPr>
          <p:cNvPr id="12" name="TextBox 11">
            <a:extLst>
              <a:ext uri="{FF2B5EF4-FFF2-40B4-BE49-F238E27FC236}">
                <a16:creationId xmlns:a16="http://schemas.microsoft.com/office/drawing/2014/main" id="{D7D1D8F3-1931-4FBD-B741-E3F8A89C1389}"/>
              </a:ext>
            </a:extLst>
          </p:cNvPr>
          <p:cNvSpPr txBox="1"/>
          <p:nvPr/>
        </p:nvSpPr>
        <p:spPr>
          <a:xfrm>
            <a:off x="1679898" y="4569452"/>
            <a:ext cx="106787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u="sng"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began</a:t>
            </a:r>
          </a:p>
        </p:txBody>
      </p:sp>
      <p:sp>
        <p:nvSpPr>
          <p:cNvPr id="13" name="TextBox 12">
            <a:extLst>
              <a:ext uri="{FF2B5EF4-FFF2-40B4-BE49-F238E27FC236}">
                <a16:creationId xmlns:a16="http://schemas.microsoft.com/office/drawing/2014/main" id="{8608192A-1FB5-41AE-B88B-A910CD6D92CB}"/>
              </a:ext>
            </a:extLst>
          </p:cNvPr>
          <p:cNvSpPr txBox="1"/>
          <p:nvPr/>
        </p:nvSpPr>
        <p:spPr>
          <a:xfrm>
            <a:off x="6618476" y="4960332"/>
            <a:ext cx="144551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u="sng"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trodden</a:t>
            </a:r>
          </a:p>
        </p:txBody>
      </p:sp>
      <p:sp>
        <p:nvSpPr>
          <p:cNvPr id="14" name="TextBox 13">
            <a:extLst>
              <a:ext uri="{FF2B5EF4-FFF2-40B4-BE49-F238E27FC236}">
                <a16:creationId xmlns:a16="http://schemas.microsoft.com/office/drawing/2014/main" id="{77C6D798-4252-4C70-A1D9-18A257A7146F}"/>
              </a:ext>
            </a:extLst>
          </p:cNvPr>
          <p:cNvSpPr txBox="1"/>
          <p:nvPr/>
        </p:nvSpPr>
        <p:spPr>
          <a:xfrm>
            <a:off x="10579423" y="5371349"/>
            <a:ext cx="1612577"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u="sng"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arrived</a:t>
            </a:r>
          </a:p>
        </p:txBody>
      </p:sp>
      <p:sp>
        <p:nvSpPr>
          <p:cNvPr id="15" name="TextBox 14">
            <a:extLst>
              <a:ext uri="{FF2B5EF4-FFF2-40B4-BE49-F238E27FC236}">
                <a16:creationId xmlns:a16="http://schemas.microsoft.com/office/drawing/2014/main" id="{74C001F9-5CC6-4DC7-90C6-18220823780E}"/>
              </a:ext>
            </a:extLst>
          </p:cNvPr>
          <p:cNvSpPr txBox="1"/>
          <p:nvPr/>
        </p:nvSpPr>
        <p:spPr>
          <a:xfrm>
            <a:off x="4724400" y="501518"/>
            <a:ext cx="2725802" cy="523220"/>
          </a:xfrm>
          <a:prstGeom prst="rect">
            <a:avLst/>
          </a:prstGeom>
          <a:noFill/>
        </p:spPr>
        <p:txBody>
          <a:bodyPr wrap="square" rtlCol="0">
            <a:spAutoFit/>
          </a:bodyPr>
          <a:lstStyle/>
          <a:p>
            <a:pPr algn="ctr"/>
            <a:r>
              <a:rPr lang="en-US" sz="2800" b="1" u="sng"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Group work</a:t>
            </a:r>
          </a:p>
        </p:txBody>
      </p:sp>
    </p:spTree>
    <p:extLst>
      <p:ext uri="{BB962C8B-B14F-4D97-AF65-F5344CB8AC3E}">
        <p14:creationId xmlns:p14="http://schemas.microsoft.com/office/powerpoint/2010/main" val="39769721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fltVal val="0"/>
                                          </p:val>
                                        </p:tav>
                                        <p:tav tm="100000">
                                          <p:val>
                                            <p:strVal val="#ppt_w"/>
                                          </p:val>
                                        </p:tav>
                                      </p:tavLst>
                                    </p:anim>
                                    <p:anim calcmode="lin" valueType="num">
                                      <p:cBhvr>
                                        <p:cTn id="55" dur="1000" fill="hold"/>
                                        <p:tgtEl>
                                          <p:spTgt spid="10"/>
                                        </p:tgtEl>
                                        <p:attrNameLst>
                                          <p:attrName>ppt_h</p:attrName>
                                        </p:attrNameLst>
                                      </p:cBhvr>
                                      <p:tavLst>
                                        <p:tav tm="0">
                                          <p:val>
                                            <p:fltVal val="0"/>
                                          </p:val>
                                        </p:tav>
                                        <p:tav tm="100000">
                                          <p:val>
                                            <p:strVal val="#ppt_h"/>
                                          </p:val>
                                        </p:tav>
                                      </p:tavLst>
                                    </p:anim>
                                    <p:anim calcmode="lin" valueType="num">
                                      <p:cBhvr>
                                        <p:cTn id="5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fltVal val="0"/>
                                          </p:val>
                                        </p:tav>
                                        <p:tav tm="100000">
                                          <p:val>
                                            <p:strVal val="#ppt_w"/>
                                          </p:val>
                                        </p:tav>
                                      </p:tavLst>
                                    </p:anim>
                                    <p:anim calcmode="lin" valueType="num">
                                      <p:cBhvr>
                                        <p:cTn id="63" dur="1000" fill="hold"/>
                                        <p:tgtEl>
                                          <p:spTgt spid="11"/>
                                        </p:tgtEl>
                                        <p:attrNameLst>
                                          <p:attrName>ppt_h</p:attrName>
                                        </p:attrNameLst>
                                      </p:cBhvr>
                                      <p:tavLst>
                                        <p:tav tm="0">
                                          <p:val>
                                            <p:fltVal val="0"/>
                                          </p:val>
                                        </p:tav>
                                        <p:tav tm="100000">
                                          <p:val>
                                            <p:strVal val="#ppt_h"/>
                                          </p:val>
                                        </p:tav>
                                      </p:tavLst>
                                    </p:anim>
                                    <p:anim calcmode="lin" valueType="num">
                                      <p:cBhvr>
                                        <p:cTn id="6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15"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ppt_w</p:attrName>
                                        </p:attrNameLst>
                                      </p:cBhvr>
                                      <p:tavLst>
                                        <p:tav tm="0">
                                          <p:val>
                                            <p:fltVal val="0"/>
                                          </p:val>
                                        </p:tav>
                                        <p:tav tm="100000">
                                          <p:val>
                                            <p:strVal val="#ppt_w"/>
                                          </p:val>
                                        </p:tav>
                                      </p:tavLst>
                                    </p:anim>
                                    <p:anim calcmode="lin" valueType="num">
                                      <p:cBhvr>
                                        <p:cTn id="71" dur="1000" fill="hold"/>
                                        <p:tgtEl>
                                          <p:spTgt spid="12"/>
                                        </p:tgtEl>
                                        <p:attrNameLst>
                                          <p:attrName>ppt_h</p:attrName>
                                        </p:attrNameLst>
                                      </p:cBhvr>
                                      <p:tavLst>
                                        <p:tav tm="0">
                                          <p:val>
                                            <p:fltVal val="0"/>
                                          </p:val>
                                        </p:tav>
                                        <p:tav tm="100000">
                                          <p:val>
                                            <p:strVal val="#ppt_h"/>
                                          </p:val>
                                        </p:tav>
                                      </p:tavLst>
                                    </p:anim>
                                    <p:anim calcmode="lin" valueType="num">
                                      <p:cBhvr>
                                        <p:cTn id="72"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1000" fill="hold"/>
                                        <p:tgtEl>
                                          <p:spTgt spid="13"/>
                                        </p:tgtEl>
                                        <p:attrNameLst>
                                          <p:attrName>ppt_w</p:attrName>
                                        </p:attrNameLst>
                                      </p:cBhvr>
                                      <p:tavLst>
                                        <p:tav tm="0">
                                          <p:val>
                                            <p:fltVal val="0"/>
                                          </p:val>
                                        </p:tav>
                                        <p:tav tm="100000">
                                          <p:val>
                                            <p:strVal val="#ppt_w"/>
                                          </p:val>
                                        </p:tav>
                                      </p:tavLst>
                                    </p:anim>
                                    <p:anim calcmode="lin" valueType="num">
                                      <p:cBhvr>
                                        <p:cTn id="79" dur="1000" fill="hold"/>
                                        <p:tgtEl>
                                          <p:spTgt spid="13"/>
                                        </p:tgtEl>
                                        <p:attrNameLst>
                                          <p:attrName>ppt_h</p:attrName>
                                        </p:attrNameLst>
                                      </p:cBhvr>
                                      <p:tavLst>
                                        <p:tav tm="0">
                                          <p:val>
                                            <p:fltVal val="0"/>
                                          </p:val>
                                        </p:tav>
                                        <p:tav tm="100000">
                                          <p:val>
                                            <p:strVal val="#ppt_h"/>
                                          </p:val>
                                        </p:tav>
                                      </p:tavLst>
                                    </p:anim>
                                    <p:anim calcmode="lin" valueType="num">
                                      <p:cBhvr>
                                        <p:cTn id="80"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15"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7" y="104386"/>
            <a:ext cx="11820526" cy="11387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D: 	Now read the completed passage in C silently and answer 	the following questions in pairs.</a:t>
            </a:r>
          </a:p>
        </p:txBody>
      </p:sp>
      <p:sp>
        <p:nvSpPr>
          <p:cNvPr id="4" name="Rectangle 3"/>
          <p:cNvSpPr/>
          <p:nvPr/>
        </p:nvSpPr>
        <p:spPr>
          <a:xfrm>
            <a:off x="185737" y="1243159"/>
            <a:ext cx="11820526" cy="50013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Tania is a poor garment worker. She works in a big garment factory in </a:t>
            </a:r>
            <a:r>
              <a:rPr kumimoji="0" lang="en-US" sz="29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Gazipur</a:t>
            </a:r>
            <a:r>
              <a:rPr kumimoji="0" lang="en-US" sz="29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She lives in a slum with a few fellow workers. She works eight hours a day on a monthly salary of Tk. 3000/-. She does overtime to add some more money to her income. If she can save something, she sends it to her father to support the family.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One day Tania was busy doing her work in the factory. Suddenly she  heard someone shouting “Fire! Fire!” The workers were panic-stricken and everyone began to rush to the stairs. There were no enough staircases in the factory building. So some workers were   trodden under the foot and some others were injured in some other ways. However, the fire brigade arrived there in minutes and nothing serious happened.</a:t>
            </a:r>
          </a:p>
        </p:txBody>
      </p:sp>
    </p:spTree>
    <p:extLst>
      <p:ext uri="{BB962C8B-B14F-4D97-AF65-F5344CB8AC3E}">
        <p14:creationId xmlns:p14="http://schemas.microsoft.com/office/powerpoint/2010/main" val="832823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264" y="265203"/>
            <a:ext cx="11690766" cy="3785652"/>
          </a:xfrm>
          <a:prstGeom prst="rect">
            <a:avLst/>
          </a:prstGeom>
          <a:solidFill>
            <a:schemeClr val="bg1"/>
          </a:solidFill>
          <a:ln w="57150">
            <a:noFill/>
          </a:ln>
        </p:spPr>
        <p:txBody>
          <a:bodyPr wrap="square">
            <a:spAutoFit/>
          </a:bodyPr>
          <a:lstStyle/>
          <a:p>
            <a:pPr marL="742950" marR="0" lvl="0" indent="-742950" algn="just" defTabSz="914400" rtl="0" eaLnBrk="1" fontAlgn="auto" latinLnBrk="0" hangingPunct="1">
              <a:lnSpc>
                <a:spcPct val="100000"/>
              </a:lnSpc>
              <a:spcBef>
                <a:spcPts val="0"/>
              </a:spcBef>
              <a:spcAft>
                <a:spcPts val="0"/>
              </a:spcAft>
              <a:buClrTx/>
              <a:buSzTx/>
              <a:buFontTx/>
              <a:buAutoNum type="arabicPeriod"/>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Do you think Tania’s monthly salary is enough for her work?</a:t>
            </a:r>
          </a:p>
          <a:p>
            <a:pPr marL="742950" indent="-742950" algn="just" defTabSz="914400">
              <a:buFontTx/>
              <a:buAutoNum type="arabicPeriod"/>
              <a:defRPr/>
            </a:pP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the factory safe enough for workers? Why do you think so?</a:t>
            </a:r>
          </a:p>
          <a:p>
            <a:pPr marL="742950" indent="-742950" algn="just" defTabSz="914400">
              <a:buFontTx/>
              <a:buAutoNum type="arabicPeriod"/>
              <a:defRPr/>
            </a:pP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you have any suggestions for safety of factory workers? If so, what?</a:t>
            </a:r>
          </a:p>
        </p:txBody>
      </p:sp>
      <p:sp>
        <p:nvSpPr>
          <p:cNvPr id="10" name="TextBox 9"/>
          <p:cNvSpPr txBox="1"/>
          <p:nvPr/>
        </p:nvSpPr>
        <p:spPr>
          <a:xfrm>
            <a:off x="226123" y="4605091"/>
            <a:ext cx="11739754" cy="1754326"/>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Answer to the question no-1</a:t>
            </a: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No, I don’t think her monthly salary is enough foe her work.</a:t>
            </a:r>
          </a:p>
        </p:txBody>
      </p:sp>
      <p:sp>
        <p:nvSpPr>
          <p:cNvPr id="11" name="TextBox 10"/>
          <p:cNvSpPr txBox="1"/>
          <p:nvPr/>
        </p:nvSpPr>
        <p:spPr>
          <a:xfrm>
            <a:off x="226123" y="4605091"/>
            <a:ext cx="11785213" cy="1754326"/>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Answer to the question no-2</a:t>
            </a: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The factory is not safe enough for workers to work in because anytime any accident may occur here.</a:t>
            </a:r>
          </a:p>
        </p:txBody>
      </p:sp>
      <p:sp>
        <p:nvSpPr>
          <p:cNvPr id="12" name="TextBox 11"/>
          <p:cNvSpPr txBox="1"/>
          <p:nvPr/>
        </p:nvSpPr>
        <p:spPr>
          <a:xfrm>
            <a:off x="226123" y="4610470"/>
            <a:ext cx="11789829" cy="1754326"/>
          </a:xfrm>
          <a:prstGeom prst="rect">
            <a:avLst/>
          </a:prstGeom>
          <a:solidFill>
            <a:schemeClr val="bg1"/>
          </a:solidFill>
          <a:ln w="127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Answer to the question no-3</a:t>
            </a: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Yes, I think the authority should make enough stairs and free-control system.</a:t>
            </a:r>
          </a:p>
        </p:txBody>
      </p:sp>
    </p:spTree>
    <p:extLst>
      <p:ext uri="{BB962C8B-B14F-4D97-AF65-F5344CB8AC3E}">
        <p14:creationId xmlns:p14="http://schemas.microsoft.com/office/powerpoint/2010/main" val="148273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25" y="161925"/>
            <a:ext cx="11658600" cy="6309420"/>
          </a:xfrm>
          <a:prstGeom prst="rect">
            <a:avLst/>
          </a:prstGeom>
          <a:ln w="127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Times New Roman" panose="02020603050405020304" pitchFamily="18" charset="0"/>
                <a:cs typeface="Times New Roman" panose="02020603050405020304" pitchFamily="18" charset="0"/>
              </a:rPr>
              <a:t>Evaluation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Workers were on strike in --- --- --- ---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 New York</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Chicago</a:t>
            </a:r>
            <a:endParaRPr kumimoji="0" lang="en-US" sz="3600" b="1" i="0" u="none" strike="noStrike" kern="1200" cap="none" spc="0" normalizeH="0" baseline="0" noProof="0" dirty="0">
              <a:ln>
                <a:noFill/>
              </a:ln>
              <a:solidFill>
                <a:srgbClr val="00B050"/>
              </a:solidFill>
              <a:effectLst/>
              <a:highlight>
                <a:srgbClr val="FFFF00"/>
              </a:highligh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 Florida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Washington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 	A new movement calling for eight-hour workday 	started 	in the --- --- ---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 1880s</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1890s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 1980s</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1990s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 	What was the synonym of ‘inspire’?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 fight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struggle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 motivate</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strike</a:t>
            </a:r>
          </a:p>
        </p:txBody>
      </p:sp>
      <p:pic>
        <p:nvPicPr>
          <p:cNvPr id="7" name="Picture 6">
            <a:extLst>
              <a:ext uri="{FF2B5EF4-FFF2-40B4-BE49-F238E27FC236}">
                <a16:creationId xmlns:a16="http://schemas.microsoft.com/office/drawing/2014/main" id="{BCC33215-6128-4E8C-929C-45B52FB1E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598" y="1428152"/>
            <a:ext cx="561377" cy="561377"/>
          </a:xfrm>
          <a:prstGeom prst="rect">
            <a:avLst/>
          </a:prstGeom>
        </p:spPr>
      </p:pic>
      <p:pic>
        <p:nvPicPr>
          <p:cNvPr id="8" name="Picture 7">
            <a:extLst>
              <a:ext uri="{FF2B5EF4-FFF2-40B4-BE49-F238E27FC236}">
                <a16:creationId xmlns:a16="http://schemas.microsoft.com/office/drawing/2014/main" id="{5E4B671B-E92B-4333-856F-81ED6E4BD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248" y="3676052"/>
            <a:ext cx="561377" cy="561377"/>
          </a:xfrm>
          <a:prstGeom prst="rect">
            <a:avLst/>
          </a:prstGeom>
        </p:spPr>
      </p:pic>
      <p:pic>
        <p:nvPicPr>
          <p:cNvPr id="9" name="Picture 8">
            <a:extLst>
              <a:ext uri="{FF2B5EF4-FFF2-40B4-BE49-F238E27FC236}">
                <a16:creationId xmlns:a16="http://schemas.microsoft.com/office/drawing/2014/main" id="{210423FD-E8B8-48C7-85AD-68BFE0E0F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5" y="5828702"/>
            <a:ext cx="561377" cy="561377"/>
          </a:xfrm>
          <a:prstGeom prst="rect">
            <a:avLst/>
          </a:prstGeom>
        </p:spPr>
      </p:pic>
    </p:spTree>
    <p:extLst>
      <p:ext uri="{BB962C8B-B14F-4D97-AF65-F5344CB8AC3E}">
        <p14:creationId xmlns:p14="http://schemas.microsoft.com/office/powerpoint/2010/main" val="961662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7" presetClass="entr" presetSubtype="0" fill="hold" nodeType="after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1000"/>
                                        <p:tgtEl>
                                          <p:spTgt spid="2">
                                            <p:txEl>
                                              <p:pRg st="7" end="7"/>
                                            </p:txEl>
                                          </p:spTgt>
                                        </p:tgtEl>
                                      </p:cBhvr>
                                    </p:animEffect>
                                    <p:anim calcmode="lin" valueType="num">
                                      <p:cBhvr>
                                        <p:cTn id="4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1000"/>
                                        <p:tgtEl>
                                          <p:spTgt spid="2">
                                            <p:txEl>
                                              <p:pRg st="8" end="8"/>
                                            </p:txEl>
                                          </p:spTgt>
                                        </p:tgtEl>
                                      </p:cBhvr>
                                    </p:animEffect>
                                    <p:anim calcmode="lin" valueType="num">
                                      <p:cBhvr>
                                        <p:cTn id="5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1000"/>
                                        <p:tgtEl>
                                          <p:spTgt spid="2">
                                            <p:txEl>
                                              <p:pRg st="9" end="9"/>
                                            </p:txEl>
                                          </p:spTgt>
                                        </p:tgtEl>
                                      </p:cBhvr>
                                    </p:animEffect>
                                    <p:anim calcmode="lin" valueType="num">
                                      <p:cBhvr>
                                        <p:cTn id="5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fltVal val="0"/>
                                          </p:val>
                                        </p:tav>
                                        <p:tav tm="100000">
                                          <p:val>
                                            <p:strVal val="#ppt_w"/>
                                          </p:val>
                                        </p:tav>
                                      </p:tavLst>
                                    </p:anim>
                                    <p:anim calcmode="lin" valueType="num">
                                      <p:cBhvr>
                                        <p:cTn id="63" dur="1000" fill="hold"/>
                                        <p:tgtEl>
                                          <p:spTgt spid="7"/>
                                        </p:tgtEl>
                                        <p:attrNameLst>
                                          <p:attrName>ppt_h</p:attrName>
                                        </p:attrNameLst>
                                      </p:cBhvr>
                                      <p:tavLst>
                                        <p:tav tm="0">
                                          <p:val>
                                            <p:fltVal val="0"/>
                                          </p:val>
                                        </p:tav>
                                        <p:tav tm="100000">
                                          <p:val>
                                            <p:strVal val="#ppt_h"/>
                                          </p:val>
                                        </p:tav>
                                      </p:tavLst>
                                    </p:anim>
                                    <p:anim calcmode="lin" valueType="num">
                                      <p:cBhvr>
                                        <p:cTn id="6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15"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1000" fill="hold"/>
                                        <p:tgtEl>
                                          <p:spTgt spid="8"/>
                                        </p:tgtEl>
                                        <p:attrNameLst>
                                          <p:attrName>ppt_w</p:attrName>
                                        </p:attrNameLst>
                                      </p:cBhvr>
                                      <p:tavLst>
                                        <p:tav tm="0">
                                          <p:val>
                                            <p:fltVal val="0"/>
                                          </p:val>
                                        </p:tav>
                                        <p:tav tm="100000">
                                          <p:val>
                                            <p:strVal val="#ppt_w"/>
                                          </p:val>
                                        </p:tav>
                                      </p:tavLst>
                                    </p:anim>
                                    <p:anim calcmode="lin" valueType="num">
                                      <p:cBhvr>
                                        <p:cTn id="71" dur="1000" fill="hold"/>
                                        <p:tgtEl>
                                          <p:spTgt spid="8"/>
                                        </p:tgtEl>
                                        <p:attrNameLst>
                                          <p:attrName>ppt_h</p:attrName>
                                        </p:attrNameLst>
                                      </p:cBhvr>
                                      <p:tavLst>
                                        <p:tav tm="0">
                                          <p:val>
                                            <p:fltVal val="0"/>
                                          </p:val>
                                        </p:tav>
                                        <p:tav tm="100000">
                                          <p:val>
                                            <p:strVal val="#ppt_h"/>
                                          </p:val>
                                        </p:tav>
                                      </p:tavLst>
                                    </p:anim>
                                    <p:anim calcmode="lin" valueType="num">
                                      <p:cBhvr>
                                        <p:cTn id="7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1000" fill="hold"/>
                                        <p:tgtEl>
                                          <p:spTgt spid="9"/>
                                        </p:tgtEl>
                                        <p:attrNameLst>
                                          <p:attrName>ppt_w</p:attrName>
                                        </p:attrNameLst>
                                      </p:cBhvr>
                                      <p:tavLst>
                                        <p:tav tm="0">
                                          <p:val>
                                            <p:fltVal val="0"/>
                                          </p:val>
                                        </p:tav>
                                        <p:tav tm="100000">
                                          <p:val>
                                            <p:strVal val="#ppt_w"/>
                                          </p:val>
                                        </p:tav>
                                      </p:tavLst>
                                    </p:anim>
                                    <p:anim calcmode="lin" valueType="num">
                                      <p:cBhvr>
                                        <p:cTn id="79" dur="1000" fill="hold"/>
                                        <p:tgtEl>
                                          <p:spTgt spid="9"/>
                                        </p:tgtEl>
                                        <p:attrNameLst>
                                          <p:attrName>ppt_h</p:attrName>
                                        </p:attrNameLst>
                                      </p:cBhvr>
                                      <p:tavLst>
                                        <p:tav tm="0">
                                          <p:val>
                                            <p:fltVal val="0"/>
                                          </p:val>
                                        </p:tav>
                                        <p:tav tm="100000">
                                          <p:val>
                                            <p:strVal val="#ppt_h"/>
                                          </p:val>
                                        </p:tav>
                                      </p:tavLst>
                                    </p:anim>
                                    <p:anim calcmode="lin" valueType="num">
                                      <p:cBhvr>
                                        <p:cTn id="8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6001"/>
            <a:ext cx="11696700"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4.	Workers got together in a rally near the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McCormic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Harvester</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Company on --- --- --- in 1886.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 2 May                b) 1 May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 3 May                d) 4 May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5.	Since the Industrial Revolution workers had an off 	period</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only for --- --- --- a day.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 8 hours or more              b) 14 hours or more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 19 hour or less                d)  10 hours or less</a:t>
            </a:r>
          </a:p>
        </p:txBody>
      </p:sp>
      <p:pic>
        <p:nvPicPr>
          <p:cNvPr id="5" name="Picture 4">
            <a:extLst>
              <a:ext uri="{FF2B5EF4-FFF2-40B4-BE49-F238E27FC236}">
                <a16:creationId xmlns:a16="http://schemas.microsoft.com/office/drawing/2014/main" id="{3193D2E2-32E3-43DD-864F-0AF33FC71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448" y="1944686"/>
            <a:ext cx="561377" cy="561377"/>
          </a:xfrm>
          <a:prstGeom prst="rect">
            <a:avLst/>
          </a:prstGeom>
        </p:spPr>
      </p:pic>
      <p:pic>
        <p:nvPicPr>
          <p:cNvPr id="6" name="Picture 5">
            <a:extLst>
              <a:ext uri="{FF2B5EF4-FFF2-40B4-BE49-F238E27FC236}">
                <a16:creationId xmlns:a16="http://schemas.microsoft.com/office/drawing/2014/main" id="{C20C6518-F387-457A-B7C4-4A7F85549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8048" y="4732937"/>
            <a:ext cx="561377" cy="561377"/>
          </a:xfrm>
          <a:prstGeom prst="rect">
            <a:avLst/>
          </a:prstGeom>
        </p:spPr>
      </p:pic>
    </p:spTree>
    <p:extLst>
      <p:ext uri="{BB962C8B-B14F-4D97-AF65-F5344CB8AC3E}">
        <p14:creationId xmlns:p14="http://schemas.microsoft.com/office/powerpoint/2010/main" val="163947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9855" y="2967335"/>
            <a:ext cx="10152289" cy="92333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Write a paragraph on </a:t>
            </a:r>
            <a:r>
              <a:rPr kumimoji="0" lang="en-US" sz="5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MAY DAY.</a:t>
            </a:r>
          </a:p>
        </p:txBody>
      </p:sp>
      <p:sp>
        <p:nvSpPr>
          <p:cNvPr id="4" name="TextBox 3">
            <a:extLst>
              <a:ext uri="{FF2B5EF4-FFF2-40B4-BE49-F238E27FC236}">
                <a16:creationId xmlns:a16="http://schemas.microsoft.com/office/drawing/2014/main" id="{B38F24F2-B511-476F-81D0-9DD1A6B1E8BB}"/>
              </a:ext>
            </a:extLst>
          </p:cNvPr>
          <p:cNvSpPr txBox="1"/>
          <p:nvPr/>
        </p:nvSpPr>
        <p:spPr>
          <a:xfrm>
            <a:off x="3924299" y="362545"/>
            <a:ext cx="4343401" cy="10382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p>
        </p:txBody>
      </p:sp>
    </p:spTree>
    <p:extLst>
      <p:ext uri="{BB962C8B-B14F-4D97-AF65-F5344CB8AC3E}">
        <p14:creationId xmlns:p14="http://schemas.microsoft.com/office/powerpoint/2010/main" val="2009904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out)">
                                      <p:cBhvr>
                                        <p:cTn id="7" dur="2000"/>
                                        <p:tgtEl>
                                          <p:spTgt spid="4"/>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167D0D-1444-41B4-82C9-E92748259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3" y="105697"/>
            <a:ext cx="11946194" cy="6334432"/>
          </a:xfrm>
          <a:prstGeom prst="rect">
            <a:avLst/>
          </a:prstGeom>
        </p:spPr>
      </p:pic>
      <p:pic>
        <p:nvPicPr>
          <p:cNvPr id="3" name="Picture 2">
            <a:extLst>
              <a:ext uri="{FF2B5EF4-FFF2-40B4-BE49-F238E27FC236}">
                <a16:creationId xmlns:a16="http://schemas.microsoft.com/office/drawing/2014/main" id="{FBFE2719-EAF5-4E55-A774-72C3E31A2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194" y="105696"/>
            <a:ext cx="5973097" cy="6334433"/>
          </a:xfrm>
          <a:prstGeom prst="rect">
            <a:avLst/>
          </a:prstGeom>
        </p:spPr>
      </p:pic>
      <p:pic>
        <p:nvPicPr>
          <p:cNvPr id="4" name="Picture 3">
            <a:extLst>
              <a:ext uri="{FF2B5EF4-FFF2-40B4-BE49-F238E27FC236}">
                <a16:creationId xmlns:a16="http://schemas.microsoft.com/office/drawing/2014/main" id="{7500C218-167F-4432-8E81-D646B4AC7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9097" y="106020"/>
            <a:ext cx="5973097" cy="6334109"/>
          </a:xfrm>
          <a:prstGeom prst="rect">
            <a:avLst/>
          </a:prstGeom>
        </p:spPr>
      </p:pic>
    </p:spTree>
    <p:extLst>
      <p:ext uri="{BB962C8B-B14F-4D97-AF65-F5344CB8AC3E}">
        <p14:creationId xmlns:p14="http://schemas.microsoft.com/office/powerpoint/2010/main" val="42902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4.16667E-6 -4.81481E-6 L 0.48998 -0.00023 " pathEditMode="relative" rAng="0" ptsTypes="AA">
                                      <p:cBhvr>
                                        <p:cTn id="13" dur="2000" fill="hold"/>
                                        <p:tgtEl>
                                          <p:spTgt spid="3"/>
                                        </p:tgtEl>
                                        <p:attrNameLst>
                                          <p:attrName>ppt_x</p:attrName>
                                          <p:attrName>ppt_y</p:attrName>
                                        </p:attrNameLst>
                                      </p:cBhvr>
                                      <p:rCtr x="24492" y="-23"/>
                                    </p:animMotion>
                                  </p:childTnLst>
                                </p:cTn>
                              </p:par>
                              <p:par>
                                <p:cTn id="14" presetID="42" presetClass="path" presetSubtype="0" accel="50000" decel="50000" fill="hold" nodeType="withEffect">
                                  <p:stCondLst>
                                    <p:cond delay="0"/>
                                  </p:stCondLst>
                                  <p:childTnLst>
                                    <p:animMotion origin="layout" path="M 4.16667E-6 -4.81481E-6 L -0.49011 -4.81481E-6 " pathEditMode="relative" rAng="0" ptsTypes="AA">
                                      <p:cBhvr>
                                        <p:cTn id="15" dur="2000" fill="hold"/>
                                        <p:tgtEl>
                                          <p:spTgt spid="4"/>
                                        </p:tgtEl>
                                        <p:attrNameLst>
                                          <p:attrName>ppt_x</p:attrName>
                                          <p:attrName>ppt_y</p:attrName>
                                        </p:attrNameLst>
                                      </p:cBhvr>
                                      <p:rCtr x="-245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1223" y="38100"/>
            <a:ext cx="801052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ln w="12700">
                  <a:solidFill>
                    <a:schemeClr val="accent1"/>
                  </a:solidFill>
                  <a:prstDash val="solid"/>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are welcome.</a:t>
            </a:r>
            <a:endParaRPr kumimoji="0" lang="en-US" sz="8000" b="1" i="0" u="none" strike="noStrike" kern="1200" normalizeH="0" baseline="0" noProof="0" dirty="0">
              <a:ln w="12700">
                <a:solidFill>
                  <a:schemeClr val="accent1"/>
                </a:solidFill>
                <a:prstDash val="solid"/>
              </a:ln>
              <a:solidFill>
                <a:srgbClr val="FFFF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2181223" y="1361539"/>
            <a:ext cx="7829549" cy="4915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48296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endCondLst>
                                    <p:cond evt="onNext" delay="0">
                                      <p:tgtEl>
                                        <p:sldTgt/>
                                      </p:tgtEl>
                                    </p:cond>
                                  </p:endCondLst>
                                  <p:childTnLst>
                                    <p:animScale>
                                      <p:cBhvr>
                                        <p:cTn id="6" dur="2000" fill="hold"/>
                                        <p:tgtEl>
                                          <p:spTgt spid="2">
                                            <p:txEl>
                                              <p:pRg st="0" end="0"/>
                                            </p:txEl>
                                          </p:spTgt>
                                        </p:tgtEl>
                                      </p:cBhvr>
                                      <p:by x="150000" y="150000"/>
                                    </p:animScale>
                                  </p:childTnLst>
                                </p:cTn>
                              </p:par>
                              <p:par>
                                <p:cTn id="7" presetID="3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30737" y="108528"/>
            <a:ext cx="11930525" cy="6425438"/>
            <a:chOff x="122931" y="83127"/>
            <a:chExt cx="11930525" cy="664094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4728732" y="3923184"/>
              <a:ext cx="1670819" cy="1832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166254" y="83127"/>
              <a:ext cx="11887200" cy="161636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INTRODUCTION</a:t>
              </a:r>
            </a:p>
          </p:txBody>
        </p:sp>
        <p:sp>
          <p:nvSpPr>
            <p:cNvPr id="8" name="Rectangle 7"/>
            <p:cNvSpPr/>
            <p:nvPr/>
          </p:nvSpPr>
          <p:spPr>
            <a:xfrm>
              <a:off x="152401" y="1816387"/>
              <a:ext cx="6502401" cy="49076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166255" y="1844095"/>
              <a:ext cx="5646670"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Swandip</a:t>
              </a:r>
              <a:r>
                <a:rPr lang="en-US" sz="5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Banerjee</a:t>
              </a:r>
              <a:endParaRPr kumimoji="0" lang="en-US" sz="50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184730" y="2521140"/>
              <a:ext cx="637309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Assistant Teacher (English)</a:t>
              </a:r>
            </a:p>
          </p:txBody>
        </p:sp>
        <p:sp>
          <p:nvSpPr>
            <p:cNvPr id="13" name="Rectangle 12"/>
            <p:cNvSpPr/>
            <p:nvPr/>
          </p:nvSpPr>
          <p:spPr>
            <a:xfrm>
              <a:off x="166253" y="3048000"/>
              <a:ext cx="650240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Pallimangal</a:t>
              </a: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Secondary School </a:t>
              </a:r>
              <a:r>
                <a:rPr kumimoji="0" lang="en-US" sz="36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Sonadanga</a:t>
              </a:r>
              <a:r>
                <a:rPr kumimoji="0" 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Khulna.</a:t>
              </a:r>
            </a:p>
          </p:txBody>
        </p:sp>
        <p:sp>
          <p:nvSpPr>
            <p:cNvPr id="14" name="Rectangle 13"/>
            <p:cNvSpPr/>
            <p:nvPr/>
          </p:nvSpPr>
          <p:spPr>
            <a:xfrm>
              <a:off x="152401" y="4243237"/>
              <a:ext cx="637309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Mobile: 01718503573</a:t>
              </a:r>
            </a:p>
          </p:txBody>
        </p:sp>
        <p:sp>
          <p:nvSpPr>
            <p:cNvPr id="15" name="Rectangle 14"/>
            <p:cNvSpPr/>
            <p:nvPr/>
          </p:nvSpPr>
          <p:spPr>
            <a:xfrm>
              <a:off x="122931" y="4752546"/>
              <a:ext cx="447986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swandipb1</a:t>
              </a:r>
              <a:r>
                <a:rPr kumimoji="0" lang="en-US" sz="2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@gmail.com</a:t>
              </a:r>
              <a:r>
                <a:rPr kumimoji="0" lang="en-US" sz="28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p>
          </p:txBody>
        </p:sp>
        <p:sp>
          <p:nvSpPr>
            <p:cNvPr id="19" name="Rectangle 18"/>
            <p:cNvSpPr/>
            <p:nvPr/>
          </p:nvSpPr>
          <p:spPr>
            <a:xfrm>
              <a:off x="6927284" y="1819567"/>
              <a:ext cx="5126172" cy="490450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F753B91B-F7E0-47DC-B61C-328729ADA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1528" y="1965233"/>
            <a:ext cx="3260430" cy="43890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9027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373" y="73294"/>
            <a:ext cx="112889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Look</a:t>
            </a:r>
            <a:r>
              <a:rPr kumimoji="0" lang="en-US" sz="48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the picture and talk about it</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p:txBody>
      </p:sp>
      <p:sp>
        <p:nvSpPr>
          <p:cNvPr id="6" name="TextBox 5"/>
          <p:cNvSpPr txBox="1"/>
          <p:nvPr/>
        </p:nvSpPr>
        <p:spPr>
          <a:xfrm>
            <a:off x="616049" y="2159361"/>
            <a:ext cx="5649605" cy="3046988"/>
          </a:xfrm>
          <a:prstGeom prst="rect">
            <a:avLst/>
          </a:prstGeom>
          <a:noFill/>
          <a:ln w="19050">
            <a:solidFill>
              <a:schemeClr val="tx1"/>
            </a:solidFill>
          </a:ln>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What do you see in the picture?</a:t>
            </a:r>
          </a:p>
          <a:p>
            <a:pPr marL="914400" indent="-914400" defTabSz="914400">
              <a:buFontTx/>
              <a:buAutoNum type="arabicPeriod"/>
              <a:defRPr/>
            </a:pP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you relate any historical event to this picture? What happened on this day?</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AAF438A-71AD-4D43-A6A8-D7F889BB7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280" y="1170781"/>
            <a:ext cx="4251181" cy="5167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55607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5036" y="3904307"/>
            <a:ext cx="7781925" cy="1934518"/>
          </a:xfrm>
        </p:spPr>
        <p:txBody>
          <a:bodyPr>
            <a:normAutofit fontScale="70000" lnSpcReduction="20000"/>
          </a:bodyPr>
          <a:lstStyle/>
          <a:p>
            <a:pPr algn="ctr"/>
            <a:r>
              <a:rPr lang="en-US" sz="6000" b="1" dirty="0">
                <a:solidFill>
                  <a:srgbClr val="002060"/>
                </a:solidFill>
                <a:latin typeface="Times New Roman" panose="02020603050405020304" pitchFamily="18" charset="0"/>
                <a:cs typeface="Times New Roman" panose="02020603050405020304" pitchFamily="18" charset="0"/>
              </a:rPr>
              <a:t>Unit: 03</a:t>
            </a:r>
          </a:p>
          <a:p>
            <a:pPr algn="ctr"/>
            <a:r>
              <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[Events and Festivals]</a:t>
            </a:r>
          </a:p>
          <a:p>
            <a:pPr algn="ctr"/>
            <a:r>
              <a:rPr lang="en-US" sz="6000" b="1" dirty="0">
                <a:solidFill>
                  <a:srgbClr val="002060"/>
                </a:solidFill>
                <a:latin typeface="Times New Roman" panose="02020603050405020304" pitchFamily="18" charset="0"/>
                <a:cs typeface="Times New Roman" panose="02020603050405020304" pitchFamily="18" charset="0"/>
              </a:rPr>
              <a:t>Lesson : 2</a:t>
            </a:r>
            <a:endParaRPr lang="en-US" sz="6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sz="6000" b="1"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E425B3-2CEC-4011-8F0F-E082ECD6DD8E}"/>
              </a:ext>
            </a:extLst>
          </p:cNvPr>
          <p:cNvSpPr txBox="1"/>
          <p:nvPr/>
        </p:nvSpPr>
        <p:spPr>
          <a:xfrm>
            <a:off x="2281237" y="99579"/>
            <a:ext cx="7629525" cy="1015663"/>
          </a:xfrm>
          <a:prstGeom prst="rect">
            <a:avLst/>
          </a:prstGeom>
          <a:noFill/>
        </p:spPr>
        <p:txBody>
          <a:bodyPr wrap="square" rtlCol="0">
            <a:spAutoFit/>
          </a:bodyPr>
          <a:lstStyle/>
          <a:p>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Today’s lesson is…..</a:t>
            </a:r>
          </a:p>
        </p:txBody>
      </p:sp>
      <p:sp>
        <p:nvSpPr>
          <p:cNvPr id="9" name="TextBox 8">
            <a:extLst>
              <a:ext uri="{FF2B5EF4-FFF2-40B4-BE49-F238E27FC236}">
                <a16:creationId xmlns:a16="http://schemas.microsoft.com/office/drawing/2014/main" id="{B8E021A5-15C1-4E12-87B7-3AC8BC758FBB}"/>
              </a:ext>
            </a:extLst>
          </p:cNvPr>
          <p:cNvSpPr txBox="1"/>
          <p:nvPr/>
        </p:nvSpPr>
        <p:spPr>
          <a:xfrm>
            <a:off x="3188491" y="1630254"/>
            <a:ext cx="5815013"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 DAY</a:t>
            </a:r>
          </a:p>
        </p:txBody>
      </p:sp>
      <p:pic>
        <p:nvPicPr>
          <p:cNvPr id="11" name="Picture 10">
            <a:extLst>
              <a:ext uri="{FF2B5EF4-FFF2-40B4-BE49-F238E27FC236}">
                <a16:creationId xmlns:a16="http://schemas.microsoft.com/office/drawing/2014/main" id="{DB7A0CD1-C43E-443C-AD19-A41A48FCA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762" y="1630254"/>
            <a:ext cx="1966914" cy="25242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1460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1"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338" y="1433780"/>
            <a:ext cx="11739323" cy="584775"/>
          </a:xfrm>
          <a:prstGeom prst="rect">
            <a:avLst/>
          </a:prstGeom>
          <a:solidFill>
            <a:schemeClr val="bg1"/>
          </a:solidFill>
          <a:ln w="3810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After </a:t>
            </a: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t>
            </a:r>
            <a:r>
              <a:rPr kumimoji="0" lang="en-US" sz="32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have studied this</a:t>
            </a:r>
            <a:r>
              <a:rPr kumimoji="0" lang="en-US" sz="3200" b="1"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lesson</a:t>
            </a:r>
            <a:r>
              <a:rPr kumimoji="0" lang="en-US" sz="32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we will be able to…………..</a:t>
            </a:r>
            <a:endParaRPr kumimoji="0" lang="en-US" sz="2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p:cNvSpPr/>
          <p:nvPr/>
        </p:nvSpPr>
        <p:spPr>
          <a:xfrm>
            <a:off x="226338" y="2626166"/>
            <a:ext cx="11739323" cy="2308324"/>
          </a:xfrm>
          <a:prstGeom prst="rect">
            <a:avLst/>
          </a:prstGeom>
          <a:solidFill>
            <a:schemeClr val="bg1"/>
          </a:solidFill>
          <a:ln w="38100">
            <a:solidFill>
              <a:schemeClr val="tx1"/>
            </a:solidFill>
          </a:ln>
        </p:spPr>
        <p:txBody>
          <a:bodyPr wrap="square">
            <a:spAutoFit/>
          </a:bodyPr>
          <a:lstStyle/>
          <a:p>
            <a:pPr marL="571500" lvl="0" indent="-571500" algn="just" defTabSz="914400">
              <a:buFont typeface="Wingdings" panose="05000000000000000000" pitchFamily="2" charset="2"/>
              <a:buChar char="§"/>
              <a:defRPr/>
            </a:pPr>
            <a:r>
              <a:rPr lang="en-US"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talk about events and festivals;</a:t>
            </a:r>
          </a:p>
          <a:p>
            <a:pPr marL="571500" indent="-571500" algn="just" defTabSz="914400">
              <a:buFont typeface="Wingdings" panose="05000000000000000000" pitchFamily="2" charset="2"/>
              <a:buChar char="§"/>
              <a:defRPr/>
            </a:pPr>
            <a:r>
              <a:rPr lang="en-US"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ask and answer questions and give opinions in a logical sequence;</a:t>
            </a:r>
          </a:p>
          <a:p>
            <a:pPr marL="571500" indent="-571500" algn="just" defTabSz="914400">
              <a:buFont typeface="Wingdings" panose="05000000000000000000" pitchFamily="2" charset="2"/>
              <a:buChar char="§"/>
              <a:defRPr/>
            </a:pPr>
            <a:r>
              <a:rPr lang="en-US"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infer meanings from the context. </a:t>
            </a:r>
          </a:p>
        </p:txBody>
      </p:sp>
      <p:sp>
        <p:nvSpPr>
          <p:cNvPr id="11" name="Rectangle 10">
            <a:extLst>
              <a:ext uri="{FF2B5EF4-FFF2-40B4-BE49-F238E27FC236}">
                <a16:creationId xmlns:a16="http://schemas.microsoft.com/office/drawing/2014/main" id="{008FBC0B-8CE9-49EB-8510-EF7476C5AFE1}"/>
              </a:ext>
            </a:extLst>
          </p:cNvPr>
          <p:cNvSpPr/>
          <p:nvPr/>
        </p:nvSpPr>
        <p:spPr>
          <a:xfrm>
            <a:off x="226338" y="213395"/>
            <a:ext cx="11739323" cy="923330"/>
          </a:xfrm>
          <a:prstGeom prst="rect">
            <a:avLst/>
          </a:prstGeom>
          <a:solidFill>
            <a:schemeClr val="bg1"/>
          </a:solidFill>
          <a:ln w="38100">
            <a:solidFill>
              <a:schemeClr val="tx1"/>
            </a:solidFill>
          </a:ln>
        </p:spPr>
        <p:txBody>
          <a:bodyPr wrap="square">
            <a:spAutoFit/>
          </a:bodyPr>
          <a:lstStyle/>
          <a:p>
            <a:pPr lvl="0" algn="ctr" defTabSz="914400">
              <a:defRPr/>
            </a:pPr>
            <a:r>
              <a:rPr lang="en-US" sz="54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p:txBody>
      </p:sp>
    </p:spTree>
    <p:extLst>
      <p:ext uri="{BB962C8B-B14F-4D97-AF65-F5344CB8AC3E}">
        <p14:creationId xmlns:p14="http://schemas.microsoft.com/office/powerpoint/2010/main" val="710414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C7AA77-722C-4D99-ACC1-843CC88D05E1}"/>
              </a:ext>
            </a:extLst>
          </p:cNvPr>
          <p:cNvSpPr txBox="1"/>
          <p:nvPr/>
        </p:nvSpPr>
        <p:spPr>
          <a:xfrm>
            <a:off x="4572370" y="0"/>
            <a:ext cx="30472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New words</a:t>
            </a:r>
          </a:p>
        </p:txBody>
      </p:sp>
      <p:sp>
        <p:nvSpPr>
          <p:cNvPr id="5" name="TextBox 4">
            <a:extLst>
              <a:ext uri="{FF2B5EF4-FFF2-40B4-BE49-F238E27FC236}">
                <a16:creationId xmlns:a16="http://schemas.microsoft.com/office/drawing/2014/main" id="{F0142B98-C239-4456-9F7A-8B8AE793824D}"/>
              </a:ext>
            </a:extLst>
          </p:cNvPr>
          <p:cNvSpPr txBox="1"/>
          <p:nvPr/>
        </p:nvSpPr>
        <p:spPr>
          <a:xfrm>
            <a:off x="552634" y="760805"/>
            <a:ext cx="393946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Commemorate</a:t>
            </a:r>
          </a:p>
        </p:txBody>
      </p:sp>
      <p:sp>
        <p:nvSpPr>
          <p:cNvPr id="6" name="TextBox 5">
            <a:extLst>
              <a:ext uri="{FF2B5EF4-FFF2-40B4-BE49-F238E27FC236}">
                <a16:creationId xmlns:a16="http://schemas.microsoft.com/office/drawing/2014/main" id="{E4AFD0B2-9977-4409-92F2-95E7D19C648E}"/>
              </a:ext>
            </a:extLst>
          </p:cNvPr>
          <p:cNvSpPr txBox="1"/>
          <p:nvPr/>
        </p:nvSpPr>
        <p:spPr>
          <a:xfrm>
            <a:off x="552634" y="1623419"/>
            <a:ext cx="450763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recall and show respect for someone or something</a:t>
            </a:r>
            <a:endPar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3FC7F0A-5D88-4E9C-AAD5-623EB1FA46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98326" y="878178"/>
            <a:ext cx="3546951" cy="2550822"/>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D1E894E7-1D9A-467D-923C-120B6E9F22FB}"/>
              </a:ext>
            </a:extLst>
          </p:cNvPr>
          <p:cNvSpPr txBox="1"/>
          <p:nvPr/>
        </p:nvSpPr>
        <p:spPr>
          <a:xfrm>
            <a:off x="552634" y="3429000"/>
            <a:ext cx="393946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Exploit </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EBE990-AE83-44F6-B4D9-972F3B370B49}"/>
              </a:ext>
            </a:extLst>
          </p:cNvPr>
          <p:cNvSpPr txBox="1"/>
          <p:nvPr/>
        </p:nvSpPr>
        <p:spPr>
          <a:xfrm>
            <a:off x="552633" y="4449751"/>
            <a:ext cx="4694069" cy="1384995"/>
          </a:xfrm>
          <a:prstGeom prst="rect">
            <a:avLst/>
          </a:prstGeom>
          <a:noFill/>
        </p:spPr>
        <p:txBody>
          <a:bodyPr wrap="square">
            <a:spAutoFit/>
          </a:bodyPr>
          <a:lstStyle/>
          <a:p>
            <a:pPr lvl="0" algn="just" defTabSz="914400">
              <a:defRPr/>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treat somebody unfairly by making them work and not giving them much in return</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7ECFF34-683B-46AA-ABA8-3F753B674A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8326" y="4098310"/>
            <a:ext cx="3546951" cy="23646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911239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C7AA77-722C-4D99-ACC1-843CC88D05E1}"/>
              </a:ext>
            </a:extLst>
          </p:cNvPr>
          <p:cNvSpPr txBox="1"/>
          <p:nvPr/>
        </p:nvSpPr>
        <p:spPr>
          <a:xfrm>
            <a:off x="4572370" y="0"/>
            <a:ext cx="30472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New words</a:t>
            </a:r>
          </a:p>
        </p:txBody>
      </p:sp>
      <p:sp>
        <p:nvSpPr>
          <p:cNvPr id="5" name="TextBox 4">
            <a:extLst>
              <a:ext uri="{FF2B5EF4-FFF2-40B4-BE49-F238E27FC236}">
                <a16:creationId xmlns:a16="http://schemas.microsoft.com/office/drawing/2014/main" id="{F0142B98-C239-4456-9F7A-8B8AE793824D}"/>
              </a:ext>
            </a:extLst>
          </p:cNvPr>
          <p:cNvSpPr txBox="1"/>
          <p:nvPr/>
        </p:nvSpPr>
        <p:spPr>
          <a:xfrm>
            <a:off x="552634" y="760805"/>
            <a:ext cx="393946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Strike </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4AFD0B2-9977-4409-92F2-95E7D19C648E}"/>
              </a:ext>
            </a:extLst>
          </p:cNvPr>
          <p:cNvSpPr txBox="1"/>
          <p:nvPr/>
        </p:nvSpPr>
        <p:spPr>
          <a:xfrm>
            <a:off x="552634" y="1623419"/>
            <a:ext cx="450763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refusal to work organized by a body of employees as a form of protest.</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3FC7F0A-5D88-4E9C-AAD5-623EB1FA46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47995" y="1083970"/>
            <a:ext cx="3305317" cy="2179152"/>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D1E894E7-1D9A-467D-923C-120B6E9F22FB}"/>
              </a:ext>
            </a:extLst>
          </p:cNvPr>
          <p:cNvSpPr txBox="1"/>
          <p:nvPr/>
        </p:nvSpPr>
        <p:spPr>
          <a:xfrm>
            <a:off x="552634" y="3429000"/>
            <a:ext cx="393946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Urge</a:t>
            </a:r>
            <a:r>
              <a:rPr lang="en-US"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EBE990-AE83-44F6-B4D9-972F3B370B49}"/>
              </a:ext>
            </a:extLst>
          </p:cNvPr>
          <p:cNvSpPr txBox="1"/>
          <p:nvPr/>
        </p:nvSpPr>
        <p:spPr>
          <a:xfrm>
            <a:off x="552633" y="4449751"/>
            <a:ext cx="4170287" cy="1384995"/>
          </a:xfrm>
          <a:prstGeom prst="rect">
            <a:avLst/>
          </a:prstGeom>
          <a:noFill/>
        </p:spPr>
        <p:txBody>
          <a:bodyPr wrap="square">
            <a:spAutoFit/>
          </a:bodyPr>
          <a:lstStyle/>
          <a:p>
            <a:pPr lvl="0" algn="just" defTabSz="914400">
              <a:defRPr/>
            </a:pP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try earnestly and persistently to persuade someone to do something.</a:t>
            </a:r>
            <a:endParaRPr kumimoji="0" lang="en-US" sz="40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7ECFF34-683B-46AA-ABA8-3F753B674A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7995" y="3933613"/>
            <a:ext cx="3305317" cy="21791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10661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198" y="321080"/>
            <a:ext cx="11567604" cy="5908605"/>
          </a:xfrm>
          <a:prstGeom prst="rect">
            <a:avLst/>
          </a:prstGeom>
          <a:solidFill>
            <a:schemeClr val="bg1"/>
          </a:solidFill>
          <a:ln w="28575">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B. Read the text and answer the questions that follow.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Day or International Workers Day is observed on May 1 all over the world today to commemorate the historical struggle and sacrifices of the working people to establish an eight-hour workday. It is a public holiday in almost all the countries of the world.</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Since the Industrial Revolution(1) in the 18th and 19th centuries in Europe and the US, the workers in mills and factories had been working a long shift, fourteen or even more hours a day.</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May 1st in 1886, inspired by the trade unions(2), half of the workers at the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McCormic</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Harvester Company in Chicago went on strike demanding an eight-hour workday. </a:t>
            </a:r>
          </a:p>
        </p:txBody>
      </p:sp>
    </p:spTree>
    <p:extLst>
      <p:ext uri="{BB962C8B-B14F-4D97-AF65-F5344CB8AC3E}">
        <p14:creationId xmlns:p14="http://schemas.microsoft.com/office/powerpoint/2010/main" val="993088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418</TotalTime>
  <Words>1276</Words>
  <Application>Microsoft Office PowerPoint</Application>
  <PresentationFormat>Widescreen</PresentationFormat>
  <Paragraphs>107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Tahoma</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SWANDIP BANERJEE</cp:lastModifiedBy>
  <cp:revision>157</cp:revision>
  <dcterms:created xsi:type="dcterms:W3CDTF">2019-08-23T04:15:40Z</dcterms:created>
  <dcterms:modified xsi:type="dcterms:W3CDTF">2021-02-25T17:37:32Z</dcterms:modified>
</cp:coreProperties>
</file>