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1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54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2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3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9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6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7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8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4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3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7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EF992-7CD8-4819-A367-A4DE5656AA3B}" type="datetimeFigureOut">
              <a:rPr lang="en-US" smtClean="0"/>
              <a:t>30-Mar-21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8A275-FF03-40A3-8F96-8D3A770FB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2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3" y="109208"/>
            <a:ext cx="11707318" cy="6714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3" y="109208"/>
            <a:ext cx="11227633" cy="463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9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4951" y="0"/>
            <a:ext cx="3004349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পানির উৎস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833" y="879161"/>
            <a:ext cx="12192000" cy="5786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endParaRPr lang="bn-IN" dirty="0" err="1" smtClean="0">
              <a:latin typeface="Calibri" panose="020F0502020204030204" pitchFamily="34" charset="0"/>
              <a:cs typeface="Nirmala UI" panose="020B0502040204020203" pitchFamily="34" charset="0"/>
            </a:endParaRPr>
          </a:p>
          <a:p>
            <a:pPr algn="just"/>
            <a:r>
              <a:rPr lang="bn-IN" sz="32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পানির সবচেয়ে বড় উৎস হলো সাগর , সমুদ্র  বা মহাসাগর । পৃথিবীতে যত পানি আছে তার শতকরা ৯০ ভাগেরই উৎস হচ্ছে সমুদ্র ।  সমুদ্রের পানিতে প্রচুর লবণ থাকে এজন্য সমুদ্রের পানিকে লোনা পানিও বলে । লবনের কারনে সমুদ্রের পানি পানের অনুপযোগী। </a:t>
            </a:r>
          </a:p>
          <a:p>
            <a:pPr algn="just"/>
            <a:r>
              <a:rPr lang="bn-IN" sz="32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পানির আরেকটি বড় উৎস হলো তুষার স্রোত, যেখানে পানি মুলত বরফ আকারে থাকে । এই উৎসে প্রায় শতকরা ২ ভাগ পানি থাকে। সমুদ্রের পানি লবনাক্ত ও তুষার স্রোত মুলত বরফ আকারে থাকার কারনে এই দুই ধরনের পানি </a:t>
            </a:r>
            <a:r>
              <a:rPr lang="bn-IN" sz="32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সাধা</a:t>
            </a:r>
            <a:r>
              <a:rPr lang="bn-IN" sz="32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রনত </a:t>
            </a:r>
            <a:r>
              <a:rPr lang="bn-IN" sz="32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ব্যবহার অনুপযোগী । </a:t>
            </a:r>
          </a:p>
          <a:p>
            <a:pPr algn="just"/>
            <a:r>
              <a:rPr lang="bn-IN" sz="32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ব্যবহার উপযোগী পানি হলো নদ-নদী , খাল-বিল, হ্রদ কিংবা ভূগর্ভস্থ পানি ও ঝর্ণার পানি । পৃথিবীতে ব্যবহারের উপযোগী পানি মাত্র শতকরা ১ ভাগ ।</a:t>
            </a:r>
          </a:p>
        </p:txBody>
      </p:sp>
    </p:spTree>
    <p:extLst>
      <p:ext uri="{BB962C8B-B14F-4D97-AF65-F5344CB8AC3E}">
        <p14:creationId xmlns:p14="http://schemas.microsoft.com/office/powerpoint/2010/main" val="403055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9948" y="246300"/>
            <a:ext cx="4188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/>
              <a:t>পানির </a:t>
            </a: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 smtClean="0"/>
              <a:t>উৎস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49" y="954186"/>
            <a:ext cx="5090734" cy="28508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292" y="1083272"/>
            <a:ext cx="2971800" cy="2604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292" y="3832472"/>
            <a:ext cx="2971800" cy="27757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64" y="3930050"/>
            <a:ext cx="5651291" cy="26781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869" y="3930049"/>
            <a:ext cx="2754308" cy="26781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62" y="1083273"/>
            <a:ext cx="3454116" cy="260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61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1322" y="81728"/>
            <a:ext cx="6495689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উদ্ভিদের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জন্য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প্রয়োজনীয়তা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2451" y="688112"/>
            <a:ext cx="11953433" cy="6001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বেঁচে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থাকার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জন্য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অপরিহার্য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কিছু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আছে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  <a:cs typeface="Nirmala UI" panose="020B0502040204020203" pitchFamily="34" charset="0"/>
              </a:rPr>
              <a:t>কলমি</a:t>
            </a:r>
            <a:r>
              <a:rPr lang="en-US" sz="2400" dirty="0">
                <a:latin typeface="Calibri" panose="020F0502020204030204" pitchFamily="34" charset="0"/>
                <a:cs typeface="Nirmala UI" panose="020B0502040204020203" pitchFamily="34" charset="0"/>
              </a:rPr>
              <a:t> , </a:t>
            </a:r>
            <a:r>
              <a:rPr lang="en-US" sz="2400" dirty="0" err="1">
                <a:latin typeface="Calibri" panose="020F0502020204030204" pitchFamily="34" charset="0"/>
                <a:cs typeface="Nirmala UI" panose="020B0502040204020203" pitchFamily="34" charset="0"/>
              </a:rPr>
              <a:t>হেলেঞ্চা</a:t>
            </a:r>
            <a:r>
              <a:rPr lang="en-US" sz="2400" dirty="0">
                <a:latin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en-US" sz="2400" dirty="0" err="1">
                <a:latin typeface="Calibri" panose="020F0502020204030204" pitchFamily="34" charset="0"/>
                <a:cs typeface="Nirmala UI" panose="020B0502040204020203" pitchFamily="34" charset="0"/>
              </a:rPr>
              <a:t>কেশরদাম</a:t>
            </a:r>
            <a:r>
              <a:rPr lang="en-US" sz="2400" dirty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)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যারা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পানিতে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ও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মাটিতে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দু-জায়গাতে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জন্মে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যেমন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কচুরিপানা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ক্ষুদিপানা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ওড়িপানা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সিংগারা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টোপাপানা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শ্যাওলা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শাপলা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পদ্ম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হাইড্রিলা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কলমি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হেলেঞ্চা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কেশরদাম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ইত্যাদি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থাকলে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জন্মাতেই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পারতো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কিংবা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বেঁচে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থাকলেও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বেড়ে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উঠতে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পারতো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।</a:t>
            </a:r>
          </a:p>
          <a:p>
            <a:pPr algn="just"/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তখন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মারাত্মক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পরিবেশ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বিপর্যয়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ঘটত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।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কারণ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যেমন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সালোকসংশ্লেষনের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মাধ্যমে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অক্সিজেন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তৈরি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করে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পানিতে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দ্রবীভূত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অক্সিজেনের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পরিমান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ঠিক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রাখে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অন্যদিকে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শা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ওলা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জাতীয়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গুলো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প্রণীদের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খাদ্য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ভান্ডার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হিসাবে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কাজ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করে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</a:t>
            </a:r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এসব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থাকলে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মাছ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সহ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অনেক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প্রাণী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বাঁচতো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</a:t>
            </a:r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যেটি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প</a:t>
            </a:r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রি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বেশের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জ</a:t>
            </a:r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ন্য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মারাত্মক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হুমকির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কারণ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হতো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উদ্ভিদ্গুলো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সাধারণত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মূলের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মাধ্যমে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আর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অন্যান্য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প্রয়োজনীয়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উপাদান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বিশেষ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করে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খনিজ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লবণ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সংগ্রহ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করে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।</a:t>
            </a:r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তাই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তাদের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পুরো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দেহ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সংস্পর্শে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এলে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এদের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বেড়ে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উঠা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হতো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</a:t>
            </a:r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এছাড়া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কাণ্ড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আর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অন্যান্য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অঙ্গ-প্রত্যঙ্গ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খুব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নরম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হয়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যেটা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স্রোত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ও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প্রাণীর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চলাচলের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সংগে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মানানসই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</a:t>
            </a:r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ছাড়া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শুকনা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মাটিতে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এদের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জন্ম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হলে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এরা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ভেঙে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পড়তো</a:t>
            </a:r>
            <a:r>
              <a:rPr lang="en-US" sz="2400" dirty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।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তাছাড়া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সকল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বংশবিস্তার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হয়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অঙ্গজ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উপায়ে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</a:t>
            </a:r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থাকলে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এই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বংশবিস্তার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বাধাগ্রস্ত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হতো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সুতরাং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বলা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যায়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থাকলে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উদ্ভিদ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জন্মাতে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পার‍তো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জন্মালেও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বেড়ে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উঠতে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পারতো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না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,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ফলে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পরিবেশের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ভয়াবহ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বিপর্যয়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ঘটতো</a:t>
            </a:r>
            <a:r>
              <a:rPr lang="en-US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16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88" y="321251"/>
            <a:ext cx="9502922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bn-IN" sz="4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প্রাণীর জন্য পানির প্রয়োজনীয়তা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1429088"/>
            <a:ext cx="12192000" cy="50167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bn-IN" sz="32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প্রাণিদের মধ্যে সবচেয়ে বেশি পরিচিত হলো মাছ ।এই মাছকে ধরে বাইরে রেখে দিলে মাছ মরে যায় কারণ আমরা যেমন অক্সিজেন ছাড়া বাঁচতে পারি না তেমন মাছও বাঁচতে পারে না । মাছ ফুলকার সাহায্যে শ্বাসকার্য চালায় যা পানি ছাড়া বায়ুতে সম্ভব নয় । শুধু মাছ নয় সকল জলজ প্রাণিদের ক্ষেত্রে একই ঘটনা ঘটতো ।ফলে পরিবেশ হুমকির মধ্যে পড়তো আর আমাদেরো বেঁচে থাকা কঠিন হয়ে যেত  । আমাদের দেহের প্রয়োজনীয় প্রোটিনের শতকরা  ৮০ ভাগই আসে মাছ থেকে । প্রোটিন আমাদের বেড়ে উঠার জন্য প্রয়োজনীয় উপাদান হিসাবে কাজ করে। পানি না থাকলে আমরা প্রয়োজনীয় প্রোটিন পেতাম না , যার ফলে আমাদের দৈহ্যিক বৃদ্ধি অন্যান্য জৈবিক প্রক্রিয়াই ঘটতো না 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831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8" y="0"/>
            <a:ext cx="2307158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584" y="1948720"/>
            <a:ext cx="10313233" cy="49092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3740827" cy="1948719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>
            <a:off x="2623279" y="239843"/>
            <a:ext cx="4272196" cy="1484026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একক কাজ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0919" y="2322817"/>
            <a:ext cx="6692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পৃথিবীতে শতকরা কতভাগ পানি সমুদ্র হতে আসে 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310919" y="4403359"/>
            <a:ext cx="6008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পানিতে কতটি পরমানু আছে ?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5310919" y="3400702"/>
            <a:ext cx="6211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কোন কোন উদ্ভিদ পানিতে জন্মায় ?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888954" y="5500697"/>
            <a:ext cx="6167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মানুষের শরীরে শতকরা কতভাগ পানি 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0499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152" y="-80995"/>
            <a:ext cx="4782269" cy="28773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476846">
            <a:off x="7007541" y="760383"/>
            <a:ext cx="2794419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WORK</a:t>
            </a:r>
            <a:endParaRPr lang="en-US" sz="72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8943"/>
            <a:ext cx="12192000" cy="39090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31332" y="3870587"/>
            <a:ext cx="6072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পানির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উৎস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সমুহের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নাম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লিখ</a:t>
            </a:r>
            <a:r>
              <a:rPr lang="bn-IN" sz="36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।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1333" y="4707873"/>
            <a:ext cx="7867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জলজ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প্রাণির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ক্ষেত্রে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পানির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প্রয়োজনীয়তা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ব্যাখ্যা</a:t>
            </a:r>
            <a:r>
              <a:rPr lang="en-US" sz="28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কর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3612" y="5521770"/>
            <a:ext cx="4854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পানির</a:t>
            </a:r>
            <a:r>
              <a:rPr lang="en-US" sz="32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গঠন</a:t>
            </a:r>
            <a:r>
              <a:rPr lang="en-US" sz="32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আলোচনা</a:t>
            </a:r>
            <a:r>
              <a:rPr lang="en-US" sz="32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কর</a:t>
            </a:r>
            <a:r>
              <a:rPr lang="bn-IN" sz="3200" dirty="0" smtClean="0">
                <a:solidFill>
                  <a:srgbClr val="002060"/>
                </a:solidFill>
                <a:latin typeface="Calibri" panose="020F0502020204030204" pitchFamily="34" charset="0"/>
                <a:cs typeface="Nirmala UI" panose="020B0502040204020203" pitchFamily="34" charset="0"/>
              </a:rPr>
              <a:t>।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693889" y="3861431"/>
            <a:ext cx="1537444" cy="442944"/>
          </a:xfrm>
          <a:custGeom>
            <a:avLst/>
            <a:gdLst>
              <a:gd name="connsiteX0" fmla="*/ 1177328 w 1537444"/>
              <a:gd name="connsiteY0" fmla="*/ 0 h 442944"/>
              <a:gd name="connsiteX1" fmla="*/ 1357386 w 1537444"/>
              <a:gd name="connsiteY1" fmla="*/ 0 h 442944"/>
              <a:gd name="connsiteX2" fmla="*/ 1537444 w 1537444"/>
              <a:gd name="connsiteY2" fmla="*/ 221472 h 442944"/>
              <a:gd name="connsiteX3" fmla="*/ 1357386 w 1537444"/>
              <a:gd name="connsiteY3" fmla="*/ 442944 h 442944"/>
              <a:gd name="connsiteX4" fmla="*/ 1177328 w 1537444"/>
              <a:gd name="connsiteY4" fmla="*/ 442944 h 442944"/>
              <a:gd name="connsiteX5" fmla="*/ 1357386 w 1537444"/>
              <a:gd name="connsiteY5" fmla="*/ 221472 h 442944"/>
              <a:gd name="connsiteX6" fmla="*/ 0 w 1537444"/>
              <a:gd name="connsiteY6" fmla="*/ 0 h 442944"/>
              <a:gd name="connsiteX7" fmla="*/ 1082320 w 1537444"/>
              <a:gd name="connsiteY7" fmla="*/ 0 h 442944"/>
              <a:gd name="connsiteX8" fmla="*/ 1303792 w 1537444"/>
              <a:gd name="connsiteY8" fmla="*/ 221472 h 442944"/>
              <a:gd name="connsiteX9" fmla="*/ 1082320 w 1537444"/>
              <a:gd name="connsiteY9" fmla="*/ 442944 h 442944"/>
              <a:gd name="connsiteX10" fmla="*/ 0 w 1537444"/>
              <a:gd name="connsiteY10" fmla="*/ 442944 h 44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7444" h="442944">
                <a:moveTo>
                  <a:pt x="1177328" y="0"/>
                </a:moveTo>
                <a:lnTo>
                  <a:pt x="1357386" y="0"/>
                </a:lnTo>
                <a:lnTo>
                  <a:pt x="1537444" y="221472"/>
                </a:lnTo>
                <a:lnTo>
                  <a:pt x="1357386" y="442944"/>
                </a:lnTo>
                <a:lnTo>
                  <a:pt x="1177328" y="442944"/>
                </a:lnTo>
                <a:lnTo>
                  <a:pt x="1357386" y="221472"/>
                </a:lnTo>
                <a:close/>
                <a:moveTo>
                  <a:pt x="0" y="0"/>
                </a:moveTo>
                <a:lnTo>
                  <a:pt x="1082320" y="0"/>
                </a:lnTo>
                <a:lnTo>
                  <a:pt x="1303792" y="221472"/>
                </a:lnTo>
                <a:lnTo>
                  <a:pt x="1082320" y="442944"/>
                </a:lnTo>
                <a:lnTo>
                  <a:pt x="0" y="44294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/>
              <a:t>দল-১</a:t>
            </a:r>
            <a:endParaRPr lang="en-US" sz="3200" dirty="0"/>
          </a:p>
        </p:txBody>
      </p:sp>
      <p:sp>
        <p:nvSpPr>
          <p:cNvPr id="16" name="Freeform 15"/>
          <p:cNvSpPr/>
          <p:nvPr/>
        </p:nvSpPr>
        <p:spPr>
          <a:xfrm>
            <a:off x="1686217" y="4704221"/>
            <a:ext cx="1545115" cy="442944"/>
          </a:xfrm>
          <a:custGeom>
            <a:avLst/>
            <a:gdLst>
              <a:gd name="connsiteX0" fmla="*/ 0 w 1510980"/>
              <a:gd name="connsiteY0" fmla="*/ 16133 h 442944"/>
              <a:gd name="connsiteX1" fmla="*/ 1098453 w 1510980"/>
              <a:gd name="connsiteY1" fmla="*/ 16133 h 442944"/>
              <a:gd name="connsiteX2" fmla="*/ 1303792 w 1510980"/>
              <a:gd name="connsiteY2" fmla="*/ 221472 h 442944"/>
              <a:gd name="connsiteX3" fmla="*/ 1098453 w 1510980"/>
              <a:gd name="connsiteY3" fmla="*/ 426811 h 442944"/>
              <a:gd name="connsiteX4" fmla="*/ 0 w 1510980"/>
              <a:gd name="connsiteY4" fmla="*/ 426811 h 442944"/>
              <a:gd name="connsiteX5" fmla="*/ 1150864 w 1510980"/>
              <a:gd name="connsiteY5" fmla="*/ 0 h 442944"/>
              <a:gd name="connsiteX6" fmla="*/ 1330922 w 1510980"/>
              <a:gd name="connsiteY6" fmla="*/ 0 h 442944"/>
              <a:gd name="connsiteX7" fmla="*/ 1510980 w 1510980"/>
              <a:gd name="connsiteY7" fmla="*/ 221472 h 442944"/>
              <a:gd name="connsiteX8" fmla="*/ 1330922 w 1510980"/>
              <a:gd name="connsiteY8" fmla="*/ 442944 h 442944"/>
              <a:gd name="connsiteX9" fmla="*/ 1150864 w 1510980"/>
              <a:gd name="connsiteY9" fmla="*/ 442944 h 442944"/>
              <a:gd name="connsiteX10" fmla="*/ 1330922 w 1510980"/>
              <a:gd name="connsiteY10" fmla="*/ 221472 h 44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0980" h="442944">
                <a:moveTo>
                  <a:pt x="0" y="16133"/>
                </a:moveTo>
                <a:lnTo>
                  <a:pt x="1098453" y="16133"/>
                </a:lnTo>
                <a:lnTo>
                  <a:pt x="1303792" y="221472"/>
                </a:lnTo>
                <a:lnTo>
                  <a:pt x="1098453" y="426811"/>
                </a:lnTo>
                <a:lnTo>
                  <a:pt x="0" y="426811"/>
                </a:lnTo>
                <a:close/>
                <a:moveTo>
                  <a:pt x="1150864" y="0"/>
                </a:moveTo>
                <a:lnTo>
                  <a:pt x="1330922" y="0"/>
                </a:lnTo>
                <a:lnTo>
                  <a:pt x="1510980" y="221472"/>
                </a:lnTo>
                <a:lnTo>
                  <a:pt x="1330922" y="442944"/>
                </a:lnTo>
                <a:lnTo>
                  <a:pt x="1150864" y="442944"/>
                </a:lnTo>
                <a:lnTo>
                  <a:pt x="1330922" y="22147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</a:rPr>
              <a:t>দল-২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693889" y="5521770"/>
            <a:ext cx="1549723" cy="421361"/>
          </a:xfrm>
          <a:custGeom>
            <a:avLst/>
            <a:gdLst>
              <a:gd name="connsiteX0" fmla="*/ 1148615 w 1549723"/>
              <a:gd name="connsiteY0" fmla="*/ 17584 h 421361"/>
              <a:gd name="connsiteX1" fmla="*/ 1349601 w 1549723"/>
              <a:gd name="connsiteY1" fmla="*/ 17584 h 421361"/>
              <a:gd name="connsiteX2" fmla="*/ 1549723 w 1549723"/>
              <a:gd name="connsiteY2" fmla="*/ 217707 h 421361"/>
              <a:gd name="connsiteX3" fmla="*/ 1349601 w 1549723"/>
              <a:gd name="connsiteY3" fmla="*/ 417829 h 421361"/>
              <a:gd name="connsiteX4" fmla="*/ 1148615 w 1549723"/>
              <a:gd name="connsiteY4" fmla="*/ 417829 h 421361"/>
              <a:gd name="connsiteX5" fmla="*/ 1348738 w 1549723"/>
              <a:gd name="connsiteY5" fmla="*/ 217707 h 421361"/>
              <a:gd name="connsiteX6" fmla="*/ 0 w 1549723"/>
              <a:gd name="connsiteY6" fmla="*/ 0 h 421361"/>
              <a:gd name="connsiteX7" fmla="*/ 1093112 w 1549723"/>
              <a:gd name="connsiteY7" fmla="*/ 0 h 421361"/>
              <a:gd name="connsiteX8" fmla="*/ 1303792 w 1549723"/>
              <a:gd name="connsiteY8" fmla="*/ 210681 h 421361"/>
              <a:gd name="connsiteX9" fmla="*/ 1093112 w 1549723"/>
              <a:gd name="connsiteY9" fmla="*/ 421361 h 421361"/>
              <a:gd name="connsiteX10" fmla="*/ 0 w 1549723"/>
              <a:gd name="connsiteY10" fmla="*/ 421361 h 42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9723" h="421361">
                <a:moveTo>
                  <a:pt x="1148615" y="17584"/>
                </a:moveTo>
                <a:lnTo>
                  <a:pt x="1349601" y="17584"/>
                </a:lnTo>
                <a:lnTo>
                  <a:pt x="1549723" y="217707"/>
                </a:lnTo>
                <a:lnTo>
                  <a:pt x="1349601" y="417829"/>
                </a:lnTo>
                <a:lnTo>
                  <a:pt x="1148615" y="417829"/>
                </a:lnTo>
                <a:lnTo>
                  <a:pt x="1348738" y="217707"/>
                </a:lnTo>
                <a:close/>
                <a:moveTo>
                  <a:pt x="0" y="0"/>
                </a:moveTo>
                <a:lnTo>
                  <a:pt x="1093112" y="0"/>
                </a:lnTo>
                <a:lnTo>
                  <a:pt x="1303792" y="210681"/>
                </a:lnTo>
                <a:lnTo>
                  <a:pt x="1093112" y="421361"/>
                </a:lnTo>
                <a:lnTo>
                  <a:pt x="0" y="42136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</a:rPr>
              <a:t>দল-৩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0114">
            <a:off x="320517" y="2796498"/>
            <a:ext cx="1200748" cy="216735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44909">
            <a:off x="10440796" y="2623651"/>
            <a:ext cx="1235379" cy="207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21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119921" y="3665091"/>
            <a:ext cx="12072079" cy="1345371"/>
          </a:xfrm>
          <a:custGeom>
            <a:avLst/>
            <a:gdLst>
              <a:gd name="connsiteX0" fmla="*/ 1627568 w 9225082"/>
              <a:gd name="connsiteY0" fmla="*/ 1 h 1364109"/>
              <a:gd name="connsiteX1" fmla="*/ 8543028 w 9225082"/>
              <a:gd name="connsiteY1" fmla="*/ 1 h 1364109"/>
              <a:gd name="connsiteX2" fmla="*/ 9225082 w 9225082"/>
              <a:gd name="connsiteY2" fmla="*/ 682055 h 1364109"/>
              <a:gd name="connsiteX3" fmla="*/ 8543028 w 9225082"/>
              <a:gd name="connsiteY3" fmla="*/ 1364109 h 1364109"/>
              <a:gd name="connsiteX4" fmla="*/ 1627568 w 9225082"/>
              <a:gd name="connsiteY4" fmla="*/ 1364109 h 1364109"/>
              <a:gd name="connsiteX5" fmla="*/ 2309622 w 9225082"/>
              <a:gd name="connsiteY5" fmla="*/ 682055 h 1364109"/>
              <a:gd name="connsiteX6" fmla="*/ 0 w 9225082"/>
              <a:gd name="connsiteY6" fmla="*/ 0 h 1364109"/>
              <a:gd name="connsiteX7" fmla="*/ 1587592 w 9225082"/>
              <a:gd name="connsiteY7" fmla="*/ 0 h 1364109"/>
              <a:gd name="connsiteX8" fmla="*/ 2269646 w 9225082"/>
              <a:gd name="connsiteY8" fmla="*/ 682055 h 1364109"/>
              <a:gd name="connsiteX9" fmla="*/ 1587592 w 9225082"/>
              <a:gd name="connsiteY9" fmla="*/ 1364109 h 1364109"/>
              <a:gd name="connsiteX10" fmla="*/ 0 w 9225082"/>
              <a:gd name="connsiteY10" fmla="*/ 1364109 h 136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25082" h="1364109">
                <a:moveTo>
                  <a:pt x="1627568" y="1"/>
                </a:moveTo>
                <a:lnTo>
                  <a:pt x="8543028" y="1"/>
                </a:lnTo>
                <a:lnTo>
                  <a:pt x="9225082" y="682055"/>
                </a:lnTo>
                <a:lnTo>
                  <a:pt x="8543028" y="1364109"/>
                </a:lnTo>
                <a:lnTo>
                  <a:pt x="1627568" y="1364109"/>
                </a:lnTo>
                <a:lnTo>
                  <a:pt x="2309622" y="682055"/>
                </a:lnTo>
                <a:close/>
                <a:moveTo>
                  <a:pt x="0" y="0"/>
                </a:moveTo>
                <a:lnTo>
                  <a:pt x="1587592" y="0"/>
                </a:lnTo>
                <a:lnTo>
                  <a:pt x="2269646" y="682055"/>
                </a:lnTo>
                <a:lnTo>
                  <a:pt x="1587592" y="1364109"/>
                </a:lnTo>
                <a:lnTo>
                  <a:pt x="0" y="1364109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                                 </a:t>
            </a:r>
            <a:r>
              <a:rPr lang="bn-IN" sz="3200" dirty="0" smtClean="0"/>
              <a:t>পানির </a:t>
            </a:r>
            <a:r>
              <a:rPr lang="bn-IN" sz="3200" dirty="0"/>
              <a:t>গঠন সহ জলজ উদ্ভিদ ও প্রাণীর জন্য </a:t>
            </a:r>
            <a:r>
              <a:rPr lang="bn-IN" sz="3200" dirty="0" smtClean="0"/>
              <a:t>পানির প্রয়োজনীয়তা </a:t>
            </a:r>
            <a:r>
              <a:rPr lang="bn-IN" sz="3200" dirty="0"/>
              <a:t>আলোচনা কর </a:t>
            </a:r>
            <a:r>
              <a:rPr lang="bn-IN" sz="3200" dirty="0" smtClean="0"/>
              <a:t>।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691211" y="3804229"/>
            <a:ext cx="11480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 smtClean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প্রশ্ন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053" y="87890"/>
            <a:ext cx="4736892" cy="344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735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55" y="119921"/>
            <a:ext cx="11638346" cy="65174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0139662" y="2447633"/>
            <a:ext cx="1051441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1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সকলকে ধন্যবাদ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0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59259E-6 L 0.92279 -2.5925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65699" y="193014"/>
            <a:ext cx="26500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/>
              <a:t>পরিচিতিঃ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431" y="954114"/>
            <a:ext cx="2501327" cy="579518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34913" y="1918741"/>
            <a:ext cx="63108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/>
              <a:t>মোঃ সুমন হোসেন</a:t>
            </a:r>
          </a:p>
          <a:p>
            <a:pPr algn="ctr"/>
            <a:r>
              <a:rPr lang="bn-IN" sz="2800" dirty="0" smtClean="0"/>
              <a:t>সহকারী শিক্ষক(বিজ্ঞান)</a:t>
            </a:r>
          </a:p>
          <a:p>
            <a:pPr algn="ctr"/>
            <a:r>
              <a:rPr lang="bn-IN" sz="2400" dirty="0" smtClean="0"/>
              <a:t>বি,এসসি (অনার্স),এম,এসসি(রসায়ন) ২য় শ্রেণী,</a:t>
            </a:r>
          </a:p>
          <a:p>
            <a:pPr algn="ctr"/>
            <a:r>
              <a:rPr lang="bn-IN" sz="2800" dirty="0" smtClean="0"/>
              <a:t>বি,এড( ১ম শ্রেণী)</a:t>
            </a:r>
          </a:p>
          <a:p>
            <a:pPr algn="ctr"/>
            <a:r>
              <a:rPr lang="bn-IN" sz="2800" dirty="0" smtClean="0"/>
              <a:t>ডুমুরিয়া এনজিসি অ্যান্ড এনসিকে মাধ্যমিক বিদ্যালয়,</a:t>
            </a:r>
          </a:p>
          <a:p>
            <a:pPr algn="ctr"/>
            <a:r>
              <a:rPr lang="bn-IN" sz="2800" dirty="0" smtClean="0"/>
              <a:t>ডুমুরিয়া, খুলনা।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525062" y="1918741"/>
            <a:ext cx="46669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/>
              <a:t>বিষয়ঃ বিজ্ঞান</a:t>
            </a:r>
          </a:p>
          <a:p>
            <a:pPr algn="ctr"/>
            <a:r>
              <a:rPr lang="bn-IN" sz="3200" dirty="0" smtClean="0"/>
              <a:t>অধ্যায়ঃ১ম ( জীবনের জন্য পানি )</a:t>
            </a:r>
          </a:p>
          <a:p>
            <a:pPr algn="ctr"/>
            <a:r>
              <a:rPr lang="bn-IN" sz="3200" dirty="0" smtClean="0"/>
              <a:t>পাঠের বিষয়ঃ পানির ধর্ম ও গঠন 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212" y="316391"/>
            <a:ext cx="2114407" cy="160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79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65" y="131164"/>
            <a:ext cx="11782269" cy="6595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4668" y="2207302"/>
            <a:ext cx="5782657" cy="144655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ক্লাসে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bn-IN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সবাইকে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স্বাগত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37110">
            <a:off x="6189047" y="4277819"/>
            <a:ext cx="446176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62211">
            <a:off x="1310381" y="4480186"/>
            <a:ext cx="446176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32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882" y="269823"/>
            <a:ext cx="11467475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শিক্ষার্থী বন্ধুরা , নিচের প্রশ্নটি লক্ষ্য করো---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882" y="1322404"/>
            <a:ext cx="1158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উদ্ভিদ ও প্রাণির বেঁচে থাকার জন্য কি সবচেয়ে গুরুত্বপূর্ণ ? 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572017" y="3347031"/>
            <a:ext cx="1093440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none">
            <a:spAutoFit/>
          </a:bodyPr>
          <a:lstStyle/>
          <a:p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তোমরা কেউ কি এর উত্তর বলতে পারবে ?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10968" y="4773331"/>
            <a:ext cx="917751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সঠিক  উত্তরঃ পানি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1249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21381735">
            <a:off x="1814634" y="874884"/>
            <a:ext cx="8659354" cy="310854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4400" b="1" dirty="0">
                <a:ln/>
                <a:solidFill>
                  <a:srgbClr val="FFFF00"/>
                </a:solidFill>
              </a:rPr>
              <a:t>তাহলে আজকের পাঠের বিষয়ঃ</a:t>
            </a:r>
          </a:p>
          <a:p>
            <a:r>
              <a:rPr lang="bn-IN" sz="3200" b="1" dirty="0">
                <a:ln/>
                <a:solidFill>
                  <a:srgbClr val="FFFF00"/>
                </a:solidFill>
              </a:rPr>
              <a:t> </a:t>
            </a:r>
            <a:endParaRPr lang="bn-IN" sz="3200" b="1" dirty="0" smtClean="0">
              <a:ln/>
              <a:solidFill>
                <a:srgbClr val="FFFF00"/>
              </a:solidFill>
            </a:endParaRPr>
          </a:p>
          <a:p>
            <a:pPr algn="ctr"/>
            <a:r>
              <a:rPr lang="bn-IN" sz="5400" b="1" dirty="0" smtClean="0">
                <a:ln/>
                <a:solidFill>
                  <a:srgbClr val="FFFF00"/>
                </a:solidFill>
              </a:rPr>
              <a:t>  </a:t>
            </a:r>
            <a:r>
              <a:rPr lang="bn-IN" sz="6000" b="1" dirty="0" smtClean="0">
                <a:ln/>
                <a:solidFill>
                  <a:srgbClr val="FFFF00"/>
                </a:solidFill>
              </a:rPr>
              <a:t>পানির ধর্ম ,গঠন ও এর            প্রয়োজনীয়তা</a:t>
            </a:r>
            <a:endParaRPr lang="en-US" sz="5400" b="1" dirty="0">
              <a:ln/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912" y="1843789"/>
            <a:ext cx="11974825" cy="37856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পানির ধর্ম কী তা ব্যাখ্যা করতে পারবে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পানির অনুর গঠন ব্যাখ্যা করতে পারবে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পানির বিভিন্ন উৎস সম্পর্কে বলতে পারবে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জলজ উদ্ভিদ ও জলজ প্রাণির ক্ষেত্রে পানির প্রয়োজনীয়তা ব্যাখ্যা করতে পারবে</a:t>
            </a:r>
            <a:endParaRPr lang="bn-IN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912" y="503127"/>
            <a:ext cx="11830483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en-US" sz="4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এই</a:t>
            </a:r>
            <a:r>
              <a:rPr lang="en-US" sz="4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পাঠ</a:t>
            </a:r>
            <a:r>
              <a:rPr lang="en-US" sz="4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শেষে</a:t>
            </a:r>
            <a:r>
              <a:rPr lang="en-US" sz="4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শিক্ষার্থীরা</a:t>
            </a:r>
            <a:r>
              <a:rPr lang="en-US" sz="4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যা</a:t>
            </a:r>
            <a:r>
              <a:rPr lang="en-US" sz="4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যা</a:t>
            </a:r>
            <a:r>
              <a:rPr lang="en-US" sz="4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শিখতে</a:t>
            </a:r>
            <a:r>
              <a:rPr lang="en-US" sz="4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পারবে</a:t>
            </a:r>
            <a:r>
              <a:rPr lang="en-US" sz="4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417804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2554" y="0"/>
            <a:ext cx="328327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পানির ধর্ম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-1" y="850297"/>
            <a:ext cx="121920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পৃথিবীতে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একমাত্র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সহজলভ্য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মানুষের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শরীরের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শতকরা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৬০-৭৫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ভাগই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মাছ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মাংস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কিংবা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শাক-সবজিতে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শতকরা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৬০-৯০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ভাগ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থাকে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পৃথিবীর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শতকরা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৭৫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ভাগ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হচ্ছে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গ্রুত্বপূর্ণ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ধর্মগুলি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নিচে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আলোচনা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১। </a:t>
            </a:r>
            <a:r>
              <a:rPr lang="en-US" sz="32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গলনাংক</a:t>
            </a:r>
            <a:r>
              <a:rPr lang="en-US" sz="32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32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স্ফুটনাংকঃ</a:t>
            </a:r>
            <a:r>
              <a:rPr lang="en-US" sz="32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কঠিন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অবস্থায়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থাকলে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বরফ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তাপমাত্রায়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বরফ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বরফের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গলনাংক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বরফের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গলনাংক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0˚C 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আবার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বায়ুমন্ডলীয়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চাপে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তাপমাত্রায়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তরল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পদার্থ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বাষ্পে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পরিনত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স্ফুটনাংক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স্ফুটনাংক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১০০˚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বিশুদ্ধ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বর্ণহীন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গন্ধহীন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স্বাদহীন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৩। </a:t>
            </a:r>
            <a:r>
              <a:rPr lang="en-US" sz="32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ঘণত্বঃ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ঘণত্ব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তাপমাত্রার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উপর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নির্ভরশীল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 ৪˚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তাপমাত্রায়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পানির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ঘণত্ব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সর্বাধিক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সেটি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হলো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১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গ্রাম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সিসি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১০০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০ </a:t>
            </a:r>
            <a:r>
              <a:rPr lang="en-US" sz="3200" dirty="0" smtClean="0"/>
              <a:t>Kgm</a:t>
            </a:r>
            <a:r>
              <a:rPr lang="en-US" sz="3200" baseline="30000" dirty="0" smtClean="0"/>
              <a:t>-3</a:t>
            </a:r>
            <a:r>
              <a:rPr lang="bn-IN" sz="3200" baseline="30000" dirty="0" smtClean="0"/>
              <a:t>       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345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738585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bn-IN" baseline="300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461586"/>
            <a:ext cx="1219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IN" baseline="30000" dirty="0"/>
          </a:p>
          <a:p>
            <a:pPr algn="just"/>
            <a:r>
              <a:rPr lang="bn-IN" sz="3200" dirty="0" smtClean="0"/>
              <a:t>৪। </a:t>
            </a:r>
            <a:r>
              <a:rPr lang="bn-IN" sz="3200" b="1" dirty="0" smtClean="0">
                <a:solidFill>
                  <a:srgbClr val="002060"/>
                </a:solidFill>
              </a:rPr>
              <a:t>বিদ্যুৎ বা তড়িৎ পরিবাহিতাঃ </a:t>
            </a:r>
            <a:r>
              <a:rPr lang="bn-IN" sz="3200" dirty="0" smtClean="0"/>
              <a:t>বিশুদ্ধ পানিতে বিদ্যুৎ বা তড়িৎ পরিবাহিত হয় না । এতে  লবণ কিংবা এসিডের মতো তড়িৎ বিশ্লেষ্য পদার্থ দ্রবীভূত থাকলে তড়িৎ পরিবাহিত হয় । পানির একটি বিশেষ ধর্ম হলো এটি বেশির ভাগ অজৈব যৌগ আর অনেক অজৈব যৌগকে দ্রবীভূত করতে পারে। এজন্য পানিকে সার্বজনীন দ্রাবক বলে ।</a:t>
            </a:r>
          </a:p>
          <a:p>
            <a:pPr algn="just"/>
            <a:endParaRPr lang="bn-IN" sz="3200" dirty="0" smtClean="0"/>
          </a:p>
          <a:p>
            <a:pPr algn="just"/>
            <a:r>
              <a:rPr lang="bn-IN" sz="3200" dirty="0" smtClean="0"/>
              <a:t>৫। পানি একটি উভধর্মী পদার্থ কারণ এটি কখনো এসিড আবার কখনো ক্ষার হিসাবে কাজ করে । সাধারণত এসিডের উপস্থিতিতে পানি ক্ষার হিসাবে এবং ক্ষারের উপস্থিতিতে পানি এসিড হিসাবে কাজ করে। তবে বিশুদ্ধ পানি পুরোপুরি নিরপেক্ষ অর্থাৎ এর </a:t>
            </a:r>
            <a:r>
              <a:rPr lang="en-US" sz="3200" dirty="0"/>
              <a:t>P</a:t>
            </a:r>
            <a:r>
              <a:rPr lang="en-US" sz="3200" baseline="30000" dirty="0"/>
              <a:t>H   </a:t>
            </a:r>
            <a:r>
              <a:rPr lang="en-US" sz="3200" dirty="0"/>
              <a:t> </a:t>
            </a:r>
            <a:r>
              <a:rPr lang="en-US" sz="3200" dirty="0" err="1"/>
              <a:t>হলো</a:t>
            </a:r>
            <a:r>
              <a:rPr lang="en-US" sz="3200" dirty="0"/>
              <a:t> </a:t>
            </a:r>
            <a:r>
              <a:rPr lang="en-US" sz="3200" dirty="0" smtClean="0"/>
              <a:t>7</a:t>
            </a:r>
            <a:r>
              <a:rPr lang="bn-IN" sz="3200" dirty="0" smtClean="0"/>
              <a:t>।</a:t>
            </a:r>
            <a:r>
              <a:rPr lang="en-US" sz="3200" baseline="30000" dirty="0" smtClean="0"/>
              <a:t> </a:t>
            </a:r>
            <a:endParaRPr lang="bn-IN" sz="3200" dirty="0" smtClean="0"/>
          </a:p>
          <a:p>
            <a:pPr algn="just"/>
            <a:r>
              <a:rPr lang="bn-IN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920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7194" y="284158"/>
            <a:ext cx="2961067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পানির গঠন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900" y="1331654"/>
            <a:ext cx="12103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অনুতে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২টি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হাইড্রোজেন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পরমানু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ও ১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টি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অক্সিজেন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পরমানু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বিদ্যমান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আমরা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যে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দেখি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তা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অনেকগুলা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অনু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একসাথে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ক্লাস্টার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আকারে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থাকে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এর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সংকেত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হলো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 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পানির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অনুর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গঠন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উল্টা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ইংরেজি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V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আকৃতির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বা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কৌনিক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Nirmala UI" panose="020B0502040204020203" pitchFamily="34" charset="0"/>
              </a:rPr>
              <a:t>আকৃতির</a:t>
            </a:r>
            <a:r>
              <a:rPr lang="en-US" sz="2800" dirty="0" smtClean="0">
                <a:latin typeface="Calibri" panose="020F0502020204030204" pitchFamily="34" charset="0"/>
                <a:cs typeface="Nirmala UI" panose="020B0502040204020203" pitchFamily="34" charset="0"/>
              </a:rPr>
              <a:t> ।</a:t>
            </a:r>
          </a:p>
          <a:p>
            <a:r>
              <a:rPr lang="en-US" sz="2800" dirty="0" smtClean="0"/>
              <a:t>                                                           2H + O   → 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07" y="4459529"/>
            <a:ext cx="5187091" cy="19862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72" y="3757271"/>
            <a:ext cx="4167265" cy="24759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9949" y="3856478"/>
            <a:ext cx="4616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/>
              <a:t>পানির গঠন আকৃতি নিম্নরূপঃ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64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939</Words>
  <Application>Microsoft Office PowerPoint</Application>
  <PresentationFormat>Widescreen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Nirmala UI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71</cp:revision>
  <dcterms:created xsi:type="dcterms:W3CDTF">2021-03-06T14:57:59Z</dcterms:created>
  <dcterms:modified xsi:type="dcterms:W3CDTF">2021-03-30T08:33:17Z</dcterms:modified>
</cp:coreProperties>
</file>