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71D84-98E6-468D-9453-437D30FA36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E9C04-4819-47C1-905B-24FDE4258A8D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4000" dirty="0" smtClean="0">
              <a:latin typeface="SutonnyUniBanglaOMJ" panose="01010600010101010101" pitchFamily="2" charset="0"/>
              <a:cs typeface="SutonnyUniBanglaOMJ" panose="01010600010101010101" pitchFamily="2" charset="0"/>
            </a:rPr>
            <a:t>উপস্থাপনা </a:t>
          </a:r>
          <a:endParaRPr lang="en-US" sz="4000" dirty="0">
            <a:latin typeface="SutonnyUniBanglaOMJ" panose="01010600010101010101" pitchFamily="2" charset="0"/>
            <a:cs typeface="SutonnyUniBanglaOMJ" panose="01010600010101010101" pitchFamily="2" charset="0"/>
          </a:endParaRPr>
        </a:p>
      </dgm:t>
    </dgm:pt>
    <dgm:pt modelId="{CBC86826-10E0-4B52-ADCC-12E03E780129}" type="parTrans" cxnId="{9F4F9D40-B98E-4903-A49B-392B903C7CC3}">
      <dgm:prSet/>
      <dgm:spPr/>
      <dgm:t>
        <a:bodyPr/>
        <a:lstStyle/>
        <a:p>
          <a:endParaRPr lang="en-US"/>
        </a:p>
      </dgm:t>
    </dgm:pt>
    <dgm:pt modelId="{1E4DB0A4-362D-47B6-8E3A-3C90E73A011C}" type="sibTrans" cxnId="{9F4F9D40-B98E-4903-A49B-392B903C7CC3}">
      <dgm:prSet/>
      <dgm:spPr/>
      <dgm:t>
        <a:bodyPr/>
        <a:lstStyle/>
        <a:p>
          <a:endParaRPr lang="en-US"/>
        </a:p>
      </dgm:t>
    </dgm:pt>
    <dgm:pt modelId="{CF855979-A719-4ECB-AA28-E14E36B5FC9B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মানব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সেবা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মানুষের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একটি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স্বাভাবিক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ধর্ম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এই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লক্ষ্যে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পৃথিবীর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সকল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প্রান্তের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দরিদ্র,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নিপীড়িত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,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অবহেলিত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,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বঞ্চিত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,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দুর্যোগকবলিত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মানুষের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সেবা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,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কল্যাণ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ও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উন্নয়নে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সংগঠনগুলো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কাজ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যাচ্ছে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</a:t>
          </a:r>
        </a:p>
        <a:p>
          <a:pPr algn="just"/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বাংলাদেশ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মধ্যম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আয়ের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দেশ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কিংবা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উন্নয়নশীল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দেশ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হিসেবে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সামাজিক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নিরাপত্তার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ক্ষেত্রে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ভূমিকা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পালন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করছে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কিন্তু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কোনো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দেশের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পক্ষেই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এককভাবে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সমাজ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উন্নয়নমূলক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কার্যক্রম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পরিচালনা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সম্ভব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নয়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এ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করণেই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সেবা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সহায়তা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প্রদানকারী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সংস্থাগুলোর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কার্যক্রমকে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গুরুত্ব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সহকারে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বিবেচনা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করা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হয়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</a:t>
          </a:r>
        </a:p>
        <a:p>
          <a:pPr algn="just"/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যে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সংগঠন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পর্যায়ে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আর্থসামাজিক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সহযোগিতার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মাধ্যমে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সমাজ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উন্নয়ন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কার্যক্রম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পরিচালনা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করে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থাকে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সেগুলোকে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সংগঠন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বলে</a:t>
          </a:r>
          <a:r>
            <a:rPr lang="en-GB" sz="1600" b="1" i="1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  </a:t>
          </a:r>
        </a:p>
        <a:p>
          <a:pPr algn="just"/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বাংলাদেশে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যেসব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সংস্থাগুলো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জনকল্যাণমুখী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কাজ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থাকে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তাদের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মধ্যে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উল্লেখযোগ্য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সংস্থাগুলোর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নাম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নিম্নরূপ</a:t>
          </a:r>
          <a:r>
            <a:rPr lang="en-GB" sz="16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-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Save the Children	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World Vision		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Red Crescent Society    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United Nations International Children Emergency Fund (UNICEF)   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United Nations Development Programme (UNDP)   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Credit Analysis and Research Limited (CARE)  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International Monetary Fund (IMF)  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World Bank  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International lever Organization (ILO) </a:t>
          </a:r>
        </a:p>
        <a:p>
          <a:pPr algn="just"/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</a:t>
          </a:r>
          <a:r>
            <a:rPr lang="en-GB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Transperence</a:t>
          </a: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International Bangladesh (TIB) </a:t>
          </a:r>
        </a:p>
      </dgm:t>
    </dgm:pt>
    <dgm:pt modelId="{92045D9C-A716-4847-902C-12AF2C172C30}" type="parTrans" cxnId="{B956E3DB-D8D2-4C73-9E74-A291455CD0C1}">
      <dgm:prSet/>
      <dgm:spPr/>
      <dgm:t>
        <a:bodyPr/>
        <a:lstStyle/>
        <a:p>
          <a:endParaRPr lang="en-US"/>
        </a:p>
      </dgm:t>
    </dgm:pt>
    <dgm:pt modelId="{811B89F4-72A2-4F7E-92DE-DA87F5D0D4A5}" type="sibTrans" cxnId="{B956E3DB-D8D2-4C73-9E74-A291455CD0C1}">
      <dgm:prSet/>
      <dgm:spPr/>
      <dgm:t>
        <a:bodyPr/>
        <a:lstStyle/>
        <a:p>
          <a:endParaRPr lang="en-US"/>
        </a:p>
      </dgm:t>
    </dgm:pt>
    <dgm:pt modelId="{805E7980-C21E-404F-BE30-1862367AAE59}" type="pres">
      <dgm:prSet presAssocID="{DDA71D84-98E6-468D-9453-437D30FA36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46913-AF04-4124-A895-1012AD9E983C}" type="pres">
      <dgm:prSet presAssocID="{70DE9C04-4819-47C1-905B-24FDE4258A8D}" presName="node" presStyleLbl="node1" presStyleIdx="0" presStyleCnt="2" custScaleY="28090" custLinFactNeighborX="49" custLinFactNeighborY="-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8B1AB-513D-4C61-814B-78E3050DC09C}" type="pres">
      <dgm:prSet presAssocID="{1E4DB0A4-362D-47B6-8E3A-3C90E73A011C}" presName="sibTrans" presStyleCnt="0"/>
      <dgm:spPr/>
    </dgm:pt>
    <dgm:pt modelId="{C243C636-3627-4457-A42F-B42E5FDBA20F}" type="pres">
      <dgm:prSet presAssocID="{CF855979-A719-4ECB-AA28-E14E36B5FC9B}" presName="node" presStyleLbl="node1" presStyleIdx="1" presStyleCnt="2" custAng="0" custScaleX="106340" custScaleY="151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6E3DB-D8D2-4C73-9E74-A291455CD0C1}" srcId="{DDA71D84-98E6-468D-9453-437D30FA36CD}" destId="{CF855979-A719-4ECB-AA28-E14E36B5FC9B}" srcOrd="1" destOrd="0" parTransId="{92045D9C-A716-4847-902C-12AF2C172C30}" sibTransId="{811B89F4-72A2-4F7E-92DE-DA87F5D0D4A5}"/>
    <dgm:cxn modelId="{741CA6EC-8049-46A2-8C3A-EAF4E53BA372}" type="presOf" srcId="{DDA71D84-98E6-468D-9453-437D30FA36CD}" destId="{805E7980-C21E-404F-BE30-1862367AAE59}" srcOrd="0" destOrd="0" presId="urn:microsoft.com/office/officeart/2005/8/layout/default"/>
    <dgm:cxn modelId="{9F4F9D40-B98E-4903-A49B-392B903C7CC3}" srcId="{DDA71D84-98E6-468D-9453-437D30FA36CD}" destId="{70DE9C04-4819-47C1-905B-24FDE4258A8D}" srcOrd="0" destOrd="0" parTransId="{CBC86826-10E0-4B52-ADCC-12E03E780129}" sibTransId="{1E4DB0A4-362D-47B6-8E3A-3C90E73A011C}"/>
    <dgm:cxn modelId="{46B4FBCF-26CA-4292-BBFA-46EDC3A17CF6}" type="presOf" srcId="{70DE9C04-4819-47C1-905B-24FDE4258A8D}" destId="{9A046913-AF04-4124-A895-1012AD9E983C}" srcOrd="0" destOrd="0" presId="urn:microsoft.com/office/officeart/2005/8/layout/default"/>
    <dgm:cxn modelId="{245A335F-EEBD-43D3-810F-E6716A067C0A}" type="presOf" srcId="{CF855979-A719-4ECB-AA28-E14E36B5FC9B}" destId="{C243C636-3627-4457-A42F-B42E5FDBA20F}" srcOrd="0" destOrd="0" presId="urn:microsoft.com/office/officeart/2005/8/layout/default"/>
    <dgm:cxn modelId="{6CD6EBBC-238B-4B53-A270-B95E3D59BEC6}" type="presParOf" srcId="{805E7980-C21E-404F-BE30-1862367AAE59}" destId="{9A046913-AF04-4124-A895-1012AD9E983C}" srcOrd="0" destOrd="0" presId="urn:microsoft.com/office/officeart/2005/8/layout/default"/>
    <dgm:cxn modelId="{708922E9-7FB5-4915-8F8F-FFAC17051C15}" type="presParOf" srcId="{805E7980-C21E-404F-BE30-1862367AAE59}" destId="{1A78B1AB-513D-4C61-814B-78E3050DC09C}" srcOrd="1" destOrd="0" presId="urn:microsoft.com/office/officeart/2005/8/layout/default"/>
    <dgm:cxn modelId="{A1C8DC0E-86EC-4798-9542-9D19C1D34DB4}" type="presParOf" srcId="{805E7980-C21E-404F-BE30-1862367AAE59}" destId="{C243C636-3627-4457-A42F-B42E5FDBA20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46913-AF04-4124-A895-1012AD9E983C}">
      <dsp:nvSpPr>
        <dsp:cNvPr id="0" name=""/>
        <dsp:cNvSpPr/>
      </dsp:nvSpPr>
      <dsp:spPr>
        <a:xfrm>
          <a:off x="313345" y="0"/>
          <a:ext cx="5676256" cy="956676"/>
        </a:xfrm>
        <a:prstGeom prst="rect">
          <a:avLst/>
        </a:prstGeom>
        <a:solidFill>
          <a:srgbClr val="00B0F0"/>
        </a:solidFill>
        <a:ln w="34925" cap="flat" cmpd="sng" algn="in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latin typeface="SutonnyUniBanglaOMJ" panose="01010600010101010101" pitchFamily="2" charset="0"/>
              <a:cs typeface="SutonnyUniBanglaOMJ" panose="01010600010101010101" pitchFamily="2" charset="0"/>
            </a:rPr>
            <a:t>উপস্থাপনা </a:t>
          </a:r>
          <a:endParaRPr lang="en-US" sz="4000" kern="1200" dirty="0">
            <a:latin typeface="SutonnyUniBanglaOMJ" panose="01010600010101010101" pitchFamily="2" charset="0"/>
            <a:cs typeface="SutonnyUniBanglaOMJ" panose="01010600010101010101" pitchFamily="2" charset="0"/>
          </a:endParaRPr>
        </a:p>
      </dsp:txBody>
      <dsp:txXfrm>
        <a:off x="313345" y="0"/>
        <a:ext cx="5676256" cy="956676"/>
      </dsp:txXfrm>
    </dsp:sp>
    <dsp:sp modelId="{C243C636-3627-4457-A42F-B42E5FDBA20F}">
      <dsp:nvSpPr>
        <dsp:cNvPr id="0" name=""/>
        <dsp:cNvSpPr/>
      </dsp:nvSpPr>
      <dsp:spPr>
        <a:xfrm>
          <a:off x="130627" y="1527448"/>
          <a:ext cx="6036130" cy="5162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মানব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সেবা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মানুষের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একটি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স্বাভাবিক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ধর্ম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এই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লক্ষ্যে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পৃথিবীর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সকল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প্রান্তের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দরিদ্র,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নিপীড়িত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,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অবহেলিত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,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বঞ্চিত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,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দুর্যোগকবলিত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মানুষের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সেবা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,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কল্যাণ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ও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উন্নয়নে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সংগঠনগুলো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কাজ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যাচ্ছে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বাংলাদেশ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মধ্যম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আয়ের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দেশ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কিংবা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উন্নয়নশীল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দেশ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হিসেবে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সামাজিক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নিরাপত্তার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ক্ষেত্রে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ভূমিকা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পালন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করছে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কিন্তু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কোনো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দেশের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পক্ষেই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এককভাবে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সমাজ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উন্নয়নমূলক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কার্যক্রম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পরিচালনা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সম্ভব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নয়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এ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করণেই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সেবা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সহায়তা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প্রদানকারী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সংস্থাগুলোর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কার্যক্রমকে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গুরুত্ব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সহকারে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বিবেচনা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করা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হয়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যে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সংগঠন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পর্যায়ে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আর্থসামাজিক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সহযোগিতার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মাধ্যমে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সমাজ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উন্নয়ন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কার্যক্রম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পরিচালনা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করে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থাকে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সেগুলোকে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সংগঠন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b="1" i="1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বলে</a:t>
          </a:r>
          <a:r>
            <a:rPr lang="en-GB" sz="1600" b="1" i="1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। 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বাংলাদেশে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যেসব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আন্তর্জাতিক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সংস্থাগুলো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জনকল্যাণমুখী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কাজ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করে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থাকে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তাদের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মধ্যে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উল্লেখযোগ্য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সংস্থাগুলোর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নাম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 </a:t>
          </a:r>
          <a:r>
            <a:rPr lang="en-GB" sz="1600" kern="1200" dirty="0" err="1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নিম্নরূপ</a:t>
          </a:r>
          <a:r>
            <a:rPr lang="en-GB" sz="1600" kern="1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rPr>
            <a:t>-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Save the Children	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World Vision		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Red Crescent Society  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United Nations International Children Emergency Fund (UNICEF) 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United Nations Development Programme (UNDP) 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Credit Analysis and Research Limited (CARE)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International Monetary Fund (IMF)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 World Bank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 International lever Organization (ILO)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10. </a:t>
          </a:r>
          <a:r>
            <a:rPr lang="en-GB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Transperence</a:t>
          </a: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International Bangladesh (TIB) </a:t>
          </a:r>
        </a:p>
      </dsp:txBody>
      <dsp:txXfrm>
        <a:off x="130627" y="1527448"/>
        <a:ext cx="6036130" cy="5162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18" y="1344700"/>
            <a:ext cx="4406900" cy="41551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1344701"/>
            <a:ext cx="4693023" cy="41551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937" y="1344701"/>
            <a:ext cx="9475952" cy="4307754"/>
          </a:xfrm>
        </p:spPr>
        <p:txBody>
          <a:bodyPr/>
          <a:lstStyle/>
          <a:p>
            <a:pPr algn="l"/>
            <a: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 </a:t>
            </a:r>
            <a:b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96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96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স্বাগতম</a:t>
            </a:r>
            <a:r>
              <a:rPr lang="en-GB" sz="28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    </a:t>
            </a:r>
            <a:br>
              <a:rPr lang="en-GB" sz="28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28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28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                                                              </a:t>
            </a:r>
            <a:r>
              <a:rPr lang="en-GB" sz="4800" dirty="0" err="1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পদ্মা</a:t>
            </a:r>
            <a:r>
              <a:rPr lang="en-GB" sz="4800" dirty="0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4800" dirty="0" err="1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সেতু</a:t>
            </a:r>
            <a:r>
              <a:rPr lang="en-GB" sz="4800" dirty="0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13800" dirty="0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endParaRPr lang="en-US" sz="13800" dirty="0">
              <a:solidFill>
                <a:srgbClr val="FFFF00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05" y="329610"/>
            <a:ext cx="1160226" cy="7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53" y="685800"/>
            <a:ext cx="4167414" cy="215788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বাড়ির</a:t>
            </a:r>
            <a:r>
              <a:rPr lang="en-GB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কাজ</a:t>
            </a:r>
            <a:endParaRPr lang="en-US" b="1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053" y="3642924"/>
            <a:ext cx="4167414" cy="2961076"/>
          </a:xfr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endParaRPr lang="en-GB" sz="3200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সংস্থা</a:t>
            </a:r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দুইটির</a:t>
            </a:r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 </a:t>
            </a:r>
            <a:r>
              <a:rPr lang="en-GB" sz="32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আগামী</a:t>
            </a:r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ক্লাশে</a:t>
            </a:r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আলোচনা</a:t>
            </a:r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করবে</a:t>
            </a:r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256143"/>
            <a:ext cx="5500914" cy="3017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3642924"/>
            <a:ext cx="5500913" cy="29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19313"/>
            <a:ext cx="3855720" cy="63137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9" y="18143"/>
            <a:ext cx="6647543" cy="6839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240" y="0"/>
            <a:ext cx="5820954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484095"/>
            <a:ext cx="4719917" cy="833718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sz="11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11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b="1" i="1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শিক্ষক</a:t>
            </a:r>
            <a: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পরিচিতি</a:t>
            </a:r>
            <a: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endParaRPr lang="en-US" b="1" i="1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1" y="1519519"/>
            <a:ext cx="4040515" cy="47871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4965" y="484095"/>
            <a:ext cx="5567082" cy="5822576"/>
          </a:xfr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algn="ctr"/>
            <a:endParaRPr lang="en-GB" sz="28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দেওয়ান </a:t>
            </a:r>
            <a:r>
              <a:rPr lang="en-GB" sz="2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GB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শফিকুল</a:t>
            </a:r>
            <a:r>
              <a:rPr lang="en-GB" sz="2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সহকারী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অধ্যাপক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বিভাগ</a:t>
            </a:r>
            <a:endParaRPr lang="en-GB" sz="24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আটিয়া </a:t>
            </a:r>
            <a:r>
              <a:rPr lang="en-GB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মহিলা</a:t>
            </a:r>
            <a:r>
              <a:rPr lang="en-GB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মহাবিদ্যালয়</a:t>
            </a:r>
            <a:endParaRPr lang="en-GB" sz="36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দেলদুয়ার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টাঙ্গাইল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ctr"/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মোবাইলঃ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01792-636476</a:t>
            </a:r>
          </a:p>
          <a:p>
            <a:pPr algn="ctr"/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ইমেইলঃ</a:t>
            </a:r>
            <a:r>
              <a:rPr lang="en-GB" sz="2000" dirty="0">
                <a:solidFill>
                  <a:schemeClr val="tx1"/>
                </a:solidFill>
                <a:latin typeface="ArhialkhanMJ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dewaniswr87@gmail.com</a:t>
            </a:r>
            <a:endParaRPr lang="en-GB" sz="2000" dirty="0">
              <a:solidFill>
                <a:schemeClr val="tx1"/>
              </a:solidFill>
              <a:latin typeface="ArhialkhanMJ" pitchFamily="2" charset="0"/>
            </a:endParaRPr>
          </a:p>
          <a:p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21" y="443752"/>
            <a:ext cx="4007225" cy="1062318"/>
          </a:xfr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sz="14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14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পাঠ </a:t>
            </a:r>
            <a:r>
              <a:rPr lang="en-GB" b="1" i="1" dirty="0" err="1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পরিচিতি</a:t>
            </a:r>
            <a:r>
              <a:rPr lang="en-GB" b="1" i="1" dirty="0" smtClean="0">
                <a:solidFill>
                  <a:schemeClr val="bg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endParaRPr lang="en-US" b="1" i="1" dirty="0">
              <a:solidFill>
                <a:schemeClr val="bg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4" r="196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222" y="1855694"/>
            <a:ext cx="4007225" cy="4545106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দ্বাদশ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সমাজকর্ম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দ্বিতীয়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পত্র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৮ম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অধ্যায়-বাংলাদেশে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আন্তর্জাতিক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সংস্থার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উন্নয়ন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কার্যক্রম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তারিখঃ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০৮-০৩-২০২১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খ্রীঃ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১০.০০ ঘটিকা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10" y="270349"/>
            <a:ext cx="10420476" cy="88773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পূর্বজ্ঞান</a:t>
            </a:r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যাচাই</a:t>
            </a:r>
            <a: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2400" dirty="0" err="1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ছবিগুলো</a:t>
            </a:r>
            <a:r>
              <a:rPr lang="en-GB" sz="2400" dirty="0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লক্ষ্য</a:t>
            </a:r>
            <a:r>
              <a:rPr lang="en-GB" sz="2400" dirty="0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করে</a:t>
            </a:r>
            <a:r>
              <a:rPr lang="en-GB" sz="2400" dirty="0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বলতে</a:t>
            </a:r>
            <a:r>
              <a:rPr lang="en-GB" sz="2400" dirty="0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হবে</a:t>
            </a:r>
            <a:r>
              <a:rPr lang="en-GB" sz="2400" dirty="0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আজকের</a:t>
            </a:r>
            <a:r>
              <a:rPr lang="en-GB" sz="2400" dirty="0" smtClean="0">
                <a:solidFill>
                  <a:srgbClr val="FFFF00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পাঠ</a:t>
            </a:r>
            <a:endParaRPr lang="en-US" sz="2400" dirty="0">
              <a:solidFill>
                <a:srgbClr val="FFFF00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01" y="3867180"/>
            <a:ext cx="2479504" cy="17368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64" y="1429029"/>
            <a:ext cx="2008410" cy="2275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50" y="3799080"/>
            <a:ext cx="2008410" cy="1804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0" y="1418324"/>
            <a:ext cx="2773435" cy="2256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03" y="1418324"/>
            <a:ext cx="2481274" cy="2311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63" y="1429029"/>
            <a:ext cx="2490142" cy="2245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20" y="3799080"/>
            <a:ext cx="2525157" cy="1804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0" y="3919578"/>
            <a:ext cx="2681876" cy="16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22943"/>
            <a:ext cx="3855720" cy="809171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পাঠ </a:t>
            </a:r>
            <a:r>
              <a:rPr lang="en-GB" b="1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ঘোষণা</a:t>
            </a:r>
            <a:endParaRPr lang="en-US" b="1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530285"/>
              </p:ext>
            </p:extLst>
          </p:nvPr>
        </p:nvGraphicFramePr>
        <p:xfrm>
          <a:off x="5704114" y="88900"/>
          <a:ext cx="6297385" cy="669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843313"/>
            <a:ext cx="3855720" cy="4717143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endParaRPr lang="en-GB" sz="3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GB" sz="32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আন্তর্জাতিক</a:t>
            </a:r>
            <a:r>
              <a:rPr lang="en-GB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3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সংস্থার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</a:t>
            </a:r>
            <a:r>
              <a:rPr lang="en-GB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উন্নয়ন</a:t>
            </a:r>
            <a:r>
              <a:rPr lang="en-GB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কার্যক্রম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33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8257"/>
            <a:ext cx="10896599" cy="1055914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সেভ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দ্য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চিলড্রেনের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উদ্দেশ্য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b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and Objectives of Save the Children</a:t>
            </a:r>
            <a:endParaRPr lang="en-US" sz="2400" b="1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6615"/>
            <a:ext cx="5965371" cy="5012871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সেভ</a:t>
            </a:r>
            <a:r>
              <a:rPr lang="en-GB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দ্য</a:t>
            </a:r>
            <a:r>
              <a:rPr lang="en-GB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চিলড্রেনের</a:t>
            </a:r>
            <a:r>
              <a:rPr lang="en-GB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উদ্দেশ্য</a:t>
            </a:r>
            <a:r>
              <a:rPr lang="en-GB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(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Save the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Children)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একটি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নিরাপদ</a:t>
            </a:r>
            <a:r>
              <a:rPr lang="en-GB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সুস্থ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পারিবারিক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সামাজিক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পরিবেশে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বেড়ে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ওঠার</a:t>
            </a:r>
            <a:endParaRPr lang="en-GB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marL="0" indent="0">
              <a:buNone/>
            </a:pPr>
            <a:r>
              <a:rPr lang="en-GB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   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ব্যবস্থা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ঝুঁকিপূর্ণ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তার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পরিবারকে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স্বাভাবিক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পর্যায়ে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নিয়ে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আসা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খাদ্য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পুষ্টি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নিশ্চিত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দারিদ্রের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কবল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থেকে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রক্ষা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  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বঞ্চিত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বিষয়ে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প্রয়োজনীয়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সহায়তা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HIV/AIDS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আক্রান্ত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–এ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ঝুঁকিপূর্ণ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রক্ষা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পাচার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অপব্যবহার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শোষণ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বন্ধে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পদক্ষেপ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গ্রহণ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দৈহিক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মানসিক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, সামাজিক ও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বুদ্ধিবৃত্তিক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উন্নয়ন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সাধন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অধিকার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নিশ্চিত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রক্ষায়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মাতাপিতা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,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পরিবার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লালন-পালনকারীদের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সহায়তা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সমস্যার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উপর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গবেষণা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পরিচালনা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 </a:t>
            </a:r>
            <a:r>
              <a:rPr lang="en-GB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dirty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0" y="437243"/>
            <a:ext cx="1226457" cy="957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6771" y="1576615"/>
            <a:ext cx="4804228" cy="50167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সেভ</a:t>
            </a:r>
            <a: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দ্য</a:t>
            </a:r>
            <a: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চিলড্রেনের</a:t>
            </a:r>
            <a: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0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</a:p>
          <a:p>
            <a:pPr algn="just"/>
            <a:r>
              <a:rPr lang="en-GB" sz="20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           </a:t>
            </a:r>
            <a:r>
              <a:rPr lang="en-GB" sz="2000" b="1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(</a:t>
            </a:r>
            <a:r>
              <a:rPr lang="en-GB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Fungtion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the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Children)</a:t>
            </a:r>
            <a:endParaRPr lang="en-GB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নিরাপত্তা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(Children Protection)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শিশুর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বেঁচে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থাকা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(Children Survival)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শিক্ষা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(Education Programme)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স্বাস্থ্য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পুষ্টি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(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Nutration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এইচআইভি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/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এইডস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 </a:t>
            </a:r>
            <a:r>
              <a:rPr lang="en-GB" sz="20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(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HIV/AIDS)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জরুরি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সাহায্য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Emargency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জীবিকা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খাদ্য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নিরাপত্তা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(Livelihood and food security programme)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শিশুর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অধিকার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সুশাসনবিষয়ক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(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 rights and good governance programme)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দুর্যোগ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প্রস্তুতি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সাড়াদান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preparedness and response programme)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স্পন্সরশিপ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(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Sponsorship programme)</a:t>
            </a:r>
            <a:endParaRPr lang="en-GB" sz="20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◙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গবেষণা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0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(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programme)</a:t>
            </a:r>
            <a:endParaRPr lang="en-US" sz="1600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69900"/>
            <a:ext cx="10795000" cy="863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ওয়ার্ল্ড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ভিশনের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উদ্দেশ্য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and Objectives of World Vision </a:t>
            </a:r>
            <a:endParaRPr lang="en-US" sz="2400" b="1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3593" y="1468445"/>
            <a:ext cx="5407414" cy="737473"/>
          </a:xfrm>
          <a:solidFill>
            <a:srgbClr val="92D050"/>
          </a:solidFill>
        </p:spPr>
        <p:txBody>
          <a:bodyPr/>
          <a:lstStyle/>
          <a:p>
            <a:r>
              <a:rPr lang="en-GB" sz="20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ওয়ার্ল্ড</a:t>
            </a:r>
            <a: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ভিশনের</a:t>
            </a:r>
            <a: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উদ্দেশ্য</a:t>
            </a:r>
            <a: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b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World Vision </a:t>
            </a:r>
            <a:endParaRPr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340864"/>
            <a:ext cx="5407414" cy="421233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দরিদ্র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স্বাস্থ্য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পরিচর্যা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উপার্জনক্ষম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তোলা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আয়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বৃদ্ধির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মাধ্যমে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লক্ষ্যভূক্ত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জনগণকে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স্বাবলম্বী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তোলা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মানুষের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মধ্যে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নেতৃত্বের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গুনাবলী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বিকাশ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ঘটাতে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সাহায্য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মানবকল্যাণে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কাজ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জন্য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বিশ্বব্যাপী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মানুষকে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উদ্বুদ্ধ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গুণগত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শিক্ষার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সুযোগ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সৃষ্টি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প্রবেশাধিকার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নিশ্চিত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দুর্যোগ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জলবায়ু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পরিবর্তন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প্রস্তুতিতে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সহায়তা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এইচআইভি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/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এইডস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প্রতিরোধে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প্রয়োজনীয়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ব্যবস্থা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গ্রহণ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স্কুল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উন্নয়ন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কর্মসূচী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পরিচালনা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লিঙ্গবৈষম্য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দূরীকরণের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লক্ষ্যে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নারীদের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সুবিধা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বৃদ্ধি</a:t>
            </a:r>
            <a:r>
              <a:rPr lang="en-GB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 </a:t>
            </a:r>
            <a:endParaRPr lang="en-US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9014" y="1474000"/>
            <a:ext cx="5133586" cy="726361"/>
          </a:xfrm>
          <a:solidFill>
            <a:srgbClr val="00B0F0"/>
          </a:solidFill>
        </p:spPr>
        <p:txBody>
          <a:bodyPr/>
          <a:lstStyle/>
          <a:p>
            <a:r>
              <a:rPr lang="en-GB" sz="20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ওয়ার্ল্ড</a:t>
            </a:r>
            <a: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ভিশনের</a:t>
            </a:r>
            <a: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0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20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Vision </a:t>
            </a:r>
            <a:endParaRPr lang="en-US" sz="1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9014" y="2340864"/>
            <a:ext cx="5133586" cy="42123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শিক্ষা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endParaRPr lang="en-GB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স্বাস্থ্য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কর্মসূচী</a:t>
            </a:r>
            <a:endParaRPr lang="en-GB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কৃষি</a:t>
            </a:r>
            <a:endParaRPr lang="en-GB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জেন্ডার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সমতা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নিশ্চিত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করা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</a:p>
          <a:p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দুর্যোগ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ব্যবস্থাপনা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ত্রাণ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বিতরণ</a:t>
            </a:r>
            <a:endParaRPr lang="en-GB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দপক্ষতা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বৃদ্ধিমূলক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প্রশিক্ষণ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আয়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বৃদ্ধি</a:t>
            </a:r>
            <a:endParaRPr lang="en-GB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পানি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পয়ঃনিষ্কাশন</a:t>
            </a:r>
            <a:endParaRPr lang="en-GB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কিশোর-কিশোরী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সংশোধন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উন্নয়ন</a:t>
            </a:r>
            <a:endParaRPr lang="en-GB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পথ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জন্য</a:t>
            </a: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endParaRPr lang="en-GB" dirty="0" smtClean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96" y="469900"/>
            <a:ext cx="2479504" cy="86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614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429" y="342786"/>
            <a:ext cx="9908347" cy="823912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sz="4000" b="1" i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শিখনফল</a:t>
            </a:r>
            <a:r>
              <a:rPr lang="en-GB" sz="4000" b="1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4000" b="1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endParaRPr lang="en-US" sz="7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429" y="1393371"/>
            <a:ext cx="9908347" cy="5094515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আন্তর্জাতিক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সংগঠনের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ধারণা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ব্যাখ্যা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করতে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পারবে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pPr marL="0" indent="0">
              <a:buNone/>
            </a:pPr>
            <a:endParaRPr lang="en-GB" sz="2400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marL="0" indent="0">
              <a:buNone/>
            </a:pPr>
            <a:endParaRPr lang="en-GB" sz="24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marL="0" indent="0">
              <a:buNone/>
            </a:pPr>
            <a:endParaRPr lang="en-GB" sz="24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সেভ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দ্যা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চিলড্রেনের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উদ্দেশ্য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400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ব্যাখ্যা</a:t>
            </a:r>
            <a:r>
              <a:rPr lang="en-GB" sz="2400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করতে</a:t>
            </a:r>
            <a:r>
              <a:rPr lang="en-GB" sz="2400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পারবে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pPr marL="0" indent="0">
              <a:buNone/>
            </a:pPr>
            <a:endParaRPr lang="en-GB" sz="2400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marL="0" indent="0">
              <a:buNone/>
            </a:pPr>
            <a:endParaRPr lang="en-GB" sz="2400" i="1" dirty="0" smtClean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marL="0" indent="0">
              <a:buNone/>
            </a:pPr>
            <a:endParaRPr lang="en-GB" sz="2400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pPr marL="0" indent="0">
              <a:buNone/>
            </a:pPr>
            <a:endParaRPr lang="en-GB" sz="2400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r>
              <a:rPr lang="en-GB" sz="2400" i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ওয়ার্ল্ডভিশনের</a:t>
            </a:r>
            <a:r>
              <a:rPr lang="en-GB" sz="2400" i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উদ্দেশ্য</a:t>
            </a:r>
            <a:r>
              <a:rPr lang="en-GB" sz="2400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ও </a:t>
            </a:r>
            <a:r>
              <a:rPr lang="en-GB" sz="2400" i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</a:t>
            </a:r>
            <a:r>
              <a:rPr lang="en-GB" sz="2400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ব্যাখ্যা</a:t>
            </a:r>
            <a:r>
              <a:rPr lang="en-GB" sz="2400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করতে</a:t>
            </a:r>
            <a:r>
              <a:rPr lang="en-GB" sz="2400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i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পারবে</a:t>
            </a:r>
            <a:r>
              <a:rPr lang="en-GB" sz="2400" i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  <a:endParaRPr lang="en-US" sz="2400" i="1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74" y="5123543"/>
            <a:ext cx="2566171" cy="136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74" y="2972009"/>
            <a:ext cx="2566171" cy="1512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75" y="1393371"/>
            <a:ext cx="256617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482600"/>
            <a:ext cx="11379199" cy="983343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GB" sz="1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/>
            </a:r>
            <a:br>
              <a:rPr lang="en-GB" sz="1600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r>
              <a:rPr lang="en-GB" b="1" i="1" dirty="0" err="1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মূল্যায়ন</a:t>
            </a:r>
            <a:r>
              <a:rPr lang="en-GB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br>
              <a:rPr lang="en-GB" b="1" i="1" dirty="0" smtClean="0">
                <a:solidFill>
                  <a:schemeClr val="tx1"/>
                </a:solidFill>
                <a:latin typeface="SutonnyUniBanglaOMJ" panose="01010600010101010101" pitchFamily="2" charset="0"/>
                <a:cs typeface="SutonnyUniBanglaOMJ" panose="01010600010101010101" pitchFamily="2" charset="0"/>
              </a:rPr>
            </a:br>
            <a:endParaRPr lang="en-US" sz="3600" b="1" i="1" dirty="0">
              <a:solidFill>
                <a:schemeClr val="tx1"/>
              </a:solidFill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2423886"/>
            <a:ext cx="6212114" cy="384628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43" y="2423886"/>
            <a:ext cx="4557486" cy="3846287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দলীয়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b="1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কাজঃ</a:t>
            </a:r>
            <a:r>
              <a:rPr lang="en-GB" sz="2400" b="1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সেভ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দ্যা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চিলড্রেন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শিশুদের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কল্যাণে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যেসব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কাজ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করে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তার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একটি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তালিকা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তৈরি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</a:t>
            </a:r>
          </a:p>
          <a:p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</a:p>
          <a:p>
            <a:r>
              <a:rPr lang="en-GB" sz="2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দলীয়</a:t>
            </a:r>
            <a:r>
              <a:rPr lang="en-GB" sz="2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b="1" dirty="0" err="1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কাজঃ</a:t>
            </a:r>
            <a:r>
              <a:rPr lang="en-GB" sz="2400" b="1" dirty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ওয়ার্ল্ডভিশ্নের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কার্যক্রমসমুহদেশের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আর্থসামাজিক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উন্নয়নে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সহায়ক-দলগতভাবে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আলোচনা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 </a:t>
            </a:r>
            <a:r>
              <a:rPr lang="en-GB" sz="2400" dirty="0" err="1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কর</a:t>
            </a:r>
            <a:r>
              <a:rPr lang="en-GB" sz="2400" dirty="0" smtClean="0">
                <a:latin typeface="SutonnyUniBanglaOMJ" panose="01010600010101010101" pitchFamily="2" charset="0"/>
                <a:cs typeface="SutonnyUniBanglaOMJ" panose="01010600010101010101" pitchFamily="2" charset="0"/>
              </a:rPr>
              <a:t>। </a:t>
            </a:r>
            <a:endParaRPr lang="en-US" sz="2400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  <a:p>
            <a:endParaRPr lang="en-US" sz="2000" dirty="0">
              <a:latin typeface="SutonnyUniBanglaOMJ" panose="01010600010101010101" pitchFamily="2" charset="0"/>
              <a:cs typeface="SutonnyUni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9900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478</TotalTime>
  <Words>571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ArhialkhanMJ</vt:lpstr>
      <vt:lpstr>Franklin Gothic Book</vt:lpstr>
      <vt:lpstr>SutonnyOMJ</vt:lpstr>
      <vt:lpstr>SutonnyUniBanglaOMJ</vt:lpstr>
      <vt:lpstr>Times New Roman</vt:lpstr>
      <vt:lpstr>Crop</vt:lpstr>
      <vt:lpstr>              স্বাগতম                                                                        পদ্মা সেতু  </vt:lpstr>
      <vt:lpstr> শিক্ষক পরিচিতি </vt:lpstr>
      <vt:lpstr> পাঠ পরিচিতি </vt:lpstr>
      <vt:lpstr> পূর্বজ্ঞান যাচাই ছবিগুলো লক্ষ্য করে বলতে হবে আজকের পাঠ</vt:lpstr>
      <vt:lpstr>পাঠ ঘোষণা</vt:lpstr>
      <vt:lpstr>সেভ দ্য চিলড্রেনের উদ্দেশ্য ও কার্যক্রম  Activities and Objectives of Save the Children</vt:lpstr>
      <vt:lpstr>ওয়ার্ল্ড ভিশনের উদ্দেশ্য ও কার্যক্রম Activities and Objectives of World Vision </vt:lpstr>
      <vt:lpstr>PowerPoint Presentation</vt:lpstr>
      <vt:lpstr> মূল্যায়ন  </vt:lpstr>
      <vt:lpstr> 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81</cp:revision>
  <dcterms:created xsi:type="dcterms:W3CDTF">2021-03-09T04:21:22Z</dcterms:created>
  <dcterms:modified xsi:type="dcterms:W3CDTF">2021-03-30T03:56:01Z</dcterms:modified>
</cp:coreProperties>
</file>