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notesMasterIdLst>
    <p:notesMasterId r:id="rId21"/>
  </p:notesMasterIdLst>
  <p:sldIdLst>
    <p:sldId id="256" r:id="rId2"/>
    <p:sldId id="281" r:id="rId3"/>
    <p:sldId id="282" r:id="rId4"/>
    <p:sldId id="259" r:id="rId5"/>
    <p:sldId id="260" r:id="rId6"/>
    <p:sldId id="261" r:id="rId7"/>
    <p:sldId id="262" r:id="rId8"/>
    <p:sldId id="278" r:id="rId9"/>
    <p:sldId id="263" r:id="rId10"/>
    <p:sldId id="276" r:id="rId11"/>
    <p:sldId id="264" r:id="rId12"/>
    <p:sldId id="266" r:id="rId13"/>
    <p:sldId id="279" r:id="rId14"/>
    <p:sldId id="275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09CB0-4A20-49C5-932C-65D81CF2ABBF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316D9-6DA2-4386-8669-AC66CD7EA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8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209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417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221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788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742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336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420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800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40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216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99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4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985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82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36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9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316D9-6DA2-4386-8669-AC66CD7EA38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80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f5d24447dc5bb0630323f8db9aaf5e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52" y="441434"/>
            <a:ext cx="11797861" cy="6006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564D592-0BFB-4BEE-9D10-D4FB50FD3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7005" y="1450428"/>
            <a:ext cx="5912071" cy="138691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59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50E37A-C210-4398-8155-242F38FC2925}"/>
              </a:ext>
            </a:extLst>
          </p:cNvPr>
          <p:cNvSpPr txBox="1"/>
          <p:nvPr/>
        </p:nvSpPr>
        <p:spPr>
          <a:xfrm>
            <a:off x="1181101" y="741314"/>
            <a:ext cx="9445335" cy="1329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XOR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বিজোড়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সংখ্যক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ইনপুট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হলে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আউটপুট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অর্থা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ৎ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ইনপুট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দুটি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যদি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অসমান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তবে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আউটপুট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7153FC-636F-4CDA-B4CB-46E3718C19E8}"/>
              </a:ext>
            </a:extLst>
          </p:cNvPr>
          <p:cNvSpPr txBox="1"/>
          <p:nvPr/>
        </p:nvSpPr>
        <p:spPr>
          <a:xfrm>
            <a:off x="3200400" y="2429403"/>
            <a:ext cx="4190999" cy="28153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ln w="28575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xmlns="" id="{F5B7A505-52AC-4409-9A1C-8318B147F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2220102"/>
              </p:ext>
            </p:extLst>
          </p:nvPr>
        </p:nvGraphicFramePr>
        <p:xfrm>
          <a:off x="3532908" y="2495305"/>
          <a:ext cx="358832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884">
                  <a:extLst>
                    <a:ext uri="{9D8B030D-6E8A-4147-A177-3AD203B41FA5}">
                      <a16:colId xmlns:a16="http://schemas.microsoft.com/office/drawing/2014/main" xmlns="" val="321558926"/>
                    </a:ext>
                  </a:extLst>
                </a:gridCol>
                <a:gridCol w="849146">
                  <a:extLst>
                    <a:ext uri="{9D8B030D-6E8A-4147-A177-3AD203B41FA5}">
                      <a16:colId xmlns:a16="http://schemas.microsoft.com/office/drawing/2014/main" xmlns="" val="1476158555"/>
                    </a:ext>
                  </a:extLst>
                </a:gridCol>
                <a:gridCol w="2013298">
                  <a:extLst>
                    <a:ext uri="{9D8B030D-6E8A-4147-A177-3AD203B41FA5}">
                      <a16:colId xmlns:a16="http://schemas.microsoft.com/office/drawing/2014/main" xmlns="" val="532647032"/>
                    </a:ext>
                  </a:extLst>
                </a:gridCol>
              </a:tblGrid>
              <a:tr h="31082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ইনপুট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আউটপুট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2202623"/>
                  </a:ext>
                </a:extLst>
              </a:tr>
              <a:tr h="440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72247"/>
                  </a:ext>
                </a:extLst>
              </a:tr>
              <a:tr h="440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4571517"/>
                  </a:ext>
                </a:extLst>
              </a:tr>
              <a:tr h="440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422311"/>
                  </a:ext>
                </a:extLst>
              </a:tr>
              <a:tr h="440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6051617"/>
                  </a:ext>
                </a:extLst>
              </a:tr>
              <a:tr h="440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509316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0EEC79-8571-4B84-8171-3DD82C9AEE33}"/>
                  </a:ext>
                </a:extLst>
              </p:cNvPr>
              <p:cNvSpPr txBox="1"/>
              <p:nvPr/>
            </p:nvSpPr>
            <p:spPr>
              <a:xfrm>
                <a:off x="5540999" y="2807006"/>
                <a:ext cx="1289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Y=</a:t>
                </a:r>
                <a:r>
                  <a:rPr lang="en-US" sz="2400" dirty="0" err="1"/>
                  <a:t>A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400" dirty="0" err="1"/>
                  <a:t>B</a:t>
                </a:r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0EEC79-8571-4B84-8171-3DD82C9AE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999" y="2807006"/>
                <a:ext cx="1289291" cy="461665"/>
              </a:xfrm>
              <a:prstGeom prst="rect">
                <a:avLst/>
              </a:prstGeom>
              <a:blipFill>
                <a:blip r:embed="rId3"/>
                <a:stretch>
                  <a:fillRect l="-75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8709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DD81EF5-F52E-4FF3-8444-1CA729A0FC00}"/>
              </a:ext>
            </a:extLst>
          </p:cNvPr>
          <p:cNvGrpSpPr/>
          <p:nvPr/>
        </p:nvGrpSpPr>
        <p:grpSpPr>
          <a:xfrm>
            <a:off x="2187641" y="1458926"/>
            <a:ext cx="1004920" cy="3858106"/>
            <a:chOff x="1405069" y="1496538"/>
            <a:chExt cx="1004920" cy="38581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2AC2EB0-377D-4A59-B4FC-B8B5B59721FC}"/>
                </a:ext>
              </a:extLst>
            </p:cNvPr>
            <p:cNvSpPr txBox="1"/>
            <p:nvPr/>
          </p:nvSpPr>
          <p:spPr>
            <a:xfrm>
              <a:off x="1426370" y="1496538"/>
              <a:ext cx="40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</a:rPr>
                <a:t>A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B7EAAFD-41EB-4746-9E83-B47897079EDA}"/>
                    </a:ext>
                  </a:extLst>
                </p:cNvPr>
                <p:cNvSpPr txBox="1"/>
                <p:nvPr/>
              </p:nvSpPr>
              <p:spPr>
                <a:xfrm>
                  <a:off x="1883106" y="2907133"/>
                  <a:ext cx="5268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B7EAAFD-41EB-4746-9E83-B47897079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3106" y="2907133"/>
                  <a:ext cx="526883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E63F8D76-4142-4591-A08E-EAF6AA12E71D}"/>
                </a:ext>
              </a:extLst>
            </p:cNvPr>
            <p:cNvGrpSpPr/>
            <p:nvPr/>
          </p:nvGrpSpPr>
          <p:grpSpPr>
            <a:xfrm>
              <a:off x="1405069" y="2071481"/>
              <a:ext cx="861449" cy="3283163"/>
              <a:chOff x="806194" y="576297"/>
              <a:chExt cx="861449" cy="365637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xmlns="" id="{02C681CF-3441-4AAF-B016-58CCC1DC2791}"/>
                  </a:ext>
                </a:extLst>
              </p:cNvPr>
              <p:cNvGrpSpPr/>
              <p:nvPr/>
            </p:nvGrpSpPr>
            <p:grpSpPr>
              <a:xfrm rot="5400000">
                <a:off x="508504" y="1078370"/>
                <a:ext cx="1661212" cy="657066"/>
                <a:chOff x="1408393" y="588325"/>
                <a:chExt cx="3105875" cy="122855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xmlns="" id="{04850D14-C04F-4CD3-95F1-DEEA892357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8393" y="1251268"/>
                  <a:ext cx="911170" cy="2078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xmlns="" id="{9B2C8ADF-F9B6-4083-837E-7DE4F4E83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03098" y="1167766"/>
                  <a:ext cx="911170" cy="2078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xmlns="" id="{7CC52349-45A8-49EE-88A8-DB93D63E4B34}"/>
                    </a:ext>
                  </a:extLst>
                </p:cNvPr>
                <p:cNvSpPr/>
                <p:nvPr/>
              </p:nvSpPr>
              <p:spPr>
                <a:xfrm rot="5400000">
                  <a:off x="2176472" y="703823"/>
                  <a:ext cx="1228550" cy="997554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BDBE6790-02DE-4589-8011-F1CBE71458C7}"/>
                    </a:ext>
                  </a:extLst>
                </p:cNvPr>
                <p:cNvSpPr/>
                <p:nvPr/>
              </p:nvSpPr>
              <p:spPr>
                <a:xfrm>
                  <a:off x="3293834" y="1084368"/>
                  <a:ext cx="285945" cy="221600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BD25BC8E-8261-4BBA-BD5C-6C20A660A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9708" y="2161235"/>
                <a:ext cx="9676" cy="205634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632D27F2-063C-46CE-83EA-37B3F4D545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6194" y="590290"/>
                <a:ext cx="506887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3A80F1CF-D0D7-4F65-9CFB-AE33EDCEB9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734" y="576297"/>
                <a:ext cx="8356" cy="365637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E3DCC83-9139-4419-AA45-D395B6F724CD}"/>
              </a:ext>
            </a:extLst>
          </p:cNvPr>
          <p:cNvGrpSpPr/>
          <p:nvPr/>
        </p:nvGrpSpPr>
        <p:grpSpPr>
          <a:xfrm>
            <a:off x="3399366" y="1667553"/>
            <a:ext cx="955120" cy="3787836"/>
            <a:chOff x="3731426" y="1758148"/>
            <a:chExt cx="955120" cy="378783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5F4336B-E0A0-4DD2-B636-C327B39A2E90}"/>
                    </a:ext>
                  </a:extLst>
                </p:cNvPr>
                <p:cNvSpPr txBox="1"/>
                <p:nvPr/>
              </p:nvSpPr>
              <p:spPr>
                <a:xfrm>
                  <a:off x="4281534" y="3162628"/>
                  <a:ext cx="40501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5F4336B-E0A0-4DD2-B636-C327B39A2E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1534" y="3162628"/>
                  <a:ext cx="40501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2179EEB-D0C4-44C8-836D-29BF300BD1AC}"/>
                </a:ext>
              </a:extLst>
            </p:cNvPr>
            <p:cNvSpPr txBox="1"/>
            <p:nvPr/>
          </p:nvSpPr>
          <p:spPr>
            <a:xfrm>
              <a:off x="3822187" y="1758148"/>
              <a:ext cx="40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</a:rPr>
                <a:t>B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98948212-BF21-4ECD-BF3B-B9FF353FE724}"/>
                </a:ext>
              </a:extLst>
            </p:cNvPr>
            <p:cNvGrpSpPr/>
            <p:nvPr/>
          </p:nvGrpSpPr>
          <p:grpSpPr>
            <a:xfrm>
              <a:off x="3731426" y="2177934"/>
              <a:ext cx="861449" cy="3368050"/>
              <a:chOff x="806194" y="576297"/>
              <a:chExt cx="861449" cy="365637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973739D7-7EE4-41C5-B4D1-9B253265B254}"/>
                  </a:ext>
                </a:extLst>
              </p:cNvPr>
              <p:cNvGrpSpPr/>
              <p:nvPr/>
            </p:nvGrpSpPr>
            <p:grpSpPr>
              <a:xfrm rot="5400000">
                <a:off x="508504" y="1078370"/>
                <a:ext cx="1661212" cy="657066"/>
                <a:chOff x="1408393" y="588325"/>
                <a:chExt cx="3105875" cy="122855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xmlns="" id="{8428C317-CA1C-4C31-AAD0-5248C86561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8393" y="1251268"/>
                  <a:ext cx="911170" cy="2078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xmlns="" id="{1BAE01F6-6E40-4836-92B5-AAC7585A5E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03098" y="1167766"/>
                  <a:ext cx="911170" cy="2078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B63A0B32-4254-4BD9-AF67-6B43FA1F1370}"/>
                    </a:ext>
                  </a:extLst>
                </p:cNvPr>
                <p:cNvSpPr/>
                <p:nvPr/>
              </p:nvSpPr>
              <p:spPr>
                <a:xfrm rot="5400000">
                  <a:off x="2176472" y="703823"/>
                  <a:ext cx="1228550" cy="997554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xmlns="" id="{C49C3D37-BE6D-40D5-9B8A-8406E7F6C692}"/>
                    </a:ext>
                  </a:extLst>
                </p:cNvPr>
                <p:cNvSpPr/>
                <p:nvPr/>
              </p:nvSpPr>
              <p:spPr>
                <a:xfrm>
                  <a:off x="3293834" y="1084368"/>
                  <a:ext cx="285945" cy="221600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9F1DF956-E490-475D-96DE-DB877D84C4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9708" y="2161235"/>
                <a:ext cx="9676" cy="205634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9051CB6E-EC98-4E3E-A5CD-D5F5B6D3A6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6194" y="590290"/>
                <a:ext cx="506887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28739067-84E2-4A49-8185-5262DCB8B2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734" y="576297"/>
                <a:ext cx="8356" cy="365637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EF2F6E7-4AD5-4F33-8D21-EBC346C4913F}"/>
              </a:ext>
            </a:extLst>
          </p:cNvPr>
          <p:cNvGrpSpPr/>
          <p:nvPr/>
        </p:nvGrpSpPr>
        <p:grpSpPr>
          <a:xfrm>
            <a:off x="6141208" y="3488516"/>
            <a:ext cx="3147278" cy="1145238"/>
            <a:chOff x="6492233" y="3654360"/>
            <a:chExt cx="3147278" cy="106949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1D7D5649-B607-4A70-81B2-676D4ABEBD85}"/>
                </a:ext>
              </a:extLst>
            </p:cNvPr>
            <p:cNvGrpSpPr/>
            <p:nvPr/>
          </p:nvGrpSpPr>
          <p:grpSpPr>
            <a:xfrm>
              <a:off x="6805908" y="3705337"/>
              <a:ext cx="1286176" cy="993462"/>
              <a:chOff x="6805908" y="3705337"/>
              <a:chExt cx="1286176" cy="993462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95102CE2-1B22-4CD0-9F9F-9AB6EBABA3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80656" y="4171172"/>
                <a:ext cx="511428" cy="20892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Moon 17">
                <a:extLst>
                  <a:ext uri="{FF2B5EF4-FFF2-40B4-BE49-F238E27FC236}">
                    <a16:creationId xmlns:a16="http://schemas.microsoft.com/office/drawing/2014/main" xmlns="" id="{FD12568C-5402-45B3-8D06-2602F52DDC08}"/>
                  </a:ext>
                </a:extLst>
              </p:cNvPr>
              <p:cNvSpPr/>
              <p:nvPr/>
            </p:nvSpPr>
            <p:spPr>
              <a:xfrm rot="10800000">
                <a:off x="6805908" y="3705337"/>
                <a:ext cx="790140" cy="993462"/>
              </a:xfrm>
              <a:prstGeom prst="moon">
                <a:avLst>
                  <a:gd name="adj" fmla="val 69048"/>
                </a:avLst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AEC9458-9558-408B-B93B-9C2DCD8C44AE}"/>
                </a:ext>
              </a:extLst>
            </p:cNvPr>
            <p:cNvGrpSpPr/>
            <p:nvPr/>
          </p:nvGrpSpPr>
          <p:grpSpPr>
            <a:xfrm>
              <a:off x="6492233" y="3654360"/>
              <a:ext cx="3147278" cy="1069498"/>
              <a:chOff x="6492233" y="3654360"/>
              <a:chExt cx="3147278" cy="1069498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DE2B64C1-5D8A-483D-AA8F-A3426DC946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07786" y="4107677"/>
                <a:ext cx="511428" cy="20892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4156F3F0-A261-44E1-A5E1-C12E870834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92233" y="4457435"/>
                <a:ext cx="511428" cy="20892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90A286-0895-43A1-A38B-8B36C5CF92B5}"/>
                      </a:ext>
                    </a:extLst>
                  </p:cNvPr>
                  <p:cNvSpPr txBox="1"/>
                  <p:nvPr/>
                </p:nvSpPr>
                <p:spPr>
                  <a:xfrm>
                    <a:off x="7580657" y="3654360"/>
                    <a:ext cx="2058854" cy="5241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FFFF00"/>
                        </a:solidFill>
                      </a:rPr>
                      <a:t>Y= 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</m:oMath>
                    </a14:m>
                    <a:r>
                      <a:rPr lang="en-US" sz="2800" dirty="0">
                        <a:solidFill>
                          <a:srgbClr val="FFFF00"/>
                        </a:solidFill>
                      </a:rPr>
                      <a:t>A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a14:m>
                    <a:endParaRPr lang="en-US" sz="28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2490A286-0895-43A1-A38B-8B36C5CF92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0657" y="3654360"/>
                    <a:ext cx="2058854" cy="52411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6213" t="-9783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C6BE95F6-453E-4022-8856-1790D39323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09108" y="3729928"/>
                <a:ext cx="0" cy="414048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213F4ABE-0ADC-4034-94B0-AA7DC6CA00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2233" y="4462320"/>
                <a:ext cx="14777" cy="261538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2C6C142-C0B9-41B0-8DC6-D4FBD02D5838}"/>
              </a:ext>
            </a:extLst>
          </p:cNvPr>
          <p:cNvGrpSpPr/>
          <p:nvPr/>
        </p:nvGrpSpPr>
        <p:grpSpPr>
          <a:xfrm>
            <a:off x="2208537" y="4049277"/>
            <a:ext cx="4093321" cy="950712"/>
            <a:chOff x="2558908" y="4162565"/>
            <a:chExt cx="4099174" cy="950712"/>
          </a:xfrm>
        </p:grpSpPr>
        <p:sp>
          <p:nvSpPr>
            <p:cNvPr id="67" name="Flowchart: Delay 66">
              <a:extLst>
                <a:ext uri="{FF2B5EF4-FFF2-40B4-BE49-F238E27FC236}">
                  <a16:creationId xmlns:a16="http://schemas.microsoft.com/office/drawing/2014/main" xmlns="" id="{56A116F3-16D8-40A7-A0C8-708D11E3774A}"/>
                </a:ext>
              </a:extLst>
            </p:cNvPr>
            <p:cNvSpPr/>
            <p:nvPr/>
          </p:nvSpPr>
          <p:spPr>
            <a:xfrm>
              <a:off x="5063931" y="4334440"/>
              <a:ext cx="790981" cy="778837"/>
            </a:xfrm>
            <a:prstGeom prst="flowChartDelay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467E4F75-F75B-43EE-9A76-8C2017920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8908" y="4530949"/>
              <a:ext cx="2505023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F28B45E2-B484-4644-B649-C504906C64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4342" y="4861961"/>
              <a:ext cx="82027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DD5176B4-BB73-4F82-988E-CB88A38066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1539" y="4720944"/>
              <a:ext cx="668758" cy="291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BA358F7-4369-49B7-90CB-51918516773A}"/>
                    </a:ext>
                  </a:extLst>
                </p:cNvPr>
                <p:cNvSpPr txBox="1"/>
                <p:nvPr/>
              </p:nvSpPr>
              <p:spPr>
                <a:xfrm>
                  <a:off x="5867942" y="4162565"/>
                  <a:ext cx="7901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FF00"/>
                      </a:solidFill>
                    </a:rPr>
                    <a:t>A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a14:m>
                  <a:endParaRPr lang="en-US" sz="28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A358F7-4369-49B7-90CB-519185167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942" y="4162565"/>
                  <a:ext cx="790140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5385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786B691-08A8-4B40-91A3-573937654516}"/>
              </a:ext>
            </a:extLst>
          </p:cNvPr>
          <p:cNvGrpSpPr/>
          <p:nvPr/>
        </p:nvGrpSpPr>
        <p:grpSpPr>
          <a:xfrm>
            <a:off x="2732298" y="2955469"/>
            <a:ext cx="3519609" cy="992716"/>
            <a:chOff x="3319298" y="2069736"/>
            <a:chExt cx="3519609" cy="992716"/>
          </a:xfrm>
        </p:grpSpPr>
        <p:sp>
          <p:nvSpPr>
            <p:cNvPr id="27" name="Flowchart: Delay 26">
              <a:extLst>
                <a:ext uri="{FF2B5EF4-FFF2-40B4-BE49-F238E27FC236}">
                  <a16:creationId xmlns:a16="http://schemas.microsoft.com/office/drawing/2014/main" xmlns="" id="{D4899757-8D8D-43A7-A9AC-D8D3C7811D52}"/>
                </a:ext>
              </a:extLst>
            </p:cNvPr>
            <p:cNvSpPr/>
            <p:nvPr/>
          </p:nvSpPr>
          <p:spPr>
            <a:xfrm>
              <a:off x="5305019" y="2283615"/>
              <a:ext cx="790981" cy="778837"/>
            </a:xfrm>
            <a:prstGeom prst="flowChartDelay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96D8C9F4-B69F-45D9-A533-C2416422A467}"/>
                </a:ext>
              </a:extLst>
            </p:cNvPr>
            <p:cNvGrpSpPr/>
            <p:nvPr/>
          </p:nvGrpSpPr>
          <p:grpSpPr>
            <a:xfrm>
              <a:off x="3319298" y="2069736"/>
              <a:ext cx="3519609" cy="761889"/>
              <a:chOff x="3112355" y="3095730"/>
              <a:chExt cx="3519609" cy="76188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C82519B9-6756-4A60-8DE1-19ECB1B949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01214" y="3731414"/>
                <a:ext cx="607894" cy="5672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9E7C348D-1C6C-471D-AB78-7DD3CB5196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2355" y="3628777"/>
                <a:ext cx="199585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BC2A98DA-DEA4-406B-935C-C107B85BA9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75917" y="3849384"/>
                <a:ext cx="1332294" cy="8235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56A5C8D2-7283-42C1-A375-D3CF15767A97}"/>
                      </a:ext>
                    </a:extLst>
                  </p:cNvPr>
                  <p:cNvSpPr txBox="1"/>
                  <p:nvPr/>
                </p:nvSpPr>
                <p:spPr>
                  <a:xfrm>
                    <a:off x="5929262" y="3095730"/>
                    <a:ext cx="70270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280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56A5C8D2-7283-42C1-A375-D3CF15767A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9262" y="3095730"/>
                    <a:ext cx="702702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61B8831C-3EED-431F-A69D-0D40097C1912}"/>
              </a:ext>
            </a:extLst>
          </p:cNvPr>
          <p:cNvSpPr txBox="1"/>
          <p:nvPr/>
        </p:nvSpPr>
        <p:spPr>
          <a:xfrm>
            <a:off x="-1" y="650992"/>
            <a:ext cx="12144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শুধু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মৌলিক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সাহায্যে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XOR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লজিক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চিত্র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02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C93927-92F1-4DF1-9F3F-26D5594B6B15}"/>
              </a:ext>
            </a:extLst>
          </p:cNvPr>
          <p:cNvSpPr txBox="1"/>
          <p:nvPr/>
        </p:nvSpPr>
        <p:spPr>
          <a:xfrm>
            <a:off x="0" y="41247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XNOR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94FD8E-8E5E-47F3-B9E4-CDF845BD5093}"/>
              </a:ext>
            </a:extLst>
          </p:cNvPr>
          <p:cNvSpPr txBox="1"/>
          <p:nvPr/>
        </p:nvSpPr>
        <p:spPr>
          <a:xfrm>
            <a:off x="1039090" y="985261"/>
            <a:ext cx="106338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XNOR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পূর্ণ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অর্থ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হচ্ছে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Exclusive NOR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XOR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আউটপুটের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NOT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যুক্ত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করলে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XNOR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পাওয়া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যায়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অর্থা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ৎ </a:t>
            </a:r>
            <a:r>
              <a:rPr lang="en-US" sz="2400" b="1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XOR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আউটপুটের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NOT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যুক্ত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XNOR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তৈরি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করা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DA1D8C8-9533-4CD2-A511-21CFBD511D37}"/>
              </a:ext>
            </a:extLst>
          </p:cNvPr>
          <p:cNvCxnSpPr>
            <a:cxnSpLocks/>
          </p:cNvCxnSpPr>
          <p:nvPr/>
        </p:nvCxnSpPr>
        <p:spPr>
          <a:xfrm flipH="1">
            <a:off x="4969011" y="3855403"/>
            <a:ext cx="911170" cy="2078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81807CF-6803-498D-9A48-782983BDB876}"/>
              </a:ext>
            </a:extLst>
          </p:cNvPr>
          <p:cNvCxnSpPr>
            <a:cxnSpLocks/>
          </p:cNvCxnSpPr>
          <p:nvPr/>
        </p:nvCxnSpPr>
        <p:spPr>
          <a:xfrm flipH="1">
            <a:off x="6955353" y="3891248"/>
            <a:ext cx="822948" cy="1730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E6C97-FF1B-4C9A-A8DC-F353EB4550C1}"/>
                  </a:ext>
                </a:extLst>
              </p:cNvPr>
              <p:cNvSpPr txBox="1"/>
              <p:nvPr/>
            </p:nvSpPr>
            <p:spPr>
              <a:xfrm>
                <a:off x="6815721" y="3264583"/>
                <a:ext cx="2071152" cy="53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6E6C97-FF1B-4C9A-A8DC-F353EB455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721" y="3264583"/>
                <a:ext cx="2071152" cy="535339"/>
              </a:xfrm>
              <a:prstGeom prst="rect">
                <a:avLst/>
              </a:prstGeom>
              <a:blipFill>
                <a:blip r:embed="rId3"/>
                <a:stretch>
                  <a:fillRect l="-5882" t="-9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4EA7E9-8023-4F8C-B3D6-E1339E4C150F}"/>
              </a:ext>
            </a:extLst>
          </p:cNvPr>
          <p:cNvSpPr txBox="1"/>
          <p:nvPr/>
        </p:nvSpPr>
        <p:spPr>
          <a:xfrm>
            <a:off x="3348908" y="5857217"/>
            <a:ext cx="3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XNOR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22E2C653-7786-4B31-AFC9-0517AF0BAED5}"/>
              </a:ext>
            </a:extLst>
          </p:cNvPr>
          <p:cNvSpPr/>
          <p:nvPr/>
        </p:nvSpPr>
        <p:spPr>
          <a:xfrm rot="5400000">
            <a:off x="5791525" y="3458979"/>
            <a:ext cx="1023093" cy="90096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F241377-36C9-4081-8A39-F1CC01F7AC0A}"/>
              </a:ext>
            </a:extLst>
          </p:cNvPr>
          <p:cNvSpPr/>
          <p:nvPr/>
        </p:nvSpPr>
        <p:spPr>
          <a:xfrm>
            <a:off x="6741965" y="3791269"/>
            <a:ext cx="213388" cy="206736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CFBF337-B85E-477A-AF8F-A6B2DD50C031}"/>
              </a:ext>
            </a:extLst>
          </p:cNvPr>
          <p:cNvCxnSpPr>
            <a:cxnSpLocks/>
          </p:cNvCxnSpPr>
          <p:nvPr/>
        </p:nvCxnSpPr>
        <p:spPr>
          <a:xfrm flipH="1">
            <a:off x="2696904" y="3706154"/>
            <a:ext cx="911170" cy="2078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5193061-0FA1-4612-9AD0-E9A42DE1FF97}"/>
              </a:ext>
            </a:extLst>
          </p:cNvPr>
          <p:cNvCxnSpPr>
            <a:cxnSpLocks/>
          </p:cNvCxnSpPr>
          <p:nvPr/>
        </p:nvCxnSpPr>
        <p:spPr>
          <a:xfrm flipH="1">
            <a:off x="2654856" y="4164051"/>
            <a:ext cx="911170" cy="2078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1CEF3A3-DE95-4751-97BB-F5BA35B96693}"/>
              </a:ext>
            </a:extLst>
          </p:cNvPr>
          <p:cNvCxnSpPr>
            <a:cxnSpLocks/>
          </p:cNvCxnSpPr>
          <p:nvPr/>
        </p:nvCxnSpPr>
        <p:spPr>
          <a:xfrm flipH="1">
            <a:off x="4627133" y="3865665"/>
            <a:ext cx="911170" cy="2078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11F979-A53E-457A-BB82-9AA3E3EE035D}"/>
              </a:ext>
            </a:extLst>
          </p:cNvPr>
          <p:cNvSpPr txBox="1"/>
          <p:nvPr/>
        </p:nvSpPr>
        <p:spPr>
          <a:xfrm>
            <a:off x="2310674" y="3505901"/>
            <a:ext cx="40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7AFA88-02BF-401A-85B5-B7D4BEF5FD7D}"/>
              </a:ext>
            </a:extLst>
          </p:cNvPr>
          <p:cNvSpPr txBox="1"/>
          <p:nvPr/>
        </p:nvSpPr>
        <p:spPr>
          <a:xfrm>
            <a:off x="2310674" y="3980235"/>
            <a:ext cx="40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0EC203-E2ED-402B-AF76-D83AFA4CF0B4}"/>
                  </a:ext>
                </a:extLst>
              </p:cNvPr>
              <p:cNvSpPr txBox="1"/>
              <p:nvPr/>
            </p:nvSpPr>
            <p:spPr>
              <a:xfrm>
                <a:off x="4701461" y="3245688"/>
                <a:ext cx="1097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 err="1"/>
                  <a:t>B</a:t>
                </a:r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0EC203-E2ED-402B-AF76-D83AFA4CF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461" y="3245688"/>
                <a:ext cx="1097847" cy="523220"/>
              </a:xfrm>
              <a:prstGeom prst="rect">
                <a:avLst/>
              </a:prstGeom>
              <a:blipFill>
                <a:blip r:embed="rId4"/>
                <a:stretch>
                  <a:fillRect l="-1111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Moon 22">
            <a:extLst>
              <a:ext uri="{FF2B5EF4-FFF2-40B4-BE49-F238E27FC236}">
                <a16:creationId xmlns:a16="http://schemas.microsoft.com/office/drawing/2014/main" xmlns="" id="{86CABC27-D359-407F-860E-75DCE3CA53FD}"/>
              </a:ext>
            </a:extLst>
          </p:cNvPr>
          <p:cNvSpPr/>
          <p:nvPr/>
        </p:nvSpPr>
        <p:spPr>
          <a:xfrm rot="10800000">
            <a:off x="3229605" y="3397917"/>
            <a:ext cx="1407730" cy="988194"/>
          </a:xfrm>
          <a:prstGeom prst="moon">
            <a:avLst>
              <a:gd name="adj" fmla="val 69048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F155DF1F-A0FD-4E8B-BC48-3C7C1732C029}"/>
              </a:ext>
            </a:extLst>
          </p:cNvPr>
          <p:cNvSpPr/>
          <p:nvPr/>
        </p:nvSpPr>
        <p:spPr>
          <a:xfrm>
            <a:off x="2555225" y="3440750"/>
            <a:ext cx="793683" cy="902551"/>
          </a:xfrm>
          <a:prstGeom prst="arc">
            <a:avLst>
              <a:gd name="adj1" fmla="val 16710131"/>
              <a:gd name="adj2" fmla="val 4756674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AA0D1F0-D587-4ED3-9D59-780553F3004B}"/>
              </a:ext>
            </a:extLst>
          </p:cNvPr>
          <p:cNvCxnSpPr>
            <a:cxnSpLocks/>
          </p:cNvCxnSpPr>
          <p:nvPr/>
        </p:nvCxnSpPr>
        <p:spPr>
          <a:xfrm flipH="1">
            <a:off x="5541823" y="5223484"/>
            <a:ext cx="822948" cy="1730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75BE24C-AC6F-4976-82D8-45EC9C770618}"/>
              </a:ext>
            </a:extLst>
          </p:cNvPr>
          <p:cNvSpPr/>
          <p:nvPr/>
        </p:nvSpPr>
        <p:spPr>
          <a:xfrm>
            <a:off x="5328435" y="5123505"/>
            <a:ext cx="213388" cy="206736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80FB00F-0406-4D28-B649-D5C90F0C7794}"/>
              </a:ext>
            </a:extLst>
          </p:cNvPr>
          <p:cNvCxnSpPr>
            <a:cxnSpLocks/>
          </p:cNvCxnSpPr>
          <p:nvPr/>
        </p:nvCxnSpPr>
        <p:spPr>
          <a:xfrm flipH="1">
            <a:off x="3400769" y="5051845"/>
            <a:ext cx="911170" cy="2078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68FD597-C890-4EB0-8C41-93442316D65C}"/>
              </a:ext>
            </a:extLst>
          </p:cNvPr>
          <p:cNvCxnSpPr>
            <a:cxnSpLocks/>
          </p:cNvCxnSpPr>
          <p:nvPr/>
        </p:nvCxnSpPr>
        <p:spPr>
          <a:xfrm flipH="1">
            <a:off x="3358721" y="5509742"/>
            <a:ext cx="911170" cy="2078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9429326-A2E5-432E-90E6-4935020A7424}"/>
              </a:ext>
            </a:extLst>
          </p:cNvPr>
          <p:cNvSpPr txBox="1"/>
          <p:nvPr/>
        </p:nvSpPr>
        <p:spPr>
          <a:xfrm>
            <a:off x="3014539" y="4851592"/>
            <a:ext cx="40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E16BA11-DAC2-471E-9940-B9FA82000269}"/>
              </a:ext>
            </a:extLst>
          </p:cNvPr>
          <p:cNvSpPr txBox="1"/>
          <p:nvPr/>
        </p:nvSpPr>
        <p:spPr>
          <a:xfrm>
            <a:off x="3014539" y="5325926"/>
            <a:ext cx="40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5" name="Moon 34">
            <a:extLst>
              <a:ext uri="{FF2B5EF4-FFF2-40B4-BE49-F238E27FC236}">
                <a16:creationId xmlns:a16="http://schemas.microsoft.com/office/drawing/2014/main" xmlns="" id="{23125B14-06AF-4FEA-BE37-9FDC56295837}"/>
              </a:ext>
            </a:extLst>
          </p:cNvPr>
          <p:cNvSpPr/>
          <p:nvPr/>
        </p:nvSpPr>
        <p:spPr>
          <a:xfrm rot="10800000">
            <a:off x="3933470" y="4743608"/>
            <a:ext cx="1407730" cy="988194"/>
          </a:xfrm>
          <a:prstGeom prst="moon">
            <a:avLst>
              <a:gd name="adj" fmla="val 69048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xmlns="" id="{B850A581-4E4C-4FEF-8142-AC4F0F412777}"/>
              </a:ext>
            </a:extLst>
          </p:cNvPr>
          <p:cNvSpPr/>
          <p:nvPr/>
        </p:nvSpPr>
        <p:spPr>
          <a:xfrm>
            <a:off x="3259090" y="4786441"/>
            <a:ext cx="793683" cy="902551"/>
          </a:xfrm>
          <a:prstGeom prst="arc">
            <a:avLst>
              <a:gd name="adj1" fmla="val 16710131"/>
              <a:gd name="adj2" fmla="val 4756674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D5CFDF-901A-438F-8C19-108B129990CD}"/>
                  </a:ext>
                </a:extLst>
              </p:cNvPr>
              <p:cNvSpPr txBox="1"/>
              <p:nvPr/>
            </p:nvSpPr>
            <p:spPr>
              <a:xfrm>
                <a:off x="5538303" y="4680230"/>
                <a:ext cx="1721479" cy="53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7D5CFDF-901A-438F-8C19-108B12999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303" y="4680230"/>
                <a:ext cx="1721479" cy="535339"/>
              </a:xfrm>
              <a:prstGeom prst="rect">
                <a:avLst/>
              </a:prstGeom>
              <a:blipFill>
                <a:blip r:embed="rId5"/>
                <a:stretch>
                  <a:fillRect l="-7447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5704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  <p:bldP spid="15" grpId="0" animBg="1"/>
      <p:bldP spid="16" grpId="0" animBg="1"/>
      <p:bldP spid="20" grpId="0"/>
      <p:bldP spid="21" grpId="0"/>
      <p:bldP spid="22" grpId="0" animBg="1"/>
      <p:bldP spid="23" grpId="0" animBg="1"/>
      <p:bldP spid="24" grpId="0" animBg="1"/>
      <p:bldP spid="28" grpId="0" animBg="1"/>
      <p:bldP spid="32" grpId="0"/>
      <p:bldP spid="33" grpId="0"/>
      <p:bldP spid="35" grpId="0" animBg="1"/>
      <p:bldP spid="3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955684-1857-4E4F-B06B-D74C7DD1BE98}"/>
              </a:ext>
            </a:extLst>
          </p:cNvPr>
          <p:cNvSpPr txBox="1"/>
          <p:nvPr/>
        </p:nvSpPr>
        <p:spPr>
          <a:xfrm>
            <a:off x="3505199" y="2504690"/>
            <a:ext cx="4190999" cy="28153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ln w="28575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xmlns="" id="{65296E3B-CD02-4DF2-ADED-02F79A6D9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8272827"/>
              </p:ext>
            </p:extLst>
          </p:nvPr>
        </p:nvGraphicFramePr>
        <p:xfrm>
          <a:off x="3837707" y="2570592"/>
          <a:ext cx="358832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884">
                  <a:extLst>
                    <a:ext uri="{9D8B030D-6E8A-4147-A177-3AD203B41FA5}">
                      <a16:colId xmlns:a16="http://schemas.microsoft.com/office/drawing/2014/main" xmlns="" val="321558926"/>
                    </a:ext>
                  </a:extLst>
                </a:gridCol>
                <a:gridCol w="849146">
                  <a:extLst>
                    <a:ext uri="{9D8B030D-6E8A-4147-A177-3AD203B41FA5}">
                      <a16:colId xmlns:a16="http://schemas.microsoft.com/office/drawing/2014/main" xmlns="" val="1476158555"/>
                    </a:ext>
                  </a:extLst>
                </a:gridCol>
                <a:gridCol w="2013298">
                  <a:extLst>
                    <a:ext uri="{9D8B030D-6E8A-4147-A177-3AD203B41FA5}">
                      <a16:colId xmlns:a16="http://schemas.microsoft.com/office/drawing/2014/main" xmlns="" val="532647032"/>
                    </a:ext>
                  </a:extLst>
                </a:gridCol>
              </a:tblGrid>
              <a:tr h="31082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ইনপুট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আউটপুট</a:t>
                      </a:r>
                      <a:endParaRPr lang="en-US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2202623"/>
                  </a:ext>
                </a:extLst>
              </a:tr>
              <a:tr h="440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72247"/>
                  </a:ext>
                </a:extLst>
              </a:tr>
              <a:tr h="440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4571517"/>
                  </a:ext>
                </a:extLst>
              </a:tr>
              <a:tr h="440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422311"/>
                  </a:ext>
                </a:extLst>
              </a:tr>
              <a:tr h="440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6051617"/>
                  </a:ext>
                </a:extLst>
              </a:tr>
              <a:tr h="440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50931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7459AD-A27D-4FD2-82E2-263C45F7B539}"/>
              </a:ext>
            </a:extLst>
          </p:cNvPr>
          <p:cNvSpPr txBox="1"/>
          <p:nvPr/>
        </p:nvSpPr>
        <p:spPr>
          <a:xfrm>
            <a:off x="1373331" y="701581"/>
            <a:ext cx="9445335" cy="1329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XNOR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বিজোড়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সংখ্যক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ইনপুট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হলে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আউটপুট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0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অর্থা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ৎ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ইনপুট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দুটি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যদি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অসমান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তবে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আউটপুট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0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A2F530-31BE-4FD0-A9E0-80E4FEC06FE2}"/>
                  </a:ext>
                </a:extLst>
              </p:cNvPr>
              <p:cNvSpPr txBox="1"/>
              <p:nvPr/>
            </p:nvSpPr>
            <p:spPr>
              <a:xfrm>
                <a:off x="5552204" y="2930236"/>
                <a:ext cx="1580134" cy="53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A2F530-31BE-4FD0-A9E0-80E4FEC06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204" y="2930236"/>
                <a:ext cx="1580134" cy="535339"/>
              </a:xfrm>
              <a:prstGeom prst="rect">
                <a:avLst/>
              </a:prstGeom>
              <a:blipFill>
                <a:blip r:embed="rId3"/>
                <a:stretch>
                  <a:fillRect l="-8108" t="-11494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611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4D8C53E-EFA5-44A3-B857-36E37A95E9AC}"/>
              </a:ext>
            </a:extLst>
          </p:cNvPr>
          <p:cNvGrpSpPr/>
          <p:nvPr/>
        </p:nvGrpSpPr>
        <p:grpSpPr>
          <a:xfrm>
            <a:off x="2786161" y="1335234"/>
            <a:ext cx="1004514" cy="3754767"/>
            <a:chOff x="2538012" y="1739529"/>
            <a:chExt cx="1004514" cy="37547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354D816-2C02-43FF-89F4-3A207FDB0DB7}"/>
                </a:ext>
              </a:extLst>
            </p:cNvPr>
            <p:cNvSpPr txBox="1"/>
            <p:nvPr/>
          </p:nvSpPr>
          <p:spPr>
            <a:xfrm>
              <a:off x="2558907" y="1739529"/>
              <a:ext cx="40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</a:rPr>
                <a:t>A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310C210-9656-400C-B935-F0E373F5A151}"/>
                    </a:ext>
                  </a:extLst>
                </p:cNvPr>
                <p:cNvSpPr txBox="1"/>
                <p:nvPr/>
              </p:nvSpPr>
              <p:spPr>
                <a:xfrm>
                  <a:off x="3015643" y="3150124"/>
                  <a:ext cx="5268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310C210-9656-400C-B935-F0E373F5A1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5643" y="3150124"/>
                  <a:ext cx="526883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E61FAC2-332A-4D4E-BDAF-BFDF6299882F}"/>
                </a:ext>
              </a:extLst>
            </p:cNvPr>
            <p:cNvGrpSpPr/>
            <p:nvPr/>
          </p:nvGrpSpPr>
          <p:grpSpPr>
            <a:xfrm>
              <a:off x="2538012" y="2211133"/>
              <a:ext cx="861449" cy="3283163"/>
              <a:chOff x="806194" y="576297"/>
              <a:chExt cx="861449" cy="365637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9A1B928D-1C33-4594-B42D-2C116FCEE339}"/>
                  </a:ext>
                </a:extLst>
              </p:cNvPr>
              <p:cNvGrpSpPr/>
              <p:nvPr/>
            </p:nvGrpSpPr>
            <p:grpSpPr>
              <a:xfrm rot="5400000">
                <a:off x="508504" y="1078370"/>
                <a:ext cx="1661212" cy="657066"/>
                <a:chOff x="1408393" y="588325"/>
                <a:chExt cx="3105875" cy="122855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xmlns="" id="{AB4E3B90-C1FD-4450-B0A1-1DF2B053ED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8393" y="1251268"/>
                  <a:ext cx="911170" cy="2078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2FCAA589-17C8-4BED-AF07-A5029E15EB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03098" y="1167766"/>
                  <a:ext cx="911170" cy="2078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Isosceles Triangle 22">
                  <a:extLst>
                    <a:ext uri="{FF2B5EF4-FFF2-40B4-BE49-F238E27FC236}">
                      <a16:creationId xmlns:a16="http://schemas.microsoft.com/office/drawing/2014/main" xmlns="" id="{E12ABBBC-F598-4C45-B212-F2A3C148A82C}"/>
                    </a:ext>
                  </a:extLst>
                </p:cNvPr>
                <p:cNvSpPr/>
                <p:nvPr/>
              </p:nvSpPr>
              <p:spPr>
                <a:xfrm rot="5400000">
                  <a:off x="2176472" y="703823"/>
                  <a:ext cx="1228550" cy="997554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xmlns="" id="{9C6175AE-39BF-4FCB-90D5-5CC704B59F98}"/>
                    </a:ext>
                  </a:extLst>
                </p:cNvPr>
                <p:cNvSpPr/>
                <p:nvPr/>
              </p:nvSpPr>
              <p:spPr>
                <a:xfrm>
                  <a:off x="3293834" y="1084368"/>
                  <a:ext cx="285945" cy="221600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088AC89C-E0A6-49C8-B43C-681C93E2EB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9708" y="2161235"/>
                <a:ext cx="9676" cy="205634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A7F5D316-6948-425A-9A57-343E757345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6194" y="590290"/>
                <a:ext cx="506887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07027D71-2B7C-4E86-8223-080454F327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734" y="576297"/>
                <a:ext cx="8356" cy="365637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32D50FA-3344-4CC1-9751-B4AB95CB90AD}"/>
              </a:ext>
            </a:extLst>
          </p:cNvPr>
          <p:cNvGrpSpPr/>
          <p:nvPr/>
        </p:nvGrpSpPr>
        <p:grpSpPr>
          <a:xfrm>
            <a:off x="3985291" y="1375131"/>
            <a:ext cx="955120" cy="3787836"/>
            <a:chOff x="3731426" y="1758148"/>
            <a:chExt cx="955120" cy="378783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0DC8F6E-2123-43D0-AB1A-E051DFB88267}"/>
                    </a:ext>
                  </a:extLst>
                </p:cNvPr>
                <p:cNvSpPr txBox="1"/>
                <p:nvPr/>
              </p:nvSpPr>
              <p:spPr>
                <a:xfrm>
                  <a:off x="4281534" y="3162628"/>
                  <a:ext cx="40501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0DC8F6E-2123-43D0-AB1A-E051DFB882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1534" y="3162628"/>
                  <a:ext cx="40501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4411C75-6A75-4D94-88F9-683A3B13124B}"/>
                </a:ext>
              </a:extLst>
            </p:cNvPr>
            <p:cNvSpPr txBox="1"/>
            <p:nvPr/>
          </p:nvSpPr>
          <p:spPr>
            <a:xfrm>
              <a:off x="3822187" y="1758148"/>
              <a:ext cx="40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</a:rPr>
                <a:t>B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C661762C-D377-4424-A963-49CC1023A292}"/>
                </a:ext>
              </a:extLst>
            </p:cNvPr>
            <p:cNvGrpSpPr/>
            <p:nvPr/>
          </p:nvGrpSpPr>
          <p:grpSpPr>
            <a:xfrm>
              <a:off x="3731426" y="2177934"/>
              <a:ext cx="861449" cy="3368050"/>
              <a:chOff x="806194" y="576297"/>
              <a:chExt cx="861449" cy="3656371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94018766-21AE-4319-BCD2-0FD07BEE736C}"/>
                  </a:ext>
                </a:extLst>
              </p:cNvPr>
              <p:cNvGrpSpPr/>
              <p:nvPr/>
            </p:nvGrpSpPr>
            <p:grpSpPr>
              <a:xfrm rot="5400000">
                <a:off x="508504" y="1078370"/>
                <a:ext cx="1661212" cy="657066"/>
                <a:chOff x="1408393" y="588325"/>
                <a:chExt cx="3105875" cy="1228550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0A44A499-4854-4700-AFED-16CD2E1F4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8393" y="1251268"/>
                  <a:ext cx="911170" cy="2078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EF4D028F-D758-4B25-81BB-F49FB53CAB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03098" y="1167766"/>
                  <a:ext cx="911170" cy="2078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xmlns="" id="{2B06AEAA-0400-45F2-AB9C-085A19EA7914}"/>
                    </a:ext>
                  </a:extLst>
                </p:cNvPr>
                <p:cNvSpPr/>
                <p:nvPr/>
              </p:nvSpPr>
              <p:spPr>
                <a:xfrm rot="5400000">
                  <a:off x="2176472" y="703823"/>
                  <a:ext cx="1228550" cy="997554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xmlns="" id="{980042EC-8B56-4369-A621-44AA9659E14E}"/>
                    </a:ext>
                  </a:extLst>
                </p:cNvPr>
                <p:cNvSpPr/>
                <p:nvPr/>
              </p:nvSpPr>
              <p:spPr>
                <a:xfrm>
                  <a:off x="3293834" y="1084368"/>
                  <a:ext cx="285945" cy="221600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C76113DE-CA48-4EE0-AF8F-ECD8433010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9708" y="2161235"/>
                <a:ext cx="9676" cy="205634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C8089DF5-9957-4769-9CCF-76721063C7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6194" y="590290"/>
                <a:ext cx="506887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A1A29138-7DFF-4571-B18C-68A44AB2D2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734" y="576297"/>
                <a:ext cx="8356" cy="365637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494F648-3671-4570-98D4-7CAAB059AC00}"/>
              </a:ext>
            </a:extLst>
          </p:cNvPr>
          <p:cNvGrpSpPr/>
          <p:nvPr/>
        </p:nvGrpSpPr>
        <p:grpSpPr>
          <a:xfrm>
            <a:off x="6736864" y="3339636"/>
            <a:ext cx="3108016" cy="1146446"/>
            <a:chOff x="6492233" y="3577412"/>
            <a:chExt cx="3108016" cy="114644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AC6F444C-BE7E-4E75-B7C5-5B14412C2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7786" y="4107677"/>
              <a:ext cx="511428" cy="2089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E50439A9-CDE4-4ED9-920F-DAD37407D6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2233" y="4457435"/>
              <a:ext cx="511428" cy="2089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D28BCCE2-7E6F-444C-ADF0-5E7D561A9A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0656" y="4171172"/>
              <a:ext cx="511428" cy="2089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Moon 9">
              <a:extLst>
                <a:ext uri="{FF2B5EF4-FFF2-40B4-BE49-F238E27FC236}">
                  <a16:creationId xmlns:a16="http://schemas.microsoft.com/office/drawing/2014/main" xmlns="" id="{FB16CC11-8138-48C1-BA87-782DF37CEB5C}"/>
                </a:ext>
              </a:extLst>
            </p:cNvPr>
            <p:cNvSpPr/>
            <p:nvPr/>
          </p:nvSpPr>
          <p:spPr>
            <a:xfrm rot="10800000">
              <a:off x="6804098" y="3715235"/>
              <a:ext cx="790140" cy="993462"/>
            </a:xfrm>
            <a:prstGeom prst="moon">
              <a:avLst>
                <a:gd name="adj" fmla="val 69048"/>
              </a:avLst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781BEF0-18C2-41EC-A03B-56CA0DE5BD5C}"/>
                    </a:ext>
                  </a:extLst>
                </p:cNvPr>
                <p:cNvSpPr txBox="1"/>
                <p:nvPr/>
              </p:nvSpPr>
              <p:spPr>
                <a:xfrm>
                  <a:off x="7541395" y="3577412"/>
                  <a:ext cx="2058854" cy="524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FF00"/>
                      </a:solidFill>
                    </a:rPr>
                    <a:t>Y=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8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8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a14:m>
                  <a:endParaRPr lang="en-US" sz="28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781BEF0-18C2-41EC-A03B-56CA0DE5B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1395" y="3577412"/>
                  <a:ext cx="2058854" cy="524118"/>
                </a:xfrm>
                <a:prstGeom prst="rect">
                  <a:avLst/>
                </a:prstGeom>
                <a:blipFill>
                  <a:blip r:embed="rId5"/>
                  <a:stretch>
                    <a:fillRect l="-5917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89633A7-FADF-4198-993E-1DCB9E9B1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9108" y="3729928"/>
              <a:ext cx="0" cy="414048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B37541F-879C-4FB4-9DD6-BCAE425401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233" y="4462320"/>
              <a:ext cx="14777" cy="261538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90D5B92-8AC2-42DF-953F-081C63F2A2E4}"/>
              </a:ext>
            </a:extLst>
          </p:cNvPr>
          <p:cNvGrpSpPr/>
          <p:nvPr/>
        </p:nvGrpSpPr>
        <p:grpSpPr>
          <a:xfrm>
            <a:off x="3326518" y="3844413"/>
            <a:ext cx="3430739" cy="1045763"/>
            <a:chOff x="3089558" y="4067514"/>
            <a:chExt cx="3430739" cy="1045763"/>
          </a:xfrm>
        </p:grpSpPr>
        <p:sp>
          <p:nvSpPr>
            <p:cNvPr id="37" name="Flowchart: Delay 36">
              <a:extLst>
                <a:ext uri="{FF2B5EF4-FFF2-40B4-BE49-F238E27FC236}">
                  <a16:creationId xmlns:a16="http://schemas.microsoft.com/office/drawing/2014/main" xmlns="" id="{32C2F2BA-764B-40F9-9D78-0F8A2AF8DF43}"/>
                </a:ext>
              </a:extLst>
            </p:cNvPr>
            <p:cNvSpPr/>
            <p:nvPr/>
          </p:nvSpPr>
          <p:spPr>
            <a:xfrm>
              <a:off x="5063931" y="4334440"/>
              <a:ext cx="790981" cy="778837"/>
            </a:xfrm>
            <a:prstGeom prst="flowChartDelay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F15F1AC5-182A-4B00-862D-E479D17A63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9558" y="4530949"/>
              <a:ext cx="1974374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4D5C87D0-316C-4DED-967F-1EDDD11730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4342" y="4861961"/>
              <a:ext cx="82027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6C1925D7-25F8-4795-984A-B265032E8B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1539" y="4720944"/>
              <a:ext cx="668758" cy="291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DBE11D7-1153-46D8-8C17-C8D55AD52C6E}"/>
                    </a:ext>
                  </a:extLst>
                </p:cNvPr>
                <p:cNvSpPr txBox="1"/>
                <p:nvPr/>
              </p:nvSpPr>
              <p:spPr>
                <a:xfrm>
                  <a:off x="5695297" y="4067514"/>
                  <a:ext cx="790140" cy="524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DBE11D7-1153-46D8-8C17-C8D55AD52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297" y="4067514"/>
                  <a:ext cx="790140" cy="52411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97637FB4-674B-4E03-B43A-405B9BFA6436}"/>
              </a:ext>
            </a:extLst>
          </p:cNvPr>
          <p:cNvGrpSpPr/>
          <p:nvPr/>
        </p:nvGrpSpPr>
        <p:grpSpPr>
          <a:xfrm>
            <a:off x="2786161" y="2847906"/>
            <a:ext cx="4079796" cy="1031836"/>
            <a:chOff x="2538012" y="3112174"/>
            <a:chExt cx="4079796" cy="1031836"/>
          </a:xfrm>
        </p:grpSpPr>
        <p:sp>
          <p:nvSpPr>
            <p:cNvPr id="11" name="Flowchart: Delay 10">
              <a:extLst>
                <a:ext uri="{FF2B5EF4-FFF2-40B4-BE49-F238E27FC236}">
                  <a16:creationId xmlns:a16="http://schemas.microsoft.com/office/drawing/2014/main" xmlns="" id="{2AD77A99-BF9C-4367-A7AA-9ABE68F6CA71}"/>
                </a:ext>
              </a:extLst>
            </p:cNvPr>
            <p:cNvSpPr/>
            <p:nvPr/>
          </p:nvSpPr>
          <p:spPr>
            <a:xfrm>
              <a:off x="5104372" y="3365173"/>
              <a:ext cx="790981" cy="778837"/>
            </a:xfrm>
            <a:prstGeom prst="flowChartDelay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3DEF78B-4E99-4A4B-B874-8E8CF4F196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1214" y="3745861"/>
              <a:ext cx="607894" cy="567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26917B2-50EF-49D7-A442-143CC62B43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8012" y="3644258"/>
              <a:ext cx="254660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1FBA7FE-1FC9-47A0-834E-484877F059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2324" y="3864865"/>
              <a:ext cx="1332294" cy="8235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7F13AA3-C739-4855-B446-6C711B746DA3}"/>
                    </a:ext>
                  </a:extLst>
                </p:cNvPr>
                <p:cNvSpPr txBox="1"/>
                <p:nvPr/>
              </p:nvSpPr>
              <p:spPr>
                <a:xfrm>
                  <a:off x="5915106" y="3112174"/>
                  <a:ext cx="7027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0" dirty="0">
                      <a:solidFill>
                        <a:srgbClr val="FFFF00"/>
                      </a:solidFill>
                    </a:rPr>
                    <a:t>A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endParaRPr lang="en-US" sz="28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7F13AA3-C739-4855-B446-6C711B746D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106" y="3112174"/>
                  <a:ext cx="702702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17391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763E934-CC62-429D-BCC6-0B78D0240066}"/>
              </a:ext>
            </a:extLst>
          </p:cNvPr>
          <p:cNvSpPr txBox="1"/>
          <p:nvPr/>
        </p:nvSpPr>
        <p:spPr>
          <a:xfrm>
            <a:off x="-1" y="650992"/>
            <a:ext cx="12144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শুধু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মৌলিক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সাহায্যে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XNOR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লজিক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চিত্র</a:t>
            </a:r>
            <a:r>
              <a:rPr lang="en-US" sz="3200" b="1" dirty="0">
                <a:solidFill>
                  <a:srgbClr val="FFFF0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16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1C53281-B423-4491-90C0-47137B64070C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12192000" cy="8382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cap="all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একক</a:t>
            </a:r>
            <a:r>
              <a:rPr lang="en-US" sz="5400" b="1" cap="all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cap="all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9AFF20-C29B-4DF5-9825-CBF36F8BC804}"/>
              </a:ext>
            </a:extLst>
          </p:cNvPr>
          <p:cNvSpPr txBox="1"/>
          <p:nvPr/>
        </p:nvSpPr>
        <p:spPr>
          <a:xfrm>
            <a:off x="2591656" y="2034666"/>
            <a:ext cx="6833773" cy="17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১।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বিশেষ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২। XOR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প্রতীক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অংকন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৩। XNOR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2400" b="1" dirty="0">
                <a:solidFill>
                  <a:srgbClr val="00206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প্রতীক</a:t>
            </a:r>
            <a:r>
              <a:rPr lang="en-US" sz="2400" b="1" dirty="0">
                <a:solidFill>
                  <a:srgbClr val="00206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অংকন</a:t>
            </a:r>
            <a:r>
              <a:rPr lang="en-US" sz="2400" b="1" dirty="0">
                <a:solidFill>
                  <a:srgbClr val="00206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</a:t>
            </a:r>
            <a:r>
              <a:rPr lang="en-US" sz="2400" b="1" dirty="0">
                <a:solidFill>
                  <a:srgbClr val="002060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263945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9CE0D5A-D889-451B-A395-F11DCA919151}"/>
              </a:ext>
            </a:extLst>
          </p:cNvPr>
          <p:cNvSpPr txBox="1">
            <a:spLocks/>
          </p:cNvSpPr>
          <p:nvPr/>
        </p:nvSpPr>
        <p:spPr>
          <a:xfrm>
            <a:off x="-1" y="304800"/>
            <a:ext cx="12191999" cy="8382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cap="all" dirty="0" err="1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দলগত</a:t>
            </a:r>
            <a:r>
              <a:rPr lang="en-US" sz="5400" b="1" cap="all" dirty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cap="all" dirty="0" err="1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30BDD6-D321-476F-812F-25F5E98E1BD7}"/>
              </a:ext>
            </a:extLst>
          </p:cNvPr>
          <p:cNvSpPr txBox="1"/>
          <p:nvPr/>
        </p:nvSpPr>
        <p:spPr>
          <a:xfrm>
            <a:off x="2188468" y="2763381"/>
            <a:ext cx="7720463" cy="14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১।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তিনটি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ইনপুটের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ক্ষেত্রে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XOR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ব্যাখ্যা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২।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তিনটি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ইনপুটের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ক্ষেত্রে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XNOR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ব্যাখ্যা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73833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B60B2486-1586-4A66-98BA-DDFC804FF6CC}"/>
              </a:ext>
            </a:extLst>
          </p:cNvPr>
          <p:cNvSpPr txBox="1">
            <a:spLocks/>
          </p:cNvSpPr>
          <p:nvPr/>
        </p:nvSpPr>
        <p:spPr>
          <a:xfrm>
            <a:off x="0" y="308273"/>
            <a:ext cx="12192000" cy="8382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cap="all" dirty="0" err="1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2E60DB-C00A-467E-A9D7-C617CA7CAFD0}"/>
              </a:ext>
            </a:extLst>
          </p:cNvPr>
          <p:cNvSpPr/>
          <p:nvPr/>
        </p:nvSpPr>
        <p:spPr>
          <a:xfrm>
            <a:off x="1136073" y="1453039"/>
            <a:ext cx="6657109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১।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গেইটের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আউটপুট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E87AE9-1B35-406C-A08F-D05564FBE34B}"/>
              </a:ext>
            </a:extLst>
          </p:cNvPr>
          <p:cNvSpPr/>
          <p:nvPr/>
        </p:nvSpPr>
        <p:spPr>
          <a:xfrm>
            <a:off x="1798118" y="2596288"/>
            <a:ext cx="4121245" cy="5336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ক.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A=1, B=1, C=0</a:t>
            </a:r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B8E5E6-0565-4C13-8D73-69E0B99CB735}"/>
              </a:ext>
            </a:extLst>
          </p:cNvPr>
          <p:cNvSpPr/>
          <p:nvPr/>
        </p:nvSpPr>
        <p:spPr>
          <a:xfrm>
            <a:off x="1798118" y="3560492"/>
            <a:ext cx="4121246" cy="5336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খ.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A=1, B=1, C=1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C77FD7D-3DD4-4A02-ACF9-D8E92A7F2AEF}"/>
              </a:ext>
            </a:extLst>
          </p:cNvPr>
          <p:cNvSpPr/>
          <p:nvPr/>
        </p:nvSpPr>
        <p:spPr>
          <a:xfrm>
            <a:off x="1798119" y="4519450"/>
            <a:ext cx="4117780" cy="4749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গ.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A=1, B=0, C=1</a:t>
            </a:r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42E629-CA5A-4953-B20C-85C596A1037A}"/>
              </a:ext>
            </a:extLst>
          </p:cNvPr>
          <p:cNvSpPr/>
          <p:nvPr/>
        </p:nvSpPr>
        <p:spPr>
          <a:xfrm>
            <a:off x="1784261" y="5327945"/>
            <a:ext cx="4131637" cy="4749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ঘ.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A=0, B=1, C=1 </a:t>
            </a:r>
            <a:endParaRPr lang="en-US" sz="32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DBF16F3-1ADD-48F3-8522-89668830A58E}"/>
              </a:ext>
            </a:extLst>
          </p:cNvPr>
          <p:cNvSpPr/>
          <p:nvPr/>
        </p:nvSpPr>
        <p:spPr>
          <a:xfrm>
            <a:off x="1904460" y="3657450"/>
            <a:ext cx="381000" cy="381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66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11981E-B13C-4CE8-9B3D-AE3BCBE454C3}"/>
              </a:ext>
            </a:extLst>
          </p:cNvPr>
          <p:cNvSpPr txBox="1"/>
          <p:nvPr/>
        </p:nvSpPr>
        <p:spPr>
          <a:xfrm>
            <a:off x="1021754" y="2529872"/>
            <a:ext cx="10148490" cy="14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১।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মৌলিক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সাহায্যে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XOR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লজিক</a:t>
            </a:r>
            <a:r>
              <a:rPr lang="en-US" sz="24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চিত্র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ব্যাখ্যা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২।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মৌলিক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সাহায্যে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XNOR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লজিক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চিত্র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ব্যাখ্যা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9848" y="536028"/>
            <a:ext cx="3216166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05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753zuc-c937b2cf-b7bc-48d2-b9f1-db21bd5fe4e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4" y="540327"/>
            <a:ext cx="982980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1030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04800" y="228600"/>
            <a:ext cx="11480800" cy="6400800"/>
          </a:xfrm>
          <a:prstGeom prst="rect">
            <a:avLst/>
          </a:pr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520190"/>
            <a:ext cx="2347672" cy="3554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9761" y="1403131"/>
            <a:ext cx="6344570" cy="36009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সুস্‌মিতা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susmita_cdc@yahoo.com</a:t>
            </a:r>
            <a:endParaRPr lang="bn-BD" sz="3200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4538" y="488731"/>
            <a:ext cx="5454869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7867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7236" y="1820318"/>
            <a:ext cx="8520546" cy="3293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5FCD06B-AE5F-4B68-ACFC-D95B378A4247}"/>
              </a:ext>
            </a:extLst>
          </p:cNvPr>
          <p:cNvSpPr txBox="1">
            <a:spLocks/>
          </p:cNvSpPr>
          <p:nvPr/>
        </p:nvSpPr>
        <p:spPr>
          <a:xfrm>
            <a:off x="-25400" y="762000"/>
            <a:ext cx="12217400" cy="6096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চিত্রগুলো</a:t>
            </a: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দেখ</a:t>
            </a:r>
            <a:endParaRPr kumimoji="0" lang="en-US" sz="40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640FE8-941C-464E-AB15-8386AE4A9F5E}"/>
              </a:ext>
            </a:extLst>
          </p:cNvPr>
          <p:cNvGrpSpPr/>
          <p:nvPr/>
        </p:nvGrpSpPr>
        <p:grpSpPr>
          <a:xfrm>
            <a:off x="4546086" y="2040108"/>
            <a:ext cx="2983078" cy="988194"/>
            <a:chOff x="4546086" y="2040108"/>
            <a:chExt cx="2983078" cy="9881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72FF2CDC-7AC5-495B-A85F-8B15300EC4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7765" y="2348345"/>
              <a:ext cx="911170" cy="20781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B4560EB8-A61E-4B4A-A958-C14AFEA3E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5717" y="2806242"/>
              <a:ext cx="911170" cy="20781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7B903EEA-8F66-4D2A-82E5-CC15B325AB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7994" y="2507856"/>
              <a:ext cx="911170" cy="20781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Moon 11">
              <a:extLst>
                <a:ext uri="{FF2B5EF4-FFF2-40B4-BE49-F238E27FC236}">
                  <a16:creationId xmlns:a16="http://schemas.microsoft.com/office/drawing/2014/main" xmlns="" id="{F4C568A9-D0E3-499F-B298-33195C17CC3D}"/>
                </a:ext>
              </a:extLst>
            </p:cNvPr>
            <p:cNvSpPr/>
            <p:nvPr/>
          </p:nvSpPr>
          <p:spPr>
            <a:xfrm rot="10800000">
              <a:off x="5220466" y="2040108"/>
              <a:ext cx="1407730" cy="988194"/>
            </a:xfrm>
            <a:prstGeom prst="moon">
              <a:avLst>
                <a:gd name="adj" fmla="val 69048"/>
              </a:avLst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xmlns="" id="{42A68A26-7EB8-45C0-8BEF-576B074CB706}"/>
                </a:ext>
              </a:extLst>
            </p:cNvPr>
            <p:cNvSpPr/>
            <p:nvPr/>
          </p:nvSpPr>
          <p:spPr>
            <a:xfrm>
              <a:off x="4546086" y="2082941"/>
              <a:ext cx="793683" cy="902551"/>
            </a:xfrm>
            <a:prstGeom prst="arc">
              <a:avLst>
                <a:gd name="adj1" fmla="val 16710131"/>
                <a:gd name="adj2" fmla="val 4756674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DD53F0F-1FE3-459B-93C3-8014D409AD8B}"/>
              </a:ext>
            </a:extLst>
          </p:cNvPr>
          <p:cNvGrpSpPr/>
          <p:nvPr/>
        </p:nvGrpSpPr>
        <p:grpSpPr>
          <a:xfrm>
            <a:off x="4645717" y="3664893"/>
            <a:ext cx="3105681" cy="988194"/>
            <a:chOff x="4645717" y="3664893"/>
            <a:chExt cx="3105681" cy="98819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907A0F93-75C3-4668-ADF4-AD52055BD7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450" y="4144769"/>
              <a:ext cx="822948" cy="17306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DB2EF7F-8E98-422D-81D4-B935902FD3B1}"/>
                </a:ext>
              </a:extLst>
            </p:cNvPr>
            <p:cNvSpPr/>
            <p:nvPr/>
          </p:nvSpPr>
          <p:spPr>
            <a:xfrm>
              <a:off x="6715062" y="4044790"/>
              <a:ext cx="213388" cy="20673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460AFC0-9174-41EA-ACCD-7E46CD25F9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7396" y="3973130"/>
              <a:ext cx="911170" cy="20781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AB8F7BEC-6C40-48A6-A71D-D7CED07A89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5348" y="4431027"/>
              <a:ext cx="911170" cy="20781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Moon 19">
              <a:extLst>
                <a:ext uri="{FF2B5EF4-FFF2-40B4-BE49-F238E27FC236}">
                  <a16:creationId xmlns:a16="http://schemas.microsoft.com/office/drawing/2014/main" xmlns="" id="{F79C48B1-4B4D-4516-90E7-C63A4D5174C5}"/>
                </a:ext>
              </a:extLst>
            </p:cNvPr>
            <p:cNvSpPr/>
            <p:nvPr/>
          </p:nvSpPr>
          <p:spPr>
            <a:xfrm rot="10800000">
              <a:off x="5320097" y="3664893"/>
              <a:ext cx="1407730" cy="988194"/>
            </a:xfrm>
            <a:prstGeom prst="moon">
              <a:avLst>
                <a:gd name="adj" fmla="val 69048"/>
              </a:avLst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xmlns="" id="{EEDFD446-736C-44B8-9A4D-51AE1F8D36BB}"/>
                </a:ext>
              </a:extLst>
            </p:cNvPr>
            <p:cNvSpPr/>
            <p:nvPr/>
          </p:nvSpPr>
          <p:spPr>
            <a:xfrm>
              <a:off x="4645717" y="3707726"/>
              <a:ext cx="793683" cy="902551"/>
            </a:xfrm>
            <a:prstGeom prst="arc">
              <a:avLst>
                <a:gd name="adj1" fmla="val 16710131"/>
                <a:gd name="adj2" fmla="val 4756674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5607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4C7ABE8-19E6-4B96-B5DC-48483B2A843B}"/>
              </a:ext>
            </a:extLst>
          </p:cNvPr>
          <p:cNvSpPr txBox="1">
            <a:spLocks/>
          </p:cNvSpPr>
          <p:nvPr/>
        </p:nvSpPr>
        <p:spPr>
          <a:xfrm>
            <a:off x="-1" y="556525"/>
            <a:ext cx="12192001" cy="6096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চিত্রগুলো</a:t>
            </a: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দেখ</a:t>
            </a:r>
            <a:endParaRPr kumimoji="0" lang="en-US" sz="40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2" descr="Image result for xor &amp; xnor gate">
            <a:extLst>
              <a:ext uri="{FF2B5EF4-FFF2-40B4-BE49-F238E27FC236}">
                <a16:creationId xmlns:a16="http://schemas.microsoft.com/office/drawing/2014/main" xmlns="" id="{D2581307-3EE8-468B-AE7E-DE130FE19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036" t="28180" r="1761" b="6067"/>
          <a:stretch/>
        </p:blipFill>
        <p:spPr bwMode="auto">
          <a:xfrm>
            <a:off x="2783608" y="1915278"/>
            <a:ext cx="6624783" cy="3526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822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BF90B076-E09E-4D20-B1BC-EB9D064BCA6B}"/>
              </a:ext>
            </a:extLst>
          </p:cNvPr>
          <p:cNvSpPr txBox="1">
            <a:spLocks/>
          </p:cNvSpPr>
          <p:nvPr/>
        </p:nvSpPr>
        <p:spPr>
          <a:xfrm>
            <a:off x="-4178" y="531030"/>
            <a:ext cx="1219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পাঠ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E08139-69F4-4B13-9857-43DAFD9176B3}"/>
              </a:ext>
            </a:extLst>
          </p:cNvPr>
          <p:cNvSpPr txBox="1"/>
          <p:nvPr/>
        </p:nvSpPr>
        <p:spPr>
          <a:xfrm>
            <a:off x="-8356" y="5385888"/>
            <a:ext cx="121961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বিশেষ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(XOR ও XNOR)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4" descr="Image result for xor &amp; xnor gate">
            <a:extLst>
              <a:ext uri="{FF2B5EF4-FFF2-40B4-BE49-F238E27FC236}">
                <a16:creationId xmlns:a16="http://schemas.microsoft.com/office/drawing/2014/main" xmlns="" id="{CA371E21-D897-456D-96C5-6A7DFD010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6723" y="1967859"/>
            <a:ext cx="597009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213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E880178-247B-468B-BA5C-7DE547EFF40E}"/>
              </a:ext>
            </a:extLst>
          </p:cNvPr>
          <p:cNvSpPr txBox="1">
            <a:spLocks/>
          </p:cNvSpPr>
          <p:nvPr/>
        </p:nvSpPr>
        <p:spPr>
          <a:xfrm>
            <a:off x="0" y="460011"/>
            <a:ext cx="12192000" cy="1143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40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2481BA6-6B40-4A92-91CB-FA5BF98E17C0}"/>
              </a:ext>
            </a:extLst>
          </p:cNvPr>
          <p:cNvSpPr txBox="1">
            <a:spLocks/>
          </p:cNvSpPr>
          <p:nvPr/>
        </p:nvSpPr>
        <p:spPr>
          <a:xfrm>
            <a:off x="1083585" y="1447856"/>
            <a:ext cx="501241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02060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পাঠ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শেষে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শিক্ষার্থীরা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3C2A9E-7D6C-40AC-B9B3-A74A85478C08}"/>
              </a:ext>
            </a:extLst>
          </p:cNvPr>
          <p:cNvSpPr txBox="1"/>
          <p:nvPr/>
        </p:nvSpPr>
        <p:spPr>
          <a:xfrm>
            <a:off x="762000" y="2325210"/>
            <a:ext cx="11263745" cy="281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*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বিশেষ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ব্যাখ্যা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* XOR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ব্যাখ্যা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*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মৌলিক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সাহায্যে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XOR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লজিক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চিত্র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 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ব্যাখ্যা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* XNOR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ব্যাখ্যা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 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*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মৌলিক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সাহায্যে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XNOR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গেইটের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লজিক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চিত্র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 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ব্যাখ্যা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23860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20871B-970C-4335-97AC-148B005F1F6C}"/>
              </a:ext>
            </a:extLst>
          </p:cNvPr>
          <p:cNvSpPr txBox="1"/>
          <p:nvPr/>
        </p:nvSpPr>
        <p:spPr>
          <a:xfrm>
            <a:off x="1766419" y="1907615"/>
            <a:ext cx="9362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XOR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ও XNOR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গেইটকে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বিশেষ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বলা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0A5B8F1-B78A-428C-B636-63A062C0F667}"/>
              </a:ext>
            </a:extLst>
          </p:cNvPr>
          <p:cNvSpPr txBox="1"/>
          <p:nvPr/>
        </p:nvSpPr>
        <p:spPr>
          <a:xfrm>
            <a:off x="124690" y="82032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বিশেষ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 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xmlns="" id="{CA14C772-CD36-4E1C-A9A5-6CB45B6F2E90}"/>
              </a:ext>
            </a:extLst>
          </p:cNvPr>
          <p:cNvSpPr/>
          <p:nvPr/>
        </p:nvSpPr>
        <p:spPr>
          <a:xfrm>
            <a:off x="4538164" y="3126363"/>
            <a:ext cx="2189019" cy="692728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গেইট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xmlns="" id="{1D9C7CA7-55ED-4FC2-A2D6-BFA480A0DA8C}"/>
              </a:ext>
            </a:extLst>
          </p:cNvPr>
          <p:cNvSpPr/>
          <p:nvPr/>
        </p:nvSpPr>
        <p:spPr>
          <a:xfrm>
            <a:off x="3412666" y="4362404"/>
            <a:ext cx="1941097" cy="456411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XOR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গেইট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AE3E0D3E-B41E-4F9E-81BB-0B752E8CCB72}"/>
              </a:ext>
            </a:extLst>
          </p:cNvPr>
          <p:cNvSpPr/>
          <p:nvPr/>
        </p:nvSpPr>
        <p:spPr>
          <a:xfrm>
            <a:off x="6137563" y="4362403"/>
            <a:ext cx="1941097" cy="456411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XNOR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গেইট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xmlns="" id="{E1F77139-54E6-4D62-84FE-B3F119744E34}"/>
              </a:ext>
            </a:extLst>
          </p:cNvPr>
          <p:cNvSpPr/>
          <p:nvPr/>
        </p:nvSpPr>
        <p:spPr>
          <a:xfrm rot="8957624">
            <a:off x="4968475" y="3988042"/>
            <a:ext cx="805282" cy="2598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23F2A446-A6E7-464A-95D1-C40C761BF730}"/>
              </a:ext>
            </a:extLst>
          </p:cNvPr>
          <p:cNvSpPr/>
          <p:nvPr/>
        </p:nvSpPr>
        <p:spPr>
          <a:xfrm rot="2362038">
            <a:off x="5612546" y="4028295"/>
            <a:ext cx="730414" cy="1978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16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DB72FF-40C0-4CB0-834E-BBDC34E17DF4}"/>
              </a:ext>
            </a:extLst>
          </p:cNvPr>
          <p:cNvSpPr txBox="1"/>
          <p:nvPr/>
        </p:nvSpPr>
        <p:spPr>
          <a:xfrm>
            <a:off x="-1" y="45370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XOR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50E37A-C210-4398-8155-242F38FC2925}"/>
              </a:ext>
            </a:extLst>
          </p:cNvPr>
          <p:cNvSpPr txBox="1"/>
          <p:nvPr/>
        </p:nvSpPr>
        <p:spPr>
          <a:xfrm>
            <a:off x="1064878" y="1100038"/>
            <a:ext cx="10082644" cy="1329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Exclusive-OR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গেইটকে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সংক্ষেপে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XOR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বলা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এটি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বহুল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ব্যবহৃত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লজিক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গেইট</a:t>
            </a:r>
            <a:r>
              <a:rPr lang="en-US" sz="2800" dirty="0">
                <a:solidFill>
                  <a:schemeClr val="bg1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1D3BB8E5-B1B6-4AD7-979C-CF8BC3FF00C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2053" y="4218995"/>
            <a:ext cx="10487890" cy="1974515"/>
          </a:xfrm>
          <a:prstGeom prst="rect">
            <a:avLst/>
          </a:prstGeom>
          <a:blipFill>
            <a:blip r:embed="rId3"/>
            <a:stretch>
              <a:fillRect l="-1221" r="-1163" b="-6790"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E945C5F-6171-494D-9053-3C833C9B05AB}"/>
              </a:ext>
            </a:extLst>
          </p:cNvPr>
          <p:cNvCxnSpPr>
            <a:cxnSpLocks/>
          </p:cNvCxnSpPr>
          <p:nvPr/>
        </p:nvCxnSpPr>
        <p:spPr>
          <a:xfrm flipH="1">
            <a:off x="4165769" y="2791690"/>
            <a:ext cx="911170" cy="2078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240E1AC-0A82-488C-9C14-85950146A466}"/>
              </a:ext>
            </a:extLst>
          </p:cNvPr>
          <p:cNvCxnSpPr>
            <a:cxnSpLocks/>
          </p:cNvCxnSpPr>
          <p:nvPr/>
        </p:nvCxnSpPr>
        <p:spPr>
          <a:xfrm flipH="1">
            <a:off x="4123721" y="3249587"/>
            <a:ext cx="911170" cy="2078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BC2D2CA-12AF-489A-8BF2-467509128D4B}"/>
              </a:ext>
            </a:extLst>
          </p:cNvPr>
          <p:cNvCxnSpPr>
            <a:cxnSpLocks/>
          </p:cNvCxnSpPr>
          <p:nvPr/>
        </p:nvCxnSpPr>
        <p:spPr>
          <a:xfrm flipH="1">
            <a:off x="6095998" y="2951201"/>
            <a:ext cx="911170" cy="2078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CB89E7-C9F2-4C4D-B28C-0B4940A3867F}"/>
              </a:ext>
            </a:extLst>
          </p:cNvPr>
          <p:cNvSpPr txBox="1"/>
          <p:nvPr/>
        </p:nvSpPr>
        <p:spPr>
          <a:xfrm>
            <a:off x="3779539" y="2591437"/>
            <a:ext cx="40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00A94C-E45B-4C77-B1B4-C9C92D6201F5}"/>
              </a:ext>
            </a:extLst>
          </p:cNvPr>
          <p:cNvSpPr txBox="1"/>
          <p:nvPr/>
        </p:nvSpPr>
        <p:spPr>
          <a:xfrm>
            <a:off x="3779539" y="3065771"/>
            <a:ext cx="40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52C5D0-B159-4BC1-8F9F-E1D97F74111A}"/>
                  </a:ext>
                </a:extLst>
              </p:cNvPr>
              <p:cNvSpPr txBox="1"/>
              <p:nvPr/>
            </p:nvSpPr>
            <p:spPr>
              <a:xfrm>
                <a:off x="6482151" y="2483453"/>
                <a:ext cx="12892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Y=</a:t>
                </a:r>
                <a:r>
                  <a:rPr lang="en-US" sz="2800" dirty="0" err="1"/>
                  <a:t>A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 err="1"/>
                  <a:t>B</a:t>
                </a:r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52C5D0-B159-4BC1-8F9F-E1D97F741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151" y="2483453"/>
                <a:ext cx="1289290" cy="523220"/>
              </a:xfrm>
              <a:prstGeom prst="rect">
                <a:avLst/>
              </a:prstGeom>
              <a:blipFill>
                <a:blip r:embed="rId4"/>
                <a:stretch>
                  <a:fillRect l="-9434" t="-10465" r="-943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36F2F48-882A-41B2-B7B7-F2BB1C474CD8}"/>
              </a:ext>
            </a:extLst>
          </p:cNvPr>
          <p:cNvSpPr txBox="1"/>
          <p:nvPr/>
        </p:nvSpPr>
        <p:spPr>
          <a:xfrm>
            <a:off x="4184551" y="3573068"/>
            <a:ext cx="277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XOR </a:t>
            </a:r>
            <a:r>
              <a:rPr lang="en-US" sz="2000" dirty="0" err="1"/>
              <a:t>গেইটের</a:t>
            </a:r>
            <a:r>
              <a:rPr lang="en-US" sz="2000" dirty="0"/>
              <a:t> </a:t>
            </a:r>
            <a:r>
              <a:rPr lang="en-US" sz="2000" dirty="0" err="1"/>
              <a:t>প্রতীক</a:t>
            </a:r>
            <a:endParaRPr lang="en-US" sz="2800" dirty="0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xmlns="" id="{ED29A428-82E5-43C3-9C04-7AC12DC893A8}"/>
              </a:ext>
            </a:extLst>
          </p:cNvPr>
          <p:cNvSpPr/>
          <p:nvPr/>
        </p:nvSpPr>
        <p:spPr>
          <a:xfrm rot="10800000">
            <a:off x="4698470" y="2483453"/>
            <a:ext cx="1407730" cy="988194"/>
          </a:xfrm>
          <a:prstGeom prst="moon">
            <a:avLst>
              <a:gd name="adj" fmla="val 69048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xmlns="" id="{FA6EEA52-F34B-41ED-8CB8-72ACC4DCFEC3}"/>
              </a:ext>
            </a:extLst>
          </p:cNvPr>
          <p:cNvSpPr/>
          <p:nvPr/>
        </p:nvSpPr>
        <p:spPr>
          <a:xfrm>
            <a:off x="4024090" y="2526286"/>
            <a:ext cx="793683" cy="902551"/>
          </a:xfrm>
          <a:prstGeom prst="arc">
            <a:avLst>
              <a:gd name="adj1" fmla="val 16710131"/>
              <a:gd name="adj2" fmla="val 4756674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15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  <p:bldP spid="16" grpId="0"/>
      <p:bldP spid="17" grpId="0" animBg="1"/>
      <p:bldP spid="18" grpId="0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388</Words>
  <Application>Microsoft Office PowerPoint</Application>
  <PresentationFormat>Custom</PresentationFormat>
  <Paragraphs>136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উচ্চ মাধ্যমিক আইসিটি ক্লাসে সকলকে স্বাগত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উচ্চ মাধ্যমিক আইসিটি ক্লাসে সকলকে স্বাগত</dc:title>
  <dc:creator>PROKASH KUMAR DAS</dc:creator>
  <cp:lastModifiedBy>Susmita</cp:lastModifiedBy>
  <cp:revision>53</cp:revision>
  <dcterms:created xsi:type="dcterms:W3CDTF">2020-12-07T14:41:24Z</dcterms:created>
  <dcterms:modified xsi:type="dcterms:W3CDTF">2021-03-31T15:00:58Z</dcterms:modified>
</cp:coreProperties>
</file>