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84" r:id="rId12"/>
    <p:sldId id="283" r:id="rId13"/>
    <p:sldId id="285" r:id="rId14"/>
    <p:sldId id="287" r:id="rId15"/>
    <p:sldId id="288" r:id="rId16"/>
    <p:sldId id="274" r:id="rId17"/>
    <p:sldId id="275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695-1F47-43AB-82BF-059156AC358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8DF0-2A67-47D8-9A05-ED071DC4B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695-1F47-43AB-82BF-059156AC358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8DF0-2A67-47D8-9A05-ED071DC4B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695-1F47-43AB-82BF-059156AC358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8DF0-2A67-47D8-9A05-ED071DC4B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695-1F47-43AB-82BF-059156AC358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8DF0-2A67-47D8-9A05-ED071DC4B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695-1F47-43AB-82BF-059156AC358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8DF0-2A67-47D8-9A05-ED071DC4B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695-1F47-43AB-82BF-059156AC358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8DF0-2A67-47D8-9A05-ED071DC4B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695-1F47-43AB-82BF-059156AC358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8DF0-2A67-47D8-9A05-ED071DC4B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695-1F47-43AB-82BF-059156AC358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8DF0-2A67-47D8-9A05-ED071DC4B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695-1F47-43AB-82BF-059156AC358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8DF0-2A67-47D8-9A05-ED071DC4B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695-1F47-43AB-82BF-059156AC358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8DF0-2A67-47D8-9A05-ED071DC4B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0695-1F47-43AB-82BF-059156AC358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248DF0-2A67-47D8-9A05-ED071DC4B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570695-1F47-43AB-82BF-059156AC358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248DF0-2A67-47D8-9A05-ED071DC4B6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khanimamulislam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295400"/>
            <a:ext cx="44958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11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8392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891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কাজ,অবস্থান ও গঠন প্রকৃতি অনুযায়ী  জঠিল কলা দুই প্রকার। যথাঃ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ক)জাইলেম কলা খ</a:t>
            </a:r>
            <a:r>
              <a:rPr lang="bn-IN" sz="32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ফ্লোয়েম কলা </a:t>
            </a:r>
            <a:endParaRPr lang="bn-IN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জাইলেম ও ফ্লোয়েম  টিস্যুকে একত্রে ভাস্কুলার টিস্যু বা পরিবহন টিস্যু বলে।</a:t>
            </a:r>
          </a:p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জাইলেম টিস্যু বা কলাঃ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জাইলেম শব্দের উদ্ভব হয়েছে  গ্রিক শব্দ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Xylos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থেকে যার ইংরেজি প্রতিশব্দ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wood,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বাংলায়  যাকে বলা হয় কাঠ। বিজ্ঞানী নাগালি ১৮৫৮ সালে এ শব্দের প্রচলন করেন। কাঠ তথা জাইলেমই হল উদ্ভিদের দৃঢ়তা প্রদানকারী অন্যতম প্রধান অংশ। বিভিন্ন কাজকর্মে যে কাঠ পাওয়া যায় তাকে সেকেন্ডারি জাইলেম বলে।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ylem2.jpg"/>
          <p:cNvPicPr>
            <a:picLocks noChangeAspect="1"/>
          </p:cNvPicPr>
          <p:nvPr/>
        </p:nvPicPr>
        <p:blipFill>
          <a:blip r:embed="rId2"/>
          <a:srcRect b="19733"/>
          <a:stretch>
            <a:fillRect/>
          </a:stretch>
        </p:blipFill>
        <p:spPr>
          <a:xfrm>
            <a:off x="1940959" y="1524000"/>
            <a:ext cx="5298041" cy="34585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462736"/>
            <a:ext cx="5562600" cy="908864"/>
          </a:xfrm>
          <a:prstGeom prst="ellipse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5105400"/>
            <a:ext cx="7696200" cy="16002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জাইলেম দুই ধরনের- প্রাথমিক ও গৌন জাইলেম। প্রোক্যাম্বিয়াম থেকে সৃষ্ট জাইলেমকে প্রাথমিক জাইলেম বলে। প্রাথমিক জাইলেম দুই ধরনের। প্রাথমিক অবস্থায় একে প্রোটোজাইলেম ও পরিনত অবস্থায় একে মেটাজাইলেম বলে।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285246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yem tissu.png"/>
          <p:cNvPicPr>
            <a:picLocks noChangeAspect="1"/>
          </p:cNvPicPr>
          <p:nvPr/>
        </p:nvPicPr>
        <p:blipFill rotWithShape="1">
          <a:blip r:embed="rId2"/>
          <a:srcRect r="12653"/>
          <a:stretch/>
        </p:blipFill>
        <p:spPr>
          <a:xfrm>
            <a:off x="33507" y="1374099"/>
            <a:ext cx="4218543" cy="5257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1" y="0"/>
            <a:ext cx="3733800" cy="877610"/>
          </a:xfrm>
          <a:prstGeom prst="roundRect">
            <a:avLst>
              <a:gd name="adj" fmla="val 4572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52400"/>
            <a:ext cx="5105400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সিভনল-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এরা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বিশেষ ধরনের কোষ। দীর্ঘ,পাতলা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প্রাচীরযুক্ত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ও জীবিত এ কোষগুলো লম্বালম্বিভাবে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একটির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একটি পরপর সজ্জিত হয়ে সিভনল গঠন করে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1968282"/>
            <a:ext cx="51054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সঙ্গীকোষ-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সীভকোষের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সঙ্গী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সাইটোপ্লাজম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প্যারেনকাইমা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কোষকে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ঙ্গীকোষ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5325" y="3310502"/>
            <a:ext cx="489195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ফ্লোয়েম প্যারেনকাইমা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ফ্লোয়েম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এর মধ্যে অবস্থিত প্যারেনকাইমাকে ফ্লোয়েম প্যারেনকাইমা 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5325" y="4724400"/>
            <a:ext cx="4998675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ফ্লোয়েম ফাইবার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ফ্লোয়েমের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মধ্যে অবস্থিত স্ক্লেরেনকাইমা কোষকে ফ্লোয়েম ফাইবার বলে।এর অপর নাম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বাস্ট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।পাটের আঁশ বাস্ট ফাইবার।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63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uild="p" animBg="1"/>
      <p:bldP spid="4" grpId="1" build="allAtOnce" animBg="1"/>
      <p:bldP spid="5" grpId="0" build="p" animBg="1"/>
      <p:bldP spid="5" grpId="1" build="allAtOnce" animBg="1"/>
      <p:bldP spid="6" grpId="0" build="p" animBg="1"/>
      <p:bldP spid="6" grpId="1" build="allAtOnce" animBg="1"/>
      <p:bldP spid="7" grpId="0" build="p" animBg="1"/>
      <p:bldP spid="7" grpI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93" t="1352" r="12879" b="26818"/>
          <a:stretch/>
        </p:blipFill>
        <p:spPr>
          <a:xfrm>
            <a:off x="838200" y="1219200"/>
            <a:ext cx="2751041" cy="5257800"/>
          </a:xfrm>
          <a:prstGeom prst="roundRect">
            <a:avLst>
              <a:gd name="adj" fmla="val 29761"/>
            </a:avLst>
          </a:prstGeom>
          <a:ln w="3810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19400" y="304800"/>
            <a:ext cx="3733800" cy="877610"/>
          </a:xfrm>
          <a:prstGeom prst="roundRect">
            <a:avLst>
              <a:gd name="adj" fmla="val 45729"/>
            </a:avLst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84510" y="2341163"/>
            <a:ext cx="3017520" cy="64008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সিভপ্লেট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67000" y="2640696"/>
            <a:ext cx="1905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209800" y="4114801"/>
            <a:ext cx="2251821" cy="761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1554492"/>
            <a:ext cx="3017520" cy="64008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সিভনল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627120"/>
            <a:ext cx="3017520" cy="64008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সঙ্গীকোষ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00400" y="4876800"/>
            <a:ext cx="1371600" cy="15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4596825"/>
            <a:ext cx="3017520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ফ্লোয়েম প্যারেনকাইমা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67000" y="1878696"/>
            <a:ext cx="1905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83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yem tissu.png"/>
          <p:cNvPicPr>
            <a:picLocks noChangeAspect="1"/>
          </p:cNvPicPr>
          <p:nvPr/>
        </p:nvPicPr>
        <p:blipFill rotWithShape="1">
          <a:blip r:embed="rId2"/>
          <a:srcRect r="12653"/>
          <a:stretch/>
        </p:blipFill>
        <p:spPr>
          <a:xfrm>
            <a:off x="33507" y="1374099"/>
            <a:ext cx="4218543" cy="5257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1" y="0"/>
            <a:ext cx="3733800" cy="877610"/>
          </a:xfrm>
          <a:prstGeom prst="roundRect">
            <a:avLst>
              <a:gd name="adj" fmla="val 4572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52400"/>
            <a:ext cx="5105400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সিভনল-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এরা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বিশেষ ধরনের কোষ। দীর্ঘ,পাতলা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প্রাচীরযুক্ত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ও জীবিত এ কোষগুলো লম্বালম্বিভাবে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একটির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একটি পরপর সজ্জিত হয়ে সিভনল গঠন করে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1968282"/>
            <a:ext cx="51054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সঙ্গীকোষ-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সীভকোষের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সঙ্গী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সাইটোপ্লাজম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প্যারেনকাইমা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কোষকে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ঙ্গীকোষ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5325" y="3310502"/>
            <a:ext cx="489195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ফ্লোয়েম প্যারেনকাইমা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ফ্লোয়েম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এর মধ্যে অবস্থিত প্যারেনকাইমাকে ফ্লোয়েম প্যারেনকাইমা 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5325" y="4724400"/>
            <a:ext cx="4998675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ফ্লোয়েম ফাইবার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ফ্লোয়েমের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মধ্যে অবস্থিত স্ক্লেরেনকাইমা কোষকে ফ্লোয়েম ফাইবার বলে।এর অপর নাম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বাস্ট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।পাটের আঁশ বাস্ট ফাইবার।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63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uild="p" animBg="1"/>
      <p:bldP spid="4" grpId="1" build="allAtOnce" animBg="1"/>
      <p:bldP spid="5" grpId="0" build="p" animBg="1"/>
      <p:bldP spid="5" grpId="1" build="allAtOnce" animBg="1"/>
      <p:bldP spid="6" grpId="0" build="p" animBg="1"/>
      <p:bldP spid="6" grpId="1" build="allAtOnce" animBg="1"/>
      <p:bldP spid="7" grpId="0" build="p" animBg="1"/>
      <p:bldP spid="7" grpI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47233"/>
            <a:ext cx="4419600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003464"/>
            <a:ext cx="8610601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জাইলেম ও ফ্লোয়েম টিস্যুর গাঠনিক উপাদান  </a:t>
            </a:r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কাজ বর্ণনা কর। 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allAtOnce" animBg="1"/>
      <p:bldP spid="4" grpId="0" build="p" animBg="1"/>
      <p:bldP spid="4" grpI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rent xylem.png"/>
          <p:cNvPicPr>
            <a:picLocks noChangeAspect="1"/>
          </p:cNvPicPr>
          <p:nvPr/>
        </p:nvPicPr>
        <p:blipFill rotWithShape="1">
          <a:blip r:embed="rId2"/>
          <a:srcRect r="14895"/>
          <a:stretch/>
        </p:blipFill>
        <p:spPr>
          <a:xfrm>
            <a:off x="28903" y="457200"/>
            <a:ext cx="4117428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152400"/>
            <a:ext cx="4876800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ট্রাকিড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ট্রাকিড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কোষগুলি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মৃত,লম্বা,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নলাকার,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বাঁকা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বা তির্যক প্রান্তবিশিষ্ট এবং বড় গহবরযুক্ত।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7710" y="1584911"/>
            <a:ext cx="4876800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ভেসেল-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ভেসেলের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কোষগুলো খাটো চোঙ্গের মত।কোষগুলির একটির মাথায় একটির সজ্জিত হয়ে একটি দীর্ঘ নলের মতো অঙ্গের সৃষ্টি করে।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4572" y="3581400"/>
            <a:ext cx="4876800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জাইলেম প্যারেনকাইমা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জাইলেমে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অবস্থিত প্যারেনকাইমা কোষকে জাইলেম প্যারেনকাইমা বা উড প্যারেনকাইমা বলে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5105400"/>
            <a:ext cx="4876800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জাইলেম ফাইবার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জাইলেমে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অবস্থিত স্ক্লেরেনকাইমা কোষকে জাইলেম ফাইবার বলে।কোষগুলো লম্বা এদের দু’প্রান্ত সরু।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6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allAtOnce" animBg="1"/>
      <p:bldP spid="4" grpId="0" build="p" animBg="1"/>
      <p:bldP spid="4" grpId="1" build="allAtOnce" animBg="1"/>
      <p:bldP spid="5" grpId="0" build="p" animBg="1"/>
      <p:bldP spid="5" grpId="1" build="allAtOnce" animBg="1"/>
      <p:bldP spid="6" grpId="0" build="p" animBg="1"/>
      <p:bldP spid="6" grpI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5339"/>
          <a:stretch>
            <a:fillRect/>
          </a:stretch>
        </p:blipFill>
        <p:spPr>
          <a:xfrm>
            <a:off x="1291853" y="1219200"/>
            <a:ext cx="3469148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0478" y="1842650"/>
            <a:ext cx="3108960" cy="646986"/>
          </a:xfrm>
          <a:prstGeom prst="roundRect">
            <a:avLst>
              <a:gd name="adj" fmla="val 18808"/>
            </a:avLst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ভেসেল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2740967"/>
            <a:ext cx="3108960" cy="646986"/>
          </a:xfrm>
          <a:prstGeom prst="roundRect">
            <a:avLst>
              <a:gd name="adj" fmla="val 23091"/>
            </a:avLst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ট্রাকিড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716554"/>
            <a:ext cx="3108960" cy="646986"/>
          </a:xfrm>
          <a:prstGeom prst="roundRect">
            <a:avLst>
              <a:gd name="adj" fmla="val 25233"/>
            </a:avLst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জাইলেম ফাইবার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0478" y="4760575"/>
            <a:ext cx="3108960" cy="604183"/>
          </a:xfrm>
          <a:prstGeom prst="roundRect">
            <a:avLst>
              <a:gd name="adj" fmla="val 23091"/>
            </a:avLst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জাইলেম প্যারেনকাইমা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3400" y="4991407"/>
            <a:ext cx="107134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59624" y="2971800"/>
            <a:ext cx="211085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3200" y="381000"/>
            <a:ext cx="4114800" cy="908864"/>
          </a:xfrm>
          <a:prstGeom prst="ellipse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28800" y="3947387"/>
            <a:ext cx="36416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62400" y="2132012"/>
            <a:ext cx="1447800" cy="15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524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900" y="3810000"/>
            <a:ext cx="49530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" y="4724400"/>
            <a:ext cx="8686800" cy="212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প্রস্তুতকৃত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করে,অঙ্গকে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6900" y="228600"/>
            <a:ext cx="4572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জাইলেম টিস্যুর কাজ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21" y="1295400"/>
            <a:ext cx="9144000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পানি ও খনিজ লবণ পরিবহন , খাদ্য সঞ্চয় উদ্ভিদকে যান্ত্রিক শক্তি আর দৃড়তা প্রদান করা জাইলেম টিস্যুর প্রধান কাজ।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04884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allAtOnce" animBg="1"/>
      <p:bldP spid="4" grpId="0" animBg="1"/>
      <p:bldP spid="4" grpId="1" animBg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344537"/>
            <a:ext cx="815340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IN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086700"/>
            <a:ext cx="8610601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জাইলেম ও ফ্লোয়েম টিস্যুর গাঠনিক উপাদান  </a:t>
            </a:r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কাজ বর্ণনা কর। 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allAtOnce" animBg="1"/>
      <p:bldP spid="4" grpId="0" build="p" animBg="1"/>
      <p:bldP spid="4" grpI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50980"/>
            <a:ext cx="36576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43908"/>
            <a:ext cx="8763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খান ইমামুল ইসলাম </a:t>
            </a:r>
          </a:p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গোহালা টি,সি,এ,এল উচ্চ বিদ্যালয় </a:t>
            </a:r>
          </a:p>
          <a:p>
            <a:r>
              <a:rPr lang="bn-IN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মুকসুদপুর , গোপালগঞ্জ । 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hlinkClick r:id="rId2"/>
              </a:rPr>
              <a:t>khanimamulislam@gmail.com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Mobile- 01711-222934 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MUL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676400"/>
            <a:ext cx="20955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228600"/>
            <a:ext cx="3657600" cy="186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545044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১।জটিল টিস্যু কতপ্রকার ও কী কী ?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196848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২ ।জাইলেম টিস্যুর প্রধান কাজ কী ?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1" y="3961196"/>
            <a:ext cx="8839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৩ ।ফ্লোয়েম টিস্যুর গাঠনিক উপাদান কয়টি ও কী কী  ?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852156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৪ ।ফ্লোয়েম টিস্যুর প্রধান কাজ কী ?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83058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      বাড়ির কাজ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327702"/>
            <a:ext cx="8382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চিত্রসহ </a:t>
            </a:r>
            <a:r>
              <a:rPr lang="bn-I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জাইলেম ও ফ্লোয়েম </a:t>
            </a:r>
            <a:r>
              <a:rPr lang="bn-BD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টিস্যুর গঠন বৈশিষ্ট্য ও অবস্থান ব্যাখ্যা কর। 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 animBg="1"/>
      <p:bldP spid="6" grpId="1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reen image\Green-Forest-Wallpaper-green-20036604-1280-102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373876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সকলকে </a:t>
            </a:r>
            <a:endParaRPr lang="en-US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0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32576"/>
            <a:ext cx="39624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700" y="1584948"/>
            <a:ext cx="7086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জীববিজ্ঞান </a:t>
            </a:r>
          </a:p>
          <a:p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৯ম/১০ম </a:t>
            </a:r>
          </a:p>
          <a:p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অধ্যায়ঃ ২ </a:t>
            </a:r>
          </a:p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পাঠঃ জীবকোষ ও টিস্যু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বিশেষ পাঠঃ জটিল টিস্যুর গঠন ও কাজ </a:t>
            </a:r>
          </a:p>
          <a:p>
            <a:r>
              <a:rPr lang="bn-IN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সময়ঃ ৪৫ মিনিট </a:t>
            </a:r>
          </a:p>
          <a:p>
            <a:r>
              <a:rPr lang="bn-IN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 ২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IN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/০৩/২০২১ 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09600"/>
            <a:ext cx="48006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করঃ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22-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4572000" cy="4952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11111 -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600200"/>
            <a:ext cx="44196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til tiss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5000"/>
            <a:ext cx="83820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762000"/>
            <a:ext cx="5715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এগুলো কোন ধরনের টিস্যু ?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28212"/>
            <a:ext cx="693420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তাহলে চলো আজ আমরা </a:t>
            </a:r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“জটিল টিস্যু” 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নিয়ে আলোচনা করি।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8686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------------------------------ </a:t>
            </a:r>
          </a:p>
          <a:p>
            <a:pPr>
              <a:buFont typeface="Wingdings" pitchFamily="2" charset="2"/>
              <a:buChar char="q"/>
            </a:pPr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জটিল টিস্যু কী তা বলতে পারবে। </a:t>
            </a:r>
          </a:p>
          <a:p>
            <a:pPr>
              <a:buFont typeface="Wingdings" pitchFamily="2" charset="2"/>
              <a:buChar char="q"/>
            </a:pPr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জটিল টিস্যুর শ্রেণিবিভাগ করতে পারবে</a:t>
            </a:r>
            <a:r>
              <a:rPr lang="bn-IN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itchFamily="2" charset="2"/>
              <a:buChar char="q"/>
            </a:pP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জটিল টিস্যুর গঠন ও কাজ ব্যাখ্যা করতে পারবে।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8686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জটিল টিস্যু</a:t>
            </a:r>
            <a:r>
              <a:rPr lang="as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 একাধিক প্রকার কোষ দিয়ে </a:t>
            </a:r>
            <a:r>
              <a:rPr lang="as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as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 এবং সম্মিলিতভাবে একই ধরনের </a:t>
            </a:r>
            <a:r>
              <a:rPr lang="as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as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 সম্পন্ন করে। </a:t>
            </a:r>
            <a:r>
              <a:rPr lang="as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as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অবস্থান </a:t>
            </a:r>
            <a:r>
              <a:rPr lang="as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গঠন</a:t>
            </a:r>
            <a:r>
              <a:rPr lang="as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 প্রকৃতি অনুযায়ী </a:t>
            </a:r>
            <a:r>
              <a:rPr lang="as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জটিল </a:t>
            </a:r>
            <a:r>
              <a:rPr lang="as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টিস্যু প্রধানত দু'প্রকার। যথা: (ক) জাইলেম টিস্যু এবং (খ) ফ্লোয়েম টিস্যু। </a:t>
            </a:r>
            <a:r>
              <a:rPr lang="as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 দু'প্রকার </a:t>
            </a:r>
            <a:r>
              <a:rPr lang="as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as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 একত্রে পরিবহনতন্ত্র </a:t>
            </a:r>
            <a:r>
              <a:rPr lang="as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as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 করে।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762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জটিল টিস্যু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-Down Arrow 2"/>
          <p:cNvSpPr/>
          <p:nvPr/>
        </p:nvSpPr>
        <p:spPr>
          <a:xfrm flipH="1">
            <a:off x="4038600" y="1143000"/>
            <a:ext cx="152400" cy="533400"/>
          </a:xfrm>
          <a:prstGeom prst="upDownArrow">
            <a:avLst>
              <a:gd name="adj1" fmla="val 50000"/>
              <a:gd name="adj2" fmla="val 583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/>
        </p:nvSpPr>
        <p:spPr>
          <a:xfrm>
            <a:off x="609600" y="1524000"/>
            <a:ext cx="8077200" cy="7620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219200" y="1524000"/>
            <a:ext cx="1524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715000" y="1600200"/>
            <a:ext cx="1524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20159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5380" y="2209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bn-IN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-Down Arrow 8"/>
          <p:cNvSpPr/>
          <p:nvPr/>
        </p:nvSpPr>
        <p:spPr>
          <a:xfrm>
            <a:off x="1143000" y="2590800"/>
            <a:ext cx="228600" cy="3733800"/>
          </a:xfrm>
          <a:prstGeom prst="up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>
            <a:off x="5715000" y="2667000"/>
            <a:ext cx="152400" cy="3657600"/>
          </a:xfrm>
          <a:prstGeom prst="up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1295400" y="2895600"/>
            <a:ext cx="609600" cy="76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1295400" y="3886200"/>
            <a:ext cx="60960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1295400" y="4800600"/>
            <a:ext cx="60960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1295400" y="5715000"/>
            <a:ext cx="609600" cy="76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5867400" y="2971800"/>
            <a:ext cx="53340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5791200" y="3810000"/>
            <a:ext cx="609600" cy="76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5791200" y="4648200"/>
            <a:ext cx="60960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5791200" y="5562600"/>
            <a:ext cx="60960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81200" y="2743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ট্রাকিড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1200" y="366346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ভেসেল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459192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জাইলেম প্যারেনকাইমা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558252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জাইলেম ফাইবার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2819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সিভনল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3657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সঙ্গীকোষ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36320" y="4419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ফ্লোয়েম প্যারেনকাইমা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00" y="5410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ফ্লোয়েম ফাইবার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600</Words>
  <Application>Microsoft Office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29</cp:revision>
  <dcterms:created xsi:type="dcterms:W3CDTF">2021-03-24T13:57:46Z</dcterms:created>
  <dcterms:modified xsi:type="dcterms:W3CDTF">2021-04-01T15:55:32Z</dcterms:modified>
</cp:coreProperties>
</file>